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445" r:id="rId2"/>
    <p:sldId id="395" r:id="rId3"/>
    <p:sldId id="524" r:id="rId4"/>
    <p:sldId id="525" r:id="rId5"/>
    <p:sldId id="526" r:id="rId6"/>
    <p:sldId id="527" r:id="rId7"/>
    <p:sldId id="528" r:id="rId8"/>
    <p:sldId id="529" r:id="rId9"/>
    <p:sldId id="591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92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9" r:id="rId30"/>
    <p:sldId id="550" r:id="rId31"/>
    <p:sldId id="552" r:id="rId32"/>
    <p:sldId id="553" r:id="rId33"/>
    <p:sldId id="555" r:id="rId34"/>
    <p:sldId id="593" r:id="rId35"/>
    <p:sldId id="556" r:id="rId36"/>
    <p:sldId id="559" r:id="rId37"/>
    <p:sldId id="560" r:id="rId38"/>
    <p:sldId id="561" r:id="rId39"/>
    <p:sldId id="562" r:id="rId40"/>
    <p:sldId id="563" r:id="rId41"/>
    <p:sldId id="564" r:id="rId42"/>
    <p:sldId id="565" r:id="rId43"/>
    <p:sldId id="566" r:id="rId44"/>
    <p:sldId id="567" r:id="rId45"/>
    <p:sldId id="568" r:id="rId46"/>
    <p:sldId id="569" r:id="rId47"/>
    <p:sldId id="570" r:id="rId48"/>
    <p:sldId id="594" r:id="rId49"/>
    <p:sldId id="571" r:id="rId50"/>
    <p:sldId id="572" r:id="rId51"/>
    <p:sldId id="573" r:id="rId52"/>
    <p:sldId id="574" r:id="rId53"/>
    <p:sldId id="575" r:id="rId54"/>
    <p:sldId id="576" r:id="rId55"/>
    <p:sldId id="577" r:id="rId56"/>
    <p:sldId id="586" r:id="rId57"/>
    <p:sldId id="579" r:id="rId58"/>
    <p:sldId id="595" r:id="rId59"/>
    <p:sldId id="580" r:id="rId60"/>
    <p:sldId id="581" r:id="rId61"/>
    <p:sldId id="583" r:id="rId62"/>
    <p:sldId id="582" r:id="rId63"/>
    <p:sldId id="585" r:id="rId64"/>
    <p:sldId id="587" r:id="rId65"/>
    <p:sldId id="588" r:id="rId66"/>
    <p:sldId id="589" r:id="rId67"/>
    <p:sldId id="590" r:id="rId6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D8"/>
    <a:srgbClr val="FF388C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7339" autoAdjust="0"/>
  </p:normalViewPr>
  <p:slideViewPr>
    <p:cSldViewPr snapToGrid="0" showGuides="1">
      <p:cViewPr>
        <p:scale>
          <a:sx n="100" d="100"/>
          <a:sy n="100" d="100"/>
        </p:scale>
        <p:origin x="-140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 units can be optionally omitted without</a:t>
            </a:r>
            <a:r>
              <a:rPr lang="en-US" baseline="0" dirty="0" smtClean="0"/>
              <a:t> causing later gaps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E0103-1A5B-4233-AC41-A926E2CF052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802.11</a:t>
            </a:r>
            <a:r>
              <a:rPr lang="en-US" baseline="0" dirty="0" smtClean="0"/>
              <a:t> uses a refinement of p-persistent CSMA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protocol solves the issue</a:t>
            </a:r>
            <a:r>
              <a:rPr lang="en-US" baseline="0" dirty="0" smtClean="0"/>
              <a:t> of expensive collisions too, since the RTS/CTS are short packets – if there is a collision it will be brief, not as long as a data frame.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572250"/>
            <a:ext cx="8610600" cy="276225"/>
          </a:xfrm>
        </p:spPr>
        <p:txBody>
          <a:bodyPr/>
          <a:lstStyle>
            <a:lvl1pPr algn="ctr"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A62E-607D-4C70-8AA8-4E7424A8B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24" y="1590675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  <p:sldLayoutId id="2147483681" r:id="rId4"/>
    <p:sldLayoutId id="2147483678" r:id="rId5"/>
    <p:sldLayoutId id="2147483679" r:id="rId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676275"/>
            <a:ext cx="9144000" cy="1143000"/>
          </a:xfrm>
        </p:spPr>
        <p:txBody>
          <a:bodyPr/>
          <a:lstStyle/>
          <a:p>
            <a:r>
              <a:rPr lang="en-US" dirty="0" smtClean="0"/>
              <a:t>Medium Access Control </a:t>
            </a:r>
            <a:r>
              <a:rPr lang="en-US" dirty="0" err="1" smtClean="0"/>
              <a:t>Sublayer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Chapter 4</a:t>
            </a: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1257299" y="1990725"/>
            <a:ext cx="6686551" cy="4019550"/>
          </a:xfrm>
        </p:spPr>
        <p:txBody>
          <a:bodyPr/>
          <a:lstStyle/>
          <a:p>
            <a:pPr lvl="1"/>
            <a:r>
              <a:rPr lang="en-US" dirty="0" smtClean="0"/>
              <a:t>Channel Allocation Problem</a:t>
            </a:r>
          </a:p>
          <a:p>
            <a:pPr lvl="1"/>
            <a:r>
              <a:rPr lang="en-US" dirty="0" smtClean="0"/>
              <a:t>Multiple Access Protocols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Wireless LANs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Broadband Wireless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Bluetooth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RFID</a:t>
            </a:r>
          </a:p>
          <a:p>
            <a:pPr lvl="1"/>
            <a:r>
              <a:rPr lang="en-US" dirty="0" smtClean="0"/>
              <a:t>Data Link Layer Switching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5231" y="6162675"/>
            <a:ext cx="19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evised: August 2011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 (2) – Persistence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10688"/>
            <a:ext cx="7790214" cy="4600081"/>
          </a:xfrm>
        </p:spPr>
        <p:txBody>
          <a:bodyPr/>
          <a:lstStyle/>
          <a:p>
            <a:r>
              <a:rPr lang="en-US" dirty="0" smtClean="0"/>
              <a:t>CSMA outperforms ALOHA, and being less persistent is better under high load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 t="2530"/>
          <a:stretch>
            <a:fillRect/>
          </a:stretch>
        </p:blipFill>
        <p:spPr bwMode="auto">
          <a:xfrm>
            <a:off x="485775" y="2247900"/>
            <a:ext cx="817245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 (3) – Collision Detection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CSMA/CD improvement is to detect/abort collisions</a:t>
            </a:r>
          </a:p>
          <a:p>
            <a:pPr lvl="1"/>
            <a:r>
              <a:rPr lang="en-US" dirty="0" smtClean="0"/>
              <a:t>Reduced contention times improve performance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3028950"/>
            <a:ext cx="85121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381750" y="3044309"/>
            <a:ext cx="19159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Collision time is much shorter than frame time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 bwMode="auto">
          <a:xfrm rot="20174098" flipH="1">
            <a:off x="5029434" y="3573273"/>
            <a:ext cx="1300179" cy="244853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Collision-Free (1) – Bitmap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10688"/>
            <a:ext cx="7790214" cy="4600081"/>
          </a:xfrm>
        </p:spPr>
        <p:txBody>
          <a:bodyPr/>
          <a:lstStyle/>
          <a:p>
            <a:r>
              <a:rPr lang="en-US" dirty="0" smtClean="0"/>
              <a:t>Collision-free protocols avoid collisions entirely</a:t>
            </a:r>
          </a:p>
          <a:p>
            <a:pPr lvl="1"/>
            <a:r>
              <a:rPr lang="en-US" dirty="0" smtClean="0"/>
              <a:t>Senders must know when it is their turn to send</a:t>
            </a:r>
          </a:p>
          <a:p>
            <a:r>
              <a:rPr lang="en-US" dirty="0" smtClean="0"/>
              <a:t> The basic bit-map protocol:</a:t>
            </a:r>
          </a:p>
          <a:p>
            <a:pPr lvl="1"/>
            <a:r>
              <a:rPr lang="en-US" dirty="0" smtClean="0"/>
              <a:t>Sender set a bit in contention slot if they have data</a:t>
            </a:r>
          </a:p>
          <a:p>
            <a:pPr lvl="1"/>
            <a:r>
              <a:rPr lang="en-US" dirty="0" smtClean="0"/>
              <a:t>Senders send in turn; everyone knows who has data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 t="8673"/>
          <a:stretch>
            <a:fillRect/>
          </a:stretch>
        </p:blipFill>
        <p:spPr bwMode="auto">
          <a:xfrm>
            <a:off x="257175" y="4105275"/>
            <a:ext cx="87058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657225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47750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47850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3837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33937" y="4914900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72312" y="4905375"/>
            <a:ext cx="200025" cy="409575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Collision-Free (2) – Token 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sent round ring defines the sending order</a:t>
            </a:r>
          </a:p>
          <a:p>
            <a:pPr lvl="1"/>
            <a:r>
              <a:rPr lang="en-US" dirty="0" smtClean="0"/>
              <a:t>Station with token may send a frame before passing</a:t>
            </a:r>
          </a:p>
          <a:p>
            <a:pPr lvl="1"/>
            <a:r>
              <a:rPr lang="en-US" dirty="0" smtClean="0"/>
              <a:t>Idea can be used without ring too, e.g., token bus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9200" y="3143250"/>
            <a:ext cx="6705600" cy="2933700"/>
            <a:chOff x="1143000" y="1828800"/>
            <a:chExt cx="6705600" cy="2933700"/>
          </a:xfrm>
        </p:grpSpPr>
        <p:pic>
          <p:nvPicPr>
            <p:cNvPr id="1638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3681" b="7055"/>
            <a:stretch>
              <a:fillRect/>
            </a:stretch>
          </p:blipFill>
          <p:spPr bwMode="auto">
            <a:xfrm>
              <a:off x="2790825" y="1990725"/>
              <a:ext cx="3562350" cy="277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89" name="TextBox 4"/>
            <p:cNvSpPr txBox="1">
              <a:spLocks noChangeArrowheads="1"/>
            </p:cNvSpPr>
            <p:nvPr/>
          </p:nvSpPr>
          <p:spPr bwMode="auto">
            <a:xfrm>
              <a:off x="1143000" y="1981200"/>
              <a:ext cx="17526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Station</a:t>
              </a:r>
            </a:p>
          </p:txBody>
        </p:sp>
        <p:sp>
          <p:nvSpPr>
            <p:cNvPr id="16390" name="TextBox 5"/>
            <p:cNvSpPr txBox="1">
              <a:spLocks noChangeArrowheads="1"/>
            </p:cNvSpPr>
            <p:nvPr/>
          </p:nvSpPr>
          <p:spPr bwMode="auto">
            <a:xfrm>
              <a:off x="1219200" y="3886200"/>
              <a:ext cx="16764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Direction of</a:t>
              </a:r>
            </a:p>
            <a:p>
              <a:pPr algn="r"/>
              <a:r>
                <a:rPr lang="en-US"/>
                <a:t>transmission</a:t>
              </a:r>
            </a:p>
          </p:txBody>
        </p:sp>
        <p:sp>
          <p:nvSpPr>
            <p:cNvPr id="16391" name="TextBox 6"/>
            <p:cNvSpPr txBox="1">
              <a:spLocks noChangeArrowheads="1"/>
            </p:cNvSpPr>
            <p:nvPr/>
          </p:nvSpPr>
          <p:spPr bwMode="auto">
            <a:xfrm>
              <a:off x="6019800" y="1828800"/>
              <a:ext cx="1828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Token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Collision-Free (3) – Countdown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1123950"/>
          </a:xfrm>
        </p:spPr>
        <p:txBody>
          <a:bodyPr/>
          <a:lstStyle/>
          <a:p>
            <a:r>
              <a:rPr lang="en-US" dirty="0" smtClean="0"/>
              <a:t>Binary countdown improves on the bitmap protocol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28600" lvl="1" indent="-228600"/>
            <a:r>
              <a:rPr lang="en-US" dirty="0" smtClean="0"/>
              <a:t>Stations send their address in contention slot (log N bits instead of N bits)</a:t>
            </a:r>
          </a:p>
          <a:p>
            <a:pPr marL="228600" lvl="1" indent="-228600"/>
            <a:r>
              <a:rPr lang="en-US" dirty="0" smtClean="0"/>
              <a:t>Medium ORs bits; stations give up when they send a “0” but see a “1”</a:t>
            </a:r>
          </a:p>
          <a:p>
            <a:pPr marL="228600" lvl="1" indent="-228600"/>
            <a:r>
              <a:rPr lang="en-US" dirty="0" smtClean="0"/>
              <a:t>Station that sees its full address is next to send</a:t>
            </a: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 l="5560"/>
          <a:stretch>
            <a:fillRect/>
          </a:stretch>
        </p:blipFill>
        <p:spPr bwMode="auto">
          <a:xfrm>
            <a:off x="4610100" y="2066925"/>
            <a:ext cx="40719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Limited-Contention Protocols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58313"/>
            <a:ext cx="7790214" cy="4600081"/>
          </a:xfrm>
        </p:spPr>
        <p:txBody>
          <a:bodyPr/>
          <a:lstStyle/>
          <a:p>
            <a:r>
              <a:rPr lang="en-US" dirty="0" smtClean="0"/>
              <a:t>Idea is to divide stations into groups within which only a very small number are likely to want to send </a:t>
            </a:r>
          </a:p>
          <a:p>
            <a:pPr lvl="1"/>
            <a:r>
              <a:rPr lang="en-US" dirty="0" smtClean="0"/>
              <a:t>Avoids wastage due to idle periods and collisions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2809875"/>
            <a:ext cx="82581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62375" y="3663434"/>
            <a:ext cx="36766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Already too many contenders for a good chance of one winner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 rot="20174098" flipH="1">
            <a:off x="2410059" y="4039998"/>
            <a:ext cx="1300179" cy="244853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Contention (2) –Adaptive Tree Walk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/>
          <a:p>
            <a:r>
              <a:rPr lang="en-US" dirty="0" smtClean="0"/>
              <a:t>Tree divides stations into groups (nodes) to poll</a:t>
            </a:r>
          </a:p>
          <a:p>
            <a:pPr lvl="1"/>
            <a:r>
              <a:rPr lang="en-US" dirty="0" smtClean="0"/>
              <a:t>Depth first search under nodes with poll collisions</a:t>
            </a:r>
          </a:p>
          <a:p>
            <a:pPr lvl="1"/>
            <a:r>
              <a:rPr lang="en-US" dirty="0" smtClean="0"/>
              <a:t>Start search at lower levels if &gt;1 station expected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5" y="3105150"/>
            <a:ext cx="6143926" cy="327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81125" y="321945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1125" y="4114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0650" y="50958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 Protocols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has complications compared to wired.</a:t>
            </a:r>
          </a:p>
          <a:p>
            <a:pPr marL="457200" indent="-457200"/>
            <a:r>
              <a:rPr lang="en-US" dirty="0" smtClean="0"/>
              <a:t>Nodes may have different coverage regions</a:t>
            </a:r>
          </a:p>
          <a:p>
            <a:pPr lvl="1"/>
            <a:r>
              <a:rPr lang="en-US" dirty="0" smtClean="0"/>
              <a:t>Leads to </a:t>
            </a:r>
            <a:r>
              <a:rPr lang="en-US" u="sng" dirty="0" smtClean="0"/>
              <a:t>hidden</a:t>
            </a:r>
            <a:r>
              <a:rPr lang="en-US" dirty="0" smtClean="0"/>
              <a:t> and </a:t>
            </a:r>
            <a:r>
              <a:rPr lang="en-US" u="sng" dirty="0" smtClean="0"/>
              <a:t>exposed</a:t>
            </a:r>
            <a:r>
              <a:rPr lang="en-US" dirty="0" smtClean="0"/>
              <a:t> terminals</a:t>
            </a:r>
          </a:p>
          <a:p>
            <a:r>
              <a:rPr lang="en-US" dirty="0" smtClean="0"/>
              <a:t>Nodes can’t detect collisions, i.e., sense while sending</a:t>
            </a:r>
          </a:p>
          <a:p>
            <a:pPr lvl="1"/>
            <a:r>
              <a:rPr lang="en-US" dirty="0" smtClean="0"/>
              <a:t>Makes collisions expensive and to be avoided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LANs (2) – Hidden terminals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Hidden terminals</a:t>
            </a:r>
            <a:r>
              <a:rPr lang="en-US" dirty="0" smtClean="0"/>
              <a:t> are senders that cannot sense each other but nonetheless collide at intended receiver</a:t>
            </a:r>
          </a:p>
          <a:p>
            <a:pPr lvl="1"/>
            <a:r>
              <a:rPr lang="en-US" dirty="0" smtClean="0"/>
              <a:t>Want to prevent; loss of efficiency</a:t>
            </a:r>
          </a:p>
          <a:p>
            <a:pPr lvl="1"/>
            <a:r>
              <a:rPr lang="en-US" dirty="0" smtClean="0"/>
              <a:t>A and C are hidden terminals when sending to B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t="6880" b="19786"/>
          <a:stretch>
            <a:fillRect/>
          </a:stretch>
        </p:blipFill>
        <p:spPr bwMode="auto">
          <a:xfrm>
            <a:off x="1714500" y="3448050"/>
            <a:ext cx="5715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LANs (3) – Exposed terminals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Exposed terminals</a:t>
            </a:r>
            <a:r>
              <a:rPr lang="en-US" dirty="0" smtClean="0"/>
              <a:t> are senders who can sense each other but still transmit safely (to different receivers) </a:t>
            </a:r>
          </a:p>
          <a:p>
            <a:pPr lvl="1"/>
            <a:r>
              <a:rPr lang="en-US" dirty="0" smtClean="0"/>
              <a:t>Desirably concurrency; improves performance</a:t>
            </a:r>
          </a:p>
          <a:p>
            <a:pPr lvl="1"/>
            <a:r>
              <a:rPr lang="en-US" dirty="0" smtClean="0"/>
              <a:t>B </a:t>
            </a:r>
            <a:r>
              <a:rPr lang="en-US" dirty="0" smtClean="0">
                <a:sym typeface="Wingdings" pitchFamily="2" charset="2"/>
              </a:rPr>
              <a:t> A </a:t>
            </a:r>
            <a:r>
              <a:rPr lang="en-US" dirty="0" smtClean="0"/>
              <a:t>and C </a:t>
            </a:r>
            <a:r>
              <a:rPr lang="en-US" dirty="0" smtClean="0">
                <a:sym typeface="Wingdings" pitchFamily="2" charset="2"/>
              </a:rPr>
              <a:t> D </a:t>
            </a:r>
            <a:r>
              <a:rPr lang="en-US" dirty="0" smtClean="0"/>
              <a:t>are exposed terminals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 cstate="print"/>
          <a:srcRect t="8248" b="17772"/>
          <a:stretch>
            <a:fillRect/>
          </a:stretch>
        </p:blipFill>
        <p:spPr bwMode="auto">
          <a:xfrm>
            <a:off x="1752600" y="3362325"/>
            <a:ext cx="56388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 </a:t>
            </a:r>
            <a:r>
              <a:rPr lang="en-US" dirty="0" err="1" smtClean="0"/>
              <a:t>Sublayer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25" y="2390775"/>
            <a:ext cx="5076826" cy="4019550"/>
          </a:xfrm>
        </p:spPr>
        <p:txBody>
          <a:bodyPr/>
          <a:lstStyle/>
          <a:p>
            <a:r>
              <a:rPr lang="en-US" dirty="0" smtClean="0"/>
              <a:t>Responsible for deciding who sends next on a multi-access link</a:t>
            </a:r>
          </a:p>
          <a:p>
            <a:pPr lvl="1"/>
            <a:r>
              <a:rPr lang="en-US" dirty="0" smtClean="0"/>
              <a:t>An important part of the link layer, especially for LANs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53225" y="2257425"/>
            <a:ext cx="1466850" cy="1930400"/>
            <a:chOff x="6753225" y="2638425"/>
            <a:chExt cx="1466850" cy="19304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53225" y="4187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53225" y="3806825"/>
              <a:ext cx="1447800" cy="381000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53225" y="34163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53225" y="3035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53225" y="265747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16738" y="4162425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145975" y="379730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Link</a:t>
              </a:r>
              <a:endParaRPr lang="en-US" sz="20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904038" y="3432175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818313" y="3035300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791325" y="2638425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46848" y="4488806"/>
            <a:ext cx="18206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MAC is in here!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 bwMode="auto">
          <a:xfrm rot="19132956">
            <a:off x="5513807" y="3892944"/>
            <a:ext cx="1300179" cy="244853"/>
          </a:xfrm>
          <a:custGeom>
            <a:avLst/>
            <a:gdLst>
              <a:gd name="connsiteX0" fmla="*/ 0 w 523875"/>
              <a:gd name="connsiteY0" fmla="*/ 103188 h 150813"/>
              <a:gd name="connsiteX1" fmla="*/ 219075 w 523875"/>
              <a:gd name="connsiteY1" fmla="*/ 7938 h 150813"/>
              <a:gd name="connsiteX2" fmla="*/ 523875 w 523875"/>
              <a:gd name="connsiteY2" fmla="*/ 150813 h 150813"/>
              <a:gd name="connsiteX0" fmla="*/ 0 w 523875"/>
              <a:gd name="connsiteY0" fmla="*/ 112713 h 160338"/>
              <a:gd name="connsiteX1" fmla="*/ 304800 w 523875"/>
              <a:gd name="connsiteY1" fmla="*/ 7938 h 160338"/>
              <a:gd name="connsiteX2" fmla="*/ 523875 w 523875"/>
              <a:gd name="connsiteY2" fmla="*/ 160338 h 160338"/>
              <a:gd name="connsiteX0" fmla="*/ 0 w 533400"/>
              <a:gd name="connsiteY0" fmla="*/ 106362 h 115887"/>
              <a:gd name="connsiteX1" fmla="*/ 304800 w 533400"/>
              <a:gd name="connsiteY1" fmla="*/ 1587 h 115887"/>
              <a:gd name="connsiteX2" fmla="*/ 533400 w 533400"/>
              <a:gd name="connsiteY2" fmla="*/ 115887 h 1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15887">
                <a:moveTo>
                  <a:pt x="0" y="106362"/>
                </a:moveTo>
                <a:cubicBezTo>
                  <a:pt x="65881" y="54768"/>
                  <a:pt x="215900" y="0"/>
                  <a:pt x="304800" y="1587"/>
                </a:cubicBezTo>
                <a:cubicBezTo>
                  <a:pt x="393700" y="3174"/>
                  <a:pt x="424656" y="48418"/>
                  <a:pt x="533400" y="115887"/>
                </a:cubicBezTo>
              </a:path>
            </a:pathLst>
          </a:cu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Wireless LANs (4) – MACA 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91638"/>
            <a:ext cx="7790214" cy="4600081"/>
          </a:xfrm>
        </p:spPr>
        <p:txBody>
          <a:bodyPr/>
          <a:lstStyle/>
          <a:p>
            <a:r>
              <a:rPr lang="en-US" dirty="0" smtClean="0"/>
              <a:t>MACA protocol grants access for A to send to B:</a:t>
            </a:r>
          </a:p>
          <a:p>
            <a:pPr lvl="1"/>
            <a:r>
              <a:rPr lang="en-US" dirty="0" smtClean="0"/>
              <a:t>A sends RTS to B [left]; B replies with CTS [right] </a:t>
            </a:r>
          </a:p>
          <a:p>
            <a:pPr lvl="1"/>
            <a:r>
              <a:rPr lang="en-US" dirty="0" smtClean="0"/>
              <a:t>A can send with exposed but no hidden terminals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 b="10049"/>
          <a:stretch>
            <a:fillRect/>
          </a:stretch>
        </p:blipFill>
        <p:spPr bwMode="auto">
          <a:xfrm>
            <a:off x="831056" y="2967039"/>
            <a:ext cx="7519988" cy="307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6825" y="5915025"/>
            <a:ext cx="2695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A sends RTS to B; C and E hear and defer for CTS</a:t>
            </a:r>
          </a:p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191125" y="5904608"/>
            <a:ext cx="2695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B replies with CTS; D and E hear and defer for data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Classic Ethernet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Switched/Fast Ethernet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Gigabit/10 Gigabit Ethernet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Ethernet (1) – Physical Layer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shared coaxial cable to which all hosts attached</a:t>
            </a:r>
          </a:p>
          <a:p>
            <a:pPr lvl="1"/>
            <a:r>
              <a:rPr lang="en-US" dirty="0" smtClean="0"/>
              <a:t>Up to 10 Mbps, with Manchester encoding</a:t>
            </a:r>
          </a:p>
          <a:p>
            <a:pPr lvl="1"/>
            <a:r>
              <a:rPr lang="en-US" dirty="0" smtClean="0"/>
              <a:t>Hosts ran the classic Ethernet protocol for access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3228975"/>
            <a:ext cx="84486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Classic Ethernet (2) – MAC 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 </a:t>
            </a:r>
            <a:r>
              <a:rPr lang="en-US" dirty="0" smtClean="0"/>
              <a:t>protocol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1-persistent CSMA/CD (</a:t>
            </a:r>
            <a:r>
              <a:rPr lang="fr-FR" dirty="0" err="1" smtClean="0"/>
              <a:t>earlier</a:t>
            </a:r>
            <a:r>
              <a:rPr lang="fr-FR" dirty="0" smtClean="0"/>
              <a:t>)</a:t>
            </a:r>
          </a:p>
          <a:p>
            <a:pPr lvl="1"/>
            <a:r>
              <a:rPr lang="en-US" dirty="0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delay</a:t>
            </a:r>
            <a:r>
              <a:rPr lang="fr-FR" dirty="0" smtClean="0"/>
              <a:t> (</a:t>
            </a:r>
            <a:r>
              <a:rPr lang="fr-FR" dirty="0" err="1" smtClean="0"/>
              <a:t>backoff</a:t>
            </a:r>
            <a:r>
              <a:rPr lang="fr-FR" dirty="0" smtClean="0"/>
              <a:t>) </a:t>
            </a:r>
            <a:r>
              <a:rPr lang="fr-FR" dirty="0" err="1" smtClean="0"/>
              <a:t>after</a:t>
            </a:r>
            <a:r>
              <a:rPr lang="fr-FR" dirty="0" smtClean="0"/>
              <a:t> collision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BEB (</a:t>
            </a:r>
            <a:r>
              <a:rPr lang="fr-FR" dirty="0" err="1" smtClean="0"/>
              <a:t>Binary</a:t>
            </a:r>
            <a:r>
              <a:rPr lang="fr-FR" dirty="0" smtClean="0"/>
              <a:t> </a:t>
            </a:r>
            <a:r>
              <a:rPr lang="fr-FR" dirty="0" err="1" smtClean="0"/>
              <a:t>Exponential</a:t>
            </a:r>
            <a:r>
              <a:rPr lang="fr-FR" dirty="0" smtClean="0"/>
              <a:t> </a:t>
            </a:r>
            <a:r>
              <a:rPr lang="fr-FR" dirty="0" err="1" smtClean="0"/>
              <a:t>Backoff</a:t>
            </a:r>
            <a:r>
              <a:rPr lang="fr-FR" dirty="0" smtClean="0"/>
              <a:t>) </a:t>
            </a:r>
          </a:p>
          <a:p>
            <a:pPr lvl="1"/>
            <a:r>
              <a:rPr lang="fr-FR" dirty="0" smtClean="0"/>
              <a:t>Frame format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modern Ethernet.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533400" y="3514725"/>
            <a:ext cx="8077200" cy="2235172"/>
            <a:chOff x="628650" y="2714626"/>
            <a:chExt cx="8077200" cy="2235172"/>
          </a:xfrm>
        </p:grpSpPr>
        <p:pic>
          <p:nvPicPr>
            <p:cNvPr id="2560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81075" y="2714626"/>
              <a:ext cx="7724775" cy="2235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28650" y="3200400"/>
              <a:ext cx="10567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Ethernet</a:t>
              </a:r>
            </a:p>
            <a:p>
              <a:pPr algn="ctr"/>
              <a:r>
                <a:rPr lang="en-US" dirty="0" smtClean="0"/>
                <a:t>(DIX)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2475" y="4048125"/>
              <a:ext cx="79057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IEEE 802.3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Classic Ethernet (3) – MAC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Collisions can occur and take as long as 2</a:t>
            </a:r>
            <a:r>
              <a:rPr lang="en-US" dirty="0" smtClean="0">
                <a:sym typeface="Symbol" pitchFamily="18" charset="2"/>
              </a:rPr>
              <a:t> to detect</a:t>
            </a:r>
          </a:p>
          <a:p>
            <a:pPr lvl="1"/>
            <a:r>
              <a:rPr lang="en-US" dirty="0" smtClean="0">
                <a:sym typeface="Symbol" pitchFamily="18" charset="2"/>
              </a:rPr>
              <a:t> is the time it takes to propagate over the Ethernet</a:t>
            </a:r>
          </a:p>
          <a:p>
            <a:pPr lvl="1"/>
            <a:r>
              <a:rPr lang="en-US" dirty="0" smtClean="0">
                <a:sym typeface="Symbol" pitchFamily="18" charset="2"/>
              </a:rPr>
              <a:t>Leads to minimum packet size for reliable detection</a:t>
            </a:r>
            <a:endParaRPr lang="en-US" dirty="0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 t="4094" b="2632"/>
          <a:stretch>
            <a:fillRect/>
          </a:stretch>
        </p:blipFill>
        <p:spPr bwMode="auto">
          <a:xfrm>
            <a:off x="495300" y="3228975"/>
            <a:ext cx="81534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Ethernet (4) – Performance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48788"/>
            <a:ext cx="7790214" cy="4600081"/>
          </a:xfrm>
        </p:spPr>
        <p:txBody>
          <a:bodyPr/>
          <a:lstStyle/>
          <a:p>
            <a:r>
              <a:rPr lang="en-US" dirty="0" smtClean="0"/>
              <a:t>Efficient for large frames, even with many senders</a:t>
            </a:r>
          </a:p>
          <a:p>
            <a:pPr lvl="1"/>
            <a:r>
              <a:rPr lang="en-US" dirty="0" smtClean="0"/>
              <a:t>Degrades for small frames (and long LANs)</a:t>
            </a:r>
          </a:p>
          <a:p>
            <a:pPr lvl="1"/>
            <a:endParaRPr lang="en-US" dirty="0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968" y="2512236"/>
            <a:ext cx="5186363" cy="385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24625" y="3886200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Mbps Ethernet,</a:t>
            </a:r>
          </a:p>
          <a:p>
            <a:r>
              <a:rPr lang="en-US" dirty="0" smtClean="0"/>
              <a:t>64 byte min.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Switched/Fast Ethernet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Hubs wire all lines into a single CSMA/CD domain</a:t>
            </a:r>
          </a:p>
          <a:p>
            <a:pPr lvl="1"/>
            <a:r>
              <a:rPr lang="en-US" dirty="0" smtClean="0"/>
              <a:t>Switches isolate each port to a separate domain</a:t>
            </a:r>
          </a:p>
          <a:p>
            <a:pPr lvl="2"/>
            <a:r>
              <a:rPr lang="en-US" dirty="0" smtClean="0"/>
              <a:t>Much greater throughput for multiple ports</a:t>
            </a:r>
          </a:p>
          <a:p>
            <a:pPr lvl="2"/>
            <a:r>
              <a:rPr lang="en-US" dirty="0" smtClean="0"/>
              <a:t>No need for CSMA/CD with full-duplex lines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 b="13786"/>
          <a:stretch>
            <a:fillRect/>
          </a:stretch>
        </p:blipFill>
        <p:spPr bwMode="auto">
          <a:xfrm>
            <a:off x="522287" y="3417888"/>
            <a:ext cx="8099425" cy="262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Switched/Fast Ethernet (2)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can be wired to computers, hubs and switches</a:t>
            </a:r>
          </a:p>
          <a:p>
            <a:pPr lvl="1"/>
            <a:r>
              <a:rPr lang="en-US" dirty="0" smtClean="0"/>
              <a:t>Hubs concentrate traffic from computers </a:t>
            </a:r>
          </a:p>
          <a:p>
            <a:pPr lvl="1"/>
            <a:r>
              <a:rPr lang="en-US" dirty="0" smtClean="0"/>
              <a:t>More on how to switch frames the in 4.8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5775" y="3495675"/>
            <a:ext cx="8172450" cy="2276475"/>
            <a:chOff x="485775" y="2286000"/>
            <a:chExt cx="8172450" cy="2276475"/>
          </a:xfrm>
        </p:grpSpPr>
        <p:pic>
          <p:nvPicPr>
            <p:cNvPr id="2970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5" y="2314575"/>
              <a:ext cx="8172450" cy="224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1" name="TextBox 4"/>
            <p:cNvSpPr txBox="1">
              <a:spLocks noChangeArrowheads="1"/>
            </p:cNvSpPr>
            <p:nvPr/>
          </p:nvSpPr>
          <p:spPr bwMode="auto">
            <a:xfrm>
              <a:off x="1752600" y="2286000"/>
              <a:ext cx="1600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Switch</a:t>
              </a:r>
            </a:p>
          </p:txBody>
        </p:sp>
        <p:sp>
          <p:nvSpPr>
            <p:cNvPr id="29702" name="TextBox 5"/>
            <p:cNvSpPr txBox="1">
              <a:spLocks noChangeArrowheads="1"/>
            </p:cNvSpPr>
            <p:nvPr/>
          </p:nvSpPr>
          <p:spPr bwMode="auto">
            <a:xfrm>
              <a:off x="5257800" y="3962400"/>
              <a:ext cx="2438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Twisted pair</a:t>
              </a:r>
            </a:p>
          </p:txBody>
        </p:sp>
        <p:sp>
          <p:nvSpPr>
            <p:cNvPr id="29703" name="TextBox 6"/>
            <p:cNvSpPr txBox="1">
              <a:spLocks noChangeArrowheads="1"/>
            </p:cNvSpPr>
            <p:nvPr/>
          </p:nvSpPr>
          <p:spPr bwMode="auto">
            <a:xfrm>
              <a:off x="5562600" y="3581400"/>
              <a:ext cx="1828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Switch ports</a:t>
              </a:r>
            </a:p>
          </p:txBody>
        </p:sp>
        <p:sp>
          <p:nvSpPr>
            <p:cNvPr id="29704" name="TextBox 7"/>
            <p:cNvSpPr txBox="1">
              <a:spLocks noChangeArrowheads="1"/>
            </p:cNvSpPr>
            <p:nvPr/>
          </p:nvSpPr>
          <p:spPr bwMode="auto">
            <a:xfrm>
              <a:off x="7315200" y="2982913"/>
              <a:ext cx="609600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Hub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Switched/Fast Ethernet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Ethernet extended Ethernet from 10 to 100 Mbps</a:t>
            </a:r>
          </a:p>
          <a:p>
            <a:pPr lvl="1"/>
            <a:r>
              <a:rPr lang="en-US" dirty="0" smtClean="0"/>
              <a:t>Twisted pair (with Cat 5) dominated the market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06" y="3384550"/>
            <a:ext cx="7462838" cy="129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952500" y="4010025"/>
            <a:ext cx="7324725" cy="304800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Gigabit / 10 Gigabit Ethernet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Switched Gigabit Ethernet is now the garden variety</a:t>
            </a:r>
          </a:p>
          <a:p>
            <a:pPr lvl="1"/>
            <a:r>
              <a:rPr lang="en-US" dirty="0" smtClean="0"/>
              <a:t>With full-duplex lines between computers/switches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456" y="2557464"/>
            <a:ext cx="7177088" cy="381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Allocation Problem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fixed channel and traffic from N users</a:t>
            </a:r>
          </a:p>
          <a:p>
            <a:pPr lvl="1"/>
            <a:r>
              <a:rPr lang="en-US" dirty="0" smtClean="0"/>
              <a:t>Divide up bandwidth using FTM, TDM, CDMA, etc. </a:t>
            </a:r>
          </a:p>
          <a:p>
            <a:pPr lvl="1"/>
            <a:r>
              <a:rPr lang="en-US" dirty="0" smtClean="0"/>
              <a:t>This is a static allocation, e.g., FM radio</a:t>
            </a:r>
          </a:p>
          <a:p>
            <a:r>
              <a:rPr lang="en-US" dirty="0" smtClean="0"/>
              <a:t>This static allocation performs poorly for </a:t>
            </a:r>
            <a:r>
              <a:rPr lang="en-US" dirty="0" err="1" smtClean="0"/>
              <a:t>bursty</a:t>
            </a:r>
            <a:r>
              <a:rPr lang="en-US" dirty="0" smtClean="0"/>
              <a:t> traffic</a:t>
            </a:r>
          </a:p>
          <a:p>
            <a:pPr lvl="1"/>
            <a:r>
              <a:rPr lang="en-US" dirty="0" smtClean="0"/>
              <a:t>Allocation to a user will sometimes go unused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Gigabit / 10 Gigabit Ethernet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14374" y="1372588"/>
            <a:ext cx="7790214" cy="4600081"/>
          </a:xfrm>
        </p:spPr>
        <p:txBody>
          <a:bodyPr/>
          <a:lstStyle/>
          <a:p>
            <a:pPr lvl="1"/>
            <a:r>
              <a:rPr lang="en-US" dirty="0" smtClean="0"/>
              <a:t>Gigabit Ethernet is commonly run over twisted pair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10 Gigabit Ethernet is being deployed where needed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40/100 Gigabit Ethernet is under development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824" y="3888470"/>
            <a:ext cx="6276975" cy="17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228724" y="1838302"/>
            <a:ext cx="7296151" cy="1476900"/>
            <a:chOff x="904876" y="2657451"/>
            <a:chExt cx="7677150" cy="1554023"/>
          </a:xfrm>
        </p:grpSpPr>
        <p:pic>
          <p:nvPicPr>
            <p:cNvPr id="3379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4876" y="2657451"/>
              <a:ext cx="7677150" cy="1554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 bwMode="auto">
            <a:xfrm>
              <a:off x="952500" y="3829050"/>
              <a:ext cx="7543800" cy="304800"/>
            </a:xfrm>
            <a:prstGeom prst="rect">
              <a:avLst/>
            </a:prstGeom>
            <a:solidFill>
              <a:srgbClr val="FF2BD8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LANs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802.11 architecture/protocol stack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802.11 physical layer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802.11 MAC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802.11 frames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Architecture/Protocol Stack (1)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77363"/>
            <a:ext cx="7790214" cy="4600081"/>
          </a:xfrm>
        </p:spPr>
        <p:txBody>
          <a:bodyPr/>
          <a:lstStyle/>
          <a:p>
            <a:r>
              <a:rPr lang="fr-FR" dirty="0" smtClean="0"/>
              <a:t>Wireless clients </a:t>
            </a:r>
            <a:r>
              <a:rPr lang="en-US" dirty="0" smtClean="0"/>
              <a:t>associate </a:t>
            </a:r>
            <a:r>
              <a:rPr lang="fr-FR" dirty="0" smtClean="0"/>
              <a:t>to a </a:t>
            </a:r>
            <a:r>
              <a:rPr lang="fr-FR" dirty="0" err="1" smtClean="0"/>
              <a:t>wired</a:t>
            </a:r>
            <a:r>
              <a:rPr lang="fr-FR" dirty="0" smtClean="0"/>
              <a:t> AP (Access Point)</a:t>
            </a:r>
          </a:p>
          <a:p>
            <a:pPr lvl="1"/>
            <a:r>
              <a:rPr lang="fr-FR" dirty="0" err="1" smtClean="0"/>
              <a:t>Called</a:t>
            </a:r>
            <a:r>
              <a:rPr lang="fr-FR" dirty="0" smtClean="0"/>
              <a:t> infrastructure mode;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</a:t>
            </a:r>
            <a:r>
              <a:rPr lang="fr-FR" dirty="0" err="1" smtClean="0">
                <a:latin typeface="Arial" charset="0"/>
                <a:cs typeface="Arial" charset="0"/>
              </a:rPr>
              <a:t>lso</a:t>
            </a:r>
            <a:r>
              <a:rPr lang="fr-FR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ad-hoc mode with no AP, but that is rare.</a:t>
            </a:r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209675" y="2943225"/>
            <a:ext cx="6688931" cy="3667919"/>
            <a:chOff x="762000" y="1447800"/>
            <a:chExt cx="6688931" cy="3667919"/>
          </a:xfrm>
        </p:grpSpPr>
        <p:pic>
          <p:nvPicPr>
            <p:cNvPr id="3686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3069" y="1742281"/>
              <a:ext cx="5757862" cy="3373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762000" y="1676400"/>
              <a:ext cx="1600200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Access</a:t>
              </a:r>
              <a:br>
                <a:rPr lang="en-US"/>
              </a:br>
              <a:r>
                <a:rPr lang="en-US"/>
                <a:t>Point</a:t>
              </a:r>
            </a:p>
          </p:txBody>
        </p:sp>
        <p:sp>
          <p:nvSpPr>
            <p:cNvPr id="36870" name="TextBox 5"/>
            <p:cNvSpPr txBox="1">
              <a:spLocks noChangeArrowheads="1"/>
            </p:cNvSpPr>
            <p:nvPr/>
          </p:nvSpPr>
          <p:spPr bwMode="auto">
            <a:xfrm>
              <a:off x="838200" y="3276600"/>
              <a:ext cx="1066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Client</a:t>
              </a:r>
            </a:p>
          </p:txBody>
        </p:sp>
        <p:sp>
          <p:nvSpPr>
            <p:cNvPr id="36871" name="TextBox 6"/>
            <p:cNvSpPr txBox="1">
              <a:spLocks noChangeArrowheads="1"/>
            </p:cNvSpPr>
            <p:nvPr/>
          </p:nvSpPr>
          <p:spPr bwMode="auto">
            <a:xfrm>
              <a:off x="3810000" y="1447800"/>
              <a:ext cx="1981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To Network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802.11 Architecture/Protocol Stack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MAC is used across different physical layers</a:t>
            </a:r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2185989"/>
            <a:ext cx="8377238" cy="404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 physical layer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NICs are compatible with multiple physical layers</a:t>
            </a:r>
          </a:p>
          <a:p>
            <a:pPr lvl="2"/>
            <a:r>
              <a:rPr lang="en-US" dirty="0" smtClean="0"/>
              <a:t>E.g., 802.11 a/b/g</a:t>
            </a:r>
          </a:p>
          <a:p>
            <a:pPr lvl="1"/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362076" y="3038475"/>
          <a:ext cx="6743700" cy="186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49"/>
                <a:gridCol w="3438525"/>
                <a:gridCol w="2028826"/>
              </a:tblGrid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Technique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Max. Bit Rate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802.11b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Spread spectrum,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2.4 GHz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 Mbps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802.11g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OFDM, 2.4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GHz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Mbps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802.11a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OFDM, 5 GHz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54 Mbps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802.11n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OFDM with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MIMO</a:t>
                      </a:r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2.4/5 GHz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600 Mbps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 MAC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48788"/>
            <a:ext cx="7790214" cy="4600081"/>
          </a:xfrm>
        </p:spPr>
        <p:txBody>
          <a:bodyPr/>
          <a:lstStyle/>
          <a:p>
            <a:pPr lvl="1"/>
            <a:r>
              <a:rPr lang="en-US" dirty="0" smtClean="0"/>
              <a:t>CSMA/CA inserts </a:t>
            </a:r>
            <a:r>
              <a:rPr lang="en-US" dirty="0" err="1" smtClean="0"/>
              <a:t>backoff</a:t>
            </a:r>
            <a:r>
              <a:rPr lang="en-US" dirty="0" smtClean="0"/>
              <a:t> slots to avoid collisions</a:t>
            </a:r>
          </a:p>
          <a:p>
            <a:pPr lvl="1"/>
            <a:r>
              <a:rPr lang="en-US" dirty="0" smtClean="0"/>
              <a:t>MAC uses ACKs/retransmissions for wireless errors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 cstate="print"/>
          <a:srcRect t="3400"/>
          <a:stretch>
            <a:fillRect/>
          </a:stretch>
        </p:blipFill>
        <p:spPr bwMode="auto">
          <a:xfrm>
            <a:off x="623888" y="2714625"/>
            <a:ext cx="7896225" cy="36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 MAC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96413"/>
            <a:ext cx="7790214" cy="4600081"/>
          </a:xfrm>
        </p:spPr>
        <p:txBody>
          <a:bodyPr/>
          <a:lstStyle/>
          <a:p>
            <a:r>
              <a:rPr lang="en-US" dirty="0" smtClean="0"/>
              <a:t>Virtual channel sensing with the NAV and optional RTS/CTS (often not used) avoids hidden terminals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7" y="2905125"/>
            <a:ext cx="80867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 MAC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backoff</a:t>
            </a:r>
            <a:r>
              <a:rPr lang="en-US" dirty="0" smtClean="0"/>
              <a:t> slot times add quality of service</a:t>
            </a:r>
          </a:p>
          <a:p>
            <a:pPr lvl="2"/>
            <a:r>
              <a:rPr lang="en-US" dirty="0" smtClean="0"/>
              <a:t>Short intervals give preferred access, e.g., control, VoIP</a:t>
            </a:r>
          </a:p>
          <a:p>
            <a:pPr lvl="1"/>
            <a:r>
              <a:rPr lang="en-US" dirty="0" smtClean="0"/>
              <a:t>MAC has other mechanisms too, e.g., power save</a:t>
            </a:r>
          </a:p>
        </p:txBody>
      </p:sp>
      <p:pic>
        <p:nvPicPr>
          <p:cNvPr id="44036" name="Picture 6"/>
          <p:cNvPicPr>
            <a:picLocks noChangeAspect="1" noChangeArrowheads="1"/>
          </p:cNvPicPr>
          <p:nvPr/>
        </p:nvPicPr>
        <p:blipFill>
          <a:blip r:embed="rId2" cstate="print"/>
          <a:srcRect r="4430"/>
          <a:stretch>
            <a:fillRect/>
          </a:stretch>
        </p:blipFill>
        <p:spPr bwMode="auto">
          <a:xfrm>
            <a:off x="604838" y="3133725"/>
            <a:ext cx="7910512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 Frames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Frames vary depending on their type (Frame control)</a:t>
            </a:r>
          </a:p>
          <a:p>
            <a:pPr lvl="1"/>
            <a:r>
              <a:rPr lang="en-US" dirty="0" smtClean="0"/>
              <a:t>Data frames have 3 addresses to pass via APs</a:t>
            </a:r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2828925"/>
            <a:ext cx="81248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Broadband Wireless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802.16 Architecture / Protocol Stack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802.16 Physical Layer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1"/>
            <a:r>
              <a:rPr lang="en-US" dirty="0" smtClean="0"/>
              <a:t>802.16 MAC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802.16 Frames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Allocation Problem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allocation gives the channel to a user when they need it. Potentially N times as efficient for N users.</a:t>
            </a:r>
          </a:p>
          <a:p>
            <a:r>
              <a:rPr lang="en-US" dirty="0" smtClean="0"/>
              <a:t>Schemes vary with assumptions: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62100" y="3152775"/>
          <a:ext cx="6600825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58"/>
                <a:gridCol w="4890767"/>
              </a:tblGrid>
              <a:tr h="36512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Assumption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Implication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Independent traffic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Often not a good model, but permits analysis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Single channel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No external way to coordinate senders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Observable collisions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Needed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for reliability; mechanisms vary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Continuous or slotted time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Slotting may improve performance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Carrier  sense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improve performance if available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802.16 Architecture/Protocol Stack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clients connect to a wired </a:t>
            </a:r>
            <a:r>
              <a:rPr lang="en-US" dirty="0" err="1" smtClean="0"/>
              <a:t>basestation</a:t>
            </a:r>
            <a:r>
              <a:rPr lang="en-US" dirty="0" smtClean="0"/>
              <a:t> (like 3G)</a:t>
            </a:r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2" cstate="print"/>
          <a:srcRect t="6749" b="10606"/>
          <a:stretch>
            <a:fillRect/>
          </a:stretch>
        </p:blipFill>
        <p:spPr bwMode="auto">
          <a:xfrm>
            <a:off x="700088" y="2562225"/>
            <a:ext cx="77438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802.16 Architecture/Protocol Stack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34513"/>
            <a:ext cx="7790214" cy="4600081"/>
          </a:xfrm>
        </p:spPr>
        <p:txBody>
          <a:bodyPr/>
          <a:lstStyle/>
          <a:p>
            <a:r>
              <a:rPr lang="en-US" dirty="0" smtClean="0"/>
              <a:t>MAC is connection-oriented; IP is connectionless</a:t>
            </a:r>
          </a:p>
          <a:p>
            <a:pPr lvl="1"/>
            <a:r>
              <a:rPr lang="en-US" dirty="0" smtClean="0"/>
              <a:t>Convergence </a:t>
            </a:r>
            <a:r>
              <a:rPr lang="en-US" dirty="0" err="1" smtClean="0"/>
              <a:t>sublayer</a:t>
            </a:r>
            <a:r>
              <a:rPr lang="en-US" dirty="0" smtClean="0"/>
              <a:t> maps between the two</a:t>
            </a:r>
          </a:p>
        </p:txBody>
      </p:sp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2" cstate="print"/>
          <a:srcRect t="15563"/>
          <a:stretch>
            <a:fillRect/>
          </a:stretch>
        </p:blipFill>
        <p:spPr bwMode="auto">
          <a:xfrm>
            <a:off x="604838" y="2638425"/>
            <a:ext cx="7934325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802.16 Physical Layer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OFDM; base station gives mobiles bursts (subcarrier/time frame slots) for uplink and downlink</a:t>
            </a:r>
          </a:p>
        </p:txBody>
      </p: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2" cstate="print"/>
          <a:srcRect t="3186"/>
          <a:stretch>
            <a:fillRect/>
          </a:stretch>
        </p:blipFill>
        <p:spPr bwMode="auto">
          <a:xfrm>
            <a:off x="947738" y="2581275"/>
            <a:ext cx="72485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802.16 MAC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Connection-oriented with base station in control</a:t>
            </a:r>
          </a:p>
          <a:p>
            <a:pPr lvl="1"/>
            <a:r>
              <a:rPr lang="en-US" dirty="0" smtClean="0"/>
              <a:t>Clients request the bandwidth they need</a:t>
            </a:r>
          </a:p>
          <a:p>
            <a:r>
              <a:rPr lang="en-US" dirty="0" smtClean="0"/>
              <a:t>Different kinds of service can be requested:</a:t>
            </a:r>
          </a:p>
          <a:p>
            <a:pPr lvl="1"/>
            <a:r>
              <a:rPr lang="en-US" dirty="0" smtClean="0"/>
              <a:t>Constant bit rate, e.g., uncompressed voice</a:t>
            </a:r>
          </a:p>
          <a:p>
            <a:pPr lvl="1"/>
            <a:r>
              <a:rPr lang="en-US" dirty="0" smtClean="0"/>
              <a:t>Real-time variable bit rate, e.g., video, Web</a:t>
            </a:r>
          </a:p>
          <a:p>
            <a:pPr lvl="1"/>
            <a:r>
              <a:rPr lang="en-US" dirty="0" smtClean="0"/>
              <a:t>Non-real-time variable bit rate, e.g., file download</a:t>
            </a:r>
          </a:p>
          <a:p>
            <a:pPr lvl="1"/>
            <a:r>
              <a:rPr lang="en-US" dirty="0" smtClean="0"/>
              <a:t>Best-effort for everything 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802.16 Frames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Frames vary depending on their type</a:t>
            </a:r>
          </a:p>
          <a:p>
            <a:pPr lvl="1"/>
            <a:r>
              <a:rPr lang="en-US" dirty="0" smtClean="0"/>
              <a:t>Connection ID instead of source/</a:t>
            </a:r>
            <a:r>
              <a:rPr lang="en-US" dirty="0" err="1" smtClean="0"/>
              <a:t>dest</a:t>
            </a:r>
            <a:r>
              <a:rPr lang="en-US" dirty="0" smtClean="0"/>
              <a:t> addresses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600" y="2971800"/>
            <a:ext cx="8134350" cy="3155811"/>
            <a:chOff x="428625" y="3048000"/>
            <a:chExt cx="8134350" cy="3155811"/>
          </a:xfrm>
        </p:grpSpPr>
        <p:pic>
          <p:nvPicPr>
            <p:cNvPr id="5120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1628"/>
            <a:stretch>
              <a:fillRect/>
            </a:stretch>
          </p:blipFill>
          <p:spPr bwMode="auto">
            <a:xfrm>
              <a:off x="504825" y="3048000"/>
              <a:ext cx="80581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552640" y="5495925"/>
              <a:ext cx="66960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2BD8"/>
                  </a:solidFill>
                </a:rPr>
                <a:t>(a)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000" dirty="0"/>
                <a:t>A generic frame.</a:t>
              </a:r>
              <a:r>
                <a:rPr lang="en-US" sz="2000" dirty="0">
                  <a:solidFill>
                    <a:srgbClr val="FF2BD8"/>
                  </a:solidFill>
                </a:rPr>
                <a:t> (b) </a:t>
              </a:r>
              <a:r>
                <a:rPr lang="en-US" sz="2000" dirty="0"/>
                <a:t>A bandwidth request </a:t>
              </a:r>
              <a:r>
                <a:rPr lang="en-US" sz="2000" dirty="0" smtClean="0"/>
                <a:t>frame</a:t>
              </a:r>
              <a:endParaRPr lang="en-US" sz="2000" dirty="0"/>
            </a:p>
            <a:p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625" y="4733925"/>
              <a:ext cx="4667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2BD8"/>
                  </a:solidFill>
                </a:rPr>
                <a:t>(b)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625" y="3562350"/>
              <a:ext cx="4667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2BD8"/>
                  </a:solidFill>
                </a:rPr>
                <a:t>(a)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Bluetooth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Bluetooth Architecture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Bluetooth Applications / Protocol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Bluetooth Radio / Link Layers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Bluetooth Frames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Bluetooth Architecture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63063"/>
            <a:ext cx="7790214" cy="4600081"/>
          </a:xfrm>
        </p:spPr>
        <p:txBody>
          <a:bodyPr/>
          <a:lstStyle/>
          <a:p>
            <a:r>
              <a:rPr lang="en-US" dirty="0" smtClean="0"/>
              <a:t>Piconet master is connected to slave wireless devices</a:t>
            </a:r>
          </a:p>
          <a:p>
            <a:pPr lvl="1"/>
            <a:r>
              <a:rPr lang="en-US" dirty="0" smtClean="0"/>
              <a:t>Slaves may be asleep (parked) to save power </a:t>
            </a:r>
          </a:p>
          <a:p>
            <a:pPr lvl="1"/>
            <a:r>
              <a:rPr lang="en-US" dirty="0" smtClean="0"/>
              <a:t>Two piconets can be bridged into a scatternet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/>
          <a:srcRect t="5695"/>
          <a:stretch>
            <a:fillRect/>
          </a:stretch>
        </p:blipFill>
        <p:spPr bwMode="auto">
          <a:xfrm>
            <a:off x="1133475" y="2838451"/>
            <a:ext cx="6923087" cy="350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Applications / Protocol Stack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39263"/>
            <a:ext cx="7790214" cy="4600081"/>
          </a:xfrm>
        </p:spPr>
        <p:txBody>
          <a:bodyPr/>
          <a:lstStyle/>
          <a:p>
            <a:r>
              <a:rPr lang="en-US" dirty="0" smtClean="0"/>
              <a:t>Profiles give the set of protocols for a given application</a:t>
            </a:r>
          </a:p>
          <a:p>
            <a:pPr lvl="1"/>
            <a:r>
              <a:rPr lang="en-US" dirty="0" smtClean="0"/>
              <a:t>25 profiles, including headset, intercom, streaming  audio, remote control, personal area network, …</a:t>
            </a:r>
          </a:p>
        </p:txBody>
      </p:sp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2" cstate="print"/>
          <a:srcRect t="3810" b="4286"/>
          <a:stretch>
            <a:fillRect/>
          </a:stretch>
        </p:blipFill>
        <p:spPr bwMode="auto">
          <a:xfrm>
            <a:off x="953659" y="2952750"/>
            <a:ext cx="6969981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Radio / Link Layers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layer</a:t>
            </a:r>
          </a:p>
          <a:p>
            <a:pPr lvl="1"/>
            <a:r>
              <a:rPr lang="en-US" dirty="0" smtClean="0"/>
              <a:t>Uses adaptive frequency hopping in 2.4 GHz band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Link layer</a:t>
            </a:r>
          </a:p>
          <a:p>
            <a:pPr lvl="1"/>
            <a:r>
              <a:rPr lang="en-US" dirty="0" smtClean="0"/>
              <a:t>TDM with timeslots for master and slaves</a:t>
            </a:r>
          </a:p>
          <a:p>
            <a:pPr lvl="1"/>
            <a:r>
              <a:rPr lang="en-US" dirty="0" smtClean="0"/>
              <a:t>Synchronous CO for periodic slots in each direction</a:t>
            </a:r>
          </a:p>
          <a:p>
            <a:pPr lvl="1"/>
            <a:r>
              <a:rPr lang="en-US" dirty="0" smtClean="0"/>
              <a:t>Asynchronous CL for packet-switched data</a:t>
            </a:r>
          </a:p>
          <a:p>
            <a:pPr lvl="1"/>
            <a:r>
              <a:rPr lang="en-US" dirty="0" smtClean="0"/>
              <a:t>Links undergo pairing (user confirms passkey/PIN) to authorize them before use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Bluetooth Frames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05938"/>
            <a:ext cx="7790214" cy="4600081"/>
          </a:xfrm>
        </p:spPr>
        <p:txBody>
          <a:bodyPr/>
          <a:lstStyle/>
          <a:p>
            <a:r>
              <a:rPr lang="en-US" dirty="0" smtClean="0"/>
              <a:t>Time is slotted; enhanced data rates send faster but for the same time; addresses are only 3 bits for 8 devices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23875" y="2657475"/>
            <a:ext cx="8382000" cy="3562350"/>
            <a:chOff x="381000" y="2590800"/>
            <a:chExt cx="8382000" cy="3562350"/>
          </a:xfrm>
        </p:grpSpPr>
        <p:grpSp>
          <p:nvGrpSpPr>
            <p:cNvPr id="15" name="Group 14"/>
            <p:cNvGrpSpPr/>
            <p:nvPr/>
          </p:nvGrpSpPr>
          <p:grpSpPr>
            <a:xfrm>
              <a:off x="381000" y="2590800"/>
              <a:ext cx="8382000" cy="3562350"/>
              <a:chOff x="381000" y="2590800"/>
              <a:chExt cx="8382000" cy="3562350"/>
            </a:xfrm>
          </p:grpSpPr>
          <p:pic>
            <p:nvPicPr>
              <p:cNvPr id="55300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4785" b="5742"/>
              <a:stretch>
                <a:fillRect/>
              </a:stretch>
            </p:blipFill>
            <p:spPr bwMode="auto">
              <a:xfrm>
                <a:off x="381000" y="2590800"/>
                <a:ext cx="8382000" cy="356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57200" y="5029200"/>
                <a:ext cx="4667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2BD8"/>
                    </a:solidFill>
                  </a:rPr>
                  <a:t>(b)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6250" y="2897743"/>
                <a:ext cx="46679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2BD8"/>
                    </a:solidFill>
                  </a:rPr>
                  <a:t>(a)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71600" y="5812393"/>
                <a:ext cx="43633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2BD8"/>
                    </a:solidFill>
                  </a:rPr>
                  <a:t>(a)</a:t>
                </a:r>
                <a:endParaRPr lang="en-US" sz="1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67275" y="5802868"/>
                <a:ext cx="43633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2BD8"/>
                    </a:solidFill>
                  </a:rPr>
                  <a:t>(b)</a:t>
                </a:r>
                <a:endParaRPr lang="en-US" sz="1600" dirty="0"/>
              </a:p>
            </p:txBody>
          </p:sp>
        </p:grpSp>
        <p:sp>
          <p:nvSpPr>
            <p:cNvPr id="16" name="Rectangle 15"/>
            <p:cNvSpPr/>
            <p:nvPr/>
          </p:nvSpPr>
          <p:spPr bwMode="auto">
            <a:xfrm>
              <a:off x="3467100" y="5915025"/>
              <a:ext cx="400050" cy="2095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372349" y="5924549"/>
              <a:ext cx="733425" cy="1809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Access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ALOHA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CSMA (Carrier Sense Multiple Access)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Collision-free protocols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Limited-contention protocols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Wireless LAN protocols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RFID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Gen 2 Architecture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Gen 2 Physical Layer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Gen 2 Tag Identification Layer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Gen 2 Frames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 2 Architecture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Reader signal powers tags; tags reply with backscatter</a:t>
            </a:r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2" cstate="print"/>
          <a:srcRect t="6250" b="6944"/>
          <a:stretch>
            <a:fillRect/>
          </a:stretch>
        </p:blipFill>
        <p:spPr bwMode="auto">
          <a:xfrm>
            <a:off x="1479550" y="2647951"/>
            <a:ext cx="6184900" cy="32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 2 Physical Layer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Reader uses duration of on period to send 0/1</a:t>
            </a:r>
          </a:p>
          <a:p>
            <a:pPr lvl="1"/>
            <a:r>
              <a:rPr lang="en-US" dirty="0" smtClean="0"/>
              <a:t>Tag backscatters reader signal in pulses to send 0/1</a:t>
            </a:r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71775"/>
            <a:ext cx="8686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 2 Tag Identification Layer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2125"/>
            <a:ext cx="3705225" cy="4867275"/>
          </a:xfrm>
        </p:spPr>
        <p:txBody>
          <a:bodyPr/>
          <a:lstStyle/>
          <a:p>
            <a:r>
              <a:rPr lang="en-US" dirty="0" smtClean="0"/>
              <a:t>Reader sends query and sets slot structure</a:t>
            </a:r>
          </a:p>
          <a:p>
            <a:r>
              <a:rPr lang="en-US" dirty="0" smtClean="0"/>
              <a:t>Tags reply (RN16) in a random slot; may collide</a:t>
            </a:r>
          </a:p>
          <a:p>
            <a:r>
              <a:rPr lang="en-US" dirty="0" smtClean="0"/>
              <a:t>Reader asks one tag for its identifier (ACK)</a:t>
            </a:r>
          </a:p>
          <a:p>
            <a:r>
              <a:rPr lang="en-US" dirty="0" smtClean="0"/>
              <a:t>Process continues until no tags are left</a:t>
            </a:r>
          </a:p>
        </p:txBody>
      </p:sp>
      <p:pic>
        <p:nvPicPr>
          <p:cNvPr id="5939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7761" y="1628775"/>
            <a:ext cx="4784314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2 Frames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Reader frames vary depending on type (Command)</a:t>
            </a:r>
          </a:p>
          <a:p>
            <a:pPr lvl="2"/>
            <a:r>
              <a:rPr lang="en-US" dirty="0" smtClean="0"/>
              <a:t>Query shown below, has parameters and error detection</a:t>
            </a:r>
          </a:p>
          <a:p>
            <a:pPr lvl="1"/>
            <a:r>
              <a:rPr lang="en-US" dirty="0" smtClean="0"/>
              <a:t>Tag responses are simply data</a:t>
            </a:r>
          </a:p>
          <a:p>
            <a:pPr lvl="2"/>
            <a:r>
              <a:rPr lang="en-US" dirty="0" smtClean="0"/>
              <a:t>Reader sets timing and knows the expected format</a:t>
            </a: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3543300"/>
            <a:ext cx="862330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562350" y="534352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Query message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Link Layer Switching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Uses of Bridges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Learning Bridges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Spanning Tree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Repeaters, hubs, bridges, .., routers, gateways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Virtual LANs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Bridges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setup is a building with centralized wiring</a:t>
            </a:r>
          </a:p>
          <a:p>
            <a:pPr lvl="1"/>
            <a:r>
              <a:rPr lang="en-US" dirty="0" smtClean="0"/>
              <a:t>Bridges (switches) are placed in or near wiring closets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4" y="2057400"/>
            <a:ext cx="7400925" cy="434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Bridges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bridge operates as a switched LAN (not a hub)</a:t>
            </a:r>
          </a:p>
          <a:p>
            <a:pPr lvl="1"/>
            <a:r>
              <a:rPr lang="en-US" dirty="0" smtClean="0"/>
              <a:t>Computers, bridges, and hubs connect to its ports </a:t>
            </a:r>
          </a:p>
        </p:txBody>
      </p:sp>
      <p:pic>
        <p:nvPicPr>
          <p:cNvPr id="63492" name="Picture 6"/>
          <p:cNvPicPr>
            <a:picLocks noChangeAspect="1" noChangeArrowheads="1"/>
          </p:cNvPicPr>
          <p:nvPr/>
        </p:nvPicPr>
        <p:blipFill>
          <a:blip r:embed="rId2" cstate="print"/>
          <a:srcRect l="2601" r="4059"/>
          <a:stretch>
            <a:fillRect/>
          </a:stretch>
        </p:blipFill>
        <p:spPr bwMode="auto">
          <a:xfrm>
            <a:off x="1828799" y="2847975"/>
            <a:ext cx="5495925" cy="282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Bridges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Backward learning algorithm picks the output port:</a:t>
            </a:r>
          </a:p>
          <a:p>
            <a:pPr lvl="1"/>
            <a:r>
              <a:rPr lang="en-US" dirty="0" smtClean="0"/>
              <a:t>Associates source address on frame with input port</a:t>
            </a:r>
          </a:p>
          <a:p>
            <a:pPr lvl="1"/>
            <a:r>
              <a:rPr lang="en-US" dirty="0" smtClean="0"/>
              <a:t>Frame with destination address sent to learned port</a:t>
            </a:r>
          </a:p>
          <a:p>
            <a:pPr lvl="1"/>
            <a:r>
              <a:rPr lang="en-US" dirty="0" smtClean="0"/>
              <a:t>Unlearned destinations are sent to all other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Needs no configuration</a:t>
            </a:r>
          </a:p>
          <a:p>
            <a:pPr lvl="1"/>
            <a:r>
              <a:rPr lang="en-US" dirty="0" smtClean="0"/>
              <a:t>Forget unused addresses to allow changes</a:t>
            </a:r>
          </a:p>
          <a:p>
            <a:pPr lvl="1"/>
            <a:r>
              <a:rPr lang="en-US" dirty="0" smtClean="0"/>
              <a:t>Bandwidth efficient for two-way traffic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Bridges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Bridges extend the Link layer:</a:t>
            </a:r>
          </a:p>
          <a:p>
            <a:pPr lvl="1"/>
            <a:r>
              <a:rPr lang="en-US" dirty="0" smtClean="0"/>
              <a:t>Use but don’t remove Ethernet header/addresses</a:t>
            </a:r>
          </a:p>
          <a:p>
            <a:pPr lvl="1"/>
            <a:r>
              <a:rPr lang="en-US" dirty="0" smtClean="0"/>
              <a:t>Do not inspect Network header</a:t>
            </a:r>
          </a:p>
        </p:txBody>
      </p:sp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2" cstate="print"/>
          <a:srcRect t="6562" b="4993"/>
          <a:stretch>
            <a:fillRect/>
          </a:stretch>
        </p:blipFill>
        <p:spPr bwMode="auto">
          <a:xfrm>
            <a:off x="284956" y="3257550"/>
            <a:ext cx="8307387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ALOHA (1)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34488"/>
            <a:ext cx="7790214" cy="4600081"/>
          </a:xfrm>
        </p:spPr>
        <p:txBody>
          <a:bodyPr/>
          <a:lstStyle/>
          <a:p>
            <a:r>
              <a:rPr lang="en-US" dirty="0" smtClean="0"/>
              <a:t>In pure ALOHA, users transmit frames whenever they have data; users retry after a random time for collisions</a:t>
            </a:r>
          </a:p>
          <a:p>
            <a:pPr lvl="1"/>
            <a:r>
              <a:rPr lang="en-US" dirty="0" smtClean="0"/>
              <a:t>Efficient and low-delay under low load</a:t>
            </a:r>
          </a:p>
          <a:p>
            <a:r>
              <a:rPr lang="en-US" dirty="0" smtClean="0"/>
              <a:t>`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28688" y="2647950"/>
            <a:ext cx="7605712" cy="3714750"/>
            <a:chOff x="928688" y="1638300"/>
            <a:chExt cx="7605712" cy="3714750"/>
          </a:xfrm>
        </p:grpSpPr>
        <p:pic>
          <p:nvPicPr>
            <p:cNvPr id="1024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88" y="1638300"/>
              <a:ext cx="7286625" cy="3714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5" name="TextBox 5"/>
            <p:cNvSpPr txBox="1">
              <a:spLocks noChangeArrowheads="1"/>
            </p:cNvSpPr>
            <p:nvPr/>
          </p:nvSpPr>
          <p:spPr bwMode="auto">
            <a:xfrm>
              <a:off x="1066800" y="4800600"/>
              <a:ext cx="1828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Collision</a:t>
              </a:r>
            </a:p>
          </p:txBody>
        </p:sp>
        <p:sp>
          <p:nvSpPr>
            <p:cNvPr id="10246" name="TextBox 6"/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8288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Collision</a:t>
              </a:r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6624638" y="5021263"/>
              <a:ext cx="803275" cy="165100"/>
            </a:xfrm>
            <a:custGeom>
              <a:avLst/>
              <a:gdLst>
                <a:gd name="T0" fmla="*/ 807968 w 802106"/>
                <a:gd name="T1" fmla="*/ 31443 h 165768"/>
                <a:gd name="T2" fmla="*/ 339347 w 802106"/>
                <a:gd name="T3" fmla="*/ 157215 h 165768"/>
                <a:gd name="T4" fmla="*/ 0 w 802106"/>
                <a:gd name="T5" fmla="*/ 0 h 165768"/>
                <a:gd name="T6" fmla="*/ 0 w 802106"/>
                <a:gd name="T7" fmla="*/ 0 h 165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2106"/>
                <a:gd name="T13" fmla="*/ 0 h 165768"/>
                <a:gd name="T14" fmla="*/ 802106 w 802106"/>
                <a:gd name="T15" fmla="*/ 165768 h 165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2106" h="165768">
                  <a:moveTo>
                    <a:pt x="802106" y="32084"/>
                  </a:moveTo>
                  <a:cubicBezTo>
                    <a:pt x="636337" y="98926"/>
                    <a:pt x="470569" y="165768"/>
                    <a:pt x="336885" y="160421"/>
                  </a:cubicBezTo>
                  <a:cubicBezTo>
                    <a:pt x="203201" y="155074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TextBox 8"/>
            <p:cNvSpPr txBox="1">
              <a:spLocks noChangeArrowheads="1"/>
            </p:cNvSpPr>
            <p:nvPr/>
          </p:nvSpPr>
          <p:spPr bwMode="auto">
            <a:xfrm>
              <a:off x="4038600" y="4800600"/>
              <a:ext cx="1447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cxnSp>
          <p:nvCxnSpPr>
            <p:cNvPr id="10249" name="Straight Arrow Connector 10"/>
            <p:cNvCxnSpPr>
              <a:cxnSpLocks noChangeShapeType="1"/>
            </p:cNvCxnSpPr>
            <p:nvPr/>
          </p:nvCxnSpPr>
          <p:spPr bwMode="auto">
            <a:xfrm>
              <a:off x="4800600" y="4953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0" name="TextBox 12"/>
            <p:cNvSpPr txBox="1">
              <a:spLocks noChangeArrowheads="1"/>
            </p:cNvSpPr>
            <p:nvPr/>
          </p:nvSpPr>
          <p:spPr bwMode="auto">
            <a:xfrm>
              <a:off x="1066800" y="1752600"/>
              <a:ext cx="838200" cy="28924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User</a:t>
              </a:r>
            </a:p>
            <a:p>
              <a:endParaRPr lang="en-US" sz="1600" dirty="0"/>
            </a:p>
            <a:p>
              <a:r>
                <a:rPr lang="en-US" sz="1600" dirty="0"/>
                <a:t>A</a:t>
              </a:r>
            </a:p>
            <a:p>
              <a:endParaRPr lang="en-US" sz="1600" dirty="0"/>
            </a:p>
            <a:p>
              <a:r>
                <a:rPr lang="en-US" sz="1600" dirty="0"/>
                <a:t>B</a:t>
              </a:r>
            </a:p>
            <a:p>
              <a:endParaRPr lang="en-US" sz="1600" dirty="0"/>
            </a:p>
            <a:p>
              <a:r>
                <a:rPr lang="en-US" sz="1600" dirty="0"/>
                <a:t>C</a:t>
              </a:r>
            </a:p>
            <a:p>
              <a:endParaRPr lang="en-US" sz="1600" dirty="0"/>
            </a:p>
            <a:p>
              <a:r>
                <a:rPr lang="en-US" sz="1600" dirty="0"/>
                <a:t>D</a:t>
              </a:r>
            </a:p>
            <a:p>
              <a:endParaRPr lang="en-US" sz="1600" dirty="0"/>
            </a:p>
            <a:p>
              <a:r>
                <a:rPr lang="en-US" sz="1600" dirty="0"/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(1) – Problem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 topologies with loops and only backward learning will cause frames to circulate for ever</a:t>
            </a:r>
          </a:p>
          <a:p>
            <a:pPr lvl="1"/>
            <a:r>
              <a:rPr lang="en-US" dirty="0" smtClean="0"/>
              <a:t>Need spanning tree support to solve problem</a:t>
            </a:r>
          </a:p>
        </p:txBody>
      </p:sp>
      <p:pic>
        <p:nvPicPr>
          <p:cNvPr id="6554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7" y="2919413"/>
            <a:ext cx="67913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(2) –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67275"/>
          </a:xfrm>
        </p:spPr>
        <p:txBody>
          <a:bodyPr/>
          <a:lstStyle/>
          <a:p>
            <a:pPr lvl="1"/>
            <a:r>
              <a:rPr lang="en-US" dirty="0" smtClean="0"/>
              <a:t>Subset of forwarding ports for data is use to avoid loops</a:t>
            </a:r>
          </a:p>
          <a:p>
            <a:pPr lvl="1"/>
            <a:r>
              <a:rPr lang="en-US" dirty="0" smtClean="0"/>
              <a:t>Selected with the spanning tree distributed algorithm by Perlman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7250" y="1597015"/>
            <a:ext cx="4044697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i="1" dirty="0" smtClean="0"/>
              <a:t>I think that I shall never see</a:t>
            </a:r>
          </a:p>
          <a:p>
            <a:pPr>
              <a:lnSpc>
                <a:spcPts val="2600"/>
              </a:lnSpc>
            </a:pPr>
            <a:r>
              <a:rPr lang="en-US" i="1" dirty="0" smtClean="0"/>
              <a:t>A graph more lovely than a tree.</a:t>
            </a:r>
          </a:p>
          <a:p>
            <a:pPr>
              <a:lnSpc>
                <a:spcPts val="2600"/>
              </a:lnSpc>
            </a:pPr>
            <a:r>
              <a:rPr lang="en-US" i="1" dirty="0" smtClean="0"/>
              <a:t>A tree whose crucial property</a:t>
            </a:r>
          </a:p>
          <a:p>
            <a:pPr>
              <a:lnSpc>
                <a:spcPts val="2600"/>
              </a:lnSpc>
            </a:pPr>
            <a:r>
              <a:rPr lang="en-US" i="1" dirty="0" smtClean="0"/>
              <a:t>Is loop-free connectivity.</a:t>
            </a:r>
          </a:p>
          <a:p>
            <a:pPr>
              <a:lnSpc>
                <a:spcPts val="2600"/>
              </a:lnSpc>
            </a:pPr>
            <a:r>
              <a:rPr lang="en-US" i="1" dirty="0" smtClean="0"/>
              <a:t>A tree which must be sure to span.</a:t>
            </a:r>
          </a:p>
          <a:p>
            <a:pPr>
              <a:lnSpc>
                <a:spcPts val="2600"/>
              </a:lnSpc>
            </a:pPr>
            <a:r>
              <a:rPr lang="en-US" i="1" dirty="0" smtClean="0"/>
              <a:t>So packets can reach every LAN.</a:t>
            </a:r>
          </a:p>
          <a:p>
            <a:pPr>
              <a:lnSpc>
                <a:spcPts val="2600"/>
              </a:lnSpc>
            </a:pPr>
            <a:r>
              <a:rPr lang="en-US" i="1" dirty="0"/>
              <a:t>First the Root must be selected</a:t>
            </a:r>
          </a:p>
          <a:p>
            <a:pPr>
              <a:lnSpc>
                <a:spcPts val="2600"/>
              </a:lnSpc>
            </a:pPr>
            <a:r>
              <a:rPr lang="en-US" i="1" dirty="0"/>
              <a:t>By ID it is elected.</a:t>
            </a:r>
          </a:p>
          <a:p>
            <a:pPr>
              <a:lnSpc>
                <a:spcPts val="2600"/>
              </a:lnSpc>
            </a:pPr>
            <a:r>
              <a:rPr lang="en-US" i="1" dirty="0"/>
              <a:t>Least cost paths from Root are traced</a:t>
            </a:r>
          </a:p>
          <a:p>
            <a:pPr>
              <a:lnSpc>
                <a:spcPts val="2600"/>
              </a:lnSpc>
            </a:pPr>
            <a:r>
              <a:rPr lang="en-US" i="1" dirty="0"/>
              <a:t>In the tree these paths are placed.</a:t>
            </a:r>
          </a:p>
          <a:p>
            <a:pPr>
              <a:lnSpc>
                <a:spcPts val="2600"/>
              </a:lnSpc>
            </a:pPr>
            <a:r>
              <a:rPr lang="en-US" i="1" dirty="0"/>
              <a:t>A mesh is made by folks like me</a:t>
            </a:r>
          </a:p>
          <a:p>
            <a:pPr>
              <a:lnSpc>
                <a:spcPts val="2600"/>
              </a:lnSpc>
              <a:spcAft>
                <a:spcPts val="1200"/>
              </a:spcAft>
            </a:pPr>
            <a:r>
              <a:rPr lang="en-US" i="1" dirty="0"/>
              <a:t>Then bridges find a spanning tree</a:t>
            </a:r>
            <a:r>
              <a:rPr lang="en-US" i="1" dirty="0" smtClean="0"/>
              <a:t>.</a:t>
            </a:r>
          </a:p>
          <a:p>
            <a:pPr>
              <a:lnSpc>
                <a:spcPts val="2400"/>
              </a:lnSpc>
            </a:pPr>
            <a:r>
              <a:rPr lang="en-US" i="1" dirty="0" smtClean="0"/>
              <a:t>	– </a:t>
            </a:r>
            <a:r>
              <a:rPr lang="en-US" dirty="0" smtClean="0"/>
              <a:t>Radia Perlman, 1985.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(3) – Example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44013"/>
            <a:ext cx="7790214" cy="4600081"/>
          </a:xfrm>
        </p:spPr>
        <p:txBody>
          <a:bodyPr/>
          <a:lstStyle/>
          <a:p>
            <a:r>
              <a:rPr lang="en-US" dirty="0" smtClean="0"/>
              <a:t>After the algorithm runs:</a:t>
            </a:r>
          </a:p>
          <a:p>
            <a:pPr lvl="2"/>
            <a:r>
              <a:rPr lang="en-US" dirty="0" smtClean="0"/>
              <a:t>B1 is the root, two dashed links are turned off</a:t>
            </a:r>
          </a:p>
          <a:p>
            <a:pPr lvl="2"/>
            <a:r>
              <a:rPr lang="en-US" dirty="0" smtClean="0"/>
              <a:t>B4 uses link to B2 (lower than B3 also at distance 1)</a:t>
            </a:r>
          </a:p>
          <a:p>
            <a:pPr lvl="2"/>
            <a:r>
              <a:rPr lang="en-US" dirty="0" smtClean="0"/>
              <a:t>B5 uses B3 (distance 1 versus B4 at distance 2)</a:t>
            </a:r>
          </a:p>
        </p:txBody>
      </p:sp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2" cstate="print"/>
          <a:srcRect t="5319"/>
          <a:stretch>
            <a:fillRect/>
          </a:stretch>
        </p:blipFill>
        <p:spPr bwMode="auto">
          <a:xfrm>
            <a:off x="523874" y="3152775"/>
            <a:ext cx="8124825" cy="326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Repeaters, Hubs, Bridges, Switches, Routers, &amp; Gateways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Devices are named according to the layer they process</a:t>
            </a:r>
          </a:p>
          <a:p>
            <a:pPr lvl="1"/>
            <a:r>
              <a:rPr lang="en-US" smtClean="0"/>
              <a:t>A bridge or LAN switch operates in the Link layer</a:t>
            </a:r>
            <a:endParaRPr lang="en-US" dirty="0" smtClean="0"/>
          </a:p>
        </p:txBody>
      </p:sp>
      <p:pic>
        <p:nvPicPr>
          <p:cNvPr id="69636" name="Picture 5"/>
          <p:cNvPicPr>
            <a:picLocks noChangeAspect="1" noChangeArrowheads="1"/>
          </p:cNvPicPr>
          <p:nvPr/>
        </p:nvPicPr>
        <p:blipFill>
          <a:blip r:embed="rId2" cstate="print"/>
          <a:srcRect t="2671" r="55837" b="11185"/>
          <a:stretch>
            <a:fillRect/>
          </a:stretch>
        </p:blipFill>
        <p:spPr bwMode="auto">
          <a:xfrm>
            <a:off x="2674937" y="2943225"/>
            <a:ext cx="36036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auto">
          <a:xfrm>
            <a:off x="4133850" y="4419600"/>
            <a:ext cx="1971675" cy="46672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LANs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39263"/>
            <a:ext cx="7790214" cy="4600081"/>
          </a:xfrm>
        </p:spPr>
        <p:txBody>
          <a:bodyPr/>
          <a:lstStyle/>
          <a:p>
            <a:r>
              <a:rPr lang="en-US" dirty="0" smtClean="0"/>
              <a:t>VLANs (Virtual LANs) splits one physical LAN into multiple logical LANs to ease management tasks</a:t>
            </a:r>
          </a:p>
          <a:p>
            <a:pPr lvl="1"/>
            <a:r>
              <a:rPr lang="en-US" dirty="0" smtClean="0"/>
              <a:t>Ports are “colored” according to their VLAN</a:t>
            </a:r>
          </a:p>
        </p:txBody>
      </p:sp>
      <p:pic>
        <p:nvPicPr>
          <p:cNvPr id="7168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18" y="2895600"/>
            <a:ext cx="8259763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LANs (2) – IEEE 802.1Q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Bridges need to be aware of VLANs to support them</a:t>
            </a:r>
          </a:p>
          <a:p>
            <a:pPr lvl="1"/>
            <a:r>
              <a:rPr lang="en-US" dirty="0" smtClean="0"/>
              <a:t>In 802.1Q, frames are tagged with their “color”</a:t>
            </a:r>
          </a:p>
          <a:p>
            <a:pPr lvl="1"/>
            <a:r>
              <a:rPr lang="en-US" dirty="0" smtClean="0"/>
              <a:t>Legacy switches with no tags are supported</a:t>
            </a:r>
          </a:p>
        </p:txBody>
      </p:sp>
      <p:pic>
        <p:nvPicPr>
          <p:cNvPr id="727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3176588"/>
            <a:ext cx="80010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LANs (3) – IEEE 802.1Q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802.1Q frames carry a color tag (VLAN identifier)</a:t>
            </a:r>
          </a:p>
          <a:p>
            <a:pPr lvl="1"/>
            <a:r>
              <a:rPr lang="en-US" dirty="0" smtClean="0"/>
              <a:t>Length/Type value is 0x8100 for VLAN protocol</a:t>
            </a:r>
          </a:p>
        </p:txBody>
      </p:sp>
      <p:pic>
        <p:nvPicPr>
          <p:cNvPr id="73732" name="Picture 3"/>
          <p:cNvPicPr>
            <a:picLocks noChangeAspect="1" noChangeArrowheads="1"/>
          </p:cNvPicPr>
          <p:nvPr/>
        </p:nvPicPr>
        <p:blipFill>
          <a:blip r:embed="rId2" cstate="print"/>
          <a:srcRect t="2808"/>
          <a:stretch>
            <a:fillRect/>
          </a:stretch>
        </p:blipFill>
        <p:spPr bwMode="auto">
          <a:xfrm>
            <a:off x="466725" y="2838450"/>
            <a:ext cx="82296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7475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Chapter 4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ALOHA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34488"/>
            <a:ext cx="7790214" cy="4600081"/>
          </a:xfrm>
        </p:spPr>
        <p:txBody>
          <a:bodyPr/>
          <a:lstStyle/>
          <a:p>
            <a:r>
              <a:rPr lang="en-US" dirty="0" smtClean="0"/>
              <a:t>Collisions happen when other users transmit during a vulnerable period that is twice the frame time</a:t>
            </a:r>
          </a:p>
          <a:p>
            <a:pPr lvl="1"/>
            <a:r>
              <a:rPr lang="en-US" dirty="0" smtClean="0"/>
              <a:t>Synchronizing senders to slots can reduce collisions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 t="6685"/>
          <a:stretch>
            <a:fillRect/>
          </a:stretch>
        </p:blipFill>
        <p:spPr bwMode="auto">
          <a:xfrm>
            <a:off x="1343024" y="2819400"/>
            <a:ext cx="6829425" cy="367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ALOHA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77363"/>
            <a:ext cx="7790214" cy="4600081"/>
          </a:xfrm>
        </p:spPr>
        <p:txBody>
          <a:bodyPr/>
          <a:lstStyle/>
          <a:p>
            <a:r>
              <a:rPr lang="en-US" dirty="0" smtClean="0"/>
              <a:t>Slotted ALOHA is twice as efficient as pure ALOHA</a:t>
            </a:r>
          </a:p>
          <a:p>
            <a:pPr lvl="1"/>
            <a:r>
              <a:rPr lang="en-US" dirty="0" smtClean="0"/>
              <a:t>Low load wastes slots, high loads causes collisions </a:t>
            </a:r>
          </a:p>
          <a:p>
            <a:pPr lvl="1"/>
            <a:r>
              <a:rPr lang="en-US" dirty="0" smtClean="0"/>
              <a:t>Efficiency up to 1/e (37%) for random traffic models</a:t>
            </a:r>
          </a:p>
          <a:p>
            <a:pPr lvl="1"/>
            <a:endParaRPr lang="en-US" dirty="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 t="11264" b="5105"/>
          <a:stretch>
            <a:fillRect/>
          </a:stretch>
        </p:blipFill>
        <p:spPr bwMode="auto">
          <a:xfrm>
            <a:off x="976312" y="2971800"/>
            <a:ext cx="75533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 improves on ALOHA by sensing the channel!</a:t>
            </a:r>
          </a:p>
          <a:p>
            <a:pPr lvl="1"/>
            <a:r>
              <a:rPr lang="en-US" dirty="0" smtClean="0"/>
              <a:t>User doesn’t send if it senses someone else</a:t>
            </a:r>
          </a:p>
          <a:p>
            <a:endParaRPr lang="en-US" dirty="0" smtClean="0"/>
          </a:p>
          <a:p>
            <a:r>
              <a:rPr lang="en-US" dirty="0" smtClean="0"/>
              <a:t>Variations on what to do if the channel is busy:</a:t>
            </a:r>
          </a:p>
          <a:p>
            <a:pPr lvl="1"/>
            <a:r>
              <a:rPr lang="en-US" dirty="0" smtClean="0"/>
              <a:t>1-persistent (greedy) sends as soon as idle</a:t>
            </a:r>
          </a:p>
          <a:p>
            <a:pPr lvl="1"/>
            <a:r>
              <a:rPr lang="en-US" dirty="0" err="1" smtClean="0"/>
              <a:t>Nonpersistent</a:t>
            </a:r>
            <a:r>
              <a:rPr lang="en-US" dirty="0" smtClean="0"/>
              <a:t> waits a random time then tries again</a:t>
            </a:r>
          </a:p>
          <a:p>
            <a:pPr lvl="1"/>
            <a:r>
              <a:rPr lang="en-US" dirty="0" smtClean="0"/>
              <a:t>p-persistent sends with probability p when idle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17536</TotalTime>
  <Words>3411</Words>
  <Application>Microsoft Office PowerPoint</Application>
  <PresentationFormat>On-screen Show (4:3)</PresentationFormat>
  <Paragraphs>444</Paragraphs>
  <Slides>67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Tannenbaum</vt:lpstr>
      <vt:lpstr>Medium Access Control Sublayer Chapter 4</vt:lpstr>
      <vt:lpstr>The MAC Sublayer</vt:lpstr>
      <vt:lpstr>Channel Allocation Problem (1)</vt:lpstr>
      <vt:lpstr>Channel Allocation Problem (2)</vt:lpstr>
      <vt:lpstr>Multiple Access Protocols</vt:lpstr>
      <vt:lpstr>ALOHA (1)</vt:lpstr>
      <vt:lpstr>ALOHA (2)</vt:lpstr>
      <vt:lpstr>ALOHA (3)</vt:lpstr>
      <vt:lpstr>CSMA (1)</vt:lpstr>
      <vt:lpstr>CSMA (2) – Persistence</vt:lpstr>
      <vt:lpstr>CSMA (3) – Collision Detection</vt:lpstr>
      <vt:lpstr>Collision-Free (1) – Bitmap</vt:lpstr>
      <vt:lpstr>Collision-Free (2) – Token Ring</vt:lpstr>
      <vt:lpstr>Collision-Free (3) – Countdown</vt:lpstr>
      <vt:lpstr>Limited-Contention Protocols (1)</vt:lpstr>
      <vt:lpstr>Limited Contention (2) –Adaptive Tree Walk</vt:lpstr>
      <vt:lpstr>Wireless LAN Protocols (1)</vt:lpstr>
      <vt:lpstr>Wireless LANs (2) – Hidden terminals</vt:lpstr>
      <vt:lpstr>Wireless LANs (3) – Exposed terminals</vt:lpstr>
      <vt:lpstr>Wireless LANs (4) – MACA </vt:lpstr>
      <vt:lpstr>Ethernet</vt:lpstr>
      <vt:lpstr>Classic Ethernet (1) – Physical Layer</vt:lpstr>
      <vt:lpstr>Classic Ethernet (2) – MAC </vt:lpstr>
      <vt:lpstr>Classic Ethernet (3) – MAC</vt:lpstr>
      <vt:lpstr>Classic Ethernet (4) – Performance</vt:lpstr>
      <vt:lpstr>Switched/Fast Ethernet (1)</vt:lpstr>
      <vt:lpstr>Switched/Fast Ethernet (2)</vt:lpstr>
      <vt:lpstr>Switched/Fast Ethernet (3)</vt:lpstr>
      <vt:lpstr>Gigabit / 10 Gigabit Ethernet (1)</vt:lpstr>
      <vt:lpstr>Gigabit / 10 Gigabit Ethernet (1)</vt:lpstr>
      <vt:lpstr>Wireless LANs</vt:lpstr>
      <vt:lpstr>802.11 Architecture/Protocol Stack (1)</vt:lpstr>
      <vt:lpstr>802.11 Architecture/Protocol Stack (2)</vt:lpstr>
      <vt:lpstr>802.11 physical layer</vt:lpstr>
      <vt:lpstr>802.11 MAC (1)</vt:lpstr>
      <vt:lpstr>802.11 MAC (2)</vt:lpstr>
      <vt:lpstr>802.11 MAC (3)</vt:lpstr>
      <vt:lpstr>802.11 Frames</vt:lpstr>
      <vt:lpstr>Broadband Wireless</vt:lpstr>
      <vt:lpstr>802.16 Architecture/Protocol Stack (1)</vt:lpstr>
      <vt:lpstr>802.16 Architecture/Protocol Stack (2)</vt:lpstr>
      <vt:lpstr>802.16 Physical Layer</vt:lpstr>
      <vt:lpstr>802.16 MAC</vt:lpstr>
      <vt:lpstr>802.16 Frames</vt:lpstr>
      <vt:lpstr>Bluetooth</vt:lpstr>
      <vt:lpstr>Bluetooth Architecture</vt:lpstr>
      <vt:lpstr>Bluetooth Applications / Protocol Stack</vt:lpstr>
      <vt:lpstr>Bluetooth Radio / Link Layers</vt:lpstr>
      <vt:lpstr>Bluetooth Frames</vt:lpstr>
      <vt:lpstr>RFID</vt:lpstr>
      <vt:lpstr>Gen 2 Architecture</vt:lpstr>
      <vt:lpstr>Gen 2 Physical Layer</vt:lpstr>
      <vt:lpstr>Gen 2 Tag Identification Layer</vt:lpstr>
      <vt:lpstr>Gen 2 Frames</vt:lpstr>
      <vt:lpstr>Data Link Layer Switching</vt:lpstr>
      <vt:lpstr>Uses of Bridges</vt:lpstr>
      <vt:lpstr>Learning Bridges (1)</vt:lpstr>
      <vt:lpstr>Learning Bridges (2)</vt:lpstr>
      <vt:lpstr>Learning Bridges (3)</vt:lpstr>
      <vt:lpstr>Spanning Tree (1) – Problem </vt:lpstr>
      <vt:lpstr>Spanning Tree (2) – Algorithm</vt:lpstr>
      <vt:lpstr>Spanning Tree (3) – Example </vt:lpstr>
      <vt:lpstr>Repeaters, Hubs, Bridges, Switches, Routers, &amp; Gateways</vt:lpstr>
      <vt:lpstr>Virtual LANs (1)</vt:lpstr>
      <vt:lpstr>Virtual LANs (2) – IEEE 802.1Q</vt:lpstr>
      <vt:lpstr>Virtual LANs (3) – IEEE 802.1Q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cse</cp:lastModifiedBy>
  <cp:revision>565</cp:revision>
  <dcterms:created xsi:type="dcterms:W3CDTF">2010-05-03T15:18:06Z</dcterms:created>
  <dcterms:modified xsi:type="dcterms:W3CDTF">2011-09-16T00:53:36Z</dcterms:modified>
</cp:coreProperties>
</file>