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445" r:id="rId2"/>
    <p:sldId id="395" r:id="rId3"/>
    <p:sldId id="596" r:id="rId4"/>
    <p:sldId id="597" r:id="rId5"/>
    <p:sldId id="599" r:id="rId6"/>
    <p:sldId id="600" r:id="rId7"/>
    <p:sldId id="601" r:id="rId8"/>
    <p:sldId id="603" r:id="rId9"/>
    <p:sldId id="602" r:id="rId10"/>
    <p:sldId id="605" r:id="rId11"/>
    <p:sldId id="606" r:id="rId12"/>
    <p:sldId id="689" r:id="rId13"/>
    <p:sldId id="608" r:id="rId14"/>
    <p:sldId id="609" r:id="rId15"/>
    <p:sldId id="690" r:id="rId16"/>
    <p:sldId id="610" r:id="rId17"/>
    <p:sldId id="691" r:id="rId18"/>
    <p:sldId id="611" r:id="rId19"/>
    <p:sldId id="612" r:id="rId20"/>
    <p:sldId id="615" r:id="rId21"/>
    <p:sldId id="616" r:id="rId22"/>
    <p:sldId id="617" r:id="rId23"/>
    <p:sldId id="618" r:id="rId24"/>
    <p:sldId id="619" r:id="rId25"/>
    <p:sldId id="620" r:id="rId26"/>
    <p:sldId id="621" r:id="rId27"/>
    <p:sldId id="622" r:id="rId28"/>
    <p:sldId id="623" r:id="rId29"/>
    <p:sldId id="624" r:id="rId30"/>
    <p:sldId id="625" r:id="rId31"/>
    <p:sldId id="626" r:id="rId32"/>
    <p:sldId id="627" r:id="rId33"/>
    <p:sldId id="628" r:id="rId34"/>
    <p:sldId id="629" r:id="rId35"/>
    <p:sldId id="631" r:id="rId36"/>
    <p:sldId id="630" r:id="rId37"/>
    <p:sldId id="632" r:id="rId38"/>
    <p:sldId id="633" r:id="rId39"/>
    <p:sldId id="634" r:id="rId40"/>
    <p:sldId id="635" r:id="rId41"/>
    <p:sldId id="692" r:id="rId42"/>
    <p:sldId id="637" r:id="rId43"/>
    <p:sldId id="639" r:id="rId44"/>
    <p:sldId id="640" r:id="rId45"/>
    <p:sldId id="641" r:id="rId46"/>
    <p:sldId id="642" r:id="rId47"/>
    <p:sldId id="693" r:id="rId48"/>
    <p:sldId id="644" r:id="rId49"/>
    <p:sldId id="645" r:id="rId50"/>
    <p:sldId id="646" r:id="rId51"/>
    <p:sldId id="647" r:id="rId52"/>
    <p:sldId id="648" r:id="rId53"/>
    <p:sldId id="649" r:id="rId54"/>
    <p:sldId id="650" r:id="rId55"/>
    <p:sldId id="651" r:id="rId56"/>
    <p:sldId id="653" r:id="rId57"/>
    <p:sldId id="654" r:id="rId58"/>
    <p:sldId id="657" r:id="rId59"/>
    <p:sldId id="660" r:id="rId60"/>
    <p:sldId id="658" r:id="rId61"/>
    <p:sldId id="661" r:id="rId62"/>
    <p:sldId id="662" r:id="rId63"/>
    <p:sldId id="664" r:id="rId64"/>
    <p:sldId id="665" r:id="rId65"/>
    <p:sldId id="667" r:id="rId66"/>
    <p:sldId id="668" r:id="rId67"/>
    <p:sldId id="669" r:id="rId68"/>
    <p:sldId id="671" r:id="rId69"/>
    <p:sldId id="672" r:id="rId70"/>
    <p:sldId id="673" r:id="rId71"/>
    <p:sldId id="674" r:id="rId72"/>
    <p:sldId id="695" r:id="rId73"/>
    <p:sldId id="677" r:id="rId74"/>
    <p:sldId id="678" r:id="rId75"/>
    <p:sldId id="679" r:id="rId76"/>
    <p:sldId id="680" r:id="rId77"/>
    <p:sldId id="681" r:id="rId78"/>
    <p:sldId id="683" r:id="rId79"/>
    <p:sldId id="684" r:id="rId80"/>
    <p:sldId id="685" r:id="rId81"/>
    <p:sldId id="686" r:id="rId82"/>
    <p:sldId id="687" r:id="rId83"/>
    <p:sldId id="696" r:id="rId84"/>
    <p:sldId id="697" r:id="rId85"/>
    <p:sldId id="590" r:id="rId8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BD8"/>
    <a:srgbClr val="FF388C"/>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7339" autoAdjust="0"/>
  </p:normalViewPr>
  <p:slideViewPr>
    <p:cSldViewPr snapToGrid="0" showGuides="1">
      <p:cViewPr varScale="1">
        <p:scale>
          <a:sx n="102" d="100"/>
          <a:sy n="102" d="100"/>
        </p:scale>
        <p:origin x="-13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00"/>
    </p:cViewPr>
  </p:sorter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9/15/2011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code keeps going until it reaches a sought-after destination</a:t>
            </a:r>
            <a:r>
              <a:rPr lang="en-US" baseline="0" dirty="0" smtClean="0"/>
              <a:t> node; if it continued until there were no tentative nodes then it would have found the entire sink tree.</a:t>
            </a:r>
          </a:p>
          <a:p>
            <a:endParaRPr lang="en-US" baseline="0" dirty="0" smtClean="0"/>
          </a:p>
          <a:p>
            <a:r>
              <a:rPr lang="en-US" baseline="0" dirty="0" smtClean="0"/>
              <a:t>The predecessor links can be reversed to find the path from t -&gt; s instead of from s -&gt; t. This is because the link has the same cost in each direction so paths are symmetrical (or the same in each direction).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flooding doesn’t actually find any routes that can be reused.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long will it take to converge?</a:t>
            </a:r>
            <a:r>
              <a:rPr lang="en-US" baseline="0" dirty="0" smtClean="0"/>
              <a:t> The diameter of the network.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example, B has</a:t>
            </a:r>
            <a:r>
              <a:rPr lang="en-US" baseline="0" dirty="0" smtClean="0"/>
              <a:t> links to A, C and F in the network. It </a:t>
            </a:r>
            <a:r>
              <a:rPr lang="en-US" dirty="0" smtClean="0"/>
              <a:t>received LSPs from A, C, and F directly</a:t>
            </a:r>
            <a:r>
              <a:rPr lang="en-US" baseline="0" dirty="0" smtClean="0"/>
              <a:t> and so acknowledged A, C, and F respectively and sent that LSP on both other links. But B received E and D on two links, so it acknowledged both and sent only on the third link.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Hierarchical routing is what you think it is,</a:t>
            </a:r>
            <a:r>
              <a:rPr lang="en-US" baseline="0" dirty="0" smtClean="0"/>
              <a:t> e.g., to reach a given telephone first head towards the right country, then the right city in the country, then the phone in the city.</a:t>
            </a:r>
          </a:p>
          <a:p>
            <a:endParaRPr lang="en-US" baseline="0" dirty="0" smtClean="0"/>
          </a:p>
          <a:p>
            <a:r>
              <a:rPr lang="en-US" dirty="0" smtClean="0"/>
              <a:t>Each node keeps only one entry</a:t>
            </a:r>
            <a:r>
              <a:rPr lang="en-US" baseline="0" dirty="0" smtClean="0"/>
              <a:t> per region for other regions, plus an entry for all nodes in the local region.</a:t>
            </a:r>
          </a:p>
          <a:p>
            <a:endParaRPr lang="en-US" baseline="0" dirty="0" smtClean="0"/>
          </a:p>
          <a:p>
            <a:r>
              <a:rPr lang="en-US" baseline="0" dirty="0" smtClean="0"/>
              <a:t>The advantages are smaller routing tables, smaller routing computations to run at nodes, and fewer/smaller messages to send to describe the network.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use</a:t>
            </a:r>
            <a:r>
              <a:rPr lang="en-US" baseline="0" dirty="0" smtClean="0"/>
              <a:t> RPF? It requires only the regular (unicast) routing table at each node, such as built by distance vector, so it can be widely used. Sink trees are only available with a protocol that explicitly computes them such as link state. Note that broadcast with sink trees requires each node to compute all sink trees, since the broadcast is forwarded by looking up the sink tree for the source at each node, not a single broadcast tree for the network (as in the LAN spanning tree). However, using sink trees is more efficient since RPF over-sends. For example, D is reached from F (going down the sink tree), as well as from G (going out all remaining links).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example shows two of the multicast trees computed in the network. There are many more, the number of nodes times the number of groups. This is worth the effort when the group densely cover the network, i.e., most groups affect most nodes in the network so it makes sense for all nodes to build an efficient multicast tree.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Tradeoff is that CBT</a:t>
            </a:r>
            <a:r>
              <a:rPr lang="en-US" baseline="0" dirty="0" smtClean="0"/>
              <a:t> is less efficient than computing the spanning tree for each source to reach each group, but it is less work to scale to large networks and many groups. Now, with CBT, nodes that are not on the group spanning tree do not need to compute it and can simply send to the core node using their regular routing tables. This is a good tradeoff when the groups sparsely cover the network, i.e., there are many groups that most nodes do not need to know about.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see later that </a:t>
            </a:r>
            <a:r>
              <a:rPr lang="en-US" dirty="0" err="1" smtClean="0"/>
              <a:t>anycast</a:t>
            </a:r>
            <a:r>
              <a:rPr lang="en-US" dirty="0" smtClean="0"/>
              <a:t> is used in practice to reach</a:t>
            </a:r>
            <a:r>
              <a:rPr lang="en-US" baseline="0" dirty="0" smtClean="0"/>
              <a:t> the nearest root DNS server.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tradeoff that is being made here is that the routing</a:t>
            </a:r>
            <a:r>
              <a:rPr lang="en-US" baseline="0" dirty="0" smtClean="0"/>
              <a:t> system that computes spanning trees is not being changed at all, but routes to reach mobile hosts can be circuitous when the mobile is far from home.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offered load increases, </a:t>
            </a:r>
            <a:r>
              <a:rPr lang="en-US" dirty="0" err="1" smtClean="0"/>
              <a:t>goodput</a:t>
            </a:r>
            <a:r>
              <a:rPr lang="en-US" dirty="0" smtClean="0"/>
              <a:t> should</a:t>
            </a:r>
            <a:r>
              <a:rPr lang="en-US" baseline="0" dirty="0" smtClean="0"/>
              <a:t> increase correspondingly until the capacity of the network is reached. </a:t>
            </a:r>
            <a:r>
              <a:rPr lang="en-US" baseline="0" dirty="0" err="1" smtClean="0"/>
              <a:t>Goodput</a:t>
            </a:r>
            <a:r>
              <a:rPr lang="en-US" baseline="0" dirty="0" smtClean="0"/>
              <a:t> will trail offered load because the load is </a:t>
            </a:r>
            <a:r>
              <a:rPr lang="en-US" baseline="0" dirty="0" err="1" smtClean="0"/>
              <a:t>bursty</a:t>
            </a:r>
            <a:r>
              <a:rPr lang="en-US" baseline="0" dirty="0" smtClean="0"/>
              <a:t> and queues will occasionally be too full and a packet will be discarded inside the network.</a:t>
            </a:r>
          </a:p>
          <a:p>
            <a:endParaRPr lang="en-US" dirty="0" smtClean="0"/>
          </a:p>
          <a:p>
            <a:r>
              <a:rPr lang="en-US" dirty="0" smtClean="0"/>
              <a:t>Congestion collapse can occur if the protocols are not carefully</a:t>
            </a:r>
            <a:r>
              <a:rPr lang="en-US" baseline="0" dirty="0" smtClean="0"/>
              <a:t> designed</a:t>
            </a:r>
            <a:r>
              <a:rPr lang="en-US" dirty="0" smtClean="0"/>
              <a:t> when nodes retransmit packets many times, believing</a:t>
            </a:r>
            <a:r>
              <a:rPr lang="en-US" baseline="0" dirty="0" smtClean="0"/>
              <a:t> that they have been lost, when copies of the packet are still in the network (in queues at routers) pending delivery. While throughput at a receiver may be high, </a:t>
            </a:r>
            <a:r>
              <a:rPr lang="en-US" baseline="0" dirty="0" err="1" smtClean="0"/>
              <a:t>goodput</a:t>
            </a:r>
            <a:r>
              <a:rPr lang="en-US" baseline="0" dirty="0" smtClean="0"/>
              <a:t> falls because multiple copies of the same packet are being received and after the first copy the bandwidth is wasted.</a:t>
            </a:r>
          </a:p>
          <a:p>
            <a:endParaRPr lang="en-US" baseline="0" dirty="0" smtClean="0"/>
          </a:p>
          <a:p>
            <a:r>
              <a:rPr lang="en-US" baseline="0" dirty="0" smtClean="0"/>
              <a:t>This really happened in the late 1980s as the Internet grew, and it lead to the design of modern TCP that includes congestion control mechanisms.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Provisioning is simply sizing the network to fit the offered load,</a:t>
            </a:r>
            <a:r>
              <a:rPr lang="en-US" baseline="0" dirty="0" smtClean="0"/>
              <a:t> i.e., don’t build it too small, or with little West-to-East capacity if there is much West-to-East traffic.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previous routes only considered topology; this approach can get</a:t>
            </a:r>
            <a:r>
              <a:rPr lang="en-US" baseline="0" dirty="0" smtClean="0"/>
              <a:t> more traffic through the network.</a:t>
            </a:r>
            <a:endParaRPr lang="en-US" dirty="0" smtClean="0"/>
          </a:p>
          <a:p>
            <a:endParaRPr lang="en-US" dirty="0" smtClean="0"/>
          </a:p>
          <a:p>
            <a:r>
              <a:rPr lang="en-US" dirty="0" smtClean="0"/>
              <a:t>If not careful, then routing can notice CF is busy and switch traffic over to use EI, only to later notice that EI is busy and switch traffic back to CF. There are various techniques to avoid this: 1) change routes only slowly,</a:t>
            </a:r>
            <a:r>
              <a:rPr lang="en-US" baseline="0" dirty="0" smtClean="0"/>
              <a:t> e.g., traffic engineering in which an external system sets weights and the routing system does not otherwise adapt; and 2) using multiple paths at once, e.g., both CF and EI.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designs, but this is the main one under</a:t>
            </a:r>
            <a:r>
              <a:rPr lang="en-US" baseline="0" dirty="0" smtClean="0"/>
              <a:t> deployment in the Internet. By marking existing packets using bits in the IP header, routers avoid sending additional packets at a time of congestion. Signal from receiver to sender is carried using a Transport protocol like TCP.</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conferencing</a:t>
            </a:r>
            <a:r>
              <a:rPr lang="en-US" baseline="0" dirty="0" smtClean="0"/>
              <a:t> is variable bit rate because video is normally compressed, so the bit rate varies over time. Telephony is typically carried at a lower, fixed rate.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host traffic the descriptor</a:t>
            </a:r>
            <a:r>
              <a:rPr lang="en-US" baseline="0" dirty="0" smtClean="0"/>
              <a:t> R=200 Mbps, B=16000KB is the smallest token bucket that can let the traffic pass unchanged. To compute this we work out R as the average rate over the time period, then given we find the smallest B such that the bucket size only just reaches zero at some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a:t>
            </a:r>
            <a:r>
              <a:rPr lang="en-US" baseline="0" dirty="0" smtClean="0"/>
              <a:t> times are measured in rounds, where a round lets each input queue send 1 bit for weight 1, or W bits for weight W. The ti</a:t>
            </a:r>
            <a:r>
              <a:rPr lang="en-US" dirty="0" smtClean="0"/>
              <a:t>me</a:t>
            </a:r>
            <a:r>
              <a:rPr lang="en-US" baseline="0" dirty="0" smtClean="0"/>
              <a:t> to send a packet of length L is thus L/W. </a:t>
            </a:r>
            <a:r>
              <a:rPr lang="en-US" dirty="0" smtClean="0"/>
              <a:t>The formula says that the finish virtual time for a packet is the larger of its arrival time plus the time to send it, or the finish time of the previous packet in the same</a:t>
            </a:r>
            <a:r>
              <a:rPr lang="en-US" baseline="0" dirty="0" smtClean="0"/>
              <a:t> queue plus the time to send it.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a:t>
            </a:r>
            <a:r>
              <a:rPr lang="en-US" baseline="0" dirty="0" smtClean="0"/>
              <a:t> is guaranteed at each router by setting a high enough weight on the flow; if this cannot be done then the flow must not be admitted.</a:t>
            </a:r>
          </a:p>
          <a:p>
            <a:endParaRPr lang="en-US" baseline="0" dirty="0" smtClean="0"/>
          </a:p>
          <a:p>
            <a:r>
              <a:rPr lang="en-US" baseline="0" dirty="0" smtClean="0"/>
              <a:t>Delay guarantees are more subtle and the bound is not given here. Essentially a burst of traffic can arrive at one router and be delayed but then it will not be delayed at other routers because it has already been shaped to be less </a:t>
            </a:r>
            <a:r>
              <a:rPr lang="en-US" baseline="0" dirty="0" err="1" smtClean="0"/>
              <a:t>bursty</a:t>
            </a:r>
            <a:r>
              <a:rPr lang="en-US" baseline="0" dirty="0" smtClean="0"/>
              <a:t>. So the total delay is something like the propagation delay plus B/R.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top half of the figure shows the difficulties – a packet sent as a datagram may suddenly</a:t>
            </a:r>
            <a:r>
              <a:rPr lang="en-US" baseline="0" dirty="0" smtClean="0"/>
              <a:t> have to be sent over a virtual circuit, which requires some way to map between the two.</a:t>
            </a:r>
          </a:p>
          <a:p>
            <a:endParaRPr lang="en-US" baseline="0" dirty="0" smtClean="0"/>
          </a:p>
          <a:p>
            <a:r>
              <a:rPr lang="en-US" baseline="0" dirty="0" smtClean="0"/>
              <a:t>The bottom half shows the solution – a common network layer protocol, IP, carries addresses and other information that identify the endpoints across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much an</a:t>
            </a:r>
            <a:r>
              <a:rPr lang="en-US" baseline="0" dirty="0" smtClean="0"/>
              <a:t> open</a:t>
            </a:r>
            <a:r>
              <a:rPr lang="en-US" dirty="0" smtClean="0"/>
              <a:t> working design that</a:t>
            </a:r>
            <a:r>
              <a:rPr lang="en-US" baseline="0" dirty="0" smtClean="0"/>
              <a:t> has favored simplicity and practical engineering considerations rather than design by committee.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Routers treat packets as messages,</a:t>
            </a:r>
            <a:r>
              <a:rPr lang="en-US" baseline="0" dirty="0" smtClean="0"/>
              <a:t> receiving (storing) them and then forwarding them based on how the message is addressed.</a:t>
            </a:r>
          </a:p>
          <a:p>
            <a:endParaRPr lang="en-US" baseline="0" dirty="0" smtClean="0"/>
          </a:p>
          <a:p>
            <a:r>
              <a:rPr lang="en-US" baseline="0" dirty="0" smtClean="0"/>
              <a:t>For completeness, it is a process running on the host that sends the packet into the network and receives packets at the destination.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size of the different subnets:</a:t>
            </a:r>
          </a:p>
          <a:p>
            <a:r>
              <a:rPr lang="en-US" dirty="0" smtClean="0"/>
              <a:t>Prefix has 2^16=32K</a:t>
            </a:r>
            <a:r>
              <a:rPr lang="en-US" baseline="0" dirty="0" smtClean="0"/>
              <a:t> addresses, CS subnet is largest, 2^15=16K addresses, EE subnet has 2^14=8K addresses, Art has 2^13=4K addresses.</a:t>
            </a:r>
          </a:p>
          <a:p>
            <a:r>
              <a:rPr lang="en-US" baseline="0" dirty="0" smtClean="0"/>
              <a:t>There are 4K addresses left over. What is the prefix? It is found by writing the address ranges out to see that 128.208.64.0/19 is left.</a:t>
            </a:r>
          </a:p>
          <a:p>
            <a:r>
              <a:rPr lang="en-US" baseline="0" dirty="0" smtClean="0"/>
              <a:t>Can the prefix lengths just be changed between EE/CS/Art? No, then blocks of size 2^N would not always be aligned on a 2^N boundary.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mechanism as subnets, just a</a:t>
            </a:r>
            <a:r>
              <a:rPr lang="en-US" baseline="0" dirty="0" smtClean="0"/>
              <a:t> different motivation (of reducing the size of routing tables instead of making it easier to use the block of addresses you have).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New York, the LMP rule makes it easy to add an exception to go elsewhere to reach part of a prefix. Without it, we would have had to split the prefix up into</a:t>
            </a:r>
            <a:r>
              <a:rPr lang="en-US" baseline="0" dirty="0" smtClean="0"/>
              <a:t> its components and give a route for each component.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just history.</a:t>
            </a:r>
            <a:r>
              <a:rPr lang="en-US" baseline="0" dirty="0" smtClean="0"/>
              <a:t> </a:t>
            </a:r>
            <a:r>
              <a:rPr lang="en-US" dirty="0" smtClean="0"/>
              <a:t>Prefixes are variable size, which is much more flexible and suits different</a:t>
            </a:r>
            <a:r>
              <a:rPr lang="en-US" baseline="0" dirty="0" smtClean="0"/>
              <a:t> kinds of usage, but now the prefix length needs to be carried separately by the routing protocols because it is not part of the address.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Internet traffic sent to/from port 1111 might really be going to a computer A in the home while traffic sent to/from port 2222 to the same IP address might be going to a computer B. </a:t>
            </a:r>
          </a:p>
          <a:p>
            <a:endParaRPr lang="en-US" baseline="0" dirty="0" smtClean="0"/>
          </a:p>
          <a:p>
            <a:r>
              <a:rPr lang="en-US" dirty="0" smtClean="0"/>
              <a:t>The mapping</a:t>
            </a:r>
            <a:r>
              <a:rPr lang="en-US" baseline="0" dirty="0" smtClean="0"/>
              <a:t> in the NAT box is set up when a connection is established. A side-effect is that connections can only be made from inside the house to the Internet – you can’t run a server in your home without special configuration. This is a consequence of violating layering.</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broadcast LAN</a:t>
            </a:r>
            <a:r>
              <a:rPr lang="en-US" baseline="0" dirty="0" smtClean="0"/>
              <a:t> connecting routers (LAN 3) could be modeled as a mesh since it connects each of R3, R4 and R5 to all of the others. Instead, it is modeled as a node (LAN 3) to which the other nodes connect.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77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different networks have different practices and goals we can’t reduce the preferred routes to a single weight number attached to links.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a:t>
            </a:r>
            <a:r>
              <a:rPr lang="en-US" baseline="0" dirty="0" smtClean="0"/>
              <a:t> repeat of earlier “routing for mobile hosts” which was modeled on the mobile IP protocol</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model is like the postal service – each letter is sent through</a:t>
            </a:r>
            <a:r>
              <a:rPr lang="en-US" baseline="0" dirty="0" smtClean="0"/>
              <a:t> the network independently.</a:t>
            </a:r>
          </a:p>
          <a:p>
            <a:endParaRPr lang="en-US" baseline="0" dirty="0" smtClean="0"/>
          </a:p>
          <a:p>
            <a:r>
              <a:rPr lang="en-US" dirty="0" smtClean="0"/>
              <a:t>Datagram is</a:t>
            </a:r>
            <a:r>
              <a:rPr lang="en-US" baseline="0" dirty="0" smtClean="0"/>
              <a:t> a packet that contains an absolute destination address; routers need only look up the destination address in a table to find the outgoing line to send the packet on its way.</a:t>
            </a:r>
          </a:p>
          <a:p>
            <a:endParaRPr lang="en-US" baseline="0" dirty="0" smtClean="0"/>
          </a:p>
        </p:txBody>
      </p:sp>
      <p:sp>
        <p:nvSpPr>
          <p:cNvPr id="4" name="Slide Number Placeholder 3"/>
          <p:cNvSpPr>
            <a:spLocks noGrp="1"/>
          </p:cNvSpPr>
          <p:nvPr>
            <p:ph type="sldNum" sz="quarter" idx="10"/>
          </p:nvPr>
        </p:nvSpPr>
        <p:spPr/>
        <p:txBody>
          <a:bodyPr/>
          <a:lstStyle/>
          <a:p>
            <a:fld id="{F4859117-A06A-4DD6-900B-66B64C86974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model is like</a:t>
            </a:r>
            <a:r>
              <a:rPr lang="en-US" baseline="0" dirty="0" smtClean="0"/>
              <a:t> the telephone network.</a:t>
            </a:r>
          </a:p>
          <a:p>
            <a:endParaRPr lang="en-US" baseline="0" dirty="0" smtClean="0"/>
          </a:p>
          <a:p>
            <a:r>
              <a:rPr lang="en-US" dirty="0" smtClean="0"/>
              <a:t>Packets</a:t>
            </a:r>
            <a:r>
              <a:rPr lang="en-US" baseline="0" dirty="0" smtClean="0"/>
              <a:t> contain tags that are not full addresses; they only need to be unique at a given link and thus are re-written at each router from an incoming tag to an outgoing tag. The virtual circuit is set up with the tag mapping along the entire path. Then packets are sent along it. The packets will thus all follow the same path (and arrive in order).</a:t>
            </a:r>
          </a:p>
          <a:p>
            <a:endParaRPr lang="en-US" baseline="0" dirty="0" smtClean="0"/>
          </a:p>
          <a:p>
            <a:r>
              <a:rPr lang="en-US" baseline="0" dirty="0" smtClean="0"/>
              <a:t>“Virtual” refers to the fact that real/physical telephone circuits have both a path and a fixed bandwidth reservation of 64Kbps, whereas virtual circuits may have a variable bandwidth depending on how many VCs use a single link.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a:t>
            </a:r>
            <a:r>
              <a:rPr lang="en-US" baseline="0" dirty="0" smtClean="0"/>
              <a:t>ed out topics are optional and can be omitted without loss of continuity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 routing</a:t>
            </a:r>
            <a:r>
              <a:rPr lang="en-US" baseline="0" dirty="0" smtClean="0"/>
              <a:t> from forwarding.</a:t>
            </a:r>
          </a:p>
          <a:p>
            <a:endParaRPr lang="en-US" baseline="0" dirty="0" smtClean="0"/>
          </a:p>
          <a:p>
            <a:r>
              <a:rPr lang="en-US" baseline="0" dirty="0" smtClean="0"/>
              <a:t>We focus on adaptive routing schemes that update routes in response to failures. Some traffic-aware schemes also adapt to changes in traffic, but we do not consider them in the algorithms that follow. </a:t>
            </a:r>
          </a:p>
          <a:p>
            <a:endParaRPr lang="en-US" baseline="0" dirty="0" smtClean="0"/>
          </a:p>
          <a:p>
            <a:r>
              <a:rPr lang="en-US" baseline="0" dirty="0" smtClean="0"/>
              <a:t>For the graph, the traffic demands are A-&gt;A’, B-&gt;B’, C-&gt;C’ and X-&gt;X’. What would be fair? For each flow the get the same amount of bandwidth. If all network links have unit capacity then we would give each flow ½ a unit of capacity. The total network traffic is then 2 units. What would be efficient? If we gave the X-&gt;X’ flow no bandwidth then we could give each of the other three flows 1 unit. The total network traffic is then 3 units. So it is more efficient, but it is not fair. So we will have to decide what we want to optimize.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Proof by contradiction:</a:t>
            </a:r>
            <a:r>
              <a:rPr lang="en-US" baseline="0" dirty="0" smtClean="0"/>
              <a:t> if a portion of a best path is not a best path then there is something better. Substitute this better portion and you would have a better overall path, which cannot be the case if the overall path is a best path. </a:t>
            </a:r>
          </a:p>
          <a:p>
            <a:endParaRPr lang="en-US" baseline="0" dirty="0" smtClean="0"/>
          </a:p>
          <a:p>
            <a:r>
              <a:rPr lang="en-US" baseline="0" dirty="0" smtClean="0"/>
              <a:t>For sink trees, if there are multiple paths that are equally good, then one best path from one node to another is chosen at random. For example, H can be reached in 3 hops via H-D-A-B as shown, or by H-F-A-D (not shown). This is simple and useful as there is a single route from each router to each destination. If, instead, all equally best paths are kept then their union is a DAG (directed acyclic graph).  This is a more general case that permits multiple paths from a router to a destination.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notion of weight generalizes</a:t>
            </a:r>
            <a:r>
              <a:rPr lang="en-US" baseline="0" dirty="0" smtClean="0"/>
              <a:t> distance to other cost metrics. Setting weights to be 1 gives paths with fewest hops. Setting weight to be distance gives paths that are shortest or lowest delay. Setting weight to be lower for higher capacity links favors higher capacity paths.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76275"/>
            <a:ext cx="9144000" cy="1143000"/>
          </a:xfrm>
        </p:spPr>
        <p:txBody>
          <a:bodyPr/>
          <a:lstStyle/>
          <a:p>
            <a:r>
              <a:rPr lang="en-US" dirty="0" smtClean="0"/>
              <a:t>Network Layer</a:t>
            </a:r>
            <a:br>
              <a:rPr lang="en-US" dirty="0" smtClean="0"/>
            </a:br>
            <a:r>
              <a:rPr lang="en-US" sz="2400" dirty="0" smtClean="0">
                <a:solidFill>
                  <a:schemeClr val="bg1">
                    <a:lumMod val="50000"/>
                  </a:schemeClr>
                </a:solidFill>
              </a:rPr>
              <a:t>Chapter 5</a:t>
            </a:r>
            <a:endParaRPr lang="en-US" dirty="0" smtClean="0"/>
          </a:p>
        </p:txBody>
      </p:sp>
      <p:sp>
        <p:nvSpPr>
          <p:cNvPr id="9" name="Footer Placeholder 8"/>
          <p:cNvSpPr>
            <a:spLocks noGrp="1"/>
          </p:cNvSpPr>
          <p:nvPr>
            <p:ph type="ftr" sz="quarter" idx="10"/>
          </p:nvPr>
        </p:nvSpPr>
        <p:spPr/>
        <p:txBody>
          <a:bodyPr/>
          <a:lstStyle/>
          <a:p>
            <a:pPr>
              <a:defRPr/>
            </a:pPr>
            <a:r>
              <a:rPr lang="en-US" dirty="0"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Design Issues</a:t>
            </a:r>
          </a:p>
          <a:p>
            <a:pPr lvl="1"/>
            <a:r>
              <a:rPr lang="en-US" dirty="0" smtClean="0"/>
              <a:t>Routing Algorithms</a:t>
            </a:r>
          </a:p>
          <a:p>
            <a:pPr lvl="1"/>
            <a:r>
              <a:rPr lang="en-US" dirty="0" smtClean="0"/>
              <a:t>Congestion Control</a:t>
            </a:r>
          </a:p>
          <a:p>
            <a:pPr lvl="1"/>
            <a:r>
              <a:rPr lang="en-US" dirty="0" smtClean="0"/>
              <a:t>Quality of Service</a:t>
            </a:r>
          </a:p>
          <a:p>
            <a:pPr lvl="1"/>
            <a:r>
              <a:rPr lang="en-US" dirty="0" smtClean="0"/>
              <a:t>Internetworking</a:t>
            </a:r>
          </a:p>
          <a:p>
            <a:pPr lvl="1"/>
            <a:r>
              <a:rPr lang="en-US" dirty="0" smtClean="0"/>
              <a:t>Network Layer of the Internet</a:t>
            </a: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The Optimality Principle</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6387" name="Rectangle 3"/>
          <p:cNvSpPr>
            <a:spLocks noGrp="1" noChangeArrowheads="1"/>
          </p:cNvSpPr>
          <p:nvPr>
            <p:ph idx="1"/>
          </p:nvPr>
        </p:nvSpPr>
        <p:spPr>
          <a:xfrm>
            <a:off x="914399" y="1315753"/>
            <a:ext cx="7790214" cy="4600081"/>
          </a:xfrm>
        </p:spPr>
        <p:txBody>
          <a:bodyPr/>
          <a:lstStyle/>
          <a:p>
            <a:r>
              <a:rPr lang="en-US" dirty="0" smtClean="0"/>
              <a:t>Each portion of a best path is also a best path; the union of them to a router is a tree called the </a:t>
            </a:r>
            <a:r>
              <a:rPr lang="en-US" u="sng" dirty="0" smtClean="0"/>
              <a:t>sink tree</a:t>
            </a:r>
          </a:p>
          <a:p>
            <a:pPr lvl="1"/>
            <a:r>
              <a:rPr lang="en-US" dirty="0" smtClean="0"/>
              <a:t>Best means fewest hops in the example</a:t>
            </a:r>
          </a:p>
        </p:txBody>
      </p:sp>
      <p:grpSp>
        <p:nvGrpSpPr>
          <p:cNvPr id="12" name="Group 11"/>
          <p:cNvGrpSpPr/>
          <p:nvPr/>
        </p:nvGrpSpPr>
        <p:grpSpPr>
          <a:xfrm>
            <a:off x="353965" y="2649771"/>
            <a:ext cx="8569999" cy="3531690"/>
            <a:chOff x="353965" y="2423635"/>
            <a:chExt cx="8569999" cy="3531690"/>
          </a:xfrm>
        </p:grpSpPr>
        <p:pic>
          <p:nvPicPr>
            <p:cNvPr id="16388" name="Picture 2"/>
            <p:cNvPicPr>
              <a:picLocks noChangeAspect="1" noChangeArrowheads="1"/>
            </p:cNvPicPr>
            <p:nvPr/>
          </p:nvPicPr>
          <p:blipFill>
            <a:blip r:embed="rId3" cstate="print"/>
            <a:srcRect t="3092" b="14984"/>
            <a:stretch>
              <a:fillRect/>
            </a:stretch>
          </p:blipFill>
          <p:spPr bwMode="auto">
            <a:xfrm>
              <a:off x="353965" y="2526869"/>
              <a:ext cx="8445398" cy="2998732"/>
            </a:xfrm>
            <a:prstGeom prst="rect">
              <a:avLst/>
            </a:prstGeom>
            <a:noFill/>
            <a:ln w="9525">
              <a:noFill/>
              <a:miter lim="800000"/>
              <a:headEnd/>
              <a:tailEnd/>
            </a:ln>
          </p:spPr>
        </p:pic>
        <p:sp>
          <p:nvSpPr>
            <p:cNvPr id="9" name="TextBox 8"/>
            <p:cNvSpPr txBox="1"/>
            <p:nvPr/>
          </p:nvSpPr>
          <p:spPr>
            <a:xfrm>
              <a:off x="1651813" y="5555215"/>
              <a:ext cx="1125629" cy="400110"/>
            </a:xfrm>
            <a:prstGeom prst="rect">
              <a:avLst/>
            </a:prstGeom>
            <a:solidFill>
              <a:schemeClr val="bg1"/>
            </a:solidFill>
          </p:spPr>
          <p:txBody>
            <a:bodyPr wrap="none" rtlCol="0">
              <a:spAutoFit/>
            </a:bodyPr>
            <a:lstStyle/>
            <a:p>
              <a:r>
                <a:rPr lang="en-US" sz="2000" dirty="0" smtClean="0">
                  <a:solidFill>
                    <a:srgbClr val="FF2BD8"/>
                  </a:solidFill>
                </a:rPr>
                <a:t>Network</a:t>
              </a:r>
              <a:endParaRPr lang="en-US" sz="2000" dirty="0">
                <a:solidFill>
                  <a:srgbClr val="FF2BD8"/>
                </a:solidFill>
              </a:endParaRPr>
            </a:p>
          </p:txBody>
        </p:sp>
        <p:sp>
          <p:nvSpPr>
            <p:cNvPr id="10" name="TextBox 9"/>
            <p:cNvSpPr txBox="1"/>
            <p:nvPr/>
          </p:nvSpPr>
          <p:spPr>
            <a:xfrm>
              <a:off x="4842397" y="5520804"/>
              <a:ext cx="4081567" cy="400110"/>
            </a:xfrm>
            <a:prstGeom prst="rect">
              <a:avLst/>
            </a:prstGeom>
            <a:solidFill>
              <a:schemeClr val="bg1"/>
            </a:solidFill>
          </p:spPr>
          <p:txBody>
            <a:bodyPr wrap="none" rtlCol="0">
              <a:spAutoFit/>
            </a:bodyPr>
            <a:lstStyle/>
            <a:p>
              <a:r>
                <a:rPr lang="en-US" sz="2000" dirty="0" smtClean="0">
                  <a:solidFill>
                    <a:srgbClr val="FF2BD8"/>
                  </a:solidFill>
                </a:rPr>
                <a:t>Sink tree of best paths to router B</a:t>
              </a:r>
              <a:endParaRPr lang="en-US" sz="2000" dirty="0">
                <a:solidFill>
                  <a:srgbClr val="FF2BD8"/>
                </a:solidFill>
              </a:endParaRPr>
            </a:p>
          </p:txBody>
        </p:sp>
        <p:sp>
          <p:nvSpPr>
            <p:cNvPr id="11" name="TextBox 10"/>
            <p:cNvSpPr txBox="1"/>
            <p:nvPr/>
          </p:nvSpPr>
          <p:spPr>
            <a:xfrm>
              <a:off x="6720343" y="2423635"/>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B</a:t>
              </a:r>
              <a:endParaRPr lang="en-US" dirty="0">
                <a:solidFill>
                  <a:srgbClr val="FF2BD8"/>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Shortest Path Algorithm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7411" name="Rectangle 3"/>
          <p:cNvSpPr>
            <a:spLocks noGrp="1" noChangeArrowheads="1"/>
          </p:cNvSpPr>
          <p:nvPr>
            <p:ph idx="1"/>
          </p:nvPr>
        </p:nvSpPr>
        <p:spPr>
          <a:xfrm>
            <a:off x="914399" y="1286257"/>
            <a:ext cx="7790214" cy="4600081"/>
          </a:xfrm>
        </p:spPr>
        <p:txBody>
          <a:bodyPr/>
          <a:lstStyle/>
          <a:p>
            <a:r>
              <a:rPr lang="en-US" u="sng" dirty="0" err="1" smtClean="0"/>
              <a:t>Dijkstra</a:t>
            </a:r>
            <a:r>
              <a:rPr lang="en-US" dirty="0" err="1" smtClean="0"/>
              <a:t>’s</a:t>
            </a:r>
            <a:r>
              <a:rPr lang="en-US" dirty="0" smtClean="0"/>
              <a:t> algorithm computes a sink tree on the graph:</a:t>
            </a:r>
          </a:p>
          <a:p>
            <a:pPr lvl="1"/>
            <a:r>
              <a:rPr lang="en-US" dirty="0" smtClean="0"/>
              <a:t>Each link is assigned a non-negative weight/distance</a:t>
            </a:r>
          </a:p>
          <a:p>
            <a:pPr lvl="1"/>
            <a:r>
              <a:rPr lang="en-US" dirty="0" smtClean="0"/>
              <a:t>Shortest path is the one with lowest total weight</a:t>
            </a:r>
          </a:p>
          <a:p>
            <a:pPr lvl="1"/>
            <a:r>
              <a:rPr lang="en-US" dirty="0" smtClean="0"/>
              <a:t>Using weights of 1 gives paths with fewest hops</a:t>
            </a:r>
          </a:p>
          <a:p>
            <a:pPr lvl="1"/>
            <a:endParaRPr lang="en-US" dirty="0" smtClean="0"/>
          </a:p>
          <a:p>
            <a:r>
              <a:rPr lang="en-US" dirty="0" smtClean="0"/>
              <a:t>Algorithm:</a:t>
            </a:r>
          </a:p>
          <a:p>
            <a:pPr lvl="1"/>
            <a:r>
              <a:rPr lang="en-US" dirty="0" smtClean="0"/>
              <a:t>Start with sink, set distance at other nodes to infinity</a:t>
            </a:r>
          </a:p>
          <a:p>
            <a:pPr lvl="1"/>
            <a:r>
              <a:rPr lang="en-US" dirty="0" smtClean="0"/>
              <a:t>Relax distance to other nodes</a:t>
            </a:r>
          </a:p>
          <a:p>
            <a:pPr lvl="1"/>
            <a:r>
              <a:rPr lang="en-US" dirty="0" smtClean="0"/>
              <a:t>Pick the lowest distance node, add it to sink tree</a:t>
            </a:r>
          </a:p>
          <a:p>
            <a:pPr lvl="1"/>
            <a:r>
              <a:rPr lang="en-US" dirty="0" smtClean="0"/>
              <a:t>Repeat until all nodes are in the sink tree</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Shortest Path Algorithm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7412" name="Picture 2"/>
          <p:cNvPicPr>
            <a:picLocks noChangeAspect="1" noChangeArrowheads="1"/>
          </p:cNvPicPr>
          <p:nvPr/>
        </p:nvPicPr>
        <p:blipFill>
          <a:blip r:embed="rId2" cstate="print"/>
          <a:srcRect/>
          <a:stretch>
            <a:fillRect/>
          </a:stretch>
        </p:blipFill>
        <p:spPr bwMode="auto">
          <a:xfrm>
            <a:off x="1396185" y="887001"/>
            <a:ext cx="6379241" cy="4823553"/>
          </a:xfrm>
          <a:prstGeom prst="rect">
            <a:avLst/>
          </a:prstGeom>
          <a:noFill/>
          <a:ln w="9525">
            <a:noFill/>
            <a:miter lim="800000"/>
            <a:headEnd/>
            <a:tailEnd/>
          </a:ln>
        </p:spPr>
      </p:pic>
      <p:cxnSp>
        <p:nvCxnSpPr>
          <p:cNvPr id="7" name="Straight Arrow Connector 6"/>
          <p:cNvCxnSpPr/>
          <p:nvPr/>
        </p:nvCxnSpPr>
        <p:spPr bwMode="auto">
          <a:xfrm rot="5400000">
            <a:off x="4866968" y="1189703"/>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8" name="Straight Arrow Connector 7"/>
          <p:cNvCxnSpPr/>
          <p:nvPr/>
        </p:nvCxnSpPr>
        <p:spPr bwMode="auto">
          <a:xfrm rot="5400000">
            <a:off x="1676400" y="2816941"/>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9" name="Straight Arrow Connector 8"/>
          <p:cNvCxnSpPr/>
          <p:nvPr/>
        </p:nvCxnSpPr>
        <p:spPr bwMode="auto">
          <a:xfrm rot="16200000" flipV="1">
            <a:off x="2050027" y="2816942"/>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2" name="Straight Arrow Connector 11"/>
          <p:cNvCxnSpPr/>
          <p:nvPr/>
        </p:nvCxnSpPr>
        <p:spPr bwMode="auto">
          <a:xfrm rot="5400000">
            <a:off x="4857136" y="2821857"/>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3" name="Straight Arrow Connector 12"/>
          <p:cNvCxnSpPr/>
          <p:nvPr/>
        </p:nvCxnSpPr>
        <p:spPr bwMode="auto">
          <a:xfrm rot="16200000" flipV="1">
            <a:off x="5230763" y="2821858"/>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4" name="Straight Arrow Connector 13"/>
          <p:cNvCxnSpPr/>
          <p:nvPr/>
        </p:nvCxnSpPr>
        <p:spPr bwMode="auto">
          <a:xfrm rot="16200000">
            <a:off x="5245510" y="3193027"/>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rot="5400000">
            <a:off x="1676401" y="4449096"/>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0" name="Straight Arrow Connector 19"/>
          <p:cNvCxnSpPr/>
          <p:nvPr/>
        </p:nvCxnSpPr>
        <p:spPr bwMode="auto">
          <a:xfrm rot="16200000" flipV="1">
            <a:off x="2050028" y="4449097"/>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rot="16200000">
            <a:off x="2064775" y="4820266"/>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2" name="Straight Arrow Connector 21"/>
          <p:cNvCxnSpPr/>
          <p:nvPr/>
        </p:nvCxnSpPr>
        <p:spPr bwMode="auto">
          <a:xfrm rot="10800000" flipV="1">
            <a:off x="2438400" y="4827637"/>
            <a:ext cx="678428" cy="1"/>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5" name="Straight Arrow Connector 24"/>
          <p:cNvCxnSpPr/>
          <p:nvPr/>
        </p:nvCxnSpPr>
        <p:spPr bwMode="auto">
          <a:xfrm rot="5400000">
            <a:off x="4847305" y="4444180"/>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6" name="Straight Arrow Connector 25"/>
          <p:cNvCxnSpPr/>
          <p:nvPr/>
        </p:nvCxnSpPr>
        <p:spPr bwMode="auto">
          <a:xfrm rot="16200000" flipV="1">
            <a:off x="5220932" y="4444181"/>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7" name="Straight Arrow Connector 26"/>
          <p:cNvCxnSpPr/>
          <p:nvPr/>
        </p:nvCxnSpPr>
        <p:spPr bwMode="auto">
          <a:xfrm rot="16200000">
            <a:off x="5235679" y="4815350"/>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8" name="Straight Arrow Connector 27"/>
          <p:cNvCxnSpPr/>
          <p:nvPr/>
        </p:nvCxnSpPr>
        <p:spPr bwMode="auto">
          <a:xfrm rot="10800000" flipV="1">
            <a:off x="5609304" y="4822721"/>
            <a:ext cx="678428" cy="1"/>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9" name="Straight Arrow Connector 28"/>
          <p:cNvCxnSpPr/>
          <p:nvPr/>
        </p:nvCxnSpPr>
        <p:spPr bwMode="auto">
          <a:xfrm rot="16200000" flipV="1">
            <a:off x="6312310" y="4837471"/>
            <a:ext cx="373628" cy="373627"/>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sp>
        <p:nvSpPr>
          <p:cNvPr id="35" name="TextBox 34"/>
          <p:cNvSpPr txBox="1"/>
          <p:nvPr/>
        </p:nvSpPr>
        <p:spPr>
          <a:xfrm>
            <a:off x="694855" y="5640821"/>
            <a:ext cx="7878875" cy="830997"/>
          </a:xfrm>
          <a:prstGeom prst="rect">
            <a:avLst/>
          </a:prstGeom>
          <a:noFill/>
        </p:spPr>
        <p:txBody>
          <a:bodyPr wrap="square" rtlCol="0">
            <a:spAutoFit/>
          </a:bodyPr>
          <a:lstStyle/>
          <a:p>
            <a:r>
              <a:rPr lang="en-US" sz="2400" dirty="0" smtClean="0"/>
              <a:t>A network and first five steps in computing the shortest paths from A to D. Pink arrows show the sink tree so far.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Shortest Path Algorithm (3)</a:t>
            </a:r>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2" cstate="print"/>
          <a:srcRect/>
          <a:stretch>
            <a:fillRect/>
          </a:stretch>
        </p:blipFill>
        <p:spPr bwMode="auto">
          <a:xfrm>
            <a:off x="541398" y="1553549"/>
            <a:ext cx="7694613" cy="3883025"/>
          </a:xfrm>
          <a:prstGeom prst="rect">
            <a:avLst/>
          </a:prstGeom>
          <a:noFill/>
          <a:ln w="9525">
            <a:noFill/>
            <a:miter lim="800000"/>
            <a:headEnd/>
            <a:tailEnd/>
          </a:ln>
        </p:spPr>
      </p:pic>
      <p:sp>
        <p:nvSpPr>
          <p:cNvPr id="19461" name="TextBox 5"/>
          <p:cNvSpPr txBox="1">
            <a:spLocks noChangeArrowheads="1"/>
          </p:cNvSpPr>
          <p:nvPr/>
        </p:nvSpPr>
        <p:spPr bwMode="auto">
          <a:xfrm>
            <a:off x="624562" y="4962525"/>
            <a:ext cx="1019175" cy="522288"/>
          </a:xfrm>
          <a:prstGeom prst="rect">
            <a:avLst/>
          </a:prstGeom>
          <a:noFill/>
          <a:ln w="9525">
            <a:noFill/>
            <a:miter lim="800000"/>
            <a:headEnd/>
            <a:tailEnd/>
          </a:ln>
        </p:spPr>
        <p:txBody>
          <a:bodyPr>
            <a:spAutoFit/>
          </a:bodyPr>
          <a:lstStyle/>
          <a:p>
            <a:r>
              <a:rPr lang="en-US" sz="2800"/>
              <a:t>. . .</a:t>
            </a:r>
          </a:p>
        </p:txBody>
      </p:sp>
      <p:sp>
        <p:nvSpPr>
          <p:cNvPr id="19462" name="TextBox 6"/>
          <p:cNvSpPr txBox="1">
            <a:spLocks noChangeArrowheads="1"/>
          </p:cNvSpPr>
          <p:nvPr/>
        </p:nvSpPr>
        <p:spPr bwMode="auto">
          <a:xfrm>
            <a:off x="618616" y="899656"/>
            <a:ext cx="1019175" cy="523875"/>
          </a:xfrm>
          <a:prstGeom prst="rect">
            <a:avLst/>
          </a:prstGeom>
          <a:noFill/>
          <a:ln w="9525">
            <a:noFill/>
            <a:miter lim="800000"/>
            <a:headEnd/>
            <a:tailEnd/>
          </a:ln>
        </p:spPr>
        <p:txBody>
          <a:bodyPr>
            <a:spAutoFit/>
          </a:bodyPr>
          <a:lstStyle/>
          <a:p>
            <a:r>
              <a:rPr lang="en-US" sz="2800" dirty="0"/>
              <a:t>. . .</a:t>
            </a:r>
          </a:p>
        </p:txBody>
      </p:sp>
      <p:sp>
        <p:nvSpPr>
          <p:cNvPr id="13" name="TextBox 12"/>
          <p:cNvSpPr txBox="1"/>
          <p:nvPr/>
        </p:nvSpPr>
        <p:spPr>
          <a:xfrm>
            <a:off x="6503095" y="1928967"/>
            <a:ext cx="1952623" cy="830997"/>
          </a:xfrm>
          <a:prstGeom prst="rect">
            <a:avLst/>
          </a:prstGeom>
          <a:noFill/>
        </p:spPr>
        <p:txBody>
          <a:bodyPr wrap="square" rtlCol="0">
            <a:spAutoFit/>
          </a:bodyPr>
          <a:lstStyle/>
          <a:p>
            <a:r>
              <a:rPr lang="en-US" sz="1600" dirty="0" smtClean="0"/>
              <a:t>Start with the sink, all other nodes are unreachable</a:t>
            </a:r>
          </a:p>
        </p:txBody>
      </p:sp>
      <p:sp>
        <p:nvSpPr>
          <p:cNvPr id="16" name="Rectangle 15"/>
          <p:cNvSpPr/>
          <p:nvPr/>
        </p:nvSpPr>
        <p:spPr bwMode="auto">
          <a:xfrm>
            <a:off x="4503183" y="1543665"/>
            <a:ext cx="2005781" cy="3539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4576925" y="3055375"/>
            <a:ext cx="3220065" cy="7398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Left Brace 14"/>
          <p:cNvSpPr/>
          <p:nvPr/>
        </p:nvSpPr>
        <p:spPr bwMode="auto">
          <a:xfrm flipH="1">
            <a:off x="6250829" y="1610340"/>
            <a:ext cx="208936" cy="1417996"/>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6518793" y="3644702"/>
            <a:ext cx="2192588" cy="1323439"/>
          </a:xfrm>
          <a:prstGeom prst="rect">
            <a:avLst/>
          </a:prstGeom>
          <a:noFill/>
        </p:spPr>
        <p:txBody>
          <a:bodyPr wrap="square" rtlCol="0">
            <a:spAutoFit/>
          </a:bodyPr>
          <a:lstStyle/>
          <a:p>
            <a:r>
              <a:rPr lang="en-US" sz="1600" dirty="0" smtClean="0"/>
              <a:t>Relaxation step. Lower distance to nodes linked to newest member of the sink tree</a:t>
            </a:r>
          </a:p>
        </p:txBody>
      </p:sp>
      <p:sp>
        <p:nvSpPr>
          <p:cNvPr id="19" name="Left Brace 18"/>
          <p:cNvSpPr/>
          <p:nvPr/>
        </p:nvSpPr>
        <p:spPr bwMode="auto">
          <a:xfrm flipH="1">
            <a:off x="6236115" y="3532547"/>
            <a:ext cx="240084" cy="162939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Shortest Path Algorithm (4)</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20484" name="TextBox 6"/>
          <p:cNvSpPr txBox="1">
            <a:spLocks noChangeArrowheads="1"/>
          </p:cNvSpPr>
          <p:nvPr/>
        </p:nvSpPr>
        <p:spPr bwMode="auto">
          <a:xfrm>
            <a:off x="589121" y="1676399"/>
            <a:ext cx="1019175" cy="523875"/>
          </a:xfrm>
          <a:prstGeom prst="rect">
            <a:avLst/>
          </a:prstGeom>
          <a:noFill/>
          <a:ln w="9525">
            <a:noFill/>
            <a:miter lim="800000"/>
            <a:headEnd/>
            <a:tailEnd/>
          </a:ln>
        </p:spPr>
        <p:txBody>
          <a:bodyPr>
            <a:spAutoFit/>
          </a:bodyPr>
          <a:lstStyle/>
          <a:p>
            <a:r>
              <a:rPr lang="en-US" sz="2800" dirty="0"/>
              <a:t>. . .</a:t>
            </a:r>
          </a:p>
        </p:txBody>
      </p:sp>
      <p:pic>
        <p:nvPicPr>
          <p:cNvPr id="20485" name="Picture 2"/>
          <p:cNvPicPr>
            <a:picLocks noChangeAspect="1" noChangeArrowheads="1"/>
          </p:cNvPicPr>
          <p:nvPr/>
        </p:nvPicPr>
        <p:blipFill>
          <a:blip r:embed="rId3" cstate="print"/>
          <a:srcRect t="9820" b="32325"/>
          <a:stretch>
            <a:fillRect/>
          </a:stretch>
        </p:blipFill>
        <p:spPr bwMode="auto">
          <a:xfrm>
            <a:off x="324478" y="2241767"/>
            <a:ext cx="6750000" cy="2204433"/>
          </a:xfrm>
          <a:prstGeom prst="rect">
            <a:avLst/>
          </a:prstGeom>
          <a:noFill/>
          <a:ln w="9525">
            <a:noFill/>
            <a:miter lim="800000"/>
            <a:headEnd/>
            <a:tailEnd/>
          </a:ln>
        </p:spPr>
      </p:pic>
      <p:sp>
        <p:nvSpPr>
          <p:cNvPr id="12" name="TextBox 11"/>
          <p:cNvSpPr txBox="1"/>
          <p:nvPr/>
        </p:nvSpPr>
        <p:spPr>
          <a:xfrm>
            <a:off x="6906249" y="2676216"/>
            <a:ext cx="1952623" cy="1077218"/>
          </a:xfrm>
          <a:prstGeom prst="rect">
            <a:avLst/>
          </a:prstGeom>
          <a:noFill/>
        </p:spPr>
        <p:txBody>
          <a:bodyPr wrap="square" rtlCol="0">
            <a:spAutoFit/>
          </a:bodyPr>
          <a:lstStyle/>
          <a:p>
            <a:r>
              <a:rPr lang="en-US" sz="1600" dirty="0" smtClean="0"/>
              <a:t>Find the lowest distance, add it to the sink tree, and repeat until done</a:t>
            </a:r>
          </a:p>
        </p:txBody>
      </p:sp>
      <p:sp>
        <p:nvSpPr>
          <p:cNvPr id="13" name="Left Brace 12"/>
          <p:cNvSpPr/>
          <p:nvPr/>
        </p:nvSpPr>
        <p:spPr bwMode="auto">
          <a:xfrm flipH="1">
            <a:off x="6653983" y="2347756"/>
            <a:ext cx="259642" cy="1762127"/>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Flooding</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5" name="Content Placeholder 4"/>
          <p:cNvSpPr>
            <a:spLocks noGrp="1"/>
          </p:cNvSpPr>
          <p:nvPr>
            <p:ph idx="1"/>
          </p:nvPr>
        </p:nvSpPr>
        <p:spPr>
          <a:xfrm>
            <a:off x="914399" y="1571385"/>
            <a:ext cx="7790214" cy="4600081"/>
          </a:xfrm>
        </p:spPr>
        <p:txBody>
          <a:bodyPr/>
          <a:lstStyle/>
          <a:p>
            <a:r>
              <a:rPr lang="en-US" dirty="0" smtClean="0"/>
              <a:t>A simple method to send a packet to all network nodes</a:t>
            </a:r>
          </a:p>
          <a:p>
            <a:r>
              <a:rPr lang="en-US" dirty="0" smtClean="0"/>
              <a:t>Each node floods a new packet received on an incoming link by sending it out all of the other links</a:t>
            </a:r>
          </a:p>
          <a:p>
            <a:r>
              <a:rPr lang="en-US" dirty="0" smtClean="0"/>
              <a:t>Nodes need to keep track of flooded packets to stop the flood; even using a hop limit can blow up exponentially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Distance Vector Routing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6" name="Content Placeholder 2"/>
          <p:cNvSpPr>
            <a:spLocks noGrp="1"/>
          </p:cNvSpPr>
          <p:nvPr>
            <p:ph idx="1"/>
          </p:nvPr>
        </p:nvSpPr>
        <p:spPr/>
        <p:txBody>
          <a:bodyPr/>
          <a:lstStyle/>
          <a:p>
            <a:r>
              <a:rPr lang="en-US" u="sng" dirty="0" smtClean="0"/>
              <a:t>Distance vector</a:t>
            </a:r>
            <a:r>
              <a:rPr lang="en-US" dirty="0" smtClean="0"/>
              <a:t> is a distributed routing algorithm</a:t>
            </a:r>
          </a:p>
          <a:p>
            <a:pPr lvl="1"/>
            <a:r>
              <a:rPr lang="en-US" dirty="0" smtClean="0"/>
              <a:t>Shortest path computation is split across nodes</a:t>
            </a:r>
          </a:p>
          <a:p>
            <a:endParaRPr lang="en-US" dirty="0" smtClean="0"/>
          </a:p>
          <a:p>
            <a:r>
              <a:rPr lang="en-US" dirty="0" smtClean="0"/>
              <a:t>Algorithm:</a:t>
            </a:r>
          </a:p>
          <a:p>
            <a:pPr lvl="1"/>
            <a:r>
              <a:rPr lang="en-US" dirty="0" smtClean="0"/>
              <a:t>Each node knows distance of links to its neighbors</a:t>
            </a:r>
          </a:p>
          <a:p>
            <a:pPr lvl="1"/>
            <a:r>
              <a:rPr lang="en-US" dirty="0" smtClean="0"/>
              <a:t>Each node advertises vector of lowest known distances to all neighbors</a:t>
            </a:r>
          </a:p>
          <a:p>
            <a:pPr lvl="1"/>
            <a:r>
              <a:rPr lang="en-US" dirty="0" smtClean="0"/>
              <a:t>Each node uses received vectors to update its own</a:t>
            </a:r>
          </a:p>
          <a:p>
            <a:pPr lvl="1"/>
            <a:r>
              <a:rPr lang="en-US" dirty="0" smtClean="0"/>
              <a:t>Repeat periodically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Distance Vector Routing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1507" name="Picture 2"/>
          <p:cNvPicPr>
            <a:picLocks noChangeAspect="1" noChangeArrowheads="1"/>
          </p:cNvPicPr>
          <p:nvPr/>
        </p:nvPicPr>
        <p:blipFill>
          <a:blip r:embed="rId2" cstate="print"/>
          <a:srcRect b="8265"/>
          <a:stretch>
            <a:fillRect/>
          </a:stretch>
        </p:blipFill>
        <p:spPr bwMode="auto">
          <a:xfrm>
            <a:off x="1020403" y="1158657"/>
            <a:ext cx="7143750" cy="4780021"/>
          </a:xfrm>
          <a:prstGeom prst="rect">
            <a:avLst/>
          </a:prstGeom>
          <a:noFill/>
          <a:ln w="9525">
            <a:noFill/>
            <a:miter lim="800000"/>
            <a:headEnd/>
            <a:tailEnd/>
          </a:ln>
        </p:spPr>
      </p:pic>
      <p:sp>
        <p:nvSpPr>
          <p:cNvPr id="11" name="TextBox 10"/>
          <p:cNvSpPr txBox="1"/>
          <p:nvPr/>
        </p:nvSpPr>
        <p:spPr>
          <a:xfrm>
            <a:off x="1790530" y="4011542"/>
            <a:ext cx="1031051" cy="369332"/>
          </a:xfrm>
          <a:prstGeom prst="rect">
            <a:avLst/>
          </a:prstGeom>
          <a:solidFill>
            <a:schemeClr val="bg1"/>
          </a:solidFill>
        </p:spPr>
        <p:txBody>
          <a:bodyPr wrap="none" rtlCol="0">
            <a:spAutoFit/>
          </a:bodyPr>
          <a:lstStyle/>
          <a:p>
            <a:r>
              <a:rPr lang="en-US" dirty="0" smtClean="0"/>
              <a:t>Network</a:t>
            </a:r>
            <a:endParaRPr lang="en-US" dirty="0"/>
          </a:p>
        </p:txBody>
      </p:sp>
      <p:sp>
        <p:nvSpPr>
          <p:cNvPr id="12" name="TextBox 11"/>
          <p:cNvSpPr txBox="1"/>
          <p:nvPr/>
        </p:nvSpPr>
        <p:spPr>
          <a:xfrm>
            <a:off x="4253696" y="5540468"/>
            <a:ext cx="2852127" cy="646331"/>
          </a:xfrm>
          <a:prstGeom prst="rect">
            <a:avLst/>
          </a:prstGeom>
          <a:solidFill>
            <a:schemeClr val="bg1"/>
          </a:solidFill>
        </p:spPr>
        <p:txBody>
          <a:bodyPr wrap="none" rtlCol="0">
            <a:spAutoFit/>
          </a:bodyPr>
          <a:lstStyle/>
          <a:p>
            <a:pPr algn="ctr"/>
            <a:r>
              <a:rPr lang="en-US" dirty="0" smtClean="0"/>
              <a:t>Vectors received at J from</a:t>
            </a:r>
          </a:p>
          <a:p>
            <a:pPr algn="ctr"/>
            <a:r>
              <a:rPr lang="en-US" dirty="0" smtClean="0"/>
              <a:t>Neighbors A, I, H and K</a:t>
            </a:r>
            <a:endParaRPr lang="en-US" dirty="0"/>
          </a:p>
        </p:txBody>
      </p:sp>
      <p:sp>
        <p:nvSpPr>
          <p:cNvPr id="13" name="TextBox 12"/>
          <p:cNvSpPr txBox="1"/>
          <p:nvPr/>
        </p:nvSpPr>
        <p:spPr>
          <a:xfrm>
            <a:off x="6773144" y="4807966"/>
            <a:ext cx="1397459" cy="646331"/>
          </a:xfrm>
          <a:prstGeom prst="rect">
            <a:avLst/>
          </a:prstGeom>
          <a:solidFill>
            <a:schemeClr val="bg1"/>
          </a:solidFill>
        </p:spPr>
        <p:txBody>
          <a:bodyPr wrap="square" rtlCol="0">
            <a:spAutoFit/>
          </a:bodyPr>
          <a:lstStyle/>
          <a:p>
            <a:pPr algn="ctr"/>
            <a:r>
              <a:rPr lang="en-US" dirty="0" smtClean="0"/>
              <a:t>New vector for J</a:t>
            </a:r>
            <a:endParaRPr lang="en-US" dirty="0"/>
          </a:p>
        </p:txBody>
      </p:sp>
      <p:sp>
        <p:nvSpPr>
          <p:cNvPr id="15" name="Left Brace 14"/>
          <p:cNvSpPr/>
          <p:nvPr/>
        </p:nvSpPr>
        <p:spPr bwMode="auto">
          <a:xfrm rot="16200000">
            <a:off x="7379109" y="4331110"/>
            <a:ext cx="216309" cy="776748"/>
          </a:xfrm>
          <a:prstGeom prst="leftBrace">
            <a:avLst/>
          </a:prstGeom>
          <a:solidFill>
            <a:schemeClr val="bg1"/>
          </a:solid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Left Brace 15"/>
          <p:cNvSpPr/>
          <p:nvPr/>
        </p:nvSpPr>
        <p:spPr bwMode="auto">
          <a:xfrm rot="16200000">
            <a:off x="5587183" y="4363063"/>
            <a:ext cx="201561" cy="2192594"/>
          </a:xfrm>
          <a:prstGeom prst="leftBrace">
            <a:avLst/>
          </a:prstGeom>
          <a:solidFill>
            <a:schemeClr val="bg1"/>
          </a:solid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The Count-to-Infinity Problem</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2531" name="Rectangle 3"/>
          <p:cNvSpPr>
            <a:spLocks noGrp="1" noChangeArrowheads="1"/>
          </p:cNvSpPr>
          <p:nvPr>
            <p:ph idx="1"/>
          </p:nvPr>
        </p:nvSpPr>
        <p:spPr/>
        <p:txBody>
          <a:bodyPr/>
          <a:lstStyle/>
          <a:p>
            <a:r>
              <a:rPr lang="en-US" dirty="0" smtClean="0"/>
              <a:t>Failures can cause DV to “count to infinity” while seeking a path to an unreachable node</a:t>
            </a:r>
          </a:p>
        </p:txBody>
      </p:sp>
      <p:pic>
        <p:nvPicPr>
          <p:cNvPr id="22532" name="Picture 2"/>
          <p:cNvPicPr>
            <a:picLocks noChangeAspect="1" noChangeArrowheads="1"/>
          </p:cNvPicPr>
          <p:nvPr/>
        </p:nvPicPr>
        <p:blipFill>
          <a:blip r:embed="rId2" cstate="print"/>
          <a:srcRect b="14086"/>
          <a:stretch>
            <a:fillRect/>
          </a:stretch>
        </p:blipFill>
        <p:spPr bwMode="auto">
          <a:xfrm>
            <a:off x="472102" y="2589548"/>
            <a:ext cx="8239125" cy="2945990"/>
          </a:xfrm>
          <a:prstGeom prst="rect">
            <a:avLst/>
          </a:prstGeom>
          <a:noFill/>
          <a:ln w="9525">
            <a:noFill/>
            <a:miter lim="800000"/>
            <a:headEnd/>
            <a:tailEnd/>
          </a:ln>
        </p:spPr>
      </p:pic>
      <p:sp>
        <p:nvSpPr>
          <p:cNvPr id="6" name="TextBox 5"/>
          <p:cNvSpPr txBox="1"/>
          <p:nvPr/>
        </p:nvSpPr>
        <p:spPr>
          <a:xfrm>
            <a:off x="835755" y="4571975"/>
            <a:ext cx="2408890" cy="646331"/>
          </a:xfrm>
          <a:prstGeom prst="rect">
            <a:avLst/>
          </a:prstGeom>
          <a:solidFill>
            <a:schemeClr val="bg1"/>
          </a:solidFill>
        </p:spPr>
        <p:txBody>
          <a:bodyPr wrap="square" rtlCol="0">
            <a:spAutoFit/>
          </a:bodyPr>
          <a:lstStyle/>
          <a:p>
            <a:r>
              <a:rPr lang="en-US" dirty="0" smtClean="0">
                <a:solidFill>
                  <a:srgbClr val="FF2BD8"/>
                </a:solidFill>
              </a:rPr>
              <a:t>Good news of a path to </a:t>
            </a:r>
            <a:r>
              <a:rPr lang="en-US" i="1" dirty="0" smtClean="0">
                <a:solidFill>
                  <a:srgbClr val="FF2BD8"/>
                </a:solidFill>
              </a:rPr>
              <a:t>A</a:t>
            </a:r>
            <a:r>
              <a:rPr lang="en-US" dirty="0" smtClean="0">
                <a:solidFill>
                  <a:srgbClr val="FF2BD8"/>
                </a:solidFill>
              </a:rPr>
              <a:t> spreads quickly</a:t>
            </a:r>
            <a:endParaRPr lang="en-US" dirty="0">
              <a:solidFill>
                <a:srgbClr val="FF2BD8"/>
              </a:solidFill>
            </a:endParaRPr>
          </a:p>
        </p:txBody>
      </p:sp>
      <p:sp>
        <p:nvSpPr>
          <p:cNvPr id="11" name="TextBox 10"/>
          <p:cNvSpPr txBox="1"/>
          <p:nvPr/>
        </p:nvSpPr>
        <p:spPr>
          <a:xfrm>
            <a:off x="4945638" y="2851327"/>
            <a:ext cx="338554" cy="369332"/>
          </a:xfrm>
          <a:prstGeom prst="rect">
            <a:avLst/>
          </a:prstGeom>
          <a:noFill/>
        </p:spPr>
        <p:txBody>
          <a:bodyPr wrap="none" rtlCol="0">
            <a:spAutoFit/>
          </a:bodyPr>
          <a:lstStyle/>
          <a:p>
            <a:r>
              <a:rPr lang="en-US" dirty="0">
                <a:solidFill>
                  <a:srgbClr val="FF2BD8"/>
                </a:solidFill>
              </a:rPr>
              <a:t>X</a:t>
            </a:r>
          </a:p>
        </p:txBody>
      </p:sp>
      <p:sp>
        <p:nvSpPr>
          <p:cNvPr id="12" name="TextBox 11"/>
          <p:cNvSpPr txBox="1"/>
          <p:nvPr/>
        </p:nvSpPr>
        <p:spPr>
          <a:xfrm>
            <a:off x="5039056" y="5560114"/>
            <a:ext cx="2738260" cy="646331"/>
          </a:xfrm>
          <a:prstGeom prst="rect">
            <a:avLst/>
          </a:prstGeom>
          <a:solidFill>
            <a:schemeClr val="bg1"/>
          </a:solidFill>
        </p:spPr>
        <p:txBody>
          <a:bodyPr wrap="square" rtlCol="0">
            <a:spAutoFit/>
          </a:bodyPr>
          <a:lstStyle/>
          <a:p>
            <a:r>
              <a:rPr lang="en-US" dirty="0" smtClean="0">
                <a:solidFill>
                  <a:srgbClr val="FF2BD8"/>
                </a:solidFill>
              </a:rPr>
              <a:t>Bad news of no path to </a:t>
            </a:r>
            <a:r>
              <a:rPr lang="en-US" i="1" dirty="0" smtClean="0">
                <a:solidFill>
                  <a:srgbClr val="FF2BD8"/>
                </a:solidFill>
              </a:rPr>
              <a:t>A</a:t>
            </a:r>
            <a:r>
              <a:rPr lang="en-US" dirty="0" smtClean="0">
                <a:solidFill>
                  <a:srgbClr val="FF2BD8"/>
                </a:solidFill>
              </a:rPr>
              <a:t> is learned slowly</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Link State Routing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3555" name="Rectangle 3"/>
          <p:cNvSpPr>
            <a:spLocks noGrp="1" noChangeArrowheads="1"/>
          </p:cNvSpPr>
          <p:nvPr>
            <p:ph idx="1"/>
          </p:nvPr>
        </p:nvSpPr>
        <p:spPr/>
        <p:txBody>
          <a:bodyPr/>
          <a:lstStyle/>
          <a:p>
            <a:r>
              <a:rPr lang="en-US" u="sng" dirty="0" smtClean="0"/>
              <a:t>Link state</a:t>
            </a:r>
            <a:r>
              <a:rPr lang="en-US" dirty="0" smtClean="0"/>
              <a:t> is an alternative to distance vector</a:t>
            </a:r>
          </a:p>
          <a:p>
            <a:pPr lvl="1"/>
            <a:r>
              <a:rPr lang="en-US" dirty="0" smtClean="0"/>
              <a:t>More computation but simpler dynamics</a:t>
            </a:r>
          </a:p>
          <a:p>
            <a:pPr lvl="1"/>
            <a:r>
              <a:rPr lang="en-US" dirty="0" smtClean="0"/>
              <a:t>Widely used in the Internet (OSPF, ISIS)</a:t>
            </a:r>
          </a:p>
          <a:p>
            <a:r>
              <a:rPr lang="en-US" dirty="0" smtClean="0"/>
              <a:t>Algorithm:</a:t>
            </a:r>
          </a:p>
          <a:p>
            <a:pPr lvl="1"/>
            <a:r>
              <a:rPr lang="en-US" dirty="0" smtClean="0"/>
              <a:t>Each node floods information about its neighbors in LSPs (Link State Packets); all nodes learn the full network graph</a:t>
            </a:r>
          </a:p>
          <a:p>
            <a:pPr lvl="1"/>
            <a:r>
              <a:rPr lang="en-US" dirty="0" smtClean="0"/>
              <a:t>Each node runs </a:t>
            </a:r>
            <a:r>
              <a:rPr lang="en-US" dirty="0" err="1" smtClean="0"/>
              <a:t>Dijkstra’s</a:t>
            </a:r>
            <a:r>
              <a:rPr lang="en-US" dirty="0" smtClean="0"/>
              <a:t> algorithm to compute the path to take for each destination</a:t>
            </a:r>
          </a:p>
          <a:p>
            <a:pPr lvl="1">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Network Layer</a:t>
            </a:r>
            <a:endParaRPr lang="en-US" dirty="0"/>
          </a:p>
        </p:txBody>
      </p:sp>
      <p:sp>
        <p:nvSpPr>
          <p:cNvPr id="5" name="Footer Placeholder 4"/>
          <p:cNvSpPr>
            <a:spLocks noGrp="1"/>
          </p:cNvSpPr>
          <p:nvPr>
            <p:ph type="ftr" sz="quarter" idx="10"/>
          </p:nvPr>
        </p:nvSpPr>
        <p:spPr/>
        <p:txBody>
          <a:bodyPr/>
          <a:lstStyle/>
          <a:p>
            <a:r>
              <a:rPr lang="en-US" dirty="0" smtClean="0"/>
              <a:t>CN5E by Tanenbaum &amp; Wetherall, © Pearson Education-Prentice Hall and D. Wetherall, 2011</a:t>
            </a:r>
            <a:endParaRPr lang="en-US" dirty="0"/>
          </a:p>
        </p:txBody>
      </p:sp>
      <p:sp>
        <p:nvSpPr>
          <p:cNvPr id="3" name="Content Placeholder 2"/>
          <p:cNvSpPr>
            <a:spLocks noGrp="1"/>
          </p:cNvSpPr>
          <p:nvPr>
            <p:ph idx="1"/>
          </p:nvPr>
        </p:nvSpPr>
        <p:spPr>
          <a:xfrm>
            <a:off x="1381125" y="2390775"/>
            <a:ext cx="5076826" cy="4019550"/>
          </a:xfrm>
        </p:spPr>
        <p:txBody>
          <a:bodyPr/>
          <a:lstStyle/>
          <a:p>
            <a:r>
              <a:rPr lang="en-US" dirty="0" smtClean="0"/>
              <a:t>Responsible for delivering packets between endpoints over multiple links</a:t>
            </a:r>
          </a:p>
        </p:txBody>
      </p:sp>
      <p:grpSp>
        <p:nvGrpSpPr>
          <p:cNvPr id="27" name="Group 26"/>
          <p:cNvGrpSpPr/>
          <p:nvPr/>
        </p:nvGrpSpPr>
        <p:grpSpPr>
          <a:xfrm>
            <a:off x="6753225" y="2257425"/>
            <a:ext cx="1466850" cy="1930400"/>
            <a:chOff x="6753225" y="2638425"/>
            <a:chExt cx="1466850" cy="1930400"/>
          </a:xfrm>
        </p:grpSpPr>
        <p:sp>
          <p:nvSpPr>
            <p:cNvPr id="7" name="Rectangle 4"/>
            <p:cNvSpPr>
              <a:spLocks noChangeArrowheads="1"/>
            </p:cNvSpPr>
            <p:nvPr/>
          </p:nvSpPr>
          <p:spPr bwMode="auto">
            <a:xfrm>
              <a:off x="6753225" y="4187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8" name="Rectangle 5"/>
            <p:cNvSpPr>
              <a:spLocks noChangeArrowheads="1"/>
            </p:cNvSpPr>
            <p:nvPr/>
          </p:nvSpPr>
          <p:spPr bwMode="auto">
            <a:xfrm>
              <a:off x="6753225" y="3806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9" name="Rectangle 6"/>
            <p:cNvSpPr>
              <a:spLocks noChangeArrowheads="1"/>
            </p:cNvSpPr>
            <p:nvPr/>
          </p:nvSpPr>
          <p:spPr bwMode="auto">
            <a:xfrm>
              <a:off x="6753225" y="3416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dirty="0"/>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Link State Routing (2) – LSPs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p:txBody>
          <a:bodyPr/>
          <a:lstStyle/>
          <a:p>
            <a:r>
              <a:rPr lang="en-US" dirty="0" smtClean="0"/>
              <a:t>LSP (Link State Packet) for a node lists neighbors and weights of links to reach them</a:t>
            </a:r>
          </a:p>
        </p:txBody>
      </p:sp>
      <p:pic>
        <p:nvPicPr>
          <p:cNvPr id="26628" name="Picture 2"/>
          <p:cNvPicPr>
            <a:picLocks noChangeAspect="1" noChangeArrowheads="1"/>
          </p:cNvPicPr>
          <p:nvPr/>
        </p:nvPicPr>
        <p:blipFill>
          <a:blip r:embed="rId2" cstate="print"/>
          <a:srcRect b="14639"/>
          <a:stretch>
            <a:fillRect/>
          </a:stretch>
        </p:blipFill>
        <p:spPr bwMode="auto">
          <a:xfrm>
            <a:off x="378746" y="2818411"/>
            <a:ext cx="8369300" cy="2097702"/>
          </a:xfrm>
          <a:prstGeom prst="rect">
            <a:avLst/>
          </a:prstGeom>
          <a:noFill/>
          <a:ln w="9525">
            <a:noFill/>
            <a:miter lim="800000"/>
            <a:headEnd/>
            <a:tailEnd/>
          </a:ln>
        </p:spPr>
      </p:pic>
      <p:sp>
        <p:nvSpPr>
          <p:cNvPr id="6" name="TextBox 5"/>
          <p:cNvSpPr txBox="1"/>
          <p:nvPr/>
        </p:nvSpPr>
        <p:spPr>
          <a:xfrm>
            <a:off x="1032380" y="4876763"/>
            <a:ext cx="1031051" cy="369332"/>
          </a:xfrm>
          <a:prstGeom prst="rect">
            <a:avLst/>
          </a:prstGeom>
          <a:noFill/>
        </p:spPr>
        <p:txBody>
          <a:bodyPr wrap="none" rtlCol="0">
            <a:spAutoFit/>
          </a:bodyPr>
          <a:lstStyle/>
          <a:p>
            <a:r>
              <a:rPr lang="en-US" dirty="0" smtClean="0">
                <a:solidFill>
                  <a:srgbClr val="FF2BD8"/>
                </a:solidFill>
              </a:rPr>
              <a:t>Network</a:t>
            </a:r>
            <a:endParaRPr lang="en-US" dirty="0">
              <a:solidFill>
                <a:srgbClr val="FF2BD8"/>
              </a:solidFill>
            </a:endParaRPr>
          </a:p>
        </p:txBody>
      </p:sp>
      <p:sp>
        <p:nvSpPr>
          <p:cNvPr id="7" name="TextBox 6"/>
          <p:cNvSpPr txBox="1"/>
          <p:nvPr/>
        </p:nvSpPr>
        <p:spPr>
          <a:xfrm>
            <a:off x="4940716" y="4871846"/>
            <a:ext cx="2091278" cy="369332"/>
          </a:xfrm>
          <a:prstGeom prst="rect">
            <a:avLst/>
          </a:prstGeom>
          <a:noFill/>
        </p:spPr>
        <p:txBody>
          <a:bodyPr wrap="none" rtlCol="0">
            <a:spAutoFit/>
          </a:bodyPr>
          <a:lstStyle/>
          <a:p>
            <a:r>
              <a:rPr lang="en-US" dirty="0" smtClean="0">
                <a:solidFill>
                  <a:srgbClr val="FF2BD8"/>
                </a:solidFill>
              </a:rPr>
              <a:t>LSP for each node</a:t>
            </a:r>
            <a:endParaRPr lang="en-US" dirty="0">
              <a:solidFill>
                <a:srgbClr val="FF2BD8"/>
              </a:solidFill>
            </a:endParaRPr>
          </a:p>
        </p:txBody>
      </p:sp>
      <p:sp>
        <p:nvSpPr>
          <p:cNvPr id="8" name="Rectangle 7"/>
          <p:cNvSpPr/>
          <p:nvPr/>
        </p:nvSpPr>
        <p:spPr bwMode="auto">
          <a:xfrm>
            <a:off x="4355690" y="2841506"/>
            <a:ext cx="3352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Link State Routing (3) – Reliable Flooding</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7651" name="Rectangle 3"/>
          <p:cNvSpPr>
            <a:spLocks noGrp="1" noChangeArrowheads="1"/>
          </p:cNvSpPr>
          <p:nvPr>
            <p:ph idx="1"/>
          </p:nvPr>
        </p:nvSpPr>
        <p:spPr>
          <a:xfrm>
            <a:off x="914399" y="1394409"/>
            <a:ext cx="7790214" cy="4600081"/>
          </a:xfrm>
        </p:spPr>
        <p:txBody>
          <a:bodyPr/>
          <a:lstStyle/>
          <a:p>
            <a:r>
              <a:rPr lang="en-US" dirty="0" smtClean="0"/>
              <a:t>Seq. number and age are used for reliable flooding</a:t>
            </a:r>
          </a:p>
          <a:p>
            <a:pPr lvl="1"/>
            <a:r>
              <a:rPr lang="en-US" dirty="0" smtClean="0"/>
              <a:t>New LSPs are acknowledged on the lines they are received and sent on all other lines </a:t>
            </a:r>
          </a:p>
          <a:p>
            <a:pPr lvl="1"/>
            <a:r>
              <a:rPr lang="en-US" dirty="0" smtClean="0"/>
              <a:t>Example shows the LSP database at router B</a:t>
            </a:r>
          </a:p>
        </p:txBody>
      </p:sp>
      <p:pic>
        <p:nvPicPr>
          <p:cNvPr id="27652" name="Picture 2"/>
          <p:cNvPicPr>
            <a:picLocks noChangeAspect="1" noChangeArrowheads="1"/>
          </p:cNvPicPr>
          <p:nvPr/>
        </p:nvPicPr>
        <p:blipFill>
          <a:blip r:embed="rId3" cstate="print"/>
          <a:srcRect t="4955"/>
          <a:stretch>
            <a:fillRect/>
          </a:stretch>
        </p:blipFill>
        <p:spPr bwMode="auto">
          <a:xfrm>
            <a:off x="719214" y="3222528"/>
            <a:ext cx="7705572" cy="27702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Hierarchical Routing</a:t>
            </a:r>
          </a:p>
        </p:txBody>
      </p:sp>
      <p:sp>
        <p:nvSpPr>
          <p:cNvPr id="28675" name="Rectangle 3"/>
          <p:cNvSpPr>
            <a:spLocks noGrp="1" noChangeArrowheads="1"/>
          </p:cNvSpPr>
          <p:nvPr>
            <p:ph idx="1"/>
          </p:nvPr>
        </p:nvSpPr>
        <p:spPr/>
        <p:txBody>
          <a:bodyPr/>
          <a:lstStyle/>
          <a:p>
            <a:r>
              <a:rPr lang="en-US" dirty="0" smtClean="0"/>
              <a:t>Hierarchical routing reduces the work of route computation but may result in slightly longer paths than flat routing</a:t>
            </a:r>
          </a:p>
        </p:txBody>
      </p:sp>
      <p:sp>
        <p:nvSpPr>
          <p:cNvPr id="5" name="Footer Placeholder 4"/>
          <p:cNvSpPr>
            <a:spLocks noGrp="1"/>
          </p:cNvSpPr>
          <p:nvPr>
            <p:ph type="ftr" sz="quarter" idx="11"/>
          </p:nvPr>
        </p:nvSpPr>
        <p:spPr/>
        <p:txBody>
          <a:bodyPr/>
          <a:lstStyle/>
          <a:p>
            <a:r>
              <a:rPr lang="en-US" dirty="0" smtClean="0"/>
              <a:t>CN5E by Tanenbaum &amp; Wetherall, © Pearson Education-Prentice Hall and D. Wetherall, 2011</a:t>
            </a:r>
            <a:endParaRPr lang="en-US" dirty="0"/>
          </a:p>
        </p:txBody>
      </p:sp>
      <p:pic>
        <p:nvPicPr>
          <p:cNvPr id="28676" name="Picture 2"/>
          <p:cNvPicPr>
            <a:picLocks noChangeAspect="1" noChangeArrowheads="1"/>
          </p:cNvPicPr>
          <p:nvPr/>
        </p:nvPicPr>
        <p:blipFill>
          <a:blip r:embed="rId3" cstate="print"/>
          <a:srcRect t="1223" b="5255"/>
          <a:stretch>
            <a:fillRect/>
          </a:stretch>
        </p:blipFill>
        <p:spPr bwMode="auto">
          <a:xfrm>
            <a:off x="934070" y="2015585"/>
            <a:ext cx="7309107" cy="4450074"/>
          </a:xfrm>
          <a:prstGeom prst="rect">
            <a:avLst/>
          </a:prstGeom>
          <a:noFill/>
          <a:ln w="9525">
            <a:noFill/>
            <a:miter lim="800000"/>
            <a:headEnd/>
            <a:tailEnd/>
          </a:ln>
        </p:spPr>
      </p:pic>
      <p:sp>
        <p:nvSpPr>
          <p:cNvPr id="9" name="Rectangle 8"/>
          <p:cNvSpPr/>
          <p:nvPr/>
        </p:nvSpPr>
        <p:spPr bwMode="auto">
          <a:xfrm>
            <a:off x="6617110" y="3942735"/>
            <a:ext cx="570271" cy="23597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rot="5400000" flipH="1" flipV="1">
            <a:off x="6612194" y="4527755"/>
            <a:ext cx="560439"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2" name="TextBox 11"/>
          <p:cNvSpPr txBox="1"/>
          <p:nvPr/>
        </p:nvSpPr>
        <p:spPr>
          <a:xfrm>
            <a:off x="6499118" y="4837476"/>
            <a:ext cx="2202425" cy="923330"/>
          </a:xfrm>
          <a:prstGeom prst="rect">
            <a:avLst/>
          </a:prstGeom>
          <a:noFill/>
        </p:spPr>
        <p:txBody>
          <a:bodyPr wrap="square" rtlCol="0">
            <a:spAutoFit/>
          </a:bodyPr>
          <a:lstStyle/>
          <a:p>
            <a:r>
              <a:rPr lang="en-US" dirty="0" smtClean="0"/>
              <a:t>Best choice to reach nodes in 5 except for 5C</a:t>
            </a:r>
            <a:endParaRPr lang="en-US" dirty="0"/>
          </a:p>
        </p:txBody>
      </p:sp>
      <p:sp>
        <p:nvSpPr>
          <p:cNvPr id="13" name="Rectangle 12"/>
          <p:cNvSpPr/>
          <p:nvPr/>
        </p:nvSpPr>
        <p:spPr bwMode="auto">
          <a:xfrm>
            <a:off x="4601496" y="5746954"/>
            <a:ext cx="570271" cy="23597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Arrow Connector 13"/>
          <p:cNvCxnSpPr/>
          <p:nvPr/>
        </p:nvCxnSpPr>
        <p:spPr bwMode="auto">
          <a:xfrm rot="10800000" flipV="1">
            <a:off x="5309419" y="5442949"/>
            <a:ext cx="1100420" cy="358083"/>
          </a:xfrm>
          <a:prstGeom prst="straightConnector1">
            <a:avLst/>
          </a:prstGeom>
          <a:solidFill>
            <a:schemeClr val="accent1"/>
          </a:solidFill>
          <a:ln w="19050" cap="flat" cmpd="sng" algn="ctr">
            <a:solidFill>
              <a:schemeClr val="accent3">
                <a:lumMod val="60000"/>
                <a:lumOff val="40000"/>
              </a:schemeClr>
            </a:solidFill>
            <a:prstDash val="dash"/>
            <a:round/>
            <a:headEnd type="none" w="med" len="med"/>
            <a:tailEnd type="arrow"/>
          </a:ln>
          <a:effectLst/>
        </p:spPr>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Broadcast Routing</a:t>
            </a:r>
          </a:p>
        </p:txBody>
      </p:sp>
      <p:sp>
        <p:nvSpPr>
          <p:cNvPr id="29699" name="Rectangle 3"/>
          <p:cNvSpPr>
            <a:spLocks noGrp="1" noChangeArrowheads="1"/>
          </p:cNvSpPr>
          <p:nvPr>
            <p:ph idx="1"/>
          </p:nvPr>
        </p:nvSpPr>
        <p:spPr/>
        <p:txBody>
          <a:bodyPr/>
          <a:lstStyle/>
          <a:p>
            <a:r>
              <a:rPr lang="en-US" u="sng" dirty="0" smtClean="0"/>
              <a:t>Broadcast</a:t>
            </a:r>
            <a:r>
              <a:rPr lang="en-US" dirty="0" smtClean="0"/>
              <a:t> sends a packet to all nodes</a:t>
            </a:r>
          </a:p>
          <a:p>
            <a:pPr lvl="1"/>
            <a:r>
              <a:rPr lang="en-US" dirty="0" smtClean="0"/>
              <a:t>RPF (Reverse Path Forwarding): send broadcast received on the link to the source out all remaining links</a:t>
            </a:r>
          </a:p>
          <a:p>
            <a:pPr lvl="1"/>
            <a:r>
              <a:rPr lang="en-US" dirty="0" smtClean="0"/>
              <a:t>Alternatively, can build and use sink trees at all nodes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9700" name="Picture 2"/>
          <p:cNvPicPr>
            <a:picLocks noChangeAspect="1" noChangeArrowheads="1"/>
          </p:cNvPicPr>
          <p:nvPr/>
        </p:nvPicPr>
        <p:blipFill>
          <a:blip r:embed="rId3" cstate="print"/>
          <a:srcRect t="3090" b="12896"/>
          <a:stretch>
            <a:fillRect/>
          </a:stretch>
        </p:blipFill>
        <p:spPr bwMode="auto">
          <a:xfrm>
            <a:off x="433387" y="3166513"/>
            <a:ext cx="8277225" cy="2536723"/>
          </a:xfrm>
          <a:prstGeom prst="rect">
            <a:avLst/>
          </a:prstGeom>
          <a:noFill/>
          <a:ln w="9525">
            <a:noFill/>
            <a:miter lim="800000"/>
            <a:headEnd/>
            <a:tailEnd/>
          </a:ln>
        </p:spPr>
      </p:pic>
      <p:sp>
        <p:nvSpPr>
          <p:cNvPr id="9" name="TextBox 8"/>
          <p:cNvSpPr txBox="1"/>
          <p:nvPr/>
        </p:nvSpPr>
        <p:spPr>
          <a:xfrm>
            <a:off x="1022547" y="5673925"/>
            <a:ext cx="1031051" cy="369332"/>
          </a:xfrm>
          <a:prstGeom prst="rect">
            <a:avLst/>
          </a:prstGeom>
          <a:noFill/>
        </p:spPr>
        <p:txBody>
          <a:bodyPr wrap="none" rtlCol="0">
            <a:spAutoFit/>
          </a:bodyPr>
          <a:lstStyle/>
          <a:p>
            <a:r>
              <a:rPr lang="en-US" dirty="0" smtClean="0">
                <a:solidFill>
                  <a:srgbClr val="FF2BD8"/>
                </a:solidFill>
              </a:rPr>
              <a:t>Network</a:t>
            </a:r>
            <a:endParaRPr lang="en-US" dirty="0">
              <a:solidFill>
                <a:srgbClr val="FF2BD8"/>
              </a:solidFill>
            </a:endParaRPr>
          </a:p>
        </p:txBody>
      </p:sp>
      <p:sp>
        <p:nvSpPr>
          <p:cNvPr id="10" name="TextBox 9"/>
          <p:cNvSpPr txBox="1"/>
          <p:nvPr/>
        </p:nvSpPr>
        <p:spPr>
          <a:xfrm>
            <a:off x="3033427" y="5639512"/>
            <a:ext cx="2600468" cy="646331"/>
          </a:xfrm>
          <a:prstGeom prst="rect">
            <a:avLst/>
          </a:prstGeom>
          <a:noFill/>
        </p:spPr>
        <p:txBody>
          <a:bodyPr wrap="square" rtlCol="0">
            <a:spAutoFit/>
          </a:bodyPr>
          <a:lstStyle/>
          <a:p>
            <a:pPr algn="ctr"/>
            <a:r>
              <a:rPr lang="en-US" dirty="0" smtClean="0">
                <a:solidFill>
                  <a:srgbClr val="FF2BD8"/>
                </a:solidFill>
              </a:rPr>
              <a:t>Sink tree for </a:t>
            </a:r>
            <a:r>
              <a:rPr lang="en-US" i="1" dirty="0" smtClean="0">
                <a:solidFill>
                  <a:srgbClr val="FF2BD8"/>
                </a:solidFill>
              </a:rPr>
              <a:t>I</a:t>
            </a:r>
            <a:r>
              <a:rPr lang="en-US" dirty="0" smtClean="0">
                <a:solidFill>
                  <a:srgbClr val="FF2BD8"/>
                </a:solidFill>
              </a:rPr>
              <a:t> is efficient broadcast</a:t>
            </a:r>
            <a:endParaRPr lang="en-US" i="1" dirty="0">
              <a:solidFill>
                <a:srgbClr val="FF2BD8"/>
              </a:solidFill>
            </a:endParaRPr>
          </a:p>
        </p:txBody>
      </p:sp>
      <p:sp>
        <p:nvSpPr>
          <p:cNvPr id="11" name="TextBox 10"/>
          <p:cNvSpPr txBox="1"/>
          <p:nvPr/>
        </p:nvSpPr>
        <p:spPr>
          <a:xfrm>
            <a:off x="5879868" y="5664095"/>
            <a:ext cx="2792196" cy="646331"/>
          </a:xfrm>
          <a:prstGeom prst="rect">
            <a:avLst/>
          </a:prstGeom>
          <a:noFill/>
        </p:spPr>
        <p:txBody>
          <a:bodyPr wrap="square" rtlCol="0">
            <a:spAutoFit/>
          </a:bodyPr>
          <a:lstStyle/>
          <a:p>
            <a:pPr algn="ctr"/>
            <a:r>
              <a:rPr lang="en-US" dirty="0" smtClean="0">
                <a:solidFill>
                  <a:srgbClr val="FF2BD8"/>
                </a:solidFill>
              </a:rPr>
              <a:t>RPF from </a:t>
            </a:r>
            <a:r>
              <a:rPr lang="en-US" i="1" dirty="0" smtClean="0">
                <a:solidFill>
                  <a:srgbClr val="FF2BD8"/>
                </a:solidFill>
              </a:rPr>
              <a:t>I</a:t>
            </a:r>
            <a:r>
              <a:rPr lang="en-US" dirty="0" smtClean="0">
                <a:solidFill>
                  <a:srgbClr val="FF2BD8"/>
                </a:solidFill>
              </a:rPr>
              <a:t> is larger than sink tree</a:t>
            </a:r>
            <a:endParaRPr lang="en-US" i="1" dirty="0">
              <a:solidFill>
                <a:srgbClr val="FF2BD8"/>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Multicast Routing (1) – Dense Case</a:t>
            </a:r>
          </a:p>
        </p:txBody>
      </p:sp>
      <p:sp>
        <p:nvSpPr>
          <p:cNvPr id="30724" name="Rectangle 3"/>
          <p:cNvSpPr>
            <a:spLocks noGrp="1" noChangeArrowheads="1"/>
          </p:cNvSpPr>
          <p:nvPr>
            <p:ph idx="1"/>
          </p:nvPr>
        </p:nvSpPr>
        <p:spPr>
          <a:xfrm>
            <a:off x="457200" y="1054512"/>
            <a:ext cx="8229600" cy="4867275"/>
          </a:xfrm>
        </p:spPr>
        <p:txBody>
          <a:bodyPr/>
          <a:lstStyle/>
          <a:p>
            <a:r>
              <a:rPr lang="en-US" u="sng" dirty="0" smtClean="0"/>
              <a:t>Multicast</a:t>
            </a:r>
            <a:r>
              <a:rPr lang="en-US" dirty="0" smtClean="0"/>
              <a:t> sends to a subset of the nodes called a group</a:t>
            </a:r>
          </a:p>
          <a:p>
            <a:pPr lvl="1"/>
            <a:r>
              <a:rPr lang="en-US" dirty="0" smtClean="0"/>
              <a:t>Uses a different tree for each group and source</a:t>
            </a:r>
          </a:p>
          <a:p>
            <a:pPr lvl="1"/>
            <a:endParaRPr lang="en-US" dirty="0" smtClean="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0722" name="Picture 2"/>
          <p:cNvPicPr>
            <a:picLocks noChangeAspect="1" noChangeArrowheads="1"/>
          </p:cNvPicPr>
          <p:nvPr/>
        </p:nvPicPr>
        <p:blipFill>
          <a:blip r:embed="rId3" cstate="print"/>
          <a:srcRect/>
          <a:stretch>
            <a:fillRect/>
          </a:stretch>
        </p:blipFill>
        <p:spPr bwMode="auto">
          <a:xfrm>
            <a:off x="1366690" y="1923176"/>
            <a:ext cx="6455748" cy="4404488"/>
          </a:xfrm>
          <a:prstGeom prst="rect">
            <a:avLst/>
          </a:prstGeom>
          <a:noFill/>
          <a:ln w="9525">
            <a:noFill/>
            <a:miter lim="800000"/>
            <a:headEnd/>
            <a:tailEnd/>
          </a:ln>
        </p:spPr>
      </p:pic>
      <p:sp>
        <p:nvSpPr>
          <p:cNvPr id="13" name="TextBox 12"/>
          <p:cNvSpPr txBox="1"/>
          <p:nvPr/>
        </p:nvSpPr>
        <p:spPr>
          <a:xfrm>
            <a:off x="1327344" y="3844383"/>
            <a:ext cx="2693045" cy="276999"/>
          </a:xfrm>
          <a:prstGeom prst="rect">
            <a:avLst/>
          </a:prstGeom>
          <a:solidFill>
            <a:schemeClr val="bg1"/>
          </a:solidFill>
        </p:spPr>
        <p:txBody>
          <a:bodyPr wrap="none" lIns="0" tIns="0" rIns="0" bIns="0" rtlCol="0">
            <a:spAutoFit/>
          </a:bodyPr>
          <a:lstStyle/>
          <a:p>
            <a:r>
              <a:rPr lang="en-US" dirty="0" smtClean="0">
                <a:solidFill>
                  <a:srgbClr val="FF2BD8"/>
                </a:solidFill>
              </a:rPr>
              <a:t>Network with groups 1 &amp; 2</a:t>
            </a:r>
            <a:endParaRPr lang="en-US" dirty="0">
              <a:solidFill>
                <a:srgbClr val="FF2BD8"/>
              </a:solidFill>
            </a:endParaRPr>
          </a:p>
        </p:txBody>
      </p:sp>
      <p:sp>
        <p:nvSpPr>
          <p:cNvPr id="14" name="TextBox 13"/>
          <p:cNvSpPr txBox="1"/>
          <p:nvPr/>
        </p:nvSpPr>
        <p:spPr>
          <a:xfrm>
            <a:off x="5029205" y="3819800"/>
            <a:ext cx="2936701" cy="276999"/>
          </a:xfrm>
          <a:prstGeom prst="rect">
            <a:avLst/>
          </a:prstGeom>
          <a:solidFill>
            <a:schemeClr val="bg1"/>
          </a:solidFill>
        </p:spPr>
        <p:txBody>
          <a:bodyPr wrap="none" lIns="0" tIns="0" rIns="0" bIns="0" rtlCol="0">
            <a:spAutoFit/>
          </a:bodyPr>
          <a:lstStyle/>
          <a:p>
            <a:r>
              <a:rPr lang="en-US" dirty="0" smtClean="0">
                <a:solidFill>
                  <a:srgbClr val="FF2BD8"/>
                </a:solidFill>
              </a:rPr>
              <a:t>Spanning tree from source S</a:t>
            </a:r>
            <a:endParaRPr lang="en-US" dirty="0">
              <a:solidFill>
                <a:srgbClr val="FF2BD8"/>
              </a:solidFill>
            </a:endParaRPr>
          </a:p>
        </p:txBody>
      </p:sp>
      <p:sp>
        <p:nvSpPr>
          <p:cNvPr id="15" name="TextBox 14"/>
          <p:cNvSpPr txBox="1"/>
          <p:nvPr/>
        </p:nvSpPr>
        <p:spPr>
          <a:xfrm>
            <a:off x="5240596" y="2054901"/>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6" name="TextBox 15"/>
          <p:cNvSpPr txBox="1"/>
          <p:nvPr/>
        </p:nvSpPr>
        <p:spPr>
          <a:xfrm>
            <a:off x="5196350" y="4449054"/>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7" name="TextBox 16"/>
          <p:cNvSpPr txBox="1"/>
          <p:nvPr/>
        </p:nvSpPr>
        <p:spPr>
          <a:xfrm>
            <a:off x="1622322" y="4394977"/>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8" name="TextBox 17"/>
          <p:cNvSpPr txBox="1"/>
          <p:nvPr/>
        </p:nvSpPr>
        <p:spPr>
          <a:xfrm>
            <a:off x="1155288" y="6081220"/>
            <a:ext cx="3218830" cy="276999"/>
          </a:xfrm>
          <a:prstGeom prst="rect">
            <a:avLst/>
          </a:prstGeom>
          <a:solidFill>
            <a:schemeClr val="bg1"/>
          </a:solidFill>
        </p:spPr>
        <p:txBody>
          <a:bodyPr wrap="none" lIns="0" tIns="0" rIns="0" bIns="0" rtlCol="0">
            <a:spAutoFit/>
          </a:bodyPr>
          <a:lstStyle/>
          <a:p>
            <a:r>
              <a:rPr lang="en-US" dirty="0" smtClean="0">
                <a:solidFill>
                  <a:srgbClr val="FF2BD8"/>
                </a:solidFill>
              </a:rPr>
              <a:t>Multicast tree from S to group 1</a:t>
            </a:r>
            <a:endParaRPr lang="en-US" dirty="0">
              <a:solidFill>
                <a:srgbClr val="FF2BD8"/>
              </a:solidFill>
            </a:endParaRPr>
          </a:p>
        </p:txBody>
      </p:sp>
      <p:sp>
        <p:nvSpPr>
          <p:cNvPr id="20" name="Rectangle 19"/>
          <p:cNvSpPr/>
          <p:nvPr/>
        </p:nvSpPr>
        <p:spPr bwMode="auto">
          <a:xfrm>
            <a:off x="6204160" y="6105835"/>
            <a:ext cx="344129" cy="25563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4843650" y="6076305"/>
            <a:ext cx="3218830" cy="276999"/>
          </a:xfrm>
          <a:prstGeom prst="rect">
            <a:avLst/>
          </a:prstGeom>
          <a:noFill/>
        </p:spPr>
        <p:txBody>
          <a:bodyPr wrap="none" lIns="0" tIns="0" rIns="0" bIns="0" rtlCol="0">
            <a:spAutoFit/>
          </a:bodyPr>
          <a:lstStyle/>
          <a:p>
            <a:r>
              <a:rPr lang="en-US" dirty="0" smtClean="0">
                <a:solidFill>
                  <a:srgbClr val="FF2BD8"/>
                </a:solidFill>
              </a:rPr>
              <a:t>Multicast tree from S to group 2</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Multicast Routing (2) – Sparse Case</a:t>
            </a:r>
          </a:p>
        </p:txBody>
      </p:sp>
      <p:sp>
        <p:nvSpPr>
          <p:cNvPr id="31747" name="Rectangle 3"/>
          <p:cNvSpPr>
            <a:spLocks noGrp="1" noChangeArrowheads="1"/>
          </p:cNvSpPr>
          <p:nvPr>
            <p:ph idx="1"/>
          </p:nvPr>
        </p:nvSpPr>
        <p:spPr/>
        <p:txBody>
          <a:bodyPr/>
          <a:lstStyle/>
          <a:p>
            <a:r>
              <a:rPr lang="en-US" dirty="0" smtClean="0"/>
              <a:t>CBT (Core-Based Tree) uses a single tree to multicast</a:t>
            </a:r>
          </a:p>
          <a:p>
            <a:pPr lvl="1"/>
            <a:r>
              <a:rPr lang="en-US" dirty="0" smtClean="0"/>
              <a:t>Tree is the sink tree from core node to group members</a:t>
            </a:r>
          </a:p>
          <a:p>
            <a:pPr lvl="1"/>
            <a:r>
              <a:rPr lang="en-US" dirty="0" smtClean="0"/>
              <a:t>Multicast heads to the core until it reaches the CBT</a:t>
            </a:r>
          </a:p>
          <a:p>
            <a:r>
              <a:rPr lang="en-US" dirty="0" smtClean="0"/>
              <a:t>p 1.</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1748" name="Picture 2"/>
          <p:cNvPicPr>
            <a:picLocks noChangeAspect="1" noChangeArrowheads="1"/>
          </p:cNvPicPr>
          <p:nvPr/>
        </p:nvPicPr>
        <p:blipFill>
          <a:blip r:embed="rId3" cstate="print"/>
          <a:srcRect t="5931"/>
          <a:stretch>
            <a:fillRect/>
          </a:stretch>
        </p:blipFill>
        <p:spPr bwMode="auto">
          <a:xfrm>
            <a:off x="552450" y="2642716"/>
            <a:ext cx="8039100" cy="3185316"/>
          </a:xfrm>
          <a:prstGeom prst="rect">
            <a:avLst/>
          </a:prstGeom>
          <a:noFill/>
          <a:ln w="9525">
            <a:noFill/>
            <a:miter lim="800000"/>
            <a:headEnd/>
            <a:tailEnd/>
          </a:ln>
        </p:spPr>
      </p:pic>
      <p:sp>
        <p:nvSpPr>
          <p:cNvPr id="9" name="TextBox 8"/>
          <p:cNvSpPr txBox="1"/>
          <p:nvPr/>
        </p:nvSpPr>
        <p:spPr>
          <a:xfrm>
            <a:off x="845572" y="5529706"/>
            <a:ext cx="3052118" cy="276999"/>
          </a:xfrm>
          <a:prstGeom prst="rect">
            <a:avLst/>
          </a:prstGeom>
          <a:solidFill>
            <a:schemeClr val="bg1"/>
          </a:solidFill>
        </p:spPr>
        <p:txBody>
          <a:bodyPr wrap="none" lIns="0" tIns="0" rIns="0" bIns="0" rtlCol="0">
            <a:spAutoFit/>
          </a:bodyPr>
          <a:lstStyle/>
          <a:p>
            <a:r>
              <a:rPr lang="en-US" dirty="0" smtClean="0">
                <a:solidFill>
                  <a:srgbClr val="FF2BD8"/>
                </a:solidFill>
              </a:rPr>
              <a:t>Sink tree from core to group 1</a:t>
            </a:r>
            <a:endParaRPr lang="en-US" dirty="0">
              <a:solidFill>
                <a:srgbClr val="FF2BD8"/>
              </a:solidFill>
            </a:endParaRPr>
          </a:p>
        </p:txBody>
      </p:sp>
      <p:sp>
        <p:nvSpPr>
          <p:cNvPr id="10" name="TextBox 9"/>
          <p:cNvSpPr txBox="1"/>
          <p:nvPr/>
        </p:nvSpPr>
        <p:spPr>
          <a:xfrm>
            <a:off x="4896426" y="5545101"/>
            <a:ext cx="3765262"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Multicast is send to the core then down when it reaches the sink tree</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Anycast Routing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2771" name="Rectangle 3"/>
          <p:cNvSpPr>
            <a:spLocks noGrp="1" noChangeArrowheads="1"/>
          </p:cNvSpPr>
          <p:nvPr>
            <p:ph idx="1"/>
          </p:nvPr>
        </p:nvSpPr>
        <p:spPr>
          <a:xfrm>
            <a:off x="743578" y="1490137"/>
            <a:ext cx="7961035" cy="4600081"/>
          </a:xfrm>
        </p:spPr>
        <p:txBody>
          <a:bodyPr/>
          <a:lstStyle/>
          <a:p>
            <a:r>
              <a:rPr lang="en-US" u="sng" dirty="0" err="1" smtClean="0"/>
              <a:t>Anycast</a:t>
            </a:r>
            <a:r>
              <a:rPr lang="en-US" dirty="0" smtClean="0"/>
              <a:t> sends a packet to one (nearest) group member</a:t>
            </a:r>
          </a:p>
          <a:p>
            <a:pPr lvl="1"/>
            <a:r>
              <a:rPr lang="en-US" dirty="0" smtClean="0"/>
              <a:t>Falls out of regular routing with a node in many places </a:t>
            </a:r>
          </a:p>
        </p:txBody>
      </p:sp>
      <p:pic>
        <p:nvPicPr>
          <p:cNvPr id="32772" name="Picture 2"/>
          <p:cNvPicPr>
            <a:picLocks noChangeAspect="1" noChangeArrowheads="1"/>
          </p:cNvPicPr>
          <p:nvPr/>
        </p:nvPicPr>
        <p:blipFill>
          <a:blip r:embed="rId3" cstate="print"/>
          <a:srcRect t="6657" b="13373"/>
          <a:stretch>
            <a:fillRect/>
          </a:stretch>
        </p:blipFill>
        <p:spPr bwMode="auto">
          <a:xfrm>
            <a:off x="655536" y="2491991"/>
            <a:ext cx="8088312" cy="2723104"/>
          </a:xfrm>
          <a:prstGeom prst="rect">
            <a:avLst/>
          </a:prstGeom>
          <a:noFill/>
          <a:ln w="9525">
            <a:noFill/>
            <a:miter lim="800000"/>
            <a:headEnd/>
            <a:tailEnd/>
          </a:ln>
        </p:spPr>
      </p:pic>
      <p:sp>
        <p:nvSpPr>
          <p:cNvPr id="9" name="TextBox 8"/>
          <p:cNvSpPr txBox="1"/>
          <p:nvPr/>
        </p:nvSpPr>
        <p:spPr>
          <a:xfrm>
            <a:off x="1102500" y="5258410"/>
            <a:ext cx="2628925" cy="276999"/>
          </a:xfrm>
          <a:prstGeom prst="rect">
            <a:avLst/>
          </a:prstGeom>
          <a:solidFill>
            <a:schemeClr val="bg1"/>
          </a:solidFill>
        </p:spPr>
        <p:txBody>
          <a:bodyPr wrap="none" lIns="0" tIns="0" rIns="0" bIns="0" rtlCol="0">
            <a:spAutoFit/>
          </a:bodyPr>
          <a:lstStyle/>
          <a:p>
            <a:r>
              <a:rPr lang="en-US" dirty="0" err="1" smtClean="0">
                <a:solidFill>
                  <a:srgbClr val="FF2BD8"/>
                </a:solidFill>
              </a:rPr>
              <a:t>Anycast</a:t>
            </a:r>
            <a:r>
              <a:rPr lang="en-US" dirty="0" smtClean="0">
                <a:solidFill>
                  <a:srgbClr val="FF2BD8"/>
                </a:solidFill>
              </a:rPr>
              <a:t> routes to group 1</a:t>
            </a:r>
            <a:endParaRPr lang="en-US" dirty="0">
              <a:solidFill>
                <a:srgbClr val="FF2BD8"/>
              </a:solidFill>
            </a:endParaRPr>
          </a:p>
        </p:txBody>
      </p:sp>
      <p:sp>
        <p:nvSpPr>
          <p:cNvPr id="10" name="TextBox 9"/>
          <p:cNvSpPr txBox="1"/>
          <p:nvPr/>
        </p:nvSpPr>
        <p:spPr>
          <a:xfrm>
            <a:off x="5652207" y="5151504"/>
            <a:ext cx="2527161"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Apparent topology of sink tree to “node” 1</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Routing for Mobile Hosts</a:t>
            </a:r>
          </a:p>
        </p:txBody>
      </p:sp>
      <p:sp>
        <p:nvSpPr>
          <p:cNvPr id="33795" name="Rectangle 3"/>
          <p:cNvSpPr>
            <a:spLocks noGrp="1" noChangeArrowheads="1"/>
          </p:cNvSpPr>
          <p:nvPr>
            <p:ph idx="1"/>
          </p:nvPr>
        </p:nvSpPr>
        <p:spPr>
          <a:xfrm>
            <a:off x="604680" y="1143000"/>
            <a:ext cx="8229600" cy="4867275"/>
          </a:xfrm>
        </p:spPr>
        <p:txBody>
          <a:bodyPr/>
          <a:lstStyle/>
          <a:p>
            <a:r>
              <a:rPr lang="en-US" dirty="0" smtClean="0"/>
              <a:t>Mobile hosts can be reached via a home agent</a:t>
            </a:r>
          </a:p>
          <a:p>
            <a:pPr lvl="1"/>
            <a:r>
              <a:rPr lang="en-US" dirty="0" smtClean="0"/>
              <a:t>Fixed home agent tunnels packets to reach the mobile host; reply can optimize path for subsequent packets</a:t>
            </a:r>
          </a:p>
          <a:p>
            <a:pPr lvl="1"/>
            <a:r>
              <a:rPr lang="en-US" dirty="0" smtClean="0"/>
              <a:t>No changes to routers or fixed hosts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3796" name="Picture 2"/>
          <p:cNvPicPr>
            <a:picLocks noChangeAspect="1" noChangeArrowheads="1"/>
          </p:cNvPicPr>
          <p:nvPr/>
        </p:nvPicPr>
        <p:blipFill>
          <a:blip r:embed="rId3" cstate="print"/>
          <a:srcRect r="2813"/>
          <a:stretch>
            <a:fillRect/>
          </a:stretch>
        </p:blipFill>
        <p:spPr bwMode="auto">
          <a:xfrm>
            <a:off x="1032391" y="2892831"/>
            <a:ext cx="7069388" cy="3568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Routing in Ad Hoc Networks</a:t>
            </a:r>
          </a:p>
        </p:txBody>
      </p:sp>
      <p:sp>
        <p:nvSpPr>
          <p:cNvPr id="34819" name="Content Placeholder 2"/>
          <p:cNvSpPr>
            <a:spLocks noGrp="1"/>
          </p:cNvSpPr>
          <p:nvPr>
            <p:ph idx="1"/>
          </p:nvPr>
        </p:nvSpPr>
        <p:spPr>
          <a:xfrm>
            <a:off x="457200" y="1394200"/>
            <a:ext cx="8229600" cy="4867275"/>
          </a:xfrm>
        </p:spPr>
        <p:txBody>
          <a:bodyPr/>
          <a:lstStyle/>
          <a:p>
            <a:r>
              <a:rPr lang="en-US" dirty="0" smtClean="0"/>
              <a:t>The network topology changes as wireless nodes move</a:t>
            </a:r>
          </a:p>
          <a:p>
            <a:pPr lvl="1"/>
            <a:r>
              <a:rPr lang="en-US" dirty="0" smtClean="0"/>
              <a:t>Routes are often made on demand, e.g., AODV (below) </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4821" name="Picture 2"/>
          <p:cNvPicPr>
            <a:picLocks noChangeAspect="1" noChangeArrowheads="1"/>
          </p:cNvPicPr>
          <p:nvPr/>
        </p:nvPicPr>
        <p:blipFill>
          <a:blip r:embed="rId2" cstate="print"/>
          <a:srcRect t="2715" b="18369"/>
          <a:stretch>
            <a:fillRect/>
          </a:stretch>
        </p:blipFill>
        <p:spPr bwMode="auto">
          <a:xfrm>
            <a:off x="748819" y="2539004"/>
            <a:ext cx="7646361" cy="2438400"/>
          </a:xfrm>
          <a:prstGeom prst="rect">
            <a:avLst/>
          </a:prstGeom>
          <a:noFill/>
          <a:ln w="9525">
            <a:noFill/>
            <a:miter lim="800000"/>
            <a:headEnd/>
            <a:tailEnd/>
          </a:ln>
        </p:spPr>
      </p:pic>
      <p:sp>
        <p:nvSpPr>
          <p:cNvPr id="10" name="TextBox 9"/>
          <p:cNvSpPr txBox="1"/>
          <p:nvPr/>
        </p:nvSpPr>
        <p:spPr>
          <a:xfrm>
            <a:off x="2934304" y="5311147"/>
            <a:ext cx="1994662" cy="553998"/>
          </a:xfrm>
          <a:prstGeom prst="rect">
            <a:avLst/>
          </a:prstGeom>
          <a:solidFill>
            <a:schemeClr val="bg1"/>
          </a:solidFill>
        </p:spPr>
        <p:txBody>
          <a:bodyPr wrap="square" lIns="0" tIns="0" rIns="0" bIns="0" rtlCol="0">
            <a:spAutoFit/>
          </a:bodyPr>
          <a:lstStyle/>
          <a:p>
            <a:r>
              <a:rPr lang="en-US" i="1" dirty="0" smtClean="0">
                <a:solidFill>
                  <a:srgbClr val="FF2BD8"/>
                </a:solidFill>
              </a:rPr>
              <a:t>A</a:t>
            </a:r>
            <a:r>
              <a:rPr lang="en-US" dirty="0" smtClean="0">
                <a:solidFill>
                  <a:srgbClr val="FF2BD8"/>
                </a:solidFill>
              </a:rPr>
              <a:t>’s broadcast reaches </a:t>
            </a:r>
            <a:r>
              <a:rPr lang="en-US" i="1" dirty="0" smtClean="0">
                <a:solidFill>
                  <a:srgbClr val="FF2BD8"/>
                </a:solidFill>
              </a:rPr>
              <a:t>B</a:t>
            </a:r>
            <a:r>
              <a:rPr lang="en-US" dirty="0" smtClean="0">
                <a:solidFill>
                  <a:srgbClr val="FF2BD8"/>
                </a:solidFill>
              </a:rPr>
              <a:t> &amp; </a:t>
            </a:r>
            <a:r>
              <a:rPr lang="en-US" i="1" dirty="0" smtClean="0">
                <a:solidFill>
                  <a:srgbClr val="FF2BD8"/>
                </a:solidFill>
              </a:rPr>
              <a:t>D</a:t>
            </a:r>
            <a:endParaRPr lang="en-US" i="1" dirty="0">
              <a:solidFill>
                <a:srgbClr val="FF2BD8"/>
              </a:solidFill>
            </a:endParaRPr>
          </a:p>
        </p:txBody>
      </p:sp>
      <p:sp>
        <p:nvSpPr>
          <p:cNvPr id="11" name="TextBox 10"/>
          <p:cNvSpPr txBox="1"/>
          <p:nvPr/>
        </p:nvSpPr>
        <p:spPr>
          <a:xfrm>
            <a:off x="4913778" y="5315416"/>
            <a:ext cx="1607600" cy="830997"/>
          </a:xfrm>
          <a:prstGeom prst="rect">
            <a:avLst/>
          </a:prstGeom>
          <a:solidFill>
            <a:schemeClr val="bg1"/>
          </a:solidFill>
        </p:spPr>
        <p:txBody>
          <a:bodyPr wrap="square" lIns="0" tIns="0" rIns="0" bIns="0" rtlCol="0">
            <a:spAutoFit/>
          </a:bodyPr>
          <a:lstStyle/>
          <a:p>
            <a:r>
              <a:rPr lang="en-US" i="1" dirty="0" smtClean="0">
                <a:solidFill>
                  <a:srgbClr val="FF2BD8"/>
                </a:solidFill>
              </a:rPr>
              <a:t>B</a:t>
            </a:r>
            <a:r>
              <a:rPr lang="en-US" dirty="0" smtClean="0">
                <a:solidFill>
                  <a:srgbClr val="FF2BD8"/>
                </a:solidFill>
              </a:rPr>
              <a:t>’s and </a:t>
            </a:r>
            <a:r>
              <a:rPr lang="en-US" i="1" dirty="0" smtClean="0">
                <a:solidFill>
                  <a:srgbClr val="FF2BD8"/>
                </a:solidFill>
              </a:rPr>
              <a:t>D</a:t>
            </a:r>
            <a:r>
              <a:rPr lang="en-US" dirty="0" smtClean="0">
                <a:solidFill>
                  <a:srgbClr val="FF2BD8"/>
                </a:solidFill>
              </a:rPr>
              <a:t>’s broadcast reach </a:t>
            </a:r>
            <a:r>
              <a:rPr lang="en-US" i="1" dirty="0" smtClean="0">
                <a:solidFill>
                  <a:srgbClr val="FF2BD8"/>
                </a:solidFill>
              </a:rPr>
              <a:t>C, F</a:t>
            </a:r>
            <a:r>
              <a:rPr lang="en-US" dirty="0" smtClean="0">
                <a:solidFill>
                  <a:srgbClr val="FF2BD8"/>
                </a:solidFill>
              </a:rPr>
              <a:t> &amp; </a:t>
            </a:r>
            <a:r>
              <a:rPr lang="en-US" i="1" dirty="0" smtClean="0">
                <a:solidFill>
                  <a:srgbClr val="FF2BD8"/>
                </a:solidFill>
              </a:rPr>
              <a:t>G</a:t>
            </a:r>
            <a:endParaRPr lang="en-US" i="1" dirty="0">
              <a:solidFill>
                <a:srgbClr val="FF2BD8"/>
              </a:solidFill>
            </a:endParaRPr>
          </a:p>
        </p:txBody>
      </p:sp>
      <p:sp>
        <p:nvSpPr>
          <p:cNvPr id="13" name="TextBox 12"/>
          <p:cNvSpPr txBox="1"/>
          <p:nvPr/>
        </p:nvSpPr>
        <p:spPr>
          <a:xfrm>
            <a:off x="6767499" y="5291483"/>
            <a:ext cx="1632936" cy="830997"/>
          </a:xfrm>
          <a:prstGeom prst="rect">
            <a:avLst/>
          </a:prstGeom>
          <a:solidFill>
            <a:schemeClr val="bg1"/>
          </a:solidFill>
        </p:spPr>
        <p:txBody>
          <a:bodyPr wrap="square" lIns="0" tIns="0" rIns="0" bIns="0" rtlCol="0">
            <a:spAutoFit/>
          </a:bodyPr>
          <a:lstStyle/>
          <a:p>
            <a:r>
              <a:rPr lang="en-US" i="1" dirty="0" smtClean="0">
                <a:solidFill>
                  <a:srgbClr val="FF2BD8"/>
                </a:solidFill>
              </a:rPr>
              <a:t>C</a:t>
            </a:r>
            <a:r>
              <a:rPr lang="en-US" dirty="0" smtClean="0">
                <a:solidFill>
                  <a:srgbClr val="FF2BD8"/>
                </a:solidFill>
              </a:rPr>
              <a:t>’s, </a:t>
            </a:r>
            <a:r>
              <a:rPr lang="en-US" i="1" dirty="0" smtClean="0">
                <a:solidFill>
                  <a:srgbClr val="FF2BD8"/>
                </a:solidFill>
              </a:rPr>
              <a:t>F</a:t>
            </a:r>
            <a:r>
              <a:rPr lang="en-US" dirty="0" smtClean="0">
                <a:solidFill>
                  <a:srgbClr val="FF2BD8"/>
                </a:solidFill>
              </a:rPr>
              <a:t>’s and </a:t>
            </a:r>
            <a:r>
              <a:rPr lang="en-US" i="1" dirty="0" smtClean="0">
                <a:solidFill>
                  <a:srgbClr val="FF2BD8"/>
                </a:solidFill>
              </a:rPr>
              <a:t>G</a:t>
            </a:r>
            <a:r>
              <a:rPr lang="en-US" dirty="0" smtClean="0">
                <a:solidFill>
                  <a:srgbClr val="FF2BD8"/>
                </a:solidFill>
              </a:rPr>
              <a:t>’s broadcast reach </a:t>
            </a:r>
            <a:r>
              <a:rPr lang="en-US" i="1" dirty="0" smtClean="0">
                <a:solidFill>
                  <a:srgbClr val="FF2BD8"/>
                </a:solidFill>
              </a:rPr>
              <a:t>H </a:t>
            </a:r>
            <a:r>
              <a:rPr lang="en-US" dirty="0" smtClean="0">
                <a:solidFill>
                  <a:srgbClr val="FF2BD8"/>
                </a:solidFill>
              </a:rPr>
              <a:t>&amp; </a:t>
            </a:r>
            <a:r>
              <a:rPr lang="en-US" i="1" dirty="0" smtClean="0">
                <a:solidFill>
                  <a:srgbClr val="FF2BD8"/>
                </a:solidFill>
              </a:rPr>
              <a:t>I</a:t>
            </a:r>
            <a:r>
              <a:rPr lang="en-US" dirty="0" smtClean="0">
                <a:solidFill>
                  <a:srgbClr val="FF2BD8"/>
                </a:solidFill>
              </a:rPr>
              <a:t> </a:t>
            </a:r>
            <a:endParaRPr lang="en-US" i="1" dirty="0">
              <a:solidFill>
                <a:srgbClr val="FF2BD8"/>
              </a:solidFill>
            </a:endParaRPr>
          </a:p>
        </p:txBody>
      </p:sp>
      <p:sp>
        <p:nvSpPr>
          <p:cNvPr id="14" name="TextBox 13"/>
          <p:cNvSpPr txBox="1"/>
          <p:nvPr/>
        </p:nvSpPr>
        <p:spPr>
          <a:xfrm>
            <a:off x="1016744" y="5312820"/>
            <a:ext cx="1555631" cy="553998"/>
          </a:xfrm>
          <a:prstGeom prst="rect">
            <a:avLst/>
          </a:prstGeom>
          <a:solidFill>
            <a:schemeClr val="bg1"/>
          </a:solidFill>
        </p:spPr>
        <p:txBody>
          <a:bodyPr wrap="square" lIns="0" tIns="0" rIns="0" bIns="0" rtlCol="0">
            <a:spAutoFit/>
          </a:bodyPr>
          <a:lstStyle/>
          <a:p>
            <a:r>
              <a:rPr lang="en-US" i="1" dirty="0" smtClean="0">
                <a:solidFill>
                  <a:srgbClr val="FF2BD8"/>
                </a:solidFill>
              </a:rPr>
              <a:t>A</a:t>
            </a:r>
            <a:r>
              <a:rPr lang="en-US" dirty="0" smtClean="0">
                <a:solidFill>
                  <a:srgbClr val="FF2BD8"/>
                </a:solidFill>
              </a:rPr>
              <a:t>’s starts to find route to </a:t>
            </a:r>
            <a:r>
              <a:rPr lang="en-US" i="1" dirty="0">
                <a:solidFill>
                  <a:srgbClr val="FF2BD8"/>
                </a:solidFill>
              </a:rPr>
              <a:t>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Congestion Control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1381124" y="1803917"/>
            <a:ext cx="7315201" cy="4019550"/>
          </a:xfrm>
        </p:spPr>
        <p:txBody>
          <a:bodyPr/>
          <a:lstStyle/>
          <a:p>
            <a:r>
              <a:rPr lang="en-US" dirty="0" smtClean="0"/>
              <a:t>Handling congestion is the responsibility of the Network and Transport layers working together</a:t>
            </a:r>
          </a:p>
          <a:p>
            <a:pPr lvl="2"/>
            <a:r>
              <a:rPr lang="en-US" dirty="0" smtClean="0"/>
              <a:t>We look at the Network portion here</a:t>
            </a:r>
          </a:p>
          <a:p>
            <a:pPr lvl="1">
              <a:buNone/>
            </a:pPr>
            <a:endParaRPr lang="en-US" dirty="0" smtClean="0"/>
          </a:p>
          <a:p>
            <a:pPr lvl="1"/>
            <a:r>
              <a:rPr lang="en-US" dirty="0" smtClean="0"/>
              <a:t>Traffic-aware routing </a:t>
            </a:r>
            <a:r>
              <a:rPr lang="en-US" dirty="0" smtClean="0">
                <a:solidFill>
                  <a:srgbClr val="0000FF"/>
                </a:solidFill>
              </a:rPr>
              <a:t>»</a:t>
            </a:r>
            <a:endParaRPr lang="en-US" dirty="0" smtClean="0"/>
          </a:p>
          <a:p>
            <a:pPr lvl="1"/>
            <a:r>
              <a:rPr lang="en-US" dirty="0" smtClean="0"/>
              <a:t>Admission control </a:t>
            </a:r>
            <a:r>
              <a:rPr lang="en-US" dirty="0" smtClean="0">
                <a:solidFill>
                  <a:srgbClr val="0000FF"/>
                </a:solidFill>
              </a:rPr>
              <a:t>»</a:t>
            </a:r>
            <a:endParaRPr lang="en-US" dirty="0" smtClean="0"/>
          </a:p>
          <a:p>
            <a:pPr lvl="1"/>
            <a:r>
              <a:rPr lang="en-US" dirty="0" smtClean="0"/>
              <a:t>Traffic throttling </a:t>
            </a:r>
            <a:r>
              <a:rPr lang="en-US" dirty="0" smtClean="0">
                <a:solidFill>
                  <a:srgbClr val="0000FF"/>
                </a:solidFill>
              </a:rPr>
              <a:t>»</a:t>
            </a:r>
            <a:endParaRPr lang="en-US" dirty="0" smtClean="0"/>
          </a:p>
          <a:p>
            <a:pPr lvl="1"/>
            <a:r>
              <a:rPr lang="en-US" dirty="0" smtClean="0"/>
              <a:t>Load shedding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Design Issues</a:t>
            </a:r>
          </a:p>
        </p:txBody>
      </p:sp>
      <p:sp>
        <p:nvSpPr>
          <p:cNvPr id="7171" name="Rectangle 3"/>
          <p:cNvSpPr>
            <a:spLocks noGrp="1" noChangeArrowheads="1"/>
          </p:cNvSpPr>
          <p:nvPr>
            <p:ph idx="1"/>
          </p:nvPr>
        </p:nvSpPr>
        <p:spPr/>
        <p:txBody>
          <a:bodyPr/>
          <a:lstStyle/>
          <a:p>
            <a:pPr lvl="1"/>
            <a:r>
              <a:rPr lang="en-US" dirty="0" smtClean="0"/>
              <a:t>Store-and-forward packet switching </a:t>
            </a:r>
            <a:r>
              <a:rPr lang="en-US" dirty="0" smtClean="0">
                <a:solidFill>
                  <a:srgbClr val="0000FF"/>
                </a:solidFill>
              </a:rPr>
              <a:t>»</a:t>
            </a:r>
            <a:endParaRPr lang="en-US" dirty="0" smtClean="0"/>
          </a:p>
          <a:p>
            <a:pPr lvl="1"/>
            <a:r>
              <a:rPr lang="en-US" dirty="0" smtClean="0"/>
              <a:t>Connectionless service – </a:t>
            </a:r>
            <a:r>
              <a:rPr lang="en-US" dirty="0" err="1" smtClean="0"/>
              <a:t>datagrams</a:t>
            </a:r>
            <a:r>
              <a:rPr lang="en-US" dirty="0" smtClean="0"/>
              <a:t> </a:t>
            </a:r>
            <a:r>
              <a:rPr lang="en-US" dirty="0" smtClean="0">
                <a:solidFill>
                  <a:srgbClr val="0000FF"/>
                </a:solidFill>
              </a:rPr>
              <a:t>»</a:t>
            </a:r>
            <a:endParaRPr lang="en-US" dirty="0" smtClean="0"/>
          </a:p>
          <a:p>
            <a:pPr lvl="1"/>
            <a:r>
              <a:rPr lang="en-US" dirty="0" smtClean="0"/>
              <a:t>Connection-oriented service – virtual circuits </a:t>
            </a:r>
            <a:r>
              <a:rPr lang="en-US" dirty="0" smtClean="0">
                <a:solidFill>
                  <a:srgbClr val="0000FF"/>
                </a:solidFill>
              </a:rPr>
              <a:t>»</a:t>
            </a:r>
            <a:endParaRPr lang="en-US" dirty="0" smtClean="0"/>
          </a:p>
          <a:p>
            <a:pPr lvl="1"/>
            <a:r>
              <a:rPr lang="en-US" dirty="0" smtClean="0"/>
              <a:t>Comparison of virtual-circuits and </a:t>
            </a:r>
            <a:r>
              <a:rPr lang="en-US" dirty="0" err="1" smtClean="0"/>
              <a:t>datagrams</a:t>
            </a:r>
            <a:r>
              <a:rPr lang="en-US" dirty="0" smtClean="0"/>
              <a:t> </a:t>
            </a:r>
            <a:r>
              <a:rPr lang="en-US" dirty="0" smtClean="0">
                <a:solidFill>
                  <a:srgbClr val="0000FF"/>
                </a:solidFill>
              </a:rPr>
              <a:t>»</a:t>
            </a:r>
            <a:endParaRPr lang="en-US" dirty="0" smtClean="0"/>
          </a:p>
        </p:txBody>
      </p:sp>
      <p:sp>
        <p:nvSpPr>
          <p:cNvPr id="6" name="Footer Placeholder 5"/>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Congestion Control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a:xfrm>
            <a:off x="983223" y="1522225"/>
            <a:ext cx="7790214" cy="4600081"/>
          </a:xfrm>
        </p:spPr>
        <p:txBody>
          <a:bodyPr/>
          <a:lstStyle/>
          <a:p>
            <a:r>
              <a:rPr lang="en-US" dirty="0" smtClean="0"/>
              <a:t>Congestion results when too much traffic is offered; performance degrades due to loss/retransmissions</a:t>
            </a:r>
          </a:p>
          <a:p>
            <a:pPr lvl="1"/>
            <a:r>
              <a:rPr lang="en-US" dirty="0" err="1" smtClean="0"/>
              <a:t>Goodput</a:t>
            </a:r>
            <a:r>
              <a:rPr lang="en-US" dirty="0" smtClean="0"/>
              <a:t> (=useful packets) trails offered load</a:t>
            </a:r>
          </a:p>
        </p:txBody>
      </p:sp>
      <p:pic>
        <p:nvPicPr>
          <p:cNvPr id="36868" name="Picture 2"/>
          <p:cNvPicPr>
            <a:picLocks noChangeAspect="1" noChangeArrowheads="1"/>
          </p:cNvPicPr>
          <p:nvPr/>
        </p:nvPicPr>
        <p:blipFill>
          <a:blip r:embed="rId3" cstate="print"/>
          <a:srcRect t="7664"/>
          <a:stretch>
            <a:fillRect/>
          </a:stretch>
        </p:blipFill>
        <p:spPr bwMode="auto">
          <a:xfrm>
            <a:off x="1868748" y="3008675"/>
            <a:ext cx="5524500" cy="3254158"/>
          </a:xfrm>
          <a:prstGeom prst="rect">
            <a:avLst/>
          </a:prstGeom>
          <a:noFill/>
          <a:ln w="9525">
            <a:noFill/>
            <a:miter lim="800000"/>
            <a:headEnd/>
            <a:tailEnd/>
          </a:ln>
        </p:spPr>
      </p:pic>
      <p:sp>
        <p:nvSpPr>
          <p:cNvPr id="6" name="Oval 5"/>
          <p:cNvSpPr/>
          <p:nvPr/>
        </p:nvSpPr>
        <p:spPr bwMode="auto">
          <a:xfrm>
            <a:off x="3866322" y="3458817"/>
            <a:ext cx="705678" cy="934278"/>
          </a:xfrm>
          <a:prstGeom prst="ellipse">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Congestion Control (3) – Approaches </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7891" name="Rectangle 3"/>
          <p:cNvSpPr>
            <a:spLocks noGrp="1" noChangeArrowheads="1"/>
          </p:cNvSpPr>
          <p:nvPr>
            <p:ph idx="1"/>
          </p:nvPr>
        </p:nvSpPr>
        <p:spPr/>
        <p:txBody>
          <a:bodyPr/>
          <a:lstStyle/>
          <a:p>
            <a:r>
              <a:rPr lang="en-US" dirty="0" smtClean="0"/>
              <a:t>Network must do its best with the offered load</a:t>
            </a:r>
          </a:p>
          <a:p>
            <a:pPr lvl="1"/>
            <a:r>
              <a:rPr lang="en-US" dirty="0" smtClean="0"/>
              <a:t>Different approaches at different timescales</a:t>
            </a:r>
          </a:p>
          <a:p>
            <a:pPr lvl="1"/>
            <a:r>
              <a:rPr lang="en-US" dirty="0" smtClean="0"/>
              <a:t>Nodes should also reduce offered load (Transport)</a:t>
            </a:r>
          </a:p>
        </p:txBody>
      </p:sp>
      <p:pic>
        <p:nvPicPr>
          <p:cNvPr id="37892" name="Picture 2"/>
          <p:cNvPicPr>
            <a:picLocks noChangeAspect="1" noChangeArrowheads="1"/>
          </p:cNvPicPr>
          <p:nvPr/>
        </p:nvPicPr>
        <p:blipFill>
          <a:blip r:embed="rId3" cstate="print"/>
          <a:srcRect/>
          <a:stretch>
            <a:fillRect/>
          </a:stretch>
        </p:blipFill>
        <p:spPr bwMode="auto">
          <a:xfrm>
            <a:off x="403225" y="3431769"/>
            <a:ext cx="8337550"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Traffic-Aware Routing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8915" name="Rectangle 3"/>
          <p:cNvSpPr>
            <a:spLocks noGrp="1" noChangeArrowheads="1"/>
          </p:cNvSpPr>
          <p:nvPr>
            <p:ph idx="1"/>
          </p:nvPr>
        </p:nvSpPr>
        <p:spPr>
          <a:xfrm>
            <a:off x="914399" y="1286257"/>
            <a:ext cx="7790214" cy="4600081"/>
          </a:xfrm>
        </p:spPr>
        <p:txBody>
          <a:bodyPr/>
          <a:lstStyle/>
          <a:p>
            <a:r>
              <a:rPr lang="en-US" dirty="0" smtClean="0"/>
              <a:t>Choose routes depending on traffic, not just topology</a:t>
            </a:r>
          </a:p>
          <a:p>
            <a:pPr lvl="1"/>
            <a:r>
              <a:rPr lang="en-US" dirty="0" smtClean="0"/>
              <a:t>E.g., use </a:t>
            </a:r>
            <a:r>
              <a:rPr lang="en-US" i="1" dirty="0" smtClean="0"/>
              <a:t>EI</a:t>
            </a:r>
            <a:r>
              <a:rPr lang="en-US" dirty="0" smtClean="0"/>
              <a:t> for West-to-East traffic if </a:t>
            </a:r>
            <a:r>
              <a:rPr lang="en-US" i="1" dirty="0" smtClean="0"/>
              <a:t>CF</a:t>
            </a:r>
            <a:r>
              <a:rPr lang="en-US" dirty="0" smtClean="0"/>
              <a:t> is loaded</a:t>
            </a:r>
          </a:p>
          <a:p>
            <a:pPr lvl="1"/>
            <a:r>
              <a:rPr lang="en-US" dirty="0" smtClean="0"/>
              <a:t>But take care to avoid oscillations </a:t>
            </a:r>
          </a:p>
        </p:txBody>
      </p:sp>
      <p:grpSp>
        <p:nvGrpSpPr>
          <p:cNvPr id="13" name="Group 12"/>
          <p:cNvGrpSpPr/>
          <p:nvPr/>
        </p:nvGrpSpPr>
        <p:grpSpPr>
          <a:xfrm>
            <a:off x="1455183" y="2861191"/>
            <a:ext cx="6258385" cy="3323303"/>
            <a:chOff x="1371445" y="3015121"/>
            <a:chExt cx="6696075" cy="3555723"/>
          </a:xfrm>
        </p:grpSpPr>
        <p:pic>
          <p:nvPicPr>
            <p:cNvPr id="38916" name="Picture 2"/>
            <p:cNvPicPr>
              <a:picLocks noChangeAspect="1" noChangeArrowheads="1"/>
            </p:cNvPicPr>
            <p:nvPr/>
          </p:nvPicPr>
          <p:blipFill>
            <a:blip r:embed="rId3" cstate="print"/>
            <a:srcRect t="2590" b="4084"/>
            <a:stretch>
              <a:fillRect/>
            </a:stretch>
          </p:blipFill>
          <p:spPr bwMode="auto">
            <a:xfrm>
              <a:off x="1371445" y="3015121"/>
              <a:ext cx="6696075" cy="3555723"/>
            </a:xfrm>
            <a:prstGeom prst="rect">
              <a:avLst/>
            </a:prstGeom>
            <a:noFill/>
            <a:ln w="9525">
              <a:noFill/>
              <a:miter lim="800000"/>
              <a:headEnd/>
              <a:tailEnd/>
            </a:ln>
          </p:spPr>
        </p:pic>
        <p:cxnSp>
          <p:nvCxnSpPr>
            <p:cNvPr id="10" name="Straight Arrow Connector 9"/>
            <p:cNvCxnSpPr/>
            <p:nvPr/>
          </p:nvCxnSpPr>
          <p:spPr bwMode="auto">
            <a:xfrm>
              <a:off x="4011561" y="4424524"/>
              <a:ext cx="1406013" cy="9832"/>
            </a:xfrm>
            <a:prstGeom prst="straightConnector1">
              <a:avLst/>
            </a:prstGeom>
            <a:solidFill>
              <a:schemeClr val="accent1"/>
            </a:solidFill>
            <a:ln w="76200" cap="flat" cmpd="sng" algn="ctr">
              <a:solidFill>
                <a:schemeClr val="accent3">
                  <a:lumMod val="60000"/>
                  <a:lumOff val="40000"/>
                </a:schemeClr>
              </a:solidFill>
              <a:prstDash val="solid"/>
              <a:round/>
              <a:headEnd type="none" w="med" len="med"/>
              <a:tailEnd type="arrow"/>
            </a:ln>
            <a:effectLst/>
          </p:spPr>
        </p:cxnSp>
        <p:cxnSp>
          <p:nvCxnSpPr>
            <p:cNvPr id="11" name="Straight Arrow Connector 10"/>
            <p:cNvCxnSpPr/>
            <p:nvPr/>
          </p:nvCxnSpPr>
          <p:spPr bwMode="auto">
            <a:xfrm>
              <a:off x="4026312" y="5510989"/>
              <a:ext cx="1342103" cy="122903"/>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Admission Control</a:t>
            </a:r>
            <a:endParaRPr lang="en-US" dirty="0" smtClean="0"/>
          </a:p>
        </p:txBody>
      </p:sp>
      <p:sp>
        <p:nvSpPr>
          <p:cNvPr id="39939" name="Rectangle 3"/>
          <p:cNvSpPr>
            <a:spLocks noGrp="1" noChangeArrowheads="1"/>
          </p:cNvSpPr>
          <p:nvPr>
            <p:ph idx="1"/>
          </p:nvPr>
        </p:nvSpPr>
        <p:spPr>
          <a:xfrm>
            <a:off x="703000" y="1231488"/>
            <a:ext cx="8229600" cy="4867275"/>
          </a:xfrm>
        </p:spPr>
        <p:txBody>
          <a:bodyPr/>
          <a:lstStyle/>
          <a:p>
            <a:r>
              <a:rPr lang="en-US" dirty="0" smtClean="0"/>
              <a:t>Admission control allows a new traffic load only if the network has sufficient capacity, e.g., with virtual circuits</a:t>
            </a:r>
          </a:p>
          <a:p>
            <a:pPr lvl="1"/>
            <a:r>
              <a:rPr lang="en-US" dirty="0" smtClean="0"/>
              <a:t>Can combine with looking for an uncongested route</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9940" name="Picture 2"/>
          <p:cNvPicPr>
            <a:picLocks noChangeAspect="1" noChangeArrowheads="1"/>
          </p:cNvPicPr>
          <p:nvPr/>
        </p:nvPicPr>
        <p:blipFill>
          <a:blip r:embed="rId2" cstate="print"/>
          <a:srcRect t="8782" b="13871"/>
          <a:stretch>
            <a:fillRect/>
          </a:stretch>
        </p:blipFill>
        <p:spPr bwMode="auto">
          <a:xfrm>
            <a:off x="533400" y="2910357"/>
            <a:ext cx="8077200" cy="2615381"/>
          </a:xfrm>
          <a:prstGeom prst="rect">
            <a:avLst/>
          </a:prstGeom>
          <a:noFill/>
          <a:ln w="9525">
            <a:noFill/>
            <a:miter lim="800000"/>
            <a:headEnd/>
            <a:tailEnd/>
          </a:ln>
        </p:spPr>
      </p:pic>
      <p:sp>
        <p:nvSpPr>
          <p:cNvPr id="9" name="TextBox 8"/>
          <p:cNvSpPr txBox="1"/>
          <p:nvPr/>
        </p:nvSpPr>
        <p:spPr>
          <a:xfrm>
            <a:off x="1200824" y="5592717"/>
            <a:ext cx="2948390"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Network with some congested nodes</a:t>
            </a:r>
            <a:endParaRPr lang="en-US" dirty="0">
              <a:solidFill>
                <a:srgbClr val="FF2BD8"/>
              </a:solidFill>
            </a:endParaRPr>
          </a:p>
        </p:txBody>
      </p:sp>
      <p:sp>
        <p:nvSpPr>
          <p:cNvPr id="10" name="TextBox 9"/>
          <p:cNvSpPr txBox="1"/>
          <p:nvPr/>
        </p:nvSpPr>
        <p:spPr>
          <a:xfrm>
            <a:off x="5059984" y="5587802"/>
            <a:ext cx="3120456"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Uncongested portion and route </a:t>
            </a:r>
            <a:r>
              <a:rPr lang="en-US" i="1" dirty="0" smtClean="0">
                <a:solidFill>
                  <a:srgbClr val="FF2BD8"/>
                </a:solidFill>
              </a:rPr>
              <a:t>AB</a:t>
            </a:r>
            <a:r>
              <a:rPr lang="en-US" dirty="0" smtClean="0">
                <a:solidFill>
                  <a:srgbClr val="FF2BD8"/>
                </a:solidFill>
              </a:rPr>
              <a:t> around congestion</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Traffic Throttling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0963" name="Rectangle 3"/>
          <p:cNvSpPr>
            <a:spLocks noGrp="1" noChangeArrowheads="1"/>
          </p:cNvSpPr>
          <p:nvPr>
            <p:ph idx="1"/>
          </p:nvPr>
        </p:nvSpPr>
        <p:spPr/>
        <p:txBody>
          <a:bodyPr/>
          <a:lstStyle/>
          <a:p>
            <a:r>
              <a:rPr lang="en-US" dirty="0" smtClean="0"/>
              <a:t>Congested routers signal hosts to slow down traffic</a:t>
            </a:r>
          </a:p>
          <a:p>
            <a:pPr lvl="1"/>
            <a:r>
              <a:rPr lang="en-US" dirty="0" smtClean="0"/>
              <a:t>ECN (Explicit Congestion Notification) marks packets and receiver returns signal to sender</a:t>
            </a:r>
          </a:p>
        </p:txBody>
      </p:sp>
      <p:pic>
        <p:nvPicPr>
          <p:cNvPr id="40964" name="Picture 2"/>
          <p:cNvPicPr>
            <a:picLocks noChangeAspect="1" noChangeArrowheads="1"/>
          </p:cNvPicPr>
          <p:nvPr/>
        </p:nvPicPr>
        <p:blipFill>
          <a:blip r:embed="rId3" cstate="print"/>
          <a:srcRect/>
          <a:stretch>
            <a:fillRect/>
          </a:stretch>
        </p:blipFill>
        <p:spPr bwMode="auto">
          <a:xfrm>
            <a:off x="422790" y="3378746"/>
            <a:ext cx="8338728" cy="17522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Load Shedding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3011" name="Rectangle 3"/>
          <p:cNvSpPr>
            <a:spLocks noGrp="1" noChangeArrowheads="1"/>
          </p:cNvSpPr>
          <p:nvPr>
            <p:ph idx="1"/>
          </p:nvPr>
        </p:nvSpPr>
        <p:spPr>
          <a:xfrm>
            <a:off x="565352" y="1477288"/>
            <a:ext cx="4114800" cy="4867275"/>
          </a:xfrm>
        </p:spPr>
        <p:txBody>
          <a:bodyPr/>
          <a:lstStyle/>
          <a:p>
            <a:r>
              <a:rPr lang="en-US" dirty="0" smtClean="0"/>
              <a:t>When all else fails, network will drop packets (shed load)</a:t>
            </a:r>
          </a:p>
          <a:p>
            <a:r>
              <a:rPr lang="en-US" dirty="0" smtClean="0"/>
              <a:t>Can be done end-to-end or link-by-link</a:t>
            </a:r>
          </a:p>
          <a:p>
            <a:r>
              <a:rPr lang="en-US" dirty="0" smtClean="0"/>
              <a:t>Link-by-link (right) produces rapid relief</a:t>
            </a:r>
          </a:p>
        </p:txBody>
      </p:sp>
      <p:pic>
        <p:nvPicPr>
          <p:cNvPr id="4301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0" y="1526169"/>
            <a:ext cx="2725577" cy="3969518"/>
          </a:xfrm>
          <a:prstGeom prst="rect">
            <a:avLst/>
          </a:prstGeom>
          <a:noFill/>
          <a:ln w="9525">
            <a:noFill/>
            <a:miter lim="800000"/>
            <a:headEnd/>
            <a:tailEnd/>
          </a:ln>
        </p:spPr>
      </p:pic>
      <p:pic>
        <p:nvPicPr>
          <p:cNvPr id="430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64168" y="1702050"/>
            <a:ext cx="2210961" cy="2407828"/>
          </a:xfrm>
          <a:prstGeom prst="rect">
            <a:avLst/>
          </a:prstGeom>
          <a:noFill/>
          <a:ln w="9525">
            <a:noFill/>
            <a:miter lim="800000"/>
            <a:headEnd/>
            <a:tailEnd/>
          </a:ln>
        </p:spPr>
      </p:pic>
      <p:sp>
        <p:nvSpPr>
          <p:cNvPr id="7" name="TextBox 6"/>
          <p:cNvSpPr txBox="1"/>
          <p:nvPr/>
        </p:nvSpPr>
        <p:spPr>
          <a:xfrm>
            <a:off x="4719485" y="1740313"/>
            <a:ext cx="298480" cy="338554"/>
          </a:xfrm>
          <a:prstGeom prst="rect">
            <a:avLst/>
          </a:prstGeom>
          <a:noFill/>
        </p:spPr>
        <p:txBody>
          <a:bodyPr wrap="none" rtlCol="0">
            <a:spAutoFit/>
          </a:bodyPr>
          <a:lstStyle/>
          <a:p>
            <a:r>
              <a:rPr lang="en-US" sz="1600" dirty="0" smtClean="0"/>
              <a:t>1</a:t>
            </a:r>
            <a:endParaRPr lang="en-US" sz="1600" dirty="0"/>
          </a:p>
        </p:txBody>
      </p:sp>
      <p:sp>
        <p:nvSpPr>
          <p:cNvPr id="8" name="TextBox 7"/>
          <p:cNvSpPr txBox="1"/>
          <p:nvPr/>
        </p:nvSpPr>
        <p:spPr>
          <a:xfrm>
            <a:off x="4714570" y="4311447"/>
            <a:ext cx="298480" cy="338554"/>
          </a:xfrm>
          <a:prstGeom prst="rect">
            <a:avLst/>
          </a:prstGeom>
          <a:noFill/>
        </p:spPr>
        <p:txBody>
          <a:bodyPr wrap="none" rtlCol="0">
            <a:spAutoFit/>
          </a:bodyPr>
          <a:lstStyle/>
          <a:p>
            <a:r>
              <a:rPr lang="en-US" sz="1600" dirty="0"/>
              <a:t>3</a:t>
            </a:r>
          </a:p>
        </p:txBody>
      </p:sp>
      <p:sp>
        <p:nvSpPr>
          <p:cNvPr id="12" name="TextBox 11"/>
          <p:cNvSpPr txBox="1"/>
          <p:nvPr/>
        </p:nvSpPr>
        <p:spPr>
          <a:xfrm>
            <a:off x="4724401" y="3023420"/>
            <a:ext cx="298480" cy="338554"/>
          </a:xfrm>
          <a:prstGeom prst="rect">
            <a:avLst/>
          </a:prstGeom>
          <a:noFill/>
        </p:spPr>
        <p:txBody>
          <a:bodyPr wrap="none" rtlCol="0">
            <a:spAutoFit/>
          </a:bodyPr>
          <a:lstStyle/>
          <a:p>
            <a:r>
              <a:rPr lang="en-US" sz="1600" dirty="0"/>
              <a:t>2</a:t>
            </a:r>
          </a:p>
        </p:txBody>
      </p:sp>
      <p:sp>
        <p:nvSpPr>
          <p:cNvPr id="13" name="TextBox 12"/>
          <p:cNvSpPr txBox="1"/>
          <p:nvPr/>
        </p:nvSpPr>
        <p:spPr>
          <a:xfrm>
            <a:off x="7108724" y="1809137"/>
            <a:ext cx="298480" cy="338554"/>
          </a:xfrm>
          <a:prstGeom prst="rect">
            <a:avLst/>
          </a:prstGeom>
          <a:noFill/>
        </p:spPr>
        <p:txBody>
          <a:bodyPr wrap="none" rtlCol="0">
            <a:spAutoFit/>
          </a:bodyPr>
          <a:lstStyle/>
          <a:p>
            <a:r>
              <a:rPr lang="en-US" sz="1600" dirty="0"/>
              <a:t>4</a:t>
            </a:r>
          </a:p>
        </p:txBody>
      </p:sp>
      <p:sp>
        <p:nvSpPr>
          <p:cNvPr id="14" name="TextBox 13"/>
          <p:cNvSpPr txBox="1"/>
          <p:nvPr/>
        </p:nvSpPr>
        <p:spPr>
          <a:xfrm>
            <a:off x="7118557" y="2939846"/>
            <a:ext cx="298480" cy="338554"/>
          </a:xfrm>
          <a:prstGeom prst="rect">
            <a:avLst/>
          </a:prstGeom>
          <a:noFill/>
        </p:spPr>
        <p:txBody>
          <a:bodyPr wrap="none" rtlCol="0">
            <a:spAutoFit/>
          </a:bodyPr>
          <a:lstStyle/>
          <a:p>
            <a:r>
              <a:rPr lang="en-US" sz="1600" dirty="0"/>
              <a:t>5</a:t>
            </a:r>
          </a:p>
        </p:txBody>
      </p:sp>
      <p:cxnSp>
        <p:nvCxnSpPr>
          <p:cNvPr id="16" name="Straight Arrow Connector 15"/>
          <p:cNvCxnSpPr/>
          <p:nvPr/>
        </p:nvCxnSpPr>
        <p:spPr bwMode="auto">
          <a:xfrm rot="5400000" flipH="1" flipV="1">
            <a:off x="6317225" y="4852216"/>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7" name="Straight Arrow Connector 16"/>
          <p:cNvCxnSpPr/>
          <p:nvPr/>
        </p:nvCxnSpPr>
        <p:spPr bwMode="auto">
          <a:xfrm rot="5400000" flipH="1" flipV="1">
            <a:off x="8593393" y="3522400"/>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8" name="Straight Arrow Connector 17"/>
          <p:cNvCxnSpPr/>
          <p:nvPr/>
        </p:nvCxnSpPr>
        <p:spPr bwMode="auto">
          <a:xfrm rot="5400000" flipH="1" flipV="1">
            <a:off x="8578645" y="2364654"/>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flipV="1">
            <a:off x="7639664" y="2733365"/>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flipV="1">
            <a:off x="7634747" y="3918151"/>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2" name="Straight Arrow Connector 21"/>
          <p:cNvCxnSpPr/>
          <p:nvPr/>
        </p:nvCxnSpPr>
        <p:spPr bwMode="auto">
          <a:xfrm rot="16200000" flipH="1">
            <a:off x="7073081" y="3523634"/>
            <a:ext cx="326922" cy="275304"/>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Load Shedding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1987" name="Rectangle 3"/>
          <p:cNvSpPr>
            <a:spLocks noGrp="1" noChangeArrowheads="1"/>
          </p:cNvSpPr>
          <p:nvPr>
            <p:ph idx="1"/>
          </p:nvPr>
        </p:nvSpPr>
        <p:spPr>
          <a:xfrm>
            <a:off x="457200" y="1632155"/>
            <a:ext cx="3800168" cy="4378120"/>
          </a:xfrm>
        </p:spPr>
        <p:txBody>
          <a:bodyPr/>
          <a:lstStyle/>
          <a:p>
            <a:r>
              <a:rPr lang="en-US" dirty="0" smtClean="0"/>
              <a:t>End-to-end (right) takes longer to have an effect, but can better target the cause of congestion</a:t>
            </a:r>
          </a:p>
        </p:txBody>
      </p:sp>
      <p:pic>
        <p:nvPicPr>
          <p:cNvPr id="41988" name="Picture 3"/>
          <p:cNvPicPr>
            <a:picLocks noChangeAspect="1" noChangeArrowheads="1"/>
          </p:cNvPicPr>
          <p:nvPr/>
        </p:nvPicPr>
        <p:blipFill>
          <a:blip r:embed="rId2" cstate="print"/>
          <a:srcRect/>
          <a:stretch>
            <a:fillRect/>
          </a:stretch>
        </p:blipFill>
        <p:spPr bwMode="auto">
          <a:xfrm>
            <a:off x="4257371" y="1344654"/>
            <a:ext cx="1877961" cy="4441987"/>
          </a:xfrm>
          <a:prstGeom prst="rect">
            <a:avLst/>
          </a:prstGeom>
          <a:noFill/>
          <a:ln w="9525">
            <a:noFill/>
            <a:miter lim="800000"/>
            <a:headEnd/>
            <a:tailEnd/>
          </a:ln>
        </p:spPr>
      </p:pic>
      <p:pic>
        <p:nvPicPr>
          <p:cNvPr id="41989"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12618" y="1876054"/>
            <a:ext cx="3231382" cy="3484972"/>
          </a:xfrm>
          <a:prstGeom prst="rect">
            <a:avLst/>
          </a:prstGeom>
          <a:noFill/>
          <a:ln w="9525">
            <a:noFill/>
            <a:miter lim="800000"/>
            <a:headEnd/>
            <a:tailEnd/>
          </a:ln>
        </p:spPr>
      </p:pic>
      <p:sp>
        <p:nvSpPr>
          <p:cNvPr id="11" name="TextBox 10"/>
          <p:cNvSpPr txBox="1"/>
          <p:nvPr/>
        </p:nvSpPr>
        <p:spPr>
          <a:xfrm>
            <a:off x="4355701" y="1474849"/>
            <a:ext cx="298480" cy="338554"/>
          </a:xfrm>
          <a:prstGeom prst="rect">
            <a:avLst/>
          </a:prstGeom>
          <a:noFill/>
        </p:spPr>
        <p:txBody>
          <a:bodyPr wrap="none" rtlCol="0">
            <a:spAutoFit/>
          </a:bodyPr>
          <a:lstStyle/>
          <a:p>
            <a:r>
              <a:rPr lang="en-US" sz="1600" dirty="0" smtClean="0"/>
              <a:t>1</a:t>
            </a:r>
            <a:endParaRPr lang="en-US" sz="1600" dirty="0"/>
          </a:p>
        </p:txBody>
      </p:sp>
      <p:sp>
        <p:nvSpPr>
          <p:cNvPr id="12" name="TextBox 11"/>
          <p:cNvSpPr txBox="1"/>
          <p:nvPr/>
        </p:nvSpPr>
        <p:spPr>
          <a:xfrm>
            <a:off x="4393264" y="3682183"/>
            <a:ext cx="298480" cy="338554"/>
          </a:xfrm>
          <a:prstGeom prst="rect">
            <a:avLst/>
          </a:prstGeom>
          <a:noFill/>
        </p:spPr>
        <p:txBody>
          <a:bodyPr wrap="none" rtlCol="0">
            <a:spAutoFit/>
          </a:bodyPr>
          <a:lstStyle/>
          <a:p>
            <a:r>
              <a:rPr lang="en-US" sz="1600" dirty="0"/>
              <a:t>3</a:t>
            </a:r>
          </a:p>
        </p:txBody>
      </p:sp>
      <p:sp>
        <p:nvSpPr>
          <p:cNvPr id="13" name="TextBox 12"/>
          <p:cNvSpPr txBox="1"/>
          <p:nvPr/>
        </p:nvSpPr>
        <p:spPr>
          <a:xfrm>
            <a:off x="4383432" y="2610467"/>
            <a:ext cx="298480" cy="338554"/>
          </a:xfrm>
          <a:prstGeom prst="rect">
            <a:avLst/>
          </a:prstGeom>
          <a:noFill/>
        </p:spPr>
        <p:txBody>
          <a:bodyPr wrap="none" rtlCol="0">
            <a:spAutoFit/>
          </a:bodyPr>
          <a:lstStyle/>
          <a:p>
            <a:r>
              <a:rPr lang="en-US" sz="1600" dirty="0"/>
              <a:t>2</a:t>
            </a:r>
          </a:p>
        </p:txBody>
      </p:sp>
      <p:sp>
        <p:nvSpPr>
          <p:cNvPr id="14" name="TextBox 13"/>
          <p:cNvSpPr txBox="1"/>
          <p:nvPr/>
        </p:nvSpPr>
        <p:spPr>
          <a:xfrm>
            <a:off x="6489292" y="4257369"/>
            <a:ext cx="298480" cy="338554"/>
          </a:xfrm>
          <a:prstGeom prst="rect">
            <a:avLst/>
          </a:prstGeom>
          <a:noFill/>
        </p:spPr>
        <p:txBody>
          <a:bodyPr wrap="none" rtlCol="0">
            <a:spAutoFit/>
          </a:bodyPr>
          <a:lstStyle/>
          <a:p>
            <a:r>
              <a:rPr lang="en-US" sz="1600" dirty="0" smtClean="0"/>
              <a:t>7</a:t>
            </a:r>
            <a:endParaRPr lang="en-US" sz="1600" dirty="0"/>
          </a:p>
        </p:txBody>
      </p:sp>
      <p:sp>
        <p:nvSpPr>
          <p:cNvPr id="15" name="TextBox 14"/>
          <p:cNvSpPr txBox="1"/>
          <p:nvPr/>
        </p:nvSpPr>
        <p:spPr>
          <a:xfrm>
            <a:off x="6489292" y="1946788"/>
            <a:ext cx="298480" cy="338554"/>
          </a:xfrm>
          <a:prstGeom prst="rect">
            <a:avLst/>
          </a:prstGeom>
          <a:noFill/>
        </p:spPr>
        <p:txBody>
          <a:bodyPr wrap="none" rtlCol="0">
            <a:spAutoFit/>
          </a:bodyPr>
          <a:lstStyle/>
          <a:p>
            <a:r>
              <a:rPr lang="en-US" sz="1600" dirty="0"/>
              <a:t>5</a:t>
            </a:r>
          </a:p>
        </p:txBody>
      </p:sp>
      <p:sp>
        <p:nvSpPr>
          <p:cNvPr id="16" name="TextBox 15"/>
          <p:cNvSpPr txBox="1"/>
          <p:nvPr/>
        </p:nvSpPr>
        <p:spPr>
          <a:xfrm>
            <a:off x="6494208" y="3090446"/>
            <a:ext cx="298480" cy="338554"/>
          </a:xfrm>
          <a:prstGeom prst="rect">
            <a:avLst/>
          </a:prstGeom>
          <a:noFill/>
        </p:spPr>
        <p:txBody>
          <a:bodyPr wrap="square" rtlCol="0">
            <a:spAutoFit/>
          </a:bodyPr>
          <a:lstStyle/>
          <a:p>
            <a:r>
              <a:rPr lang="en-US" sz="1600" dirty="0"/>
              <a:t>6</a:t>
            </a:r>
          </a:p>
        </p:txBody>
      </p:sp>
      <p:sp>
        <p:nvSpPr>
          <p:cNvPr id="17" name="TextBox 16"/>
          <p:cNvSpPr txBox="1"/>
          <p:nvPr/>
        </p:nvSpPr>
        <p:spPr>
          <a:xfrm>
            <a:off x="4342344" y="4719486"/>
            <a:ext cx="298480" cy="338554"/>
          </a:xfrm>
          <a:prstGeom prst="rect">
            <a:avLst/>
          </a:prstGeom>
          <a:noFill/>
        </p:spPr>
        <p:txBody>
          <a:bodyPr wrap="none" rtlCol="0">
            <a:spAutoFit/>
          </a:bodyPr>
          <a:lstStyle/>
          <a:p>
            <a:r>
              <a:rPr lang="en-US" sz="1600" dirty="0"/>
              <a:t>4</a:t>
            </a:r>
          </a:p>
        </p:txBody>
      </p:sp>
      <p:cxnSp>
        <p:nvCxnSpPr>
          <p:cNvPr id="18" name="Straight Arrow Connector 17"/>
          <p:cNvCxnSpPr/>
          <p:nvPr/>
        </p:nvCxnSpPr>
        <p:spPr bwMode="auto">
          <a:xfrm rot="5400000" flipH="1" flipV="1">
            <a:off x="7910052" y="4803056"/>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flipV="1">
            <a:off x="6975986" y="5157016"/>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0" name="Straight Arrow Connector 19"/>
          <p:cNvCxnSpPr/>
          <p:nvPr/>
        </p:nvCxnSpPr>
        <p:spPr bwMode="auto">
          <a:xfrm rot="16200000" flipH="1">
            <a:off x="6474543" y="2521972"/>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flipV="1">
            <a:off x="6971070" y="4011558"/>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3" name="Straight Arrow Connector 22"/>
          <p:cNvCxnSpPr/>
          <p:nvPr/>
        </p:nvCxnSpPr>
        <p:spPr bwMode="auto">
          <a:xfrm rot="16200000" flipH="1">
            <a:off x="6459794" y="3667430"/>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4" name="Straight Arrow Connector 23"/>
          <p:cNvCxnSpPr/>
          <p:nvPr/>
        </p:nvCxnSpPr>
        <p:spPr bwMode="auto">
          <a:xfrm rot="16200000" flipH="1">
            <a:off x="6454882" y="4812862"/>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Quality of Service</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p:txBody>
          <a:bodyPr/>
          <a:lstStyle/>
          <a:p>
            <a:pPr lvl="1"/>
            <a:r>
              <a:rPr lang="en-US" dirty="0" smtClean="0"/>
              <a:t>Application requirements </a:t>
            </a:r>
            <a:r>
              <a:rPr lang="en-US" dirty="0" smtClean="0">
                <a:solidFill>
                  <a:srgbClr val="0000FF"/>
                </a:solidFill>
              </a:rPr>
              <a:t>»</a:t>
            </a:r>
            <a:endParaRPr lang="en-US" dirty="0" smtClean="0"/>
          </a:p>
          <a:p>
            <a:pPr lvl="1"/>
            <a:r>
              <a:rPr lang="en-US" dirty="0" smtClean="0"/>
              <a:t>Traffic shaping </a:t>
            </a:r>
            <a:r>
              <a:rPr lang="en-US" dirty="0" smtClean="0">
                <a:solidFill>
                  <a:srgbClr val="0000FF"/>
                </a:solidFill>
              </a:rPr>
              <a:t>»</a:t>
            </a:r>
            <a:endParaRPr lang="en-US" dirty="0" smtClean="0"/>
          </a:p>
          <a:p>
            <a:pPr lvl="1"/>
            <a:r>
              <a:rPr lang="en-US" dirty="0" smtClean="0"/>
              <a:t>Packet scheduling </a:t>
            </a:r>
            <a:r>
              <a:rPr lang="en-US" dirty="0" smtClean="0">
                <a:solidFill>
                  <a:srgbClr val="0000FF"/>
                </a:solidFill>
              </a:rPr>
              <a:t>»</a:t>
            </a:r>
            <a:endParaRPr lang="en-US" dirty="0" smtClean="0"/>
          </a:p>
          <a:p>
            <a:pPr lvl="1"/>
            <a:r>
              <a:rPr lang="en-US" dirty="0" smtClean="0"/>
              <a:t>Admission control </a:t>
            </a:r>
            <a:r>
              <a:rPr lang="en-US" dirty="0" smtClean="0">
                <a:solidFill>
                  <a:srgbClr val="0000FF"/>
                </a:solidFill>
              </a:rPr>
              <a:t>»</a:t>
            </a:r>
            <a:endParaRPr lang="en-US" dirty="0" smtClean="0"/>
          </a:p>
          <a:p>
            <a:pPr lvl="1"/>
            <a:r>
              <a:rPr lang="en-US" dirty="0" smtClean="0"/>
              <a:t>Integrated services </a:t>
            </a:r>
            <a:r>
              <a:rPr lang="en-US" dirty="0" smtClean="0">
                <a:solidFill>
                  <a:srgbClr val="0000FF"/>
                </a:solidFill>
              </a:rPr>
              <a:t>»</a:t>
            </a:r>
            <a:endParaRPr lang="en-US" dirty="0" smtClean="0"/>
          </a:p>
          <a:p>
            <a:pPr lvl="1"/>
            <a:r>
              <a:rPr lang="en-US" dirty="0" smtClean="0"/>
              <a:t>Differentiated services </a:t>
            </a:r>
            <a:r>
              <a:rPr lang="en-US" dirty="0" smtClean="0">
                <a:solidFill>
                  <a:srgbClr val="0000FF"/>
                </a:solidFill>
              </a:rPr>
              <a:t>»</a:t>
            </a:r>
            <a:endParaRPr lang="en-US" dirty="0" smtClean="0"/>
          </a:p>
          <a:p>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Application Requirements (1)</a:t>
            </a:r>
          </a:p>
        </p:txBody>
      </p:sp>
      <p:sp>
        <p:nvSpPr>
          <p:cNvPr id="5" name="Footer Placeholder 4"/>
          <p:cNvSpPr>
            <a:spLocks noGrp="1"/>
          </p:cNvSpPr>
          <p:nvPr>
            <p:ph type="ftr" sz="quarter" idx="10"/>
          </p:nvPr>
        </p:nvSpPr>
        <p:spPr/>
        <p:txBody>
          <a:bodyPr/>
          <a:lstStyle/>
          <a:p>
            <a:r>
              <a:rPr lang="en-US" dirty="0" smtClean="0"/>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14073"/>
            <a:ext cx="7790214" cy="4600081"/>
          </a:xfrm>
        </p:spPr>
        <p:txBody>
          <a:bodyPr/>
          <a:lstStyle/>
          <a:p>
            <a:r>
              <a:rPr lang="en-US" dirty="0" smtClean="0"/>
              <a:t>Different applications care about different properties</a:t>
            </a:r>
          </a:p>
          <a:p>
            <a:pPr lvl="1"/>
            <a:r>
              <a:rPr lang="en-US" dirty="0" smtClean="0"/>
              <a:t>We want all applications to get what they need</a:t>
            </a:r>
          </a:p>
          <a:p>
            <a:r>
              <a:rPr lang="en-US" dirty="0" smtClean="0"/>
              <a:t>.</a:t>
            </a:r>
          </a:p>
        </p:txBody>
      </p:sp>
      <p:pic>
        <p:nvPicPr>
          <p:cNvPr id="45060" name="Picture 2"/>
          <p:cNvPicPr>
            <a:picLocks noChangeAspect="1" noChangeArrowheads="1"/>
          </p:cNvPicPr>
          <p:nvPr/>
        </p:nvPicPr>
        <p:blipFill>
          <a:blip r:embed="rId2" cstate="print"/>
          <a:srcRect/>
          <a:stretch>
            <a:fillRect/>
          </a:stretch>
        </p:blipFill>
        <p:spPr bwMode="auto">
          <a:xfrm>
            <a:off x="1022561" y="2557101"/>
            <a:ext cx="7140446" cy="3321518"/>
          </a:xfrm>
          <a:prstGeom prst="rect">
            <a:avLst/>
          </a:prstGeom>
          <a:noFill/>
          <a:ln w="9525">
            <a:noFill/>
            <a:miter lim="800000"/>
            <a:headEnd/>
            <a:tailEnd/>
          </a:ln>
        </p:spPr>
      </p:pic>
      <p:sp>
        <p:nvSpPr>
          <p:cNvPr id="9" name="TextBox 8"/>
          <p:cNvSpPr txBox="1"/>
          <p:nvPr/>
        </p:nvSpPr>
        <p:spPr>
          <a:xfrm>
            <a:off x="1358136" y="5868013"/>
            <a:ext cx="6340518" cy="276999"/>
          </a:xfrm>
          <a:prstGeom prst="rect">
            <a:avLst/>
          </a:prstGeom>
          <a:solidFill>
            <a:schemeClr val="bg1"/>
          </a:solidFill>
        </p:spPr>
        <p:txBody>
          <a:bodyPr wrap="square" lIns="0" tIns="0" rIns="0" bIns="0" rtlCol="0">
            <a:spAutoFit/>
          </a:bodyPr>
          <a:lstStyle/>
          <a:p>
            <a:pPr algn="ctr"/>
            <a:r>
              <a:rPr lang="en-US" dirty="0" smtClean="0">
                <a:solidFill>
                  <a:srgbClr val="FF2BD8"/>
                </a:solidFill>
              </a:rPr>
              <a:t>“High” means a demanding requirement, e.g., low delay</a:t>
            </a:r>
            <a:endParaRPr lang="en-US" dirty="0">
              <a:solidFill>
                <a:srgbClr val="FF2BD8"/>
              </a:solidFill>
            </a:endParaRPr>
          </a:p>
        </p:txBody>
      </p:sp>
      <p:sp>
        <p:nvSpPr>
          <p:cNvPr id="10" name="Rectangle 9"/>
          <p:cNvSpPr/>
          <p:nvPr/>
        </p:nvSpPr>
        <p:spPr bwMode="auto">
          <a:xfrm>
            <a:off x="3283974" y="3340512"/>
            <a:ext cx="1406013" cy="356419"/>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283971" y="5390538"/>
            <a:ext cx="1417238" cy="35150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704732" y="5053781"/>
            <a:ext cx="1125797" cy="32938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689988" y="5402821"/>
            <a:ext cx="1125797" cy="32938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5835420" y="4375381"/>
            <a:ext cx="1125797" cy="1366658"/>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Application Requirements (2)</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1076332" y="1823581"/>
            <a:ext cx="7315201" cy="4019550"/>
          </a:xfrm>
        </p:spPr>
        <p:txBody>
          <a:bodyPr/>
          <a:lstStyle/>
          <a:p>
            <a:r>
              <a:rPr lang="en-US" dirty="0" smtClean="0"/>
              <a:t>Network provides service with different kinds of </a:t>
            </a:r>
            <a:r>
              <a:rPr lang="en-US" dirty="0" err="1" smtClean="0"/>
              <a:t>QoS</a:t>
            </a:r>
            <a:r>
              <a:rPr lang="en-US" dirty="0" smtClean="0"/>
              <a:t> (Quality of Service) to meet application requirements </a:t>
            </a:r>
          </a:p>
        </p:txBody>
      </p:sp>
      <p:graphicFrame>
        <p:nvGraphicFramePr>
          <p:cNvPr id="8" name="Content Placeholder 6"/>
          <p:cNvGraphicFramePr>
            <a:graphicFrameLocks/>
          </p:cNvGraphicFramePr>
          <p:nvPr/>
        </p:nvGraphicFramePr>
        <p:xfrm>
          <a:off x="1477459" y="3048004"/>
          <a:ext cx="6103220" cy="1865315"/>
        </p:xfrm>
        <a:graphic>
          <a:graphicData uri="http://schemas.openxmlformats.org/drawingml/2006/table">
            <a:tbl>
              <a:tblPr firstRow="1" bandRow="1">
                <a:tableStyleId>{5C22544A-7EE6-4342-B048-85BDC9FD1C3A}</a:tableStyleId>
              </a:tblPr>
              <a:tblGrid>
                <a:gridCol w="3517336"/>
                <a:gridCol w="2585884"/>
              </a:tblGrid>
              <a:tr h="373063">
                <a:tc>
                  <a:txBody>
                    <a:bodyPr/>
                    <a:lstStyle/>
                    <a:p>
                      <a:pPr algn="l"/>
                      <a:r>
                        <a:rPr lang="en-US" sz="1800" dirty="0" smtClean="0">
                          <a:ln>
                            <a:noFill/>
                          </a:ln>
                          <a:solidFill>
                            <a:schemeClr val="tx1"/>
                          </a:solidFill>
                          <a:latin typeface="Arial" pitchFamily="34" charset="0"/>
                          <a:cs typeface="Arial" pitchFamily="34" charset="0"/>
                        </a:rPr>
                        <a:t>Network</a:t>
                      </a:r>
                      <a:r>
                        <a:rPr lang="en-US" sz="1800" baseline="0" dirty="0" smtClean="0">
                          <a:ln>
                            <a:noFill/>
                          </a:ln>
                          <a:solidFill>
                            <a:schemeClr val="tx1"/>
                          </a:solidFill>
                          <a:latin typeface="Arial" pitchFamily="34" charset="0"/>
                          <a:cs typeface="Arial" pitchFamily="34" charset="0"/>
                        </a:rPr>
                        <a:t> Service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Application</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Constant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Telephony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Real-time variable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Videoconferencing</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Non-real-time variable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Streaming a movie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Available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File transfer</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TextBox 8"/>
          <p:cNvSpPr txBox="1"/>
          <p:nvPr/>
        </p:nvSpPr>
        <p:spPr>
          <a:xfrm>
            <a:off x="2095566" y="5032275"/>
            <a:ext cx="4944341" cy="276999"/>
          </a:xfrm>
          <a:prstGeom prst="rect">
            <a:avLst/>
          </a:prstGeom>
          <a:solidFill>
            <a:schemeClr val="bg1"/>
          </a:solidFill>
        </p:spPr>
        <p:txBody>
          <a:bodyPr wrap="square" lIns="0" tIns="0" rIns="0" bIns="0" rtlCol="0">
            <a:spAutoFit/>
          </a:bodyPr>
          <a:lstStyle/>
          <a:p>
            <a:pPr algn="ctr"/>
            <a:r>
              <a:rPr lang="en-US" dirty="0" smtClean="0">
                <a:solidFill>
                  <a:srgbClr val="FF2BD8"/>
                </a:solidFill>
              </a:rPr>
              <a:t>Example of </a:t>
            </a:r>
            <a:r>
              <a:rPr lang="en-US" dirty="0" err="1" smtClean="0">
                <a:solidFill>
                  <a:srgbClr val="FF2BD8"/>
                </a:solidFill>
              </a:rPr>
              <a:t>QoS</a:t>
            </a:r>
            <a:r>
              <a:rPr lang="en-US" dirty="0" smtClean="0">
                <a:solidFill>
                  <a:srgbClr val="FF2BD8"/>
                </a:solidFill>
              </a:rPr>
              <a:t> categories from ATM networks</a:t>
            </a:r>
            <a:endParaRPr lang="en-US" dirty="0">
              <a:solidFill>
                <a:srgbClr val="FF2BD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Store-and-Forward Packet Switching</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u="sng" dirty="0" smtClean="0"/>
              <a:t>Hosts</a:t>
            </a:r>
            <a:r>
              <a:rPr lang="en-US" dirty="0" smtClean="0"/>
              <a:t> send </a:t>
            </a:r>
            <a:r>
              <a:rPr lang="en-US" u="sng" dirty="0" smtClean="0"/>
              <a:t>packets</a:t>
            </a:r>
            <a:r>
              <a:rPr lang="en-US" dirty="0" smtClean="0"/>
              <a:t> into the network; packets are </a:t>
            </a:r>
            <a:r>
              <a:rPr lang="en-US" u="sng" dirty="0" smtClean="0"/>
              <a:t>forwarded</a:t>
            </a:r>
            <a:r>
              <a:rPr lang="en-US" dirty="0" smtClean="0"/>
              <a:t> by </a:t>
            </a:r>
            <a:r>
              <a:rPr lang="en-US" u="sng" dirty="0" smtClean="0"/>
              <a:t>routers</a:t>
            </a:r>
          </a:p>
        </p:txBody>
      </p:sp>
      <p:grpSp>
        <p:nvGrpSpPr>
          <p:cNvPr id="10" name="Group 9"/>
          <p:cNvGrpSpPr/>
          <p:nvPr/>
        </p:nvGrpSpPr>
        <p:grpSpPr>
          <a:xfrm>
            <a:off x="581430" y="2529900"/>
            <a:ext cx="7918628" cy="3086100"/>
            <a:chOff x="323850" y="1821555"/>
            <a:chExt cx="7918628" cy="3086100"/>
          </a:xfrm>
        </p:grpSpPr>
        <p:pic>
          <p:nvPicPr>
            <p:cNvPr id="8196" name="Picture 2"/>
            <p:cNvPicPr>
              <a:picLocks noChangeAspect="1" noChangeArrowheads="1"/>
            </p:cNvPicPr>
            <p:nvPr/>
          </p:nvPicPr>
          <p:blipFill>
            <a:blip r:embed="rId3" cstate="print"/>
            <a:srcRect r="6799"/>
            <a:stretch>
              <a:fillRect/>
            </a:stretch>
          </p:blipFill>
          <p:spPr bwMode="auto">
            <a:xfrm>
              <a:off x="323850" y="1821555"/>
              <a:ext cx="7918628" cy="3086100"/>
            </a:xfrm>
            <a:prstGeom prst="rect">
              <a:avLst/>
            </a:prstGeom>
            <a:noFill/>
            <a:ln w="9525">
              <a:noFill/>
              <a:miter lim="800000"/>
              <a:headEnd/>
              <a:tailEnd/>
            </a:ln>
          </p:spPr>
        </p:pic>
        <p:sp>
          <p:nvSpPr>
            <p:cNvPr id="8197" name="TextBox 4"/>
            <p:cNvSpPr txBox="1">
              <a:spLocks noChangeArrowheads="1"/>
            </p:cNvSpPr>
            <p:nvPr/>
          </p:nvSpPr>
          <p:spPr bwMode="auto">
            <a:xfrm>
              <a:off x="5181600" y="1828800"/>
              <a:ext cx="2590800" cy="307975"/>
            </a:xfrm>
            <a:prstGeom prst="rect">
              <a:avLst/>
            </a:prstGeom>
            <a:noFill/>
            <a:ln w="9525">
              <a:noFill/>
              <a:miter lim="800000"/>
              <a:headEnd/>
              <a:tailEnd/>
            </a:ln>
          </p:spPr>
          <p:txBody>
            <a:bodyPr>
              <a:spAutoFit/>
            </a:bodyPr>
            <a:lstStyle/>
            <a:p>
              <a:r>
                <a:rPr lang="en-US" sz="1400"/>
                <a:t>ISP’s equipment</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Traffic Shaping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781656" y="2202432"/>
            <a:ext cx="4114800" cy="3581707"/>
          </a:xfrm>
        </p:spPr>
        <p:txBody>
          <a:bodyPr/>
          <a:lstStyle/>
          <a:p>
            <a:r>
              <a:rPr lang="en-US" dirty="0" smtClean="0"/>
              <a:t>Traffic shaping regulates the average rate and </a:t>
            </a:r>
            <a:r>
              <a:rPr lang="en-US" dirty="0" err="1" smtClean="0"/>
              <a:t>burstiness</a:t>
            </a:r>
            <a:r>
              <a:rPr lang="en-US" dirty="0" smtClean="0"/>
              <a:t> of data entering the network</a:t>
            </a:r>
          </a:p>
          <a:p>
            <a:pPr lvl="1"/>
            <a:r>
              <a:rPr lang="en-US" dirty="0" smtClean="0"/>
              <a:t>Lets us make guarantees</a:t>
            </a:r>
          </a:p>
        </p:txBody>
      </p:sp>
      <p:pic>
        <p:nvPicPr>
          <p:cNvPr id="47108" name="Picture 2"/>
          <p:cNvPicPr>
            <a:picLocks noChangeAspect="1" noChangeArrowheads="1"/>
          </p:cNvPicPr>
          <p:nvPr/>
        </p:nvPicPr>
        <p:blipFill>
          <a:blip r:embed="rId2" cstate="print"/>
          <a:srcRect r="70042" b="11290"/>
          <a:stretch>
            <a:fillRect/>
          </a:stretch>
        </p:blipFill>
        <p:spPr bwMode="auto">
          <a:xfrm>
            <a:off x="5435851" y="1800225"/>
            <a:ext cx="2439782" cy="2889762"/>
          </a:xfrm>
          <a:prstGeom prst="rect">
            <a:avLst/>
          </a:prstGeom>
          <a:noFill/>
          <a:ln w="9525">
            <a:noFill/>
            <a:miter lim="800000"/>
            <a:headEnd/>
            <a:tailEnd/>
          </a:ln>
        </p:spPr>
      </p:pic>
      <p:sp>
        <p:nvSpPr>
          <p:cNvPr id="9" name="TextBox 8"/>
          <p:cNvSpPr txBox="1"/>
          <p:nvPr/>
        </p:nvSpPr>
        <p:spPr>
          <a:xfrm>
            <a:off x="7000568" y="3224989"/>
            <a:ext cx="766916" cy="646331"/>
          </a:xfrm>
          <a:prstGeom prst="rect">
            <a:avLst/>
          </a:prstGeom>
          <a:solidFill>
            <a:schemeClr val="bg1"/>
          </a:solidFill>
        </p:spPr>
        <p:txBody>
          <a:bodyPr wrap="square" rtlCol="0">
            <a:spAutoFit/>
          </a:bodyPr>
          <a:lstStyle/>
          <a:p>
            <a:pPr algn="ctr"/>
            <a:r>
              <a:rPr lang="en-US" sz="1200" dirty="0" smtClean="0"/>
              <a:t>Shape traffic here</a:t>
            </a:r>
            <a:endParaRPr lang="en-US"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Traffic Shaping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914399" y="1345249"/>
            <a:ext cx="7790214" cy="4600081"/>
          </a:xfrm>
        </p:spPr>
        <p:txBody>
          <a:bodyPr/>
          <a:lstStyle/>
          <a:p>
            <a:r>
              <a:rPr lang="en-US" dirty="0" smtClean="0"/>
              <a:t>Token/Leaky bucket limits both the average rate (R)  and short-term burst (B) of traffic</a:t>
            </a:r>
          </a:p>
          <a:p>
            <a:pPr lvl="1"/>
            <a:r>
              <a:rPr lang="en-US" dirty="0" smtClean="0"/>
              <a:t>For token, bucket size is B, water enters at rate R and is removed to send; opposite for leaky.</a:t>
            </a:r>
          </a:p>
        </p:txBody>
      </p:sp>
      <p:pic>
        <p:nvPicPr>
          <p:cNvPr id="47108" name="Picture 2"/>
          <p:cNvPicPr>
            <a:picLocks noChangeAspect="1" noChangeArrowheads="1"/>
          </p:cNvPicPr>
          <p:nvPr/>
        </p:nvPicPr>
        <p:blipFill>
          <a:blip r:embed="rId2" cstate="print">
            <a:clrChange>
              <a:clrFrom>
                <a:srgbClr val="FFFFFF"/>
              </a:clrFrom>
              <a:clrTo>
                <a:srgbClr val="FFFFFF">
                  <a:alpha val="0"/>
                </a:srgbClr>
              </a:clrTo>
            </a:clrChange>
          </a:blip>
          <a:srcRect l="32252" b="18836"/>
          <a:stretch>
            <a:fillRect/>
          </a:stretch>
        </p:blipFill>
        <p:spPr bwMode="auto">
          <a:xfrm>
            <a:off x="1809126" y="2989917"/>
            <a:ext cx="5517280" cy="2643956"/>
          </a:xfrm>
          <a:prstGeom prst="rect">
            <a:avLst/>
          </a:prstGeom>
          <a:noFill/>
          <a:ln w="9525">
            <a:noFill/>
            <a:miter lim="800000"/>
            <a:headEnd/>
            <a:tailEnd/>
          </a:ln>
        </p:spPr>
      </p:pic>
      <p:sp>
        <p:nvSpPr>
          <p:cNvPr id="6" name="TextBox 5"/>
          <p:cNvSpPr txBox="1"/>
          <p:nvPr/>
        </p:nvSpPr>
        <p:spPr>
          <a:xfrm>
            <a:off x="1879251" y="5730361"/>
            <a:ext cx="2456769" cy="615553"/>
          </a:xfrm>
          <a:prstGeom prst="rect">
            <a:avLst/>
          </a:prstGeom>
          <a:solidFill>
            <a:schemeClr val="bg1"/>
          </a:solidFill>
        </p:spPr>
        <p:txBody>
          <a:bodyPr wrap="square" lIns="0" tIns="0" rIns="0" bIns="0" rtlCol="0">
            <a:spAutoFit/>
          </a:bodyPr>
          <a:lstStyle/>
          <a:p>
            <a:pPr algn="ctr"/>
            <a:r>
              <a:rPr lang="en-US" sz="2000" dirty="0" smtClean="0">
                <a:solidFill>
                  <a:srgbClr val="FF2BD8"/>
                </a:solidFill>
              </a:rPr>
              <a:t>Leaky bucket</a:t>
            </a:r>
          </a:p>
          <a:p>
            <a:pPr algn="ctr"/>
            <a:r>
              <a:rPr lang="en-US" sz="2000" dirty="0" smtClean="0">
                <a:solidFill>
                  <a:srgbClr val="FF2BD8"/>
                </a:solidFill>
              </a:rPr>
              <a:t>(need not full to send)</a:t>
            </a:r>
            <a:endParaRPr lang="en-US" sz="2000" dirty="0">
              <a:solidFill>
                <a:srgbClr val="FF2BD8"/>
              </a:solidFill>
            </a:endParaRPr>
          </a:p>
        </p:txBody>
      </p:sp>
      <p:sp>
        <p:nvSpPr>
          <p:cNvPr id="7" name="TextBox 6"/>
          <p:cNvSpPr txBox="1"/>
          <p:nvPr/>
        </p:nvSpPr>
        <p:spPr>
          <a:xfrm>
            <a:off x="4876807" y="5735270"/>
            <a:ext cx="3215144" cy="615553"/>
          </a:xfrm>
          <a:prstGeom prst="rect">
            <a:avLst/>
          </a:prstGeom>
          <a:solidFill>
            <a:schemeClr val="bg1"/>
          </a:solidFill>
        </p:spPr>
        <p:txBody>
          <a:bodyPr wrap="square" lIns="0" tIns="0" rIns="0" bIns="0" rtlCol="0">
            <a:spAutoFit/>
          </a:bodyPr>
          <a:lstStyle/>
          <a:p>
            <a:pPr algn="ctr"/>
            <a:r>
              <a:rPr lang="en-US" sz="2000" dirty="0" smtClean="0">
                <a:solidFill>
                  <a:srgbClr val="FF2BD8"/>
                </a:solidFill>
              </a:rPr>
              <a:t>Token bucket</a:t>
            </a:r>
          </a:p>
          <a:p>
            <a:pPr algn="ctr"/>
            <a:r>
              <a:rPr lang="en-US" sz="2000" dirty="0" smtClean="0">
                <a:solidFill>
                  <a:srgbClr val="FF2BD8"/>
                </a:solidFill>
              </a:rPr>
              <a:t>(need some water to send)</a:t>
            </a:r>
            <a:endParaRPr lang="en-US" sz="2000" dirty="0">
              <a:solidFill>
                <a:srgbClr val="FF2BD8"/>
              </a:solidFill>
            </a:endParaRPr>
          </a:p>
        </p:txBody>
      </p:sp>
      <p:sp>
        <p:nvSpPr>
          <p:cNvPr id="11" name="TextBox 10"/>
          <p:cNvSpPr txBox="1"/>
          <p:nvPr/>
        </p:nvSpPr>
        <p:spPr>
          <a:xfrm>
            <a:off x="1789471" y="4109892"/>
            <a:ext cx="688009" cy="276999"/>
          </a:xfrm>
          <a:prstGeom prst="rect">
            <a:avLst/>
          </a:prstGeom>
          <a:noFill/>
        </p:spPr>
        <p:txBody>
          <a:bodyPr wrap="none" rtlCol="0">
            <a:spAutoFit/>
          </a:bodyPr>
          <a:lstStyle/>
          <a:p>
            <a:r>
              <a:rPr lang="en-US" sz="1200" dirty="0"/>
              <a:t>t</a:t>
            </a:r>
            <a:r>
              <a:rPr lang="en-US" sz="1200" dirty="0" smtClean="0"/>
              <a:t>o send</a:t>
            </a:r>
            <a:endParaRPr lang="en-US" sz="1200" dirty="0"/>
          </a:p>
        </p:txBody>
      </p:sp>
      <p:sp>
        <p:nvSpPr>
          <p:cNvPr id="12" name="TextBox 11"/>
          <p:cNvSpPr txBox="1"/>
          <p:nvPr/>
        </p:nvSpPr>
        <p:spPr>
          <a:xfrm>
            <a:off x="4862051" y="4803066"/>
            <a:ext cx="688009" cy="276999"/>
          </a:xfrm>
          <a:prstGeom prst="rect">
            <a:avLst/>
          </a:prstGeom>
          <a:noFill/>
        </p:spPr>
        <p:txBody>
          <a:bodyPr wrap="none" rtlCol="0">
            <a:spAutoFit/>
          </a:bodyPr>
          <a:lstStyle/>
          <a:p>
            <a:r>
              <a:rPr lang="en-US" sz="1200" dirty="0"/>
              <a:t>t</a:t>
            </a:r>
            <a:r>
              <a:rPr lang="en-US" sz="1200" dirty="0" smtClean="0"/>
              <a:t>o send</a:t>
            </a:r>
            <a:endParaRPr 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latin typeface="Arial" charset="0"/>
                <a:cs typeface="Arial" charset="0"/>
              </a:rPr>
              <a:t>Traffic Shaping (3)</a:t>
            </a:r>
          </a:p>
        </p:txBody>
      </p:sp>
      <p:sp>
        <p:nvSpPr>
          <p:cNvPr id="5" name="Footer Placeholder 4"/>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pic>
        <p:nvPicPr>
          <p:cNvPr id="4915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52112" y="1162254"/>
            <a:ext cx="3580306" cy="432414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84439" y="983999"/>
            <a:ext cx="3303617" cy="4463072"/>
          </a:xfrm>
          <a:prstGeom prst="rect">
            <a:avLst/>
          </a:prstGeom>
          <a:noFill/>
          <a:ln w="9525">
            <a:noFill/>
            <a:miter lim="800000"/>
            <a:headEnd/>
            <a:tailEnd/>
          </a:ln>
        </p:spPr>
      </p:pic>
      <p:sp>
        <p:nvSpPr>
          <p:cNvPr id="8" name="TextBox 7"/>
          <p:cNvSpPr txBox="1"/>
          <p:nvPr/>
        </p:nvSpPr>
        <p:spPr>
          <a:xfrm>
            <a:off x="478152" y="2697112"/>
            <a:ext cx="1901252" cy="923330"/>
          </a:xfrm>
          <a:prstGeom prst="rect">
            <a:avLst/>
          </a:prstGeom>
          <a:noFill/>
        </p:spPr>
        <p:txBody>
          <a:bodyPr wrap="square" lIns="0" tIns="0" rIns="0" bIns="0" rtlCol="0">
            <a:spAutoFit/>
          </a:bodyPr>
          <a:lstStyle/>
          <a:p>
            <a:r>
              <a:rPr lang="en-US" sz="2000" dirty="0" smtClean="0">
                <a:solidFill>
                  <a:srgbClr val="FF2BD8"/>
                </a:solidFill>
              </a:rPr>
              <a:t>Shaped by R=200 Mbps B=9600 KB</a:t>
            </a:r>
            <a:endParaRPr lang="en-US" sz="2000" dirty="0">
              <a:solidFill>
                <a:srgbClr val="FF2BD8"/>
              </a:solidFill>
            </a:endParaRPr>
          </a:p>
        </p:txBody>
      </p:sp>
      <p:sp>
        <p:nvSpPr>
          <p:cNvPr id="9" name="TextBox 8"/>
          <p:cNvSpPr txBox="1"/>
          <p:nvPr/>
        </p:nvSpPr>
        <p:spPr>
          <a:xfrm>
            <a:off x="483067" y="4058880"/>
            <a:ext cx="1901252" cy="923330"/>
          </a:xfrm>
          <a:prstGeom prst="rect">
            <a:avLst/>
          </a:prstGeom>
          <a:noFill/>
        </p:spPr>
        <p:txBody>
          <a:bodyPr wrap="square" lIns="0" tIns="0" rIns="0" bIns="0" rtlCol="0">
            <a:spAutoFit/>
          </a:bodyPr>
          <a:lstStyle/>
          <a:p>
            <a:r>
              <a:rPr lang="en-US" sz="2000" dirty="0" smtClean="0">
                <a:solidFill>
                  <a:srgbClr val="FF2BD8"/>
                </a:solidFill>
              </a:rPr>
              <a:t>Shaped by R=200 Mbps B=0 KB</a:t>
            </a:r>
            <a:endParaRPr lang="en-US" sz="2000" dirty="0">
              <a:solidFill>
                <a:srgbClr val="FF2BD8"/>
              </a:solidFill>
            </a:endParaRPr>
          </a:p>
        </p:txBody>
      </p:sp>
      <p:sp>
        <p:nvSpPr>
          <p:cNvPr id="10" name="TextBox 9"/>
          <p:cNvSpPr txBox="1"/>
          <p:nvPr/>
        </p:nvSpPr>
        <p:spPr>
          <a:xfrm>
            <a:off x="522396" y="1374666"/>
            <a:ext cx="1901252" cy="923330"/>
          </a:xfrm>
          <a:prstGeom prst="rect">
            <a:avLst/>
          </a:prstGeom>
          <a:noFill/>
        </p:spPr>
        <p:txBody>
          <a:bodyPr wrap="square" lIns="0" tIns="0" rIns="0" bIns="0" rtlCol="0">
            <a:spAutoFit/>
          </a:bodyPr>
          <a:lstStyle/>
          <a:p>
            <a:r>
              <a:rPr lang="en-US" sz="2000" dirty="0" smtClean="0">
                <a:solidFill>
                  <a:srgbClr val="FF2BD8"/>
                </a:solidFill>
              </a:rPr>
              <a:t>Host traffic</a:t>
            </a:r>
          </a:p>
          <a:p>
            <a:r>
              <a:rPr lang="en-US" sz="2000" dirty="0" smtClean="0">
                <a:solidFill>
                  <a:srgbClr val="FF2BD8"/>
                </a:solidFill>
              </a:rPr>
              <a:t>R=200 Mbps B=16000 KB</a:t>
            </a:r>
            <a:endParaRPr lang="en-US" sz="2000" dirty="0">
              <a:solidFill>
                <a:srgbClr val="FF2BD8"/>
              </a:solidFill>
            </a:endParaRPr>
          </a:p>
        </p:txBody>
      </p:sp>
      <p:sp>
        <p:nvSpPr>
          <p:cNvPr id="12" name="TextBox 11"/>
          <p:cNvSpPr txBox="1"/>
          <p:nvPr/>
        </p:nvSpPr>
        <p:spPr>
          <a:xfrm>
            <a:off x="658769" y="5673213"/>
            <a:ext cx="7932813" cy="461665"/>
          </a:xfrm>
          <a:prstGeom prst="rect">
            <a:avLst/>
          </a:prstGeom>
          <a:noFill/>
        </p:spPr>
        <p:txBody>
          <a:bodyPr wrap="none" rtlCol="0">
            <a:spAutoFit/>
          </a:bodyPr>
          <a:lstStyle/>
          <a:p>
            <a:r>
              <a:rPr lang="en-US" sz="2400" dirty="0" smtClean="0"/>
              <a:t>Smaller bucket size delays traffic and reduces </a:t>
            </a:r>
            <a:r>
              <a:rPr lang="en-US" sz="2400" dirty="0" err="1" smtClean="0"/>
              <a:t>burstiness</a:t>
            </a:r>
            <a:endParaRPr lang="en-US" sz="2400" dirty="0"/>
          </a:p>
        </p:txBody>
      </p:sp>
      <p:cxnSp>
        <p:nvCxnSpPr>
          <p:cNvPr id="14" name="Straight Arrow Connector 13"/>
          <p:cNvCxnSpPr/>
          <p:nvPr/>
        </p:nvCxnSpPr>
        <p:spPr bwMode="auto">
          <a:xfrm rot="5400000">
            <a:off x="953729" y="2526890"/>
            <a:ext cx="35396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a:off x="958645" y="3849329"/>
            <a:ext cx="35396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Packet Scheduling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r>
              <a:rPr lang="en-US" dirty="0" smtClean="0"/>
              <a:t>Packet scheduling divides router/link resources among traffic flows with alternatives to FIFO (First In First Out)</a:t>
            </a:r>
          </a:p>
        </p:txBody>
      </p:sp>
      <p:pic>
        <p:nvPicPr>
          <p:cNvPr id="51204" name="Picture 2"/>
          <p:cNvPicPr>
            <a:picLocks noChangeAspect="1" noChangeArrowheads="1"/>
          </p:cNvPicPr>
          <p:nvPr/>
        </p:nvPicPr>
        <p:blipFill>
          <a:blip r:embed="rId2" cstate="print"/>
          <a:srcRect/>
          <a:stretch>
            <a:fillRect/>
          </a:stretch>
        </p:blipFill>
        <p:spPr bwMode="auto">
          <a:xfrm>
            <a:off x="461962" y="2662079"/>
            <a:ext cx="8220075" cy="2505075"/>
          </a:xfrm>
          <a:prstGeom prst="rect">
            <a:avLst/>
          </a:prstGeom>
          <a:noFill/>
          <a:ln w="9525">
            <a:noFill/>
            <a:miter lim="800000"/>
            <a:headEnd/>
            <a:tailEnd/>
          </a:ln>
        </p:spPr>
      </p:pic>
      <p:sp>
        <p:nvSpPr>
          <p:cNvPr id="9" name="TextBox 8"/>
          <p:cNvSpPr txBox="1"/>
          <p:nvPr/>
        </p:nvSpPr>
        <p:spPr>
          <a:xfrm>
            <a:off x="2857856" y="5014449"/>
            <a:ext cx="3467616" cy="369332"/>
          </a:xfrm>
          <a:prstGeom prst="rect">
            <a:avLst/>
          </a:prstGeom>
          <a:noFill/>
        </p:spPr>
        <p:txBody>
          <a:bodyPr wrap="none" rtlCol="0">
            <a:spAutoFit/>
          </a:bodyPr>
          <a:lstStyle/>
          <a:p>
            <a:r>
              <a:rPr lang="en-US" dirty="0" smtClean="0">
                <a:solidFill>
                  <a:srgbClr val="FF2BD8"/>
                </a:solidFill>
              </a:rPr>
              <a:t>Example of round-robin queuing</a:t>
            </a:r>
          </a:p>
        </p:txBody>
      </p:sp>
      <p:sp>
        <p:nvSpPr>
          <p:cNvPr id="10" name="TextBox 9"/>
          <p:cNvSpPr txBox="1"/>
          <p:nvPr/>
        </p:nvSpPr>
        <p:spPr>
          <a:xfrm>
            <a:off x="2890689" y="2890689"/>
            <a:ext cx="298480" cy="338554"/>
          </a:xfrm>
          <a:prstGeom prst="rect">
            <a:avLst/>
          </a:prstGeom>
          <a:noFill/>
        </p:spPr>
        <p:txBody>
          <a:bodyPr wrap="none" rtlCol="0">
            <a:spAutoFit/>
          </a:bodyPr>
          <a:lstStyle/>
          <a:p>
            <a:r>
              <a:rPr lang="en-US" sz="1600" dirty="0" smtClean="0"/>
              <a:t>1</a:t>
            </a:r>
            <a:endParaRPr lang="en-US" sz="1600" dirty="0"/>
          </a:p>
        </p:txBody>
      </p:sp>
      <p:sp>
        <p:nvSpPr>
          <p:cNvPr id="11" name="TextBox 10"/>
          <p:cNvSpPr txBox="1"/>
          <p:nvPr/>
        </p:nvSpPr>
        <p:spPr>
          <a:xfrm>
            <a:off x="2600649" y="2905441"/>
            <a:ext cx="298480" cy="338554"/>
          </a:xfrm>
          <a:prstGeom prst="rect">
            <a:avLst/>
          </a:prstGeom>
          <a:noFill/>
        </p:spPr>
        <p:txBody>
          <a:bodyPr wrap="none" rtlCol="0">
            <a:spAutoFit/>
          </a:bodyPr>
          <a:lstStyle/>
          <a:p>
            <a:r>
              <a:rPr lang="en-US" sz="1600" dirty="0" smtClean="0"/>
              <a:t>1</a:t>
            </a:r>
            <a:endParaRPr lang="en-US" sz="1600" dirty="0"/>
          </a:p>
        </p:txBody>
      </p:sp>
      <p:sp>
        <p:nvSpPr>
          <p:cNvPr id="12" name="TextBox 11"/>
          <p:cNvSpPr txBox="1"/>
          <p:nvPr/>
        </p:nvSpPr>
        <p:spPr>
          <a:xfrm>
            <a:off x="2271281" y="2890697"/>
            <a:ext cx="298480" cy="338554"/>
          </a:xfrm>
          <a:prstGeom prst="rect">
            <a:avLst/>
          </a:prstGeom>
          <a:noFill/>
        </p:spPr>
        <p:txBody>
          <a:bodyPr wrap="none" rtlCol="0">
            <a:spAutoFit/>
          </a:bodyPr>
          <a:lstStyle/>
          <a:p>
            <a:r>
              <a:rPr lang="en-US" sz="1600" dirty="0" smtClean="0"/>
              <a:t>1</a:t>
            </a:r>
            <a:endParaRPr lang="en-US" sz="1600" dirty="0"/>
          </a:p>
        </p:txBody>
      </p:sp>
      <p:sp>
        <p:nvSpPr>
          <p:cNvPr id="13" name="TextBox 12"/>
          <p:cNvSpPr txBox="1"/>
          <p:nvPr/>
        </p:nvSpPr>
        <p:spPr>
          <a:xfrm>
            <a:off x="2964433" y="3544521"/>
            <a:ext cx="298480" cy="338554"/>
          </a:xfrm>
          <a:prstGeom prst="rect">
            <a:avLst/>
          </a:prstGeom>
          <a:noFill/>
        </p:spPr>
        <p:txBody>
          <a:bodyPr wrap="none" rtlCol="0">
            <a:spAutoFit/>
          </a:bodyPr>
          <a:lstStyle/>
          <a:p>
            <a:r>
              <a:rPr lang="en-US" sz="1600" dirty="0" smtClean="0"/>
              <a:t>2</a:t>
            </a:r>
            <a:endParaRPr lang="en-US" sz="1600" dirty="0"/>
          </a:p>
        </p:txBody>
      </p:sp>
      <p:sp>
        <p:nvSpPr>
          <p:cNvPr id="14" name="TextBox 13"/>
          <p:cNvSpPr txBox="1"/>
          <p:nvPr/>
        </p:nvSpPr>
        <p:spPr>
          <a:xfrm>
            <a:off x="2664561" y="3549441"/>
            <a:ext cx="298480" cy="338554"/>
          </a:xfrm>
          <a:prstGeom prst="rect">
            <a:avLst/>
          </a:prstGeom>
          <a:noFill/>
        </p:spPr>
        <p:txBody>
          <a:bodyPr wrap="none" rtlCol="0">
            <a:spAutoFit/>
          </a:bodyPr>
          <a:lstStyle/>
          <a:p>
            <a:r>
              <a:rPr lang="en-US" sz="1600" dirty="0" smtClean="0"/>
              <a:t>2</a:t>
            </a:r>
            <a:endParaRPr lang="en-US" sz="1600" dirty="0"/>
          </a:p>
        </p:txBody>
      </p:sp>
      <p:sp>
        <p:nvSpPr>
          <p:cNvPr id="16" name="TextBox 15"/>
          <p:cNvSpPr txBox="1"/>
          <p:nvPr/>
        </p:nvSpPr>
        <p:spPr>
          <a:xfrm>
            <a:off x="2900529" y="4198353"/>
            <a:ext cx="298480" cy="338554"/>
          </a:xfrm>
          <a:prstGeom prst="rect">
            <a:avLst/>
          </a:prstGeom>
          <a:noFill/>
        </p:spPr>
        <p:txBody>
          <a:bodyPr wrap="none" rtlCol="0">
            <a:spAutoFit/>
          </a:bodyPr>
          <a:lstStyle/>
          <a:p>
            <a:r>
              <a:rPr lang="en-US" sz="1600" dirty="0"/>
              <a:t>3</a:t>
            </a:r>
          </a:p>
        </p:txBody>
      </p:sp>
      <p:sp>
        <p:nvSpPr>
          <p:cNvPr id="17" name="TextBox 16"/>
          <p:cNvSpPr txBox="1"/>
          <p:nvPr/>
        </p:nvSpPr>
        <p:spPr>
          <a:xfrm>
            <a:off x="2502337" y="4213105"/>
            <a:ext cx="298480" cy="338554"/>
          </a:xfrm>
          <a:prstGeom prst="rect">
            <a:avLst/>
          </a:prstGeom>
          <a:noFill/>
        </p:spPr>
        <p:txBody>
          <a:bodyPr wrap="none" rtlCol="0">
            <a:spAutoFit/>
          </a:bodyPr>
          <a:lstStyle/>
          <a:p>
            <a:r>
              <a:rPr lang="en-US" sz="1600" dirty="0" smtClean="0"/>
              <a:t>3</a:t>
            </a:r>
            <a:endParaRPr lang="en-US" sz="1600" dirty="0"/>
          </a:p>
        </p:txBody>
      </p:sp>
      <p:sp>
        <p:nvSpPr>
          <p:cNvPr id="18" name="TextBox 17"/>
          <p:cNvSpPr txBox="1"/>
          <p:nvPr/>
        </p:nvSpPr>
        <p:spPr>
          <a:xfrm>
            <a:off x="2113977" y="4208193"/>
            <a:ext cx="298480" cy="338554"/>
          </a:xfrm>
          <a:prstGeom prst="rect">
            <a:avLst/>
          </a:prstGeom>
          <a:noFill/>
        </p:spPr>
        <p:txBody>
          <a:bodyPr wrap="none" rtlCol="0">
            <a:spAutoFit/>
          </a:bodyPr>
          <a:lstStyle/>
          <a:p>
            <a:r>
              <a:rPr lang="en-US" sz="1600" dirty="0" smtClean="0"/>
              <a:t>3</a:t>
            </a:r>
            <a:endParaRPr lang="en-US" sz="1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Packet Scheduling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Rectangle 3"/>
          <p:cNvSpPr>
            <a:spLocks noGrp="1" noChangeArrowheads="1"/>
          </p:cNvSpPr>
          <p:nvPr>
            <p:ph idx="1"/>
          </p:nvPr>
        </p:nvSpPr>
        <p:spPr>
          <a:xfrm>
            <a:off x="914399" y="1364913"/>
            <a:ext cx="7790214" cy="4600081"/>
          </a:xfrm>
        </p:spPr>
        <p:txBody>
          <a:bodyPr/>
          <a:lstStyle/>
          <a:p>
            <a:r>
              <a:rPr lang="en-US" dirty="0" smtClean="0"/>
              <a:t>Fair Queueing approximates bit-level fairness with different packet sizes; weights change target levels</a:t>
            </a:r>
          </a:p>
          <a:p>
            <a:pPr lvl="1"/>
            <a:r>
              <a:rPr lang="en-US" dirty="0" smtClean="0"/>
              <a:t>Result is WFQ (Weighted Fair Queueing)</a:t>
            </a:r>
          </a:p>
        </p:txBody>
      </p:sp>
      <p:pic>
        <p:nvPicPr>
          <p:cNvPr id="52228" name="Picture 2"/>
          <p:cNvPicPr>
            <a:picLocks noChangeAspect="1" noChangeArrowheads="1"/>
          </p:cNvPicPr>
          <p:nvPr/>
        </p:nvPicPr>
        <p:blipFill>
          <a:blip r:embed="rId3" cstate="print"/>
          <a:srcRect b="14425"/>
          <a:stretch>
            <a:fillRect/>
          </a:stretch>
        </p:blipFill>
        <p:spPr bwMode="auto">
          <a:xfrm>
            <a:off x="481012" y="2774692"/>
            <a:ext cx="8181975" cy="2583885"/>
          </a:xfrm>
          <a:prstGeom prst="rect">
            <a:avLst/>
          </a:prstGeom>
          <a:noFill/>
          <a:ln w="9525">
            <a:noFill/>
            <a:miter lim="800000"/>
            <a:headEnd/>
            <a:tailEnd/>
          </a:ln>
        </p:spPr>
      </p:pic>
      <p:sp>
        <p:nvSpPr>
          <p:cNvPr id="10" name="TextBox 9"/>
          <p:cNvSpPr txBox="1"/>
          <p:nvPr/>
        </p:nvSpPr>
        <p:spPr>
          <a:xfrm>
            <a:off x="956904" y="5535551"/>
            <a:ext cx="2592545" cy="646331"/>
          </a:xfrm>
          <a:prstGeom prst="rect">
            <a:avLst/>
          </a:prstGeom>
          <a:noFill/>
        </p:spPr>
        <p:txBody>
          <a:bodyPr wrap="square" rtlCol="0">
            <a:spAutoFit/>
          </a:bodyPr>
          <a:lstStyle/>
          <a:p>
            <a:pPr algn="ctr"/>
            <a:r>
              <a:rPr lang="en-US" dirty="0" smtClean="0">
                <a:solidFill>
                  <a:srgbClr val="FF2BD8"/>
                </a:solidFill>
              </a:rPr>
              <a:t>Packets may be sent out of arrival order</a:t>
            </a:r>
          </a:p>
        </p:txBody>
      </p:sp>
      <p:sp>
        <p:nvSpPr>
          <p:cNvPr id="11" name="TextBox 10"/>
          <p:cNvSpPr txBox="1"/>
          <p:nvPr/>
        </p:nvSpPr>
        <p:spPr>
          <a:xfrm>
            <a:off x="5242166" y="5520805"/>
            <a:ext cx="3439719" cy="646331"/>
          </a:xfrm>
          <a:prstGeom prst="rect">
            <a:avLst/>
          </a:prstGeom>
          <a:noFill/>
        </p:spPr>
        <p:txBody>
          <a:bodyPr wrap="square" rtlCol="0">
            <a:spAutoFit/>
          </a:bodyPr>
          <a:lstStyle/>
          <a:p>
            <a:pPr algn="ctr"/>
            <a:r>
              <a:rPr lang="en-US" dirty="0" smtClean="0">
                <a:solidFill>
                  <a:srgbClr val="FF2BD8"/>
                </a:solidFill>
              </a:rPr>
              <a:t>Finish virtual times determine transmission order</a:t>
            </a:r>
          </a:p>
        </p:txBody>
      </p:sp>
      <p:sp>
        <p:nvSpPr>
          <p:cNvPr id="12" name="TextBox 11"/>
          <p:cNvSpPr txBox="1"/>
          <p:nvPr/>
        </p:nvSpPr>
        <p:spPr>
          <a:xfrm>
            <a:off x="5573745" y="5152098"/>
            <a:ext cx="2807179" cy="400110"/>
          </a:xfrm>
          <a:prstGeom prst="rect">
            <a:avLst/>
          </a:prstGeom>
          <a:noFill/>
        </p:spPr>
        <p:txBody>
          <a:bodyPr wrap="none" rtlCol="0">
            <a:spAutoFit/>
          </a:bodyPr>
          <a:lstStyle/>
          <a:p>
            <a:r>
              <a:rPr lang="en-US" sz="2000" dirty="0" smtClean="0"/>
              <a:t>F</a:t>
            </a:r>
            <a:r>
              <a:rPr lang="en-US" sz="2000" baseline="-25000" dirty="0" smtClean="0"/>
              <a:t>i</a:t>
            </a:r>
            <a:r>
              <a:rPr lang="en-US" sz="2000" dirty="0" smtClean="0"/>
              <a:t> = max(A</a:t>
            </a:r>
            <a:r>
              <a:rPr lang="en-US" sz="2000" baseline="-25000" dirty="0" smtClean="0"/>
              <a:t>i</a:t>
            </a:r>
            <a:r>
              <a:rPr lang="en-US" sz="2000" dirty="0" smtClean="0"/>
              <a:t>, F</a:t>
            </a:r>
            <a:r>
              <a:rPr lang="en-US" sz="2000" baseline="-25000" dirty="0" smtClean="0"/>
              <a:t>i-1</a:t>
            </a:r>
            <a:r>
              <a:rPr lang="en-US" sz="2000" dirty="0" smtClean="0"/>
              <a:t>) + L</a:t>
            </a:r>
            <a:r>
              <a:rPr lang="en-US" sz="2000" baseline="-25000" dirty="0" smtClean="0"/>
              <a:t>i</a:t>
            </a:r>
            <a:r>
              <a:rPr lang="en-US" sz="2000" dirty="0" smtClean="0"/>
              <a:t>/W</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Admission Control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Admission control takes a traffic flow specification and decides whether the network can carry it</a:t>
            </a:r>
          </a:p>
          <a:p>
            <a:pPr lvl="1"/>
            <a:r>
              <a:rPr lang="en-US" dirty="0" smtClean="0"/>
              <a:t>Sets up packet scheduling to meet </a:t>
            </a:r>
            <a:r>
              <a:rPr lang="en-US" dirty="0" err="1" smtClean="0"/>
              <a:t>QoS</a:t>
            </a:r>
            <a:endParaRPr lang="en-US" dirty="0" smtClean="0"/>
          </a:p>
        </p:txBody>
      </p:sp>
      <p:pic>
        <p:nvPicPr>
          <p:cNvPr id="53252" name="Picture 2"/>
          <p:cNvPicPr>
            <a:picLocks noChangeAspect="1" noChangeArrowheads="1"/>
          </p:cNvPicPr>
          <p:nvPr/>
        </p:nvPicPr>
        <p:blipFill>
          <a:blip r:embed="rId2" cstate="print"/>
          <a:srcRect/>
          <a:stretch>
            <a:fillRect/>
          </a:stretch>
        </p:blipFill>
        <p:spPr bwMode="auto">
          <a:xfrm>
            <a:off x="2585881" y="3137109"/>
            <a:ext cx="3917848" cy="2243415"/>
          </a:xfrm>
          <a:prstGeom prst="rect">
            <a:avLst/>
          </a:prstGeom>
          <a:noFill/>
          <a:ln w="9525">
            <a:noFill/>
            <a:miter lim="800000"/>
            <a:headEnd/>
            <a:tailEnd/>
          </a:ln>
        </p:spPr>
      </p:pic>
      <p:sp>
        <p:nvSpPr>
          <p:cNvPr id="12" name="TextBox 11"/>
          <p:cNvSpPr txBox="1"/>
          <p:nvPr/>
        </p:nvSpPr>
        <p:spPr>
          <a:xfrm>
            <a:off x="2179431" y="5407734"/>
            <a:ext cx="4863793" cy="369332"/>
          </a:xfrm>
          <a:prstGeom prst="rect">
            <a:avLst/>
          </a:prstGeom>
          <a:noFill/>
        </p:spPr>
        <p:txBody>
          <a:bodyPr wrap="square" rtlCol="0">
            <a:spAutoFit/>
          </a:bodyPr>
          <a:lstStyle/>
          <a:p>
            <a:pPr algn="ctr"/>
            <a:r>
              <a:rPr lang="en-US" dirty="0" smtClean="0">
                <a:solidFill>
                  <a:srgbClr val="FF2BD8"/>
                </a:solidFill>
              </a:rPr>
              <a:t>Example flow specification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Admission Control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5" name="Rectangle 3"/>
          <p:cNvSpPr>
            <a:spLocks noGrp="1" noChangeArrowheads="1"/>
          </p:cNvSpPr>
          <p:nvPr>
            <p:ph idx="1"/>
          </p:nvPr>
        </p:nvSpPr>
        <p:spPr/>
        <p:txBody>
          <a:bodyPr/>
          <a:lstStyle/>
          <a:p>
            <a:r>
              <a:rPr lang="en-US" dirty="0" smtClean="0"/>
              <a:t>Construction to guarantee bandwidth B and delay D:</a:t>
            </a:r>
          </a:p>
          <a:p>
            <a:pPr lvl="1"/>
            <a:r>
              <a:rPr lang="en-US" dirty="0" smtClean="0"/>
              <a:t>Shape traffic source to a (R, B) token bucket</a:t>
            </a:r>
          </a:p>
          <a:p>
            <a:pPr lvl="1"/>
            <a:r>
              <a:rPr lang="en-US" dirty="0" smtClean="0"/>
              <a:t>Run WFQ with weight W / all weights &gt; R/capacity</a:t>
            </a:r>
          </a:p>
          <a:p>
            <a:pPr lvl="1"/>
            <a:r>
              <a:rPr lang="en-US" dirty="0" smtClean="0"/>
              <a:t>Holds for all traffic patterns, all topologies</a:t>
            </a:r>
          </a:p>
        </p:txBody>
      </p:sp>
      <p:pic>
        <p:nvPicPr>
          <p:cNvPr id="54276" name="Picture 2"/>
          <p:cNvPicPr>
            <a:picLocks noChangeAspect="1" noChangeArrowheads="1"/>
          </p:cNvPicPr>
          <p:nvPr/>
        </p:nvPicPr>
        <p:blipFill>
          <a:blip r:embed="rId3" cstate="print"/>
          <a:srcRect/>
          <a:stretch>
            <a:fillRect/>
          </a:stretch>
        </p:blipFill>
        <p:spPr bwMode="auto">
          <a:xfrm>
            <a:off x="885825" y="3531619"/>
            <a:ext cx="7372350"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Integrated Services (1)</a:t>
            </a:r>
            <a:endParaRPr lang="en-US" dirty="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Design with </a:t>
            </a:r>
            <a:r>
              <a:rPr lang="en-US" dirty="0" err="1" smtClean="0"/>
              <a:t>QoS</a:t>
            </a:r>
            <a:r>
              <a:rPr lang="en-US" dirty="0" smtClean="0"/>
              <a:t> for each flow; handles multicast traffic.</a:t>
            </a:r>
          </a:p>
          <a:p>
            <a:r>
              <a:rPr lang="en-US" dirty="0" smtClean="0"/>
              <a:t>Admission with RSVP (Resource </a:t>
            </a:r>
            <a:r>
              <a:rPr lang="en-US" dirty="0" err="1" smtClean="0"/>
              <a:t>reSerVation</a:t>
            </a:r>
            <a:r>
              <a:rPr lang="en-US" dirty="0" smtClean="0"/>
              <a:t> Protocol):</a:t>
            </a:r>
          </a:p>
          <a:p>
            <a:pPr lvl="1"/>
            <a:r>
              <a:rPr lang="en-US" dirty="0" smtClean="0"/>
              <a:t>Receiver sends a request back to the sender</a:t>
            </a:r>
          </a:p>
          <a:p>
            <a:pPr lvl="1"/>
            <a:r>
              <a:rPr lang="en-US" dirty="0" smtClean="0"/>
              <a:t>Each router along the way reserves resources</a:t>
            </a:r>
          </a:p>
          <a:p>
            <a:pPr lvl="1"/>
            <a:r>
              <a:rPr lang="en-US" dirty="0" smtClean="0"/>
              <a:t>Routers merge multiple requests for same flow</a:t>
            </a:r>
          </a:p>
          <a:p>
            <a:pPr lvl="1"/>
            <a:r>
              <a:rPr lang="en-US" dirty="0" smtClean="0"/>
              <a:t>Entire path is set up, or reservation not made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Integrated Services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6324" name="Picture 2"/>
          <p:cNvPicPr>
            <a:picLocks noChangeAspect="1" noChangeArrowheads="1"/>
          </p:cNvPicPr>
          <p:nvPr/>
        </p:nvPicPr>
        <p:blipFill>
          <a:blip r:embed="rId2" cstate="print"/>
          <a:srcRect b="8679"/>
          <a:stretch>
            <a:fillRect/>
          </a:stretch>
        </p:blipFill>
        <p:spPr bwMode="auto">
          <a:xfrm>
            <a:off x="855413" y="1389774"/>
            <a:ext cx="7411269" cy="3644336"/>
          </a:xfrm>
          <a:prstGeom prst="rect">
            <a:avLst/>
          </a:prstGeom>
          <a:noFill/>
          <a:ln w="9525">
            <a:noFill/>
            <a:miter lim="800000"/>
            <a:headEnd/>
            <a:tailEnd/>
          </a:ln>
        </p:spPr>
      </p:pic>
      <p:sp>
        <p:nvSpPr>
          <p:cNvPr id="6" name="TextBox 5"/>
          <p:cNvSpPr txBox="1"/>
          <p:nvPr/>
        </p:nvSpPr>
        <p:spPr>
          <a:xfrm>
            <a:off x="825918" y="5191422"/>
            <a:ext cx="2153264" cy="646331"/>
          </a:xfrm>
          <a:prstGeom prst="rect">
            <a:avLst/>
          </a:prstGeom>
          <a:noFill/>
        </p:spPr>
        <p:txBody>
          <a:bodyPr wrap="square" rtlCol="0">
            <a:spAutoFit/>
          </a:bodyPr>
          <a:lstStyle/>
          <a:p>
            <a:pPr algn="ctr"/>
            <a:r>
              <a:rPr lang="en-US" dirty="0" smtClean="0">
                <a:solidFill>
                  <a:srgbClr val="FF2BD8"/>
                </a:solidFill>
              </a:rPr>
              <a:t>R3 reserves flow from S1</a:t>
            </a:r>
          </a:p>
        </p:txBody>
      </p:sp>
      <p:sp>
        <p:nvSpPr>
          <p:cNvPr id="7" name="TextBox 6"/>
          <p:cNvSpPr txBox="1"/>
          <p:nvPr/>
        </p:nvSpPr>
        <p:spPr>
          <a:xfrm>
            <a:off x="3485539" y="5215997"/>
            <a:ext cx="2128683" cy="646331"/>
          </a:xfrm>
          <a:prstGeom prst="rect">
            <a:avLst/>
          </a:prstGeom>
          <a:noFill/>
        </p:spPr>
        <p:txBody>
          <a:bodyPr wrap="square" rtlCol="0">
            <a:spAutoFit/>
          </a:bodyPr>
          <a:lstStyle/>
          <a:p>
            <a:pPr algn="ctr"/>
            <a:r>
              <a:rPr lang="en-US" dirty="0" smtClean="0">
                <a:solidFill>
                  <a:srgbClr val="FF2BD8"/>
                </a:solidFill>
              </a:rPr>
              <a:t>R3 reserves flow from S2</a:t>
            </a:r>
          </a:p>
        </p:txBody>
      </p:sp>
      <p:sp>
        <p:nvSpPr>
          <p:cNvPr id="8" name="TextBox 7"/>
          <p:cNvSpPr txBox="1"/>
          <p:nvPr/>
        </p:nvSpPr>
        <p:spPr>
          <a:xfrm>
            <a:off x="5751885" y="5201247"/>
            <a:ext cx="3038167" cy="646331"/>
          </a:xfrm>
          <a:prstGeom prst="rect">
            <a:avLst/>
          </a:prstGeom>
          <a:noFill/>
        </p:spPr>
        <p:txBody>
          <a:bodyPr wrap="square" rtlCol="0">
            <a:spAutoFit/>
          </a:bodyPr>
          <a:lstStyle/>
          <a:p>
            <a:pPr algn="ctr"/>
            <a:r>
              <a:rPr lang="en-US" dirty="0" smtClean="0">
                <a:solidFill>
                  <a:srgbClr val="FF2BD8"/>
                </a:solidFill>
              </a:rPr>
              <a:t>R5 reserves flow from S1; merged with R3 at H</a:t>
            </a:r>
          </a:p>
        </p:txBody>
      </p:sp>
      <p:cxnSp>
        <p:nvCxnSpPr>
          <p:cNvPr id="14" name="Straight Arrow Connector 13"/>
          <p:cNvCxnSpPr/>
          <p:nvPr/>
        </p:nvCxnSpPr>
        <p:spPr bwMode="auto">
          <a:xfrm>
            <a:off x="6862922" y="3392123"/>
            <a:ext cx="275304" cy="14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TextBox 14"/>
          <p:cNvSpPr txBox="1"/>
          <p:nvPr/>
        </p:nvSpPr>
        <p:spPr>
          <a:xfrm>
            <a:off x="6096007" y="3136490"/>
            <a:ext cx="838691" cy="369332"/>
          </a:xfrm>
          <a:prstGeom prst="rect">
            <a:avLst/>
          </a:prstGeom>
          <a:noFill/>
        </p:spPr>
        <p:txBody>
          <a:bodyPr wrap="none" rtlCol="0">
            <a:spAutoFit/>
          </a:bodyPr>
          <a:lstStyle/>
          <a:p>
            <a:r>
              <a:rPr lang="en-US" dirty="0" smtClean="0">
                <a:solidFill>
                  <a:srgbClr val="FF2BD8"/>
                </a:solidFill>
              </a:rPr>
              <a:t>Merge</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Differentiated Services (1)</a:t>
            </a:r>
          </a:p>
        </p:txBody>
      </p:sp>
      <p:sp>
        <p:nvSpPr>
          <p:cNvPr id="57347" name="Rectangle 3"/>
          <p:cNvSpPr>
            <a:spLocks noGrp="1" noChangeArrowheads="1"/>
          </p:cNvSpPr>
          <p:nvPr>
            <p:ph idx="1"/>
          </p:nvPr>
        </p:nvSpPr>
        <p:spPr>
          <a:xfrm>
            <a:off x="457200" y="1369136"/>
            <a:ext cx="8229600" cy="4867275"/>
          </a:xfrm>
        </p:spPr>
        <p:txBody>
          <a:bodyPr/>
          <a:lstStyle/>
          <a:p>
            <a:r>
              <a:rPr lang="en-US" dirty="0" smtClean="0"/>
              <a:t>Design with classes of </a:t>
            </a:r>
            <a:r>
              <a:rPr lang="en-US" dirty="0" err="1" smtClean="0"/>
              <a:t>QoS</a:t>
            </a:r>
            <a:r>
              <a:rPr lang="en-US" dirty="0" smtClean="0"/>
              <a:t>; customers buy what they want</a:t>
            </a:r>
          </a:p>
          <a:p>
            <a:pPr lvl="1"/>
            <a:r>
              <a:rPr lang="en-US" dirty="0" smtClean="0"/>
              <a:t>Expedited class is sent in preference to regular class</a:t>
            </a:r>
          </a:p>
          <a:p>
            <a:pPr lvl="1"/>
            <a:r>
              <a:rPr lang="en-US" dirty="0" smtClean="0"/>
              <a:t>Less expedited traffic but better quality for applications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7348" name="Picture 2"/>
          <p:cNvPicPr>
            <a:picLocks noChangeAspect="1" noChangeArrowheads="1"/>
          </p:cNvPicPr>
          <p:nvPr/>
        </p:nvPicPr>
        <p:blipFill>
          <a:blip r:embed="rId2" cstate="print"/>
          <a:srcRect/>
          <a:stretch>
            <a:fillRect/>
          </a:stretch>
        </p:blipFill>
        <p:spPr bwMode="auto">
          <a:xfrm>
            <a:off x="334761" y="2922616"/>
            <a:ext cx="82581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Connectionless Service – Datagrams</a:t>
            </a:r>
            <a:endParaRPr lang="en-US" dirty="0" smtClean="0"/>
          </a:p>
        </p:txBody>
      </p:sp>
      <p:sp>
        <p:nvSpPr>
          <p:cNvPr id="10243" name="Rectangle 3"/>
          <p:cNvSpPr>
            <a:spLocks noGrp="1" noChangeArrowheads="1"/>
          </p:cNvSpPr>
          <p:nvPr>
            <p:ph idx="1"/>
          </p:nvPr>
        </p:nvSpPr>
        <p:spPr>
          <a:xfrm>
            <a:off x="575184" y="1143000"/>
            <a:ext cx="8229600" cy="4867275"/>
          </a:xfrm>
        </p:spPr>
        <p:txBody>
          <a:bodyPr/>
          <a:lstStyle/>
          <a:p>
            <a:r>
              <a:rPr lang="en-US" dirty="0" smtClean="0"/>
              <a:t>Packet is forwarded using destination address inside it</a:t>
            </a:r>
          </a:p>
          <a:p>
            <a:pPr lvl="1"/>
            <a:r>
              <a:rPr lang="en-US" dirty="0" smtClean="0"/>
              <a:t>Different packets may take different paths</a:t>
            </a:r>
          </a:p>
        </p:txBody>
      </p:sp>
      <p:sp>
        <p:nvSpPr>
          <p:cNvPr id="12" name="Footer Placeholder 11"/>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7" name="Group 16"/>
          <p:cNvGrpSpPr/>
          <p:nvPr/>
        </p:nvGrpSpPr>
        <p:grpSpPr>
          <a:xfrm>
            <a:off x="1140548" y="2190829"/>
            <a:ext cx="7132356" cy="2503301"/>
            <a:chOff x="228600" y="1621671"/>
            <a:chExt cx="8277225" cy="2905125"/>
          </a:xfrm>
        </p:grpSpPr>
        <p:pic>
          <p:nvPicPr>
            <p:cNvPr id="10244" name="Picture 2"/>
            <p:cNvPicPr>
              <a:picLocks noChangeAspect="1" noChangeArrowheads="1"/>
            </p:cNvPicPr>
            <p:nvPr/>
          </p:nvPicPr>
          <p:blipFill>
            <a:blip r:embed="rId3" cstate="print"/>
            <a:srcRect/>
            <a:stretch>
              <a:fillRect/>
            </a:stretch>
          </p:blipFill>
          <p:spPr bwMode="auto">
            <a:xfrm>
              <a:off x="228600" y="1621671"/>
              <a:ext cx="8277225" cy="2905125"/>
            </a:xfrm>
            <a:prstGeom prst="rect">
              <a:avLst/>
            </a:prstGeom>
            <a:noFill/>
            <a:ln w="9525">
              <a:noFill/>
              <a:miter lim="800000"/>
              <a:headEnd/>
              <a:tailEnd/>
            </a:ln>
          </p:spPr>
        </p:pic>
        <p:sp>
          <p:nvSpPr>
            <p:cNvPr id="10245" name="TextBox 4"/>
            <p:cNvSpPr txBox="1">
              <a:spLocks noChangeArrowheads="1"/>
            </p:cNvSpPr>
            <p:nvPr/>
          </p:nvSpPr>
          <p:spPr bwMode="auto">
            <a:xfrm>
              <a:off x="5196627" y="1646640"/>
              <a:ext cx="2590800" cy="307975"/>
            </a:xfrm>
            <a:prstGeom prst="rect">
              <a:avLst/>
            </a:prstGeom>
            <a:noFill/>
            <a:ln w="9525">
              <a:noFill/>
              <a:miter lim="800000"/>
              <a:headEnd/>
              <a:tailEnd/>
            </a:ln>
          </p:spPr>
          <p:txBody>
            <a:bodyPr>
              <a:spAutoFit/>
            </a:bodyPr>
            <a:lstStyle/>
            <a:p>
              <a:r>
                <a:rPr lang="en-US" sz="1400" dirty="0"/>
                <a:t>ISP’s equipment</a:t>
              </a:r>
            </a:p>
          </p:txBody>
        </p:sp>
      </p:grpSp>
      <p:grpSp>
        <p:nvGrpSpPr>
          <p:cNvPr id="16" name="Group 15"/>
          <p:cNvGrpSpPr/>
          <p:nvPr/>
        </p:nvGrpSpPr>
        <p:grpSpPr>
          <a:xfrm>
            <a:off x="2477728" y="4690612"/>
            <a:ext cx="4696363" cy="1668584"/>
            <a:chOff x="1522413" y="4485521"/>
            <a:chExt cx="5638800" cy="2003425"/>
          </a:xfrm>
        </p:grpSpPr>
        <p:pic>
          <p:nvPicPr>
            <p:cNvPr id="10246" name="Picture 3"/>
            <p:cNvPicPr>
              <a:picLocks noChangeAspect="1" noChangeArrowheads="1"/>
            </p:cNvPicPr>
            <p:nvPr/>
          </p:nvPicPr>
          <p:blipFill>
            <a:blip r:embed="rId4" cstate="print"/>
            <a:srcRect t="1306"/>
            <a:stretch>
              <a:fillRect/>
            </a:stretch>
          </p:blipFill>
          <p:spPr bwMode="auto">
            <a:xfrm>
              <a:off x="1905000" y="4768096"/>
              <a:ext cx="4905375" cy="1720850"/>
            </a:xfrm>
            <a:prstGeom prst="rect">
              <a:avLst/>
            </a:prstGeom>
            <a:noFill/>
            <a:ln w="9525">
              <a:noFill/>
              <a:miter lim="800000"/>
              <a:headEnd/>
              <a:tailEnd/>
            </a:ln>
          </p:spPr>
        </p:pic>
        <p:sp>
          <p:nvSpPr>
            <p:cNvPr id="10247" name="TextBox 6"/>
            <p:cNvSpPr txBox="1">
              <a:spLocks noChangeArrowheads="1"/>
            </p:cNvSpPr>
            <p:nvPr/>
          </p:nvSpPr>
          <p:spPr bwMode="auto">
            <a:xfrm>
              <a:off x="1522413" y="4485521"/>
              <a:ext cx="5638800" cy="332585"/>
            </a:xfrm>
            <a:prstGeom prst="rect">
              <a:avLst/>
            </a:prstGeom>
            <a:noFill/>
            <a:ln w="9525">
              <a:noFill/>
              <a:miter lim="800000"/>
              <a:headEnd/>
              <a:tailEnd/>
            </a:ln>
          </p:spPr>
          <p:txBody>
            <a:bodyPr>
              <a:spAutoFit/>
            </a:bodyPr>
            <a:lstStyle/>
            <a:p>
              <a:r>
                <a:rPr lang="en-US" sz="1200" dirty="0"/>
                <a:t>A’s table (initially)   </a:t>
              </a:r>
              <a:r>
                <a:rPr lang="en-US" sz="1200" dirty="0" smtClean="0"/>
                <a:t>  </a:t>
              </a:r>
              <a:r>
                <a:rPr lang="en-US" sz="1200" dirty="0"/>
                <a:t>A’s table (later)  </a:t>
              </a:r>
              <a:r>
                <a:rPr lang="en-US" sz="1200" dirty="0" smtClean="0"/>
                <a:t>  </a:t>
              </a:r>
              <a:r>
                <a:rPr lang="en-US" sz="1200" dirty="0"/>
                <a:t>C’s Table   </a:t>
              </a:r>
              <a:r>
                <a:rPr lang="en-US" sz="1200" dirty="0" smtClean="0"/>
                <a:t>       E’s Table</a:t>
              </a:r>
              <a:endParaRPr lang="en-US" sz="1200" dirty="0"/>
            </a:p>
          </p:txBody>
        </p:sp>
        <p:sp>
          <p:nvSpPr>
            <p:cNvPr id="10248" name="Rectangle 7"/>
            <p:cNvSpPr>
              <a:spLocks noChangeArrowheads="1"/>
            </p:cNvSpPr>
            <p:nvPr/>
          </p:nvSpPr>
          <p:spPr bwMode="auto">
            <a:xfrm>
              <a:off x="2514600" y="4822071"/>
              <a:ext cx="2286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49" name="Rectangle 8"/>
            <p:cNvSpPr>
              <a:spLocks noChangeArrowheads="1"/>
            </p:cNvSpPr>
            <p:nvPr/>
          </p:nvSpPr>
          <p:spPr bwMode="auto">
            <a:xfrm>
              <a:off x="3810000" y="4837946"/>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50" name="Rectangle 9"/>
            <p:cNvSpPr>
              <a:spLocks noChangeArrowheads="1"/>
            </p:cNvSpPr>
            <p:nvPr/>
          </p:nvSpPr>
          <p:spPr bwMode="auto">
            <a:xfrm>
              <a:off x="5097463" y="5258634"/>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51" name="Rectangle 10"/>
            <p:cNvSpPr>
              <a:spLocks noChangeArrowheads="1"/>
            </p:cNvSpPr>
            <p:nvPr/>
          </p:nvSpPr>
          <p:spPr bwMode="auto">
            <a:xfrm>
              <a:off x="6388100" y="5671384"/>
              <a:ext cx="152400" cy="152400"/>
            </a:xfrm>
            <a:prstGeom prst="rect">
              <a:avLst/>
            </a:prstGeom>
            <a:solidFill>
              <a:schemeClr val="bg1"/>
            </a:solidFill>
            <a:ln w="9525" algn="ctr">
              <a:solidFill>
                <a:schemeClr val="bg1"/>
              </a:solidFill>
              <a:round/>
              <a:headEnd/>
              <a:tailEnd/>
            </a:ln>
          </p:spPr>
          <p:txBody>
            <a:bodyPr/>
            <a:lstStyle/>
            <a:p>
              <a:pPr algn="ctr"/>
              <a:endParaRPr lang="en-US"/>
            </a:p>
          </p:txBody>
        </p:sp>
      </p:grpSp>
      <p:sp>
        <p:nvSpPr>
          <p:cNvPr id="25" name="Rectangle 24"/>
          <p:cNvSpPr/>
          <p:nvPr/>
        </p:nvSpPr>
        <p:spPr bwMode="auto">
          <a:xfrm>
            <a:off x="2851355" y="6017342"/>
            <a:ext cx="835742"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1" name="Group 20"/>
          <p:cNvGrpSpPr/>
          <p:nvPr/>
        </p:nvGrpSpPr>
        <p:grpSpPr>
          <a:xfrm>
            <a:off x="2900510" y="5993299"/>
            <a:ext cx="1022555" cy="399123"/>
            <a:chOff x="5663374" y="5924472"/>
            <a:chExt cx="1022555" cy="399123"/>
          </a:xfrm>
          <a:noFill/>
        </p:grpSpPr>
        <p:sp>
          <p:nvSpPr>
            <p:cNvPr id="22" name="TextBox 7"/>
            <p:cNvSpPr txBox="1">
              <a:spLocks noChangeArrowheads="1"/>
            </p:cNvSpPr>
            <p:nvPr/>
          </p:nvSpPr>
          <p:spPr bwMode="auto">
            <a:xfrm>
              <a:off x="5663374" y="6031207"/>
              <a:ext cx="1022555" cy="292388"/>
            </a:xfrm>
            <a:prstGeom prst="rect">
              <a:avLst/>
            </a:prstGeom>
            <a:grpFill/>
            <a:ln w="9525">
              <a:noFill/>
              <a:miter lim="800000"/>
              <a:headEnd/>
              <a:tailEnd/>
            </a:ln>
          </p:spPr>
          <p:txBody>
            <a:bodyPr wrap="square" lIns="0" rIns="0">
              <a:spAutoFit/>
            </a:bodyPr>
            <a:lstStyle/>
            <a:p>
              <a:r>
                <a:rPr lang="en-US" sz="1300" dirty="0" err="1" smtClean="0"/>
                <a:t>Dest</a:t>
              </a:r>
              <a:r>
                <a:rPr lang="en-US" sz="1300" dirty="0" smtClean="0"/>
                <a:t>. Line</a:t>
              </a:r>
              <a:endParaRPr lang="en-US" sz="1300" dirty="0"/>
            </a:p>
          </p:txBody>
        </p:sp>
        <p:sp>
          <p:nvSpPr>
            <p:cNvPr id="23" name="Right Brace 22"/>
            <p:cNvSpPr/>
            <p:nvPr/>
          </p:nvSpPr>
          <p:spPr bwMode="auto">
            <a:xfrm rot="5400000">
              <a:off x="5815781" y="5855109"/>
              <a:ext cx="117986" cy="285136"/>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Right Brace 23"/>
            <p:cNvSpPr/>
            <p:nvPr/>
          </p:nvSpPr>
          <p:spPr bwMode="auto">
            <a:xfrm rot="5400000">
              <a:off x="6092291" y="5877371"/>
              <a:ext cx="161801" cy="256004"/>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Differentiated Services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p:txBody>
          <a:bodyPr/>
          <a:lstStyle/>
          <a:p>
            <a:r>
              <a:rPr lang="en-US" dirty="0" smtClean="0"/>
              <a:t>Implementation of </a:t>
            </a:r>
            <a:r>
              <a:rPr lang="en-US" dirty="0" err="1" smtClean="0"/>
              <a:t>DiffServ</a:t>
            </a:r>
            <a:r>
              <a:rPr lang="en-US" dirty="0" smtClean="0"/>
              <a:t>:</a:t>
            </a:r>
          </a:p>
          <a:p>
            <a:pPr lvl="1"/>
            <a:r>
              <a:rPr lang="en-US" dirty="0" smtClean="0"/>
              <a:t>Customers mark desired class on packet</a:t>
            </a:r>
          </a:p>
          <a:p>
            <a:pPr lvl="1"/>
            <a:r>
              <a:rPr lang="en-US" dirty="0" smtClean="0"/>
              <a:t>ISP shapes traffic to ensure markings are paid for</a:t>
            </a:r>
          </a:p>
          <a:p>
            <a:pPr lvl="1"/>
            <a:r>
              <a:rPr lang="en-US" dirty="0" smtClean="0"/>
              <a:t>Routers use WFQ to give different service levels</a:t>
            </a:r>
          </a:p>
        </p:txBody>
      </p:sp>
      <p:pic>
        <p:nvPicPr>
          <p:cNvPr id="58372" name="Picture 2"/>
          <p:cNvPicPr>
            <a:picLocks noChangeAspect="1" noChangeArrowheads="1"/>
          </p:cNvPicPr>
          <p:nvPr/>
        </p:nvPicPr>
        <p:blipFill>
          <a:blip r:embed="rId2" cstate="print"/>
          <a:srcRect/>
          <a:stretch>
            <a:fillRect/>
          </a:stretch>
        </p:blipFill>
        <p:spPr bwMode="auto">
          <a:xfrm>
            <a:off x="476560" y="3525308"/>
            <a:ext cx="8210550"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Internetworking</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smtClean="0"/>
              <a:t>Internetworking joins multiple, different networks  into a single larger network</a:t>
            </a:r>
          </a:p>
          <a:p>
            <a:pPr lvl="3"/>
            <a:endParaRPr lang="en-US" dirty="0" smtClean="0"/>
          </a:p>
          <a:p>
            <a:pPr lvl="1"/>
            <a:r>
              <a:rPr lang="en-US" dirty="0" smtClean="0"/>
              <a:t>How networks differ </a:t>
            </a:r>
            <a:r>
              <a:rPr lang="en-US" dirty="0" smtClean="0">
                <a:solidFill>
                  <a:srgbClr val="0000FF"/>
                </a:solidFill>
              </a:rPr>
              <a:t>»</a:t>
            </a:r>
            <a:endParaRPr lang="en-US" dirty="0" smtClean="0"/>
          </a:p>
          <a:p>
            <a:pPr lvl="1"/>
            <a:r>
              <a:rPr lang="en-US" dirty="0" smtClean="0"/>
              <a:t>How networks can be connected </a:t>
            </a:r>
            <a:r>
              <a:rPr lang="en-US" dirty="0" smtClean="0">
                <a:solidFill>
                  <a:srgbClr val="0000FF"/>
                </a:solidFill>
              </a:rPr>
              <a:t>»</a:t>
            </a:r>
            <a:endParaRPr lang="en-US" dirty="0" smtClean="0"/>
          </a:p>
          <a:p>
            <a:pPr lvl="1"/>
            <a:r>
              <a:rPr lang="en-US" dirty="0" smtClean="0"/>
              <a:t>Tunneling </a:t>
            </a:r>
            <a:r>
              <a:rPr lang="en-US" dirty="0" smtClean="0">
                <a:solidFill>
                  <a:srgbClr val="0000FF"/>
                </a:solidFill>
              </a:rPr>
              <a:t>»</a:t>
            </a:r>
            <a:endParaRPr lang="en-US" dirty="0" smtClean="0"/>
          </a:p>
          <a:p>
            <a:pPr lvl="1"/>
            <a:r>
              <a:rPr lang="en-US" dirty="0" smtClean="0"/>
              <a:t>Internetwork routing </a:t>
            </a:r>
            <a:r>
              <a:rPr lang="en-US" dirty="0" smtClean="0">
                <a:solidFill>
                  <a:srgbClr val="0000FF"/>
                </a:solidFill>
              </a:rPr>
              <a:t>»</a:t>
            </a:r>
            <a:endParaRPr lang="en-US" dirty="0" smtClean="0"/>
          </a:p>
          <a:p>
            <a:pPr lvl="1"/>
            <a:r>
              <a:rPr lang="en-US" dirty="0" smtClean="0"/>
              <a:t>Packet fragmentation </a:t>
            </a:r>
            <a:r>
              <a:rPr lang="en-US" dirty="0" smtClean="0">
                <a:solidFill>
                  <a:srgbClr val="0000FF"/>
                </a:solidFill>
              </a:rPr>
              <a:t>»</a:t>
            </a:r>
            <a:endParaRPr lang="en-US" dirty="0" smtClean="0"/>
          </a:p>
          <a:p>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How Networks Differ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0419" name="Rectangle 3"/>
          <p:cNvSpPr>
            <a:spLocks noGrp="1" noChangeArrowheads="1"/>
          </p:cNvSpPr>
          <p:nvPr>
            <p:ph idx="1"/>
          </p:nvPr>
        </p:nvSpPr>
        <p:spPr/>
        <p:txBody>
          <a:bodyPr/>
          <a:lstStyle/>
          <a:p>
            <a:r>
              <a:rPr lang="en-US" dirty="0" smtClean="0"/>
              <a:t>Differences can be large; complicates internetworking</a:t>
            </a:r>
          </a:p>
        </p:txBody>
      </p:sp>
      <p:pic>
        <p:nvPicPr>
          <p:cNvPr id="60420" name="Picture 2"/>
          <p:cNvPicPr>
            <a:picLocks noChangeAspect="1" noChangeArrowheads="1"/>
          </p:cNvPicPr>
          <p:nvPr/>
        </p:nvPicPr>
        <p:blipFill>
          <a:blip r:embed="rId2" cstate="print"/>
          <a:srcRect/>
          <a:stretch>
            <a:fillRect/>
          </a:stretch>
        </p:blipFill>
        <p:spPr bwMode="auto">
          <a:xfrm>
            <a:off x="1337072" y="2170573"/>
            <a:ext cx="6469856" cy="378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How Networks Can Be Connected</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1443" name="Rectangle 3"/>
          <p:cNvSpPr>
            <a:spLocks noGrp="1" noChangeArrowheads="1"/>
          </p:cNvSpPr>
          <p:nvPr>
            <p:ph idx="1"/>
          </p:nvPr>
        </p:nvSpPr>
        <p:spPr>
          <a:xfrm>
            <a:off x="914399" y="1394409"/>
            <a:ext cx="7790214" cy="4600081"/>
          </a:xfrm>
        </p:spPr>
        <p:txBody>
          <a:bodyPr/>
          <a:lstStyle/>
          <a:p>
            <a:r>
              <a:rPr lang="en-US" dirty="0" smtClean="0"/>
              <a:t>Internetworking based on a common network layer – IP</a:t>
            </a:r>
          </a:p>
        </p:txBody>
      </p:sp>
      <p:pic>
        <p:nvPicPr>
          <p:cNvPr id="61444" name="Picture 2"/>
          <p:cNvPicPr>
            <a:picLocks noChangeAspect="1" noChangeArrowheads="1"/>
          </p:cNvPicPr>
          <p:nvPr/>
        </p:nvPicPr>
        <p:blipFill>
          <a:blip r:embed="rId3" cstate="print">
            <a:clrChange>
              <a:clrFrom>
                <a:srgbClr val="FFFFFF"/>
              </a:clrFrom>
              <a:clrTo>
                <a:srgbClr val="FFFFFF">
                  <a:alpha val="0"/>
                </a:srgbClr>
              </a:clrTo>
            </a:clrChange>
          </a:blip>
          <a:srcRect l="5554" t="6452" b="3098"/>
          <a:stretch>
            <a:fillRect/>
          </a:stretch>
        </p:blipFill>
        <p:spPr bwMode="auto">
          <a:xfrm>
            <a:off x="943897" y="2526881"/>
            <a:ext cx="7709565" cy="3480619"/>
          </a:xfrm>
          <a:prstGeom prst="rect">
            <a:avLst/>
          </a:prstGeom>
          <a:noFill/>
          <a:ln w="9525">
            <a:noFill/>
            <a:miter lim="800000"/>
            <a:headEnd/>
            <a:tailEnd/>
          </a:ln>
        </p:spPr>
      </p:pic>
      <p:sp>
        <p:nvSpPr>
          <p:cNvPr id="9" name="Freeform 8"/>
          <p:cNvSpPr/>
          <p:nvPr/>
        </p:nvSpPr>
        <p:spPr bwMode="auto">
          <a:xfrm>
            <a:off x="3637932" y="2467890"/>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3972234" y="2123762"/>
            <a:ext cx="1887793" cy="646331"/>
          </a:xfrm>
          <a:prstGeom prst="rect">
            <a:avLst/>
          </a:prstGeom>
          <a:noFill/>
        </p:spPr>
        <p:txBody>
          <a:bodyPr wrap="square" rtlCol="0">
            <a:spAutoFit/>
          </a:bodyPr>
          <a:lstStyle/>
          <a:p>
            <a:r>
              <a:rPr lang="en-US" dirty="0" smtClean="0"/>
              <a:t>Packet mapped to a VC here</a:t>
            </a:r>
            <a:endParaRPr lang="en-US" dirty="0"/>
          </a:p>
        </p:txBody>
      </p:sp>
      <p:sp>
        <p:nvSpPr>
          <p:cNvPr id="11" name="Freeform 10"/>
          <p:cNvSpPr/>
          <p:nvPr/>
        </p:nvSpPr>
        <p:spPr bwMode="auto">
          <a:xfrm>
            <a:off x="3652682" y="4419591"/>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986984" y="4075463"/>
            <a:ext cx="2590797" cy="646331"/>
          </a:xfrm>
          <a:prstGeom prst="rect">
            <a:avLst/>
          </a:prstGeom>
          <a:noFill/>
        </p:spPr>
        <p:txBody>
          <a:bodyPr wrap="square" rtlCol="0">
            <a:spAutoFit/>
          </a:bodyPr>
          <a:lstStyle/>
          <a:p>
            <a:r>
              <a:rPr lang="en-US" dirty="0" smtClean="0"/>
              <a:t>Common protocol (IP) carried all the way</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Tunneling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2467" name="Rectangle 3"/>
          <p:cNvSpPr>
            <a:spLocks noGrp="1" noChangeArrowheads="1"/>
          </p:cNvSpPr>
          <p:nvPr>
            <p:ph idx="1"/>
          </p:nvPr>
        </p:nvSpPr>
        <p:spPr>
          <a:xfrm>
            <a:off x="1012719" y="1541889"/>
            <a:ext cx="7790214" cy="4600081"/>
          </a:xfrm>
        </p:spPr>
        <p:txBody>
          <a:bodyPr/>
          <a:lstStyle/>
          <a:p>
            <a:r>
              <a:rPr lang="en-US" dirty="0" smtClean="0"/>
              <a:t>Connects two networks through a middle one</a:t>
            </a:r>
          </a:p>
          <a:p>
            <a:pPr lvl="1"/>
            <a:r>
              <a:rPr lang="en-US" dirty="0" smtClean="0"/>
              <a:t>Packets are encapsulates over the middle</a:t>
            </a:r>
          </a:p>
        </p:txBody>
      </p:sp>
      <p:pic>
        <p:nvPicPr>
          <p:cNvPr id="62468" name="Picture 2"/>
          <p:cNvPicPr>
            <a:picLocks noChangeAspect="1" noChangeArrowheads="1"/>
          </p:cNvPicPr>
          <p:nvPr/>
        </p:nvPicPr>
        <p:blipFill>
          <a:blip r:embed="rId2" cstate="print"/>
          <a:srcRect/>
          <a:stretch>
            <a:fillRect/>
          </a:stretch>
        </p:blipFill>
        <p:spPr bwMode="auto">
          <a:xfrm>
            <a:off x="442912" y="2620758"/>
            <a:ext cx="8258175"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Tunneling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3491" name="Rectangle 3"/>
          <p:cNvSpPr>
            <a:spLocks noGrp="1" noChangeArrowheads="1"/>
          </p:cNvSpPr>
          <p:nvPr>
            <p:ph idx="1"/>
          </p:nvPr>
        </p:nvSpPr>
        <p:spPr/>
        <p:txBody>
          <a:bodyPr/>
          <a:lstStyle/>
          <a:p>
            <a:r>
              <a:rPr lang="en-US" dirty="0" smtClean="0"/>
              <a:t>Tunneling analogy: </a:t>
            </a:r>
          </a:p>
          <a:p>
            <a:pPr lvl="1"/>
            <a:r>
              <a:rPr lang="en-US" dirty="0" smtClean="0"/>
              <a:t>tunnel is a link; packet can only enter/exit at ends</a:t>
            </a:r>
          </a:p>
        </p:txBody>
      </p:sp>
      <p:pic>
        <p:nvPicPr>
          <p:cNvPr id="63492" name="Picture 2"/>
          <p:cNvPicPr>
            <a:picLocks noChangeAspect="1" noChangeArrowheads="1"/>
          </p:cNvPicPr>
          <p:nvPr/>
        </p:nvPicPr>
        <p:blipFill>
          <a:blip r:embed="rId2" cstate="print"/>
          <a:srcRect/>
          <a:stretch>
            <a:fillRect/>
          </a:stretch>
        </p:blipFill>
        <p:spPr bwMode="auto">
          <a:xfrm>
            <a:off x="395287" y="2859652"/>
            <a:ext cx="8353425"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Packet Fragmentation (1)</a:t>
            </a:r>
          </a:p>
        </p:txBody>
      </p:sp>
      <p:sp>
        <p:nvSpPr>
          <p:cNvPr id="65539" name="Rectangle 3"/>
          <p:cNvSpPr>
            <a:spLocks noGrp="1" noChangeArrowheads="1"/>
          </p:cNvSpPr>
          <p:nvPr>
            <p:ph idx="1"/>
          </p:nvPr>
        </p:nvSpPr>
        <p:spPr/>
        <p:txBody>
          <a:bodyPr/>
          <a:lstStyle/>
          <a:p>
            <a:r>
              <a:rPr lang="fr-FR" dirty="0" smtClean="0"/>
              <a:t>Networks have </a:t>
            </a:r>
            <a:r>
              <a:rPr lang="fr-FR" dirty="0" err="1" smtClean="0"/>
              <a:t>different</a:t>
            </a:r>
            <a:r>
              <a:rPr lang="fr-FR" dirty="0" smtClean="0"/>
              <a:t> </a:t>
            </a:r>
            <a:r>
              <a:rPr lang="fr-FR" dirty="0" err="1" smtClean="0"/>
              <a:t>packet</a:t>
            </a:r>
            <a:r>
              <a:rPr lang="fr-FR" dirty="0" smtClean="0"/>
              <a:t> size </a:t>
            </a:r>
            <a:r>
              <a:rPr lang="fr-FR" dirty="0" err="1" smtClean="0"/>
              <a:t>limits</a:t>
            </a:r>
            <a:r>
              <a:rPr lang="fr-FR" dirty="0" smtClean="0"/>
              <a:t> for </a:t>
            </a:r>
            <a:r>
              <a:rPr lang="fr-FR" dirty="0" err="1" smtClean="0"/>
              <a:t>many</a:t>
            </a:r>
            <a:r>
              <a:rPr lang="fr-FR" dirty="0" smtClean="0"/>
              <a:t> </a:t>
            </a:r>
            <a:r>
              <a:rPr lang="fr-FR" dirty="0" err="1" smtClean="0"/>
              <a:t>reasons</a:t>
            </a:r>
            <a:endParaRPr lang="fr-FR" dirty="0" smtClean="0"/>
          </a:p>
          <a:p>
            <a:pPr lvl="1"/>
            <a:r>
              <a:rPr lang="fr-FR" dirty="0" smtClean="0"/>
              <a:t>Large </a:t>
            </a:r>
            <a:r>
              <a:rPr lang="fr-FR" dirty="0" err="1" smtClean="0"/>
              <a:t>packets</a:t>
            </a:r>
            <a:r>
              <a:rPr lang="fr-FR" dirty="0" smtClean="0"/>
              <a:t> sent </a:t>
            </a:r>
            <a:r>
              <a:rPr lang="fr-FR" dirty="0" err="1" smtClean="0"/>
              <a:t>with</a:t>
            </a:r>
            <a:r>
              <a:rPr lang="fr-FR" dirty="0" smtClean="0"/>
              <a:t> fragmentation &amp; </a:t>
            </a:r>
            <a:r>
              <a:rPr lang="fr-FR" dirty="0" err="1" smtClean="0"/>
              <a:t>reassembly</a:t>
            </a:r>
            <a:endParaRPr lang="en-US" dirty="0" smtClean="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8" name="Group 27"/>
          <p:cNvGrpSpPr/>
          <p:nvPr/>
        </p:nvGrpSpPr>
        <p:grpSpPr>
          <a:xfrm>
            <a:off x="533400" y="2020682"/>
            <a:ext cx="8077200" cy="4429125"/>
            <a:chOff x="533400" y="2020682"/>
            <a:chExt cx="8077200" cy="4429125"/>
          </a:xfrm>
        </p:grpSpPr>
        <p:pic>
          <p:nvPicPr>
            <p:cNvPr id="6554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 y="2020682"/>
              <a:ext cx="8077200" cy="4429125"/>
            </a:xfrm>
            <a:prstGeom prst="rect">
              <a:avLst/>
            </a:prstGeom>
            <a:noFill/>
            <a:ln w="9525">
              <a:noFill/>
              <a:miter lim="800000"/>
              <a:headEnd/>
              <a:tailEnd/>
            </a:ln>
          </p:spPr>
        </p:pic>
        <p:sp>
          <p:nvSpPr>
            <p:cNvPr id="15" name="Rectangle 14"/>
            <p:cNvSpPr/>
            <p:nvPr/>
          </p:nvSpPr>
          <p:spPr bwMode="auto">
            <a:xfrm>
              <a:off x="1956619" y="3438832"/>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3677265" y="3303639"/>
              <a:ext cx="1081548" cy="5801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5815780" y="3438833"/>
              <a:ext cx="1184788" cy="5235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7285702" y="3360176"/>
              <a:ext cx="1081548" cy="5801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435510" y="3438832"/>
              <a:ext cx="1268296" cy="307777"/>
            </a:xfrm>
            <a:prstGeom prst="rect">
              <a:avLst/>
            </a:prstGeom>
            <a:solidFill>
              <a:schemeClr val="bg1"/>
            </a:solidFill>
          </p:spPr>
          <p:txBody>
            <a:bodyPr wrap="none" rtlCol="0">
              <a:spAutoFit/>
            </a:bodyPr>
            <a:lstStyle/>
            <a:p>
              <a:r>
                <a:rPr lang="en-US" sz="1400" dirty="0" smtClean="0"/>
                <a:t>G</a:t>
              </a:r>
              <a:r>
                <a:rPr lang="en-US" sz="1400" baseline="-25000" dirty="0" smtClean="0"/>
                <a:t>1</a:t>
              </a:r>
              <a:r>
                <a:rPr lang="en-US" sz="1400" dirty="0" smtClean="0"/>
                <a:t> fragments</a:t>
              </a:r>
              <a:endParaRPr lang="en-US" sz="1400" dirty="0"/>
            </a:p>
          </p:txBody>
        </p:sp>
        <p:sp>
          <p:nvSpPr>
            <p:cNvPr id="19" name="TextBox 18"/>
            <p:cNvSpPr txBox="1"/>
            <p:nvPr/>
          </p:nvSpPr>
          <p:spPr>
            <a:xfrm>
              <a:off x="2767784" y="3429000"/>
              <a:ext cx="1455848" cy="307777"/>
            </a:xfrm>
            <a:prstGeom prst="rect">
              <a:avLst/>
            </a:prstGeom>
            <a:solidFill>
              <a:schemeClr val="bg1"/>
            </a:solidFill>
          </p:spPr>
          <p:txBody>
            <a:bodyPr wrap="none" rtlCol="0">
              <a:spAutoFit/>
            </a:bodyPr>
            <a:lstStyle/>
            <a:p>
              <a:r>
                <a:rPr lang="en-US" sz="1400" dirty="0" smtClean="0"/>
                <a:t>G</a:t>
              </a:r>
              <a:r>
                <a:rPr lang="en-US" sz="1400" baseline="-25000" dirty="0"/>
                <a:t>2</a:t>
              </a:r>
              <a:r>
                <a:rPr lang="en-US" sz="1400" dirty="0" smtClean="0"/>
                <a:t> reassembles</a:t>
              </a:r>
              <a:endParaRPr lang="en-US" sz="1400" dirty="0"/>
            </a:p>
          </p:txBody>
        </p:sp>
        <p:sp>
          <p:nvSpPr>
            <p:cNvPr id="20" name="Rectangle 19"/>
            <p:cNvSpPr/>
            <p:nvPr/>
          </p:nvSpPr>
          <p:spPr bwMode="auto">
            <a:xfrm>
              <a:off x="3932903" y="3905864"/>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120880" y="3795262"/>
              <a:ext cx="6831742" cy="369332"/>
            </a:xfrm>
            <a:prstGeom prst="rect">
              <a:avLst/>
            </a:prstGeom>
            <a:solidFill>
              <a:schemeClr val="bg1"/>
            </a:solidFill>
          </p:spPr>
          <p:txBody>
            <a:bodyPr wrap="none" rtlCol="0">
              <a:spAutoFit/>
            </a:bodyPr>
            <a:lstStyle/>
            <a:p>
              <a:r>
                <a:rPr lang="en-US" dirty="0" smtClean="0">
                  <a:solidFill>
                    <a:srgbClr val="FF2BD8"/>
                  </a:solidFill>
                </a:rPr>
                <a:t>Transparent – packets fragmented / reassembled in each network</a:t>
              </a:r>
              <a:endParaRPr lang="en-US" dirty="0">
                <a:solidFill>
                  <a:srgbClr val="FF2BD8"/>
                </a:solidFill>
              </a:endParaRPr>
            </a:p>
          </p:txBody>
        </p:sp>
        <p:sp>
          <p:nvSpPr>
            <p:cNvPr id="21" name="Rectangle 20"/>
            <p:cNvSpPr/>
            <p:nvPr/>
          </p:nvSpPr>
          <p:spPr bwMode="auto">
            <a:xfrm>
              <a:off x="3741174" y="5975555"/>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1342114" y="5943604"/>
              <a:ext cx="6494085" cy="369332"/>
            </a:xfrm>
            <a:prstGeom prst="rect">
              <a:avLst/>
            </a:prstGeom>
            <a:solidFill>
              <a:schemeClr val="bg1"/>
            </a:solidFill>
          </p:spPr>
          <p:txBody>
            <a:bodyPr wrap="none" rtlCol="0">
              <a:spAutoFit/>
            </a:bodyPr>
            <a:lstStyle/>
            <a:p>
              <a:r>
                <a:rPr lang="en-US" dirty="0" smtClean="0">
                  <a:solidFill>
                    <a:srgbClr val="FF2BD8"/>
                  </a:solidFill>
                </a:rPr>
                <a:t>Non-transparent  – fragments are reassembled at destination</a:t>
              </a:r>
              <a:endParaRPr lang="en-US" dirty="0">
                <a:solidFill>
                  <a:srgbClr val="FF2BD8"/>
                </a:solidFill>
              </a:endParaRPr>
            </a:p>
          </p:txBody>
        </p:sp>
        <p:sp>
          <p:nvSpPr>
            <p:cNvPr id="22" name="TextBox 21"/>
            <p:cNvSpPr txBox="1"/>
            <p:nvPr/>
          </p:nvSpPr>
          <p:spPr>
            <a:xfrm>
              <a:off x="5048881" y="3438832"/>
              <a:ext cx="1236236" cy="307777"/>
            </a:xfrm>
            <a:prstGeom prst="rect">
              <a:avLst/>
            </a:prstGeom>
            <a:solidFill>
              <a:schemeClr val="bg1"/>
            </a:solidFill>
          </p:spPr>
          <p:txBody>
            <a:bodyPr wrap="none" rtlCol="0">
              <a:spAutoFit/>
            </a:bodyPr>
            <a:lstStyle/>
            <a:p>
              <a:r>
                <a:rPr lang="en-US" sz="1400" dirty="0" smtClean="0"/>
                <a:t>G</a:t>
              </a:r>
              <a:r>
                <a:rPr lang="en-US" sz="1400" baseline="-25000" dirty="0"/>
                <a:t>3</a:t>
              </a:r>
              <a:r>
                <a:rPr lang="en-US" sz="1400" dirty="0" smtClean="0"/>
                <a:t> fragments</a:t>
              </a:r>
              <a:endParaRPr lang="en-US" sz="1400" dirty="0"/>
            </a:p>
          </p:txBody>
        </p:sp>
        <p:sp>
          <p:nvSpPr>
            <p:cNvPr id="23" name="TextBox 22"/>
            <p:cNvSpPr txBox="1"/>
            <p:nvPr/>
          </p:nvSpPr>
          <p:spPr>
            <a:xfrm>
              <a:off x="6381155" y="3429000"/>
              <a:ext cx="1455848" cy="307777"/>
            </a:xfrm>
            <a:prstGeom prst="rect">
              <a:avLst/>
            </a:prstGeom>
            <a:solidFill>
              <a:schemeClr val="bg1"/>
            </a:solidFill>
          </p:spPr>
          <p:txBody>
            <a:bodyPr wrap="none" rtlCol="0">
              <a:spAutoFit/>
            </a:bodyPr>
            <a:lstStyle/>
            <a:p>
              <a:r>
                <a:rPr lang="en-US" sz="1400" dirty="0" smtClean="0"/>
                <a:t>G</a:t>
              </a:r>
              <a:r>
                <a:rPr lang="en-US" sz="1400" baseline="-25000" dirty="0" smtClean="0"/>
                <a:t>4</a:t>
              </a:r>
              <a:r>
                <a:rPr lang="en-US" sz="1400" dirty="0" smtClean="0"/>
                <a:t> reassembles</a:t>
              </a:r>
              <a:endParaRPr lang="en-US" sz="1400" dirty="0"/>
            </a:p>
          </p:txBody>
        </p:sp>
        <p:sp>
          <p:nvSpPr>
            <p:cNvPr id="26" name="Rectangle 25"/>
            <p:cNvSpPr/>
            <p:nvPr/>
          </p:nvSpPr>
          <p:spPr bwMode="auto">
            <a:xfrm>
              <a:off x="1558411" y="5456900"/>
              <a:ext cx="1194619" cy="5161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26"/>
            <p:cNvSpPr/>
            <p:nvPr/>
          </p:nvSpPr>
          <p:spPr bwMode="auto">
            <a:xfrm>
              <a:off x="3876370" y="5461816"/>
              <a:ext cx="3409336" cy="5161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64883" y="5527668"/>
              <a:ext cx="1268296" cy="307777"/>
            </a:xfrm>
            <a:prstGeom prst="rect">
              <a:avLst/>
            </a:prstGeom>
            <a:solidFill>
              <a:schemeClr val="bg1"/>
            </a:solidFill>
          </p:spPr>
          <p:txBody>
            <a:bodyPr wrap="none" rtlCol="0">
              <a:spAutoFit/>
            </a:bodyPr>
            <a:lstStyle/>
            <a:p>
              <a:r>
                <a:rPr lang="en-US" sz="1400" dirty="0" smtClean="0"/>
                <a:t>G</a:t>
              </a:r>
              <a:r>
                <a:rPr lang="en-US" sz="1400" baseline="-25000" dirty="0" smtClean="0"/>
                <a:t>1</a:t>
              </a:r>
              <a:r>
                <a:rPr lang="en-US" sz="1400" dirty="0" smtClean="0"/>
                <a:t> fragments</a:t>
              </a:r>
              <a:endParaRPr lang="en-US" sz="1400" dirty="0"/>
            </a:p>
          </p:txBody>
        </p:sp>
        <p:sp>
          <p:nvSpPr>
            <p:cNvPr id="25" name="TextBox 24"/>
            <p:cNvSpPr txBox="1"/>
            <p:nvPr/>
          </p:nvSpPr>
          <p:spPr>
            <a:xfrm>
              <a:off x="7152968" y="5380188"/>
              <a:ext cx="1440422" cy="523220"/>
            </a:xfrm>
            <a:prstGeom prst="rect">
              <a:avLst/>
            </a:prstGeom>
            <a:solidFill>
              <a:schemeClr val="bg1"/>
            </a:solidFill>
          </p:spPr>
          <p:txBody>
            <a:bodyPr wrap="square" rtlCol="0">
              <a:spAutoFit/>
            </a:bodyPr>
            <a:lstStyle/>
            <a:p>
              <a:r>
                <a:rPr lang="en-US" sz="1400" dirty="0" smtClean="0"/>
                <a:t>… destination will reassemble</a:t>
              </a:r>
              <a:endParaRPr lang="en-US" sz="1400" dirty="0"/>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Packet Fragmentation (2)</a:t>
            </a:r>
          </a:p>
        </p:txBody>
      </p:sp>
      <p:sp>
        <p:nvSpPr>
          <p:cNvPr id="27" name="Content Placeholder 26"/>
          <p:cNvSpPr>
            <a:spLocks noGrp="1"/>
          </p:cNvSpPr>
          <p:nvPr>
            <p:ph idx="1"/>
          </p:nvPr>
        </p:nvSpPr>
        <p:spPr/>
        <p:txBody>
          <a:bodyPr/>
          <a:lstStyle/>
          <a:p>
            <a:r>
              <a:rPr lang="en-US" dirty="0" smtClean="0"/>
              <a:t>Example of IP-style fragmentation:</a:t>
            </a:r>
            <a:endParaRPr lang="en-US" dirty="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809146" y="1720645"/>
            <a:ext cx="5151632" cy="1505318"/>
            <a:chOff x="2001301" y="1953481"/>
            <a:chExt cx="5490419" cy="1604312"/>
          </a:xfrm>
        </p:grpSpPr>
        <p:pic>
          <p:nvPicPr>
            <p:cNvPr id="66564" name="Picture 2"/>
            <p:cNvPicPr>
              <a:picLocks noChangeAspect="1" noChangeArrowheads="1"/>
            </p:cNvPicPr>
            <p:nvPr/>
          </p:nvPicPr>
          <p:blipFill>
            <a:blip r:embed="rId2" cstate="print"/>
            <a:srcRect l="16714" t="19338"/>
            <a:stretch>
              <a:fillRect/>
            </a:stretch>
          </p:blipFill>
          <p:spPr bwMode="auto">
            <a:xfrm>
              <a:off x="2095613" y="2047790"/>
              <a:ext cx="5396107" cy="1510003"/>
            </a:xfrm>
            <a:prstGeom prst="rect">
              <a:avLst/>
            </a:prstGeom>
            <a:noFill/>
            <a:ln w="9525">
              <a:noFill/>
              <a:miter lim="800000"/>
              <a:headEnd/>
              <a:tailEnd/>
            </a:ln>
          </p:spPr>
        </p:pic>
        <p:sp>
          <p:nvSpPr>
            <p:cNvPr id="6" name="Rectangle 5"/>
            <p:cNvSpPr/>
            <p:nvPr/>
          </p:nvSpPr>
          <p:spPr bwMode="auto">
            <a:xfrm>
              <a:off x="2001301" y="1953481"/>
              <a:ext cx="3376942" cy="4357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2176443" y="2094276"/>
              <a:ext cx="605935" cy="430887"/>
            </a:xfrm>
            <a:prstGeom prst="rect">
              <a:avLst/>
            </a:prstGeom>
            <a:solidFill>
              <a:schemeClr val="bg1"/>
            </a:solidFill>
          </p:spPr>
          <p:txBody>
            <a:bodyPr wrap="none" lIns="0" tIns="0" rIns="0" bIns="0" rtlCol="0">
              <a:spAutoFit/>
            </a:bodyPr>
            <a:lstStyle/>
            <a:p>
              <a:pPr algn="ctr"/>
              <a:r>
                <a:rPr lang="en-US" sz="1400" dirty="0" smtClean="0"/>
                <a:t>Packet</a:t>
              </a:r>
            </a:p>
            <a:p>
              <a:pPr algn="ctr"/>
              <a:r>
                <a:rPr lang="en-US" sz="1400" dirty="0" smtClean="0"/>
                <a:t>number</a:t>
              </a:r>
              <a:endParaRPr lang="en-US" sz="1400" dirty="0"/>
            </a:p>
          </p:txBody>
        </p:sp>
        <p:sp>
          <p:nvSpPr>
            <p:cNvPr id="8" name="TextBox 7"/>
            <p:cNvSpPr txBox="1"/>
            <p:nvPr/>
          </p:nvSpPr>
          <p:spPr>
            <a:xfrm>
              <a:off x="2837424" y="2079531"/>
              <a:ext cx="434350" cy="430887"/>
            </a:xfrm>
            <a:prstGeom prst="rect">
              <a:avLst/>
            </a:prstGeom>
            <a:solidFill>
              <a:schemeClr val="bg1"/>
            </a:solidFill>
          </p:spPr>
          <p:txBody>
            <a:bodyPr wrap="none" lIns="0" tIns="0" rIns="0" bIns="0" rtlCol="0">
              <a:spAutoFit/>
            </a:bodyPr>
            <a:lstStyle/>
            <a:p>
              <a:pPr algn="ctr"/>
              <a:r>
                <a:rPr lang="en-US" sz="1400" dirty="0" smtClean="0"/>
                <a:t>Start</a:t>
              </a:r>
            </a:p>
            <a:p>
              <a:pPr algn="ctr"/>
              <a:r>
                <a:rPr lang="en-US" sz="1400" dirty="0" smtClean="0"/>
                <a:t>offset</a:t>
              </a:r>
              <a:endParaRPr lang="en-US" sz="1400" dirty="0"/>
            </a:p>
          </p:txBody>
        </p:sp>
        <p:sp>
          <p:nvSpPr>
            <p:cNvPr id="10" name="Rectangle 9"/>
            <p:cNvSpPr/>
            <p:nvPr/>
          </p:nvSpPr>
          <p:spPr bwMode="auto">
            <a:xfrm>
              <a:off x="3313470" y="2158183"/>
              <a:ext cx="958644" cy="3490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3371967" y="2104115"/>
              <a:ext cx="318997" cy="430887"/>
            </a:xfrm>
            <a:prstGeom prst="rect">
              <a:avLst/>
            </a:prstGeom>
            <a:solidFill>
              <a:schemeClr val="bg1"/>
            </a:solidFill>
          </p:spPr>
          <p:txBody>
            <a:bodyPr wrap="none" lIns="0" tIns="0" rIns="0" bIns="0" rtlCol="0">
              <a:spAutoFit/>
            </a:bodyPr>
            <a:lstStyle/>
            <a:p>
              <a:pPr algn="ctr"/>
              <a:r>
                <a:rPr lang="en-US" sz="1400" dirty="0" smtClean="0"/>
                <a:t>End</a:t>
              </a:r>
            </a:p>
            <a:p>
              <a:pPr algn="ctr"/>
              <a:r>
                <a:rPr lang="en-US" sz="1400" dirty="0" smtClean="0"/>
                <a:t>bit</a:t>
              </a:r>
              <a:endParaRPr lang="en-US" sz="1400" dirty="0"/>
            </a:p>
          </p:txBody>
        </p:sp>
      </p:grpSp>
      <p:pic>
        <p:nvPicPr>
          <p:cNvPr id="12" name="Picture 2"/>
          <p:cNvPicPr>
            <a:picLocks noChangeAspect="1" noChangeArrowheads="1"/>
          </p:cNvPicPr>
          <p:nvPr/>
        </p:nvPicPr>
        <p:blipFill>
          <a:blip r:embed="rId3" cstate="print"/>
          <a:srcRect/>
          <a:stretch>
            <a:fillRect/>
          </a:stretch>
        </p:blipFill>
        <p:spPr bwMode="auto">
          <a:xfrm>
            <a:off x="2176428" y="3546984"/>
            <a:ext cx="6033514" cy="978051"/>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2074612" y="4601904"/>
            <a:ext cx="3059526" cy="1173250"/>
          </a:xfrm>
          <a:prstGeom prst="rect">
            <a:avLst/>
          </a:prstGeom>
          <a:noFill/>
          <a:ln w="9525">
            <a:noFill/>
            <a:miter lim="800000"/>
            <a:headEnd/>
            <a:tailEnd/>
          </a:ln>
        </p:spPr>
      </p:pic>
      <p:pic>
        <p:nvPicPr>
          <p:cNvPr id="14" name="Picture 4"/>
          <p:cNvPicPr>
            <a:picLocks noChangeAspect="1" noChangeArrowheads="1"/>
          </p:cNvPicPr>
          <p:nvPr/>
        </p:nvPicPr>
        <p:blipFill>
          <a:blip r:embed="rId5" cstate="print"/>
          <a:srcRect/>
          <a:stretch>
            <a:fillRect/>
          </a:stretch>
        </p:blipFill>
        <p:spPr bwMode="auto">
          <a:xfrm>
            <a:off x="4956068" y="4771463"/>
            <a:ext cx="2288162" cy="901004"/>
          </a:xfrm>
          <a:prstGeom prst="rect">
            <a:avLst/>
          </a:prstGeom>
          <a:noFill/>
          <a:ln w="9525">
            <a:noFill/>
            <a:miter lim="800000"/>
            <a:headEnd/>
            <a:tailEnd/>
          </a:ln>
        </p:spPr>
      </p:pic>
      <p:pic>
        <p:nvPicPr>
          <p:cNvPr id="15" name="Picture 5"/>
          <p:cNvPicPr>
            <a:picLocks noChangeAspect="1" noChangeArrowheads="1"/>
          </p:cNvPicPr>
          <p:nvPr/>
        </p:nvPicPr>
        <p:blipFill>
          <a:blip r:embed="rId6" cstate="print"/>
          <a:srcRect/>
          <a:stretch>
            <a:fillRect/>
          </a:stretch>
        </p:blipFill>
        <p:spPr bwMode="auto">
          <a:xfrm>
            <a:off x="7117765" y="4715794"/>
            <a:ext cx="1931650" cy="1004717"/>
          </a:xfrm>
          <a:prstGeom prst="rect">
            <a:avLst/>
          </a:prstGeom>
          <a:noFill/>
          <a:ln w="9525">
            <a:noFill/>
            <a:miter lim="800000"/>
            <a:headEnd/>
            <a:tailEnd/>
          </a:ln>
        </p:spPr>
      </p:pic>
      <p:sp>
        <p:nvSpPr>
          <p:cNvPr id="16" name="TextBox 15"/>
          <p:cNvSpPr txBox="1"/>
          <p:nvPr/>
        </p:nvSpPr>
        <p:spPr>
          <a:xfrm>
            <a:off x="304818" y="2340084"/>
            <a:ext cx="1787669" cy="646331"/>
          </a:xfrm>
          <a:prstGeom prst="rect">
            <a:avLst/>
          </a:prstGeom>
          <a:noFill/>
        </p:spPr>
        <p:txBody>
          <a:bodyPr wrap="none" rtlCol="0">
            <a:spAutoFit/>
          </a:bodyPr>
          <a:lstStyle/>
          <a:p>
            <a:r>
              <a:rPr lang="en-US" dirty="0" smtClean="0">
                <a:solidFill>
                  <a:srgbClr val="FF2BD8"/>
                </a:solidFill>
              </a:rPr>
              <a:t>Original packet:</a:t>
            </a:r>
          </a:p>
          <a:p>
            <a:r>
              <a:rPr lang="en-US" dirty="0">
                <a:solidFill>
                  <a:srgbClr val="FF2BD8"/>
                </a:solidFill>
              </a:rPr>
              <a:t>(</a:t>
            </a:r>
            <a:r>
              <a:rPr lang="en-US" dirty="0" smtClean="0">
                <a:solidFill>
                  <a:srgbClr val="FF2BD8"/>
                </a:solidFill>
              </a:rPr>
              <a:t>10 data bytes)</a:t>
            </a:r>
            <a:endParaRPr lang="en-US" dirty="0">
              <a:solidFill>
                <a:srgbClr val="FF2BD8"/>
              </a:solidFill>
            </a:endParaRPr>
          </a:p>
        </p:txBody>
      </p:sp>
      <p:sp>
        <p:nvSpPr>
          <p:cNvPr id="17" name="TextBox 16"/>
          <p:cNvSpPr txBox="1"/>
          <p:nvPr/>
        </p:nvSpPr>
        <p:spPr>
          <a:xfrm>
            <a:off x="319561" y="3597434"/>
            <a:ext cx="1851789" cy="646331"/>
          </a:xfrm>
          <a:prstGeom prst="rect">
            <a:avLst/>
          </a:prstGeom>
          <a:noFill/>
        </p:spPr>
        <p:txBody>
          <a:bodyPr wrap="none" rtlCol="0">
            <a:spAutoFit/>
          </a:bodyPr>
          <a:lstStyle/>
          <a:p>
            <a:r>
              <a:rPr lang="en-US" dirty="0" smtClean="0">
                <a:solidFill>
                  <a:srgbClr val="FF2BD8"/>
                </a:solidFill>
              </a:rPr>
              <a:t>Fragmented:</a:t>
            </a:r>
          </a:p>
          <a:p>
            <a:r>
              <a:rPr lang="en-US" dirty="0" smtClean="0">
                <a:solidFill>
                  <a:srgbClr val="FF2BD8"/>
                </a:solidFill>
              </a:rPr>
              <a:t>(to 8 data bytes)</a:t>
            </a:r>
            <a:endParaRPr lang="en-US" dirty="0">
              <a:solidFill>
                <a:srgbClr val="FF2BD8"/>
              </a:solidFill>
            </a:endParaRPr>
          </a:p>
        </p:txBody>
      </p:sp>
      <p:sp>
        <p:nvSpPr>
          <p:cNvPr id="18" name="TextBox 17"/>
          <p:cNvSpPr txBox="1"/>
          <p:nvPr/>
        </p:nvSpPr>
        <p:spPr>
          <a:xfrm>
            <a:off x="304814" y="4744182"/>
            <a:ext cx="1787669" cy="646331"/>
          </a:xfrm>
          <a:prstGeom prst="rect">
            <a:avLst/>
          </a:prstGeom>
          <a:noFill/>
        </p:spPr>
        <p:txBody>
          <a:bodyPr wrap="none" rtlCol="0">
            <a:spAutoFit/>
          </a:bodyPr>
          <a:lstStyle/>
          <a:p>
            <a:r>
              <a:rPr lang="en-US" dirty="0" smtClean="0">
                <a:solidFill>
                  <a:srgbClr val="FF2BD8"/>
                </a:solidFill>
              </a:rPr>
              <a:t>Re-fragmented:</a:t>
            </a:r>
          </a:p>
          <a:p>
            <a:r>
              <a:rPr lang="en-US" dirty="0" smtClean="0">
                <a:solidFill>
                  <a:srgbClr val="FF2BD8"/>
                </a:solidFill>
              </a:rPr>
              <a:t>(to 5 bytes)</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Packet Fragmentation (3)</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9635" name="Rectangle 3"/>
          <p:cNvSpPr>
            <a:spLocks noGrp="1" noChangeArrowheads="1"/>
          </p:cNvSpPr>
          <p:nvPr>
            <p:ph idx="1"/>
          </p:nvPr>
        </p:nvSpPr>
        <p:spPr/>
        <p:txBody>
          <a:bodyPr/>
          <a:lstStyle/>
          <a:p>
            <a:r>
              <a:rPr lang="en-US" dirty="0" smtClean="0"/>
              <a:t>Path MTU Discovery avoids network fragmentation</a:t>
            </a:r>
          </a:p>
          <a:p>
            <a:pPr lvl="1"/>
            <a:r>
              <a:rPr lang="en-US" dirty="0" smtClean="0"/>
              <a:t>Routers return MTU (Max. Transmission Unit) to source and discard large packets</a:t>
            </a:r>
          </a:p>
        </p:txBody>
      </p:sp>
      <p:grpSp>
        <p:nvGrpSpPr>
          <p:cNvPr id="17" name="Group 16"/>
          <p:cNvGrpSpPr/>
          <p:nvPr/>
        </p:nvGrpSpPr>
        <p:grpSpPr>
          <a:xfrm>
            <a:off x="609597" y="3141384"/>
            <a:ext cx="8175215" cy="2265648"/>
            <a:chOff x="521109" y="2698944"/>
            <a:chExt cx="8175215" cy="2265648"/>
          </a:xfrm>
        </p:grpSpPr>
        <p:pic>
          <p:nvPicPr>
            <p:cNvPr id="69636" name="Picture 2"/>
            <p:cNvPicPr>
              <a:picLocks noChangeAspect="1" noChangeArrowheads="1"/>
            </p:cNvPicPr>
            <p:nvPr/>
          </p:nvPicPr>
          <p:blipFill>
            <a:blip r:embed="rId2" cstate="print"/>
            <a:srcRect/>
            <a:stretch>
              <a:fillRect/>
            </a:stretch>
          </p:blipFill>
          <p:spPr bwMode="auto">
            <a:xfrm>
              <a:off x="521109" y="2698944"/>
              <a:ext cx="8175215" cy="2265648"/>
            </a:xfrm>
            <a:prstGeom prst="rect">
              <a:avLst/>
            </a:prstGeom>
            <a:noFill/>
            <a:ln w="9525">
              <a:noFill/>
              <a:miter lim="800000"/>
              <a:headEnd/>
              <a:tailEnd/>
            </a:ln>
          </p:spPr>
        </p:pic>
        <p:grpSp>
          <p:nvGrpSpPr>
            <p:cNvPr id="16" name="Group 15"/>
            <p:cNvGrpSpPr/>
            <p:nvPr/>
          </p:nvGrpSpPr>
          <p:grpSpPr>
            <a:xfrm>
              <a:off x="1691146" y="4178699"/>
              <a:ext cx="3212491" cy="280631"/>
              <a:chOff x="1691146" y="4178699"/>
              <a:chExt cx="3212491" cy="280631"/>
            </a:xfrm>
          </p:grpSpPr>
          <p:sp>
            <p:nvSpPr>
              <p:cNvPr id="14" name="TextBox 13"/>
              <p:cNvSpPr txBox="1"/>
              <p:nvPr/>
            </p:nvSpPr>
            <p:spPr>
              <a:xfrm>
                <a:off x="1691146" y="4178699"/>
                <a:ext cx="963561" cy="246221"/>
              </a:xfrm>
              <a:prstGeom prst="rect">
                <a:avLst/>
              </a:prstGeom>
              <a:solidFill>
                <a:schemeClr val="bg1"/>
              </a:solidFill>
            </p:spPr>
            <p:txBody>
              <a:bodyPr wrap="square" lIns="0" tIns="0" rIns="0" bIns="0" rtlCol="0">
                <a:spAutoFit/>
              </a:bodyPr>
              <a:lstStyle/>
              <a:p>
                <a:r>
                  <a:rPr lang="en-US" sz="1600" dirty="0" smtClean="0">
                    <a:solidFill>
                      <a:srgbClr val="FF2BD8"/>
                    </a:solidFill>
                  </a:rPr>
                  <a:t>  Try 1200</a:t>
                </a:r>
                <a:endParaRPr lang="en-US" sz="1600" dirty="0">
                  <a:solidFill>
                    <a:srgbClr val="FF2BD8"/>
                  </a:solidFill>
                </a:endParaRPr>
              </a:p>
            </p:txBody>
          </p:sp>
          <p:sp>
            <p:nvSpPr>
              <p:cNvPr id="15" name="TextBox 14"/>
              <p:cNvSpPr txBox="1"/>
              <p:nvPr/>
            </p:nvSpPr>
            <p:spPr>
              <a:xfrm>
                <a:off x="4100147" y="4213109"/>
                <a:ext cx="803490" cy="246221"/>
              </a:xfrm>
              <a:prstGeom prst="rect">
                <a:avLst/>
              </a:prstGeom>
              <a:solidFill>
                <a:schemeClr val="bg1"/>
              </a:solidFill>
            </p:spPr>
            <p:txBody>
              <a:bodyPr wrap="none" lIns="0" tIns="0" rIns="0" bIns="0" rtlCol="0">
                <a:spAutoFit/>
              </a:bodyPr>
              <a:lstStyle/>
              <a:p>
                <a:r>
                  <a:rPr lang="en-US" sz="1600" dirty="0" smtClean="0">
                    <a:solidFill>
                      <a:srgbClr val="FF2BD8"/>
                    </a:solidFill>
                  </a:rPr>
                  <a:t>Try 900  </a:t>
                </a:r>
                <a:endParaRPr lang="en-US" sz="1600" dirty="0">
                  <a:solidFill>
                    <a:srgbClr val="FF2BD8"/>
                  </a:solidFill>
                </a:endParaRPr>
              </a:p>
            </p:txBody>
          </p:sp>
        </p:gr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Network Layer in the Internet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2707" name="Rectangle 3"/>
          <p:cNvSpPr>
            <a:spLocks noGrp="1" noChangeArrowheads="1"/>
          </p:cNvSpPr>
          <p:nvPr>
            <p:ph idx="1"/>
          </p:nvPr>
        </p:nvSpPr>
        <p:spPr>
          <a:xfrm>
            <a:off x="1381124" y="1695765"/>
            <a:ext cx="7315201" cy="4019550"/>
          </a:xfrm>
        </p:spPr>
        <p:txBody>
          <a:bodyPr/>
          <a:lstStyle/>
          <a:p>
            <a:pPr lvl="1"/>
            <a:r>
              <a:rPr lang="it-IT" dirty="0" smtClean="0"/>
              <a:t>IP Version 4 </a:t>
            </a:r>
            <a:r>
              <a:rPr lang="en-US" dirty="0" smtClean="0">
                <a:solidFill>
                  <a:srgbClr val="0000FF"/>
                </a:solidFill>
              </a:rPr>
              <a:t>»</a:t>
            </a:r>
            <a:endParaRPr lang="it-IT" dirty="0" smtClean="0"/>
          </a:p>
          <a:p>
            <a:pPr lvl="1"/>
            <a:r>
              <a:rPr lang="en-US" dirty="0" smtClean="0"/>
              <a:t>IP Addresses</a:t>
            </a:r>
            <a:r>
              <a:rPr lang="en-US" dirty="0" smtClean="0">
                <a:solidFill>
                  <a:srgbClr val="0000FF"/>
                </a:solidFill>
              </a:rPr>
              <a:t> »</a:t>
            </a:r>
            <a:endParaRPr lang="en-US" dirty="0" smtClean="0"/>
          </a:p>
          <a:p>
            <a:pPr lvl="1"/>
            <a:r>
              <a:rPr lang="en-US" dirty="0" smtClean="0"/>
              <a:t>IP Version 6 </a:t>
            </a:r>
            <a:r>
              <a:rPr lang="en-US" dirty="0" smtClean="0">
                <a:solidFill>
                  <a:srgbClr val="0000FF"/>
                </a:solidFill>
              </a:rPr>
              <a:t>»</a:t>
            </a:r>
            <a:endParaRPr lang="en-US" dirty="0" smtClean="0"/>
          </a:p>
          <a:p>
            <a:pPr lvl="1"/>
            <a:r>
              <a:rPr lang="en-US" dirty="0" smtClean="0"/>
              <a:t>Internet Control Protocols </a:t>
            </a:r>
            <a:r>
              <a:rPr lang="en-US" dirty="0" smtClean="0">
                <a:solidFill>
                  <a:srgbClr val="0000FF"/>
                </a:solidFill>
              </a:rPr>
              <a:t>»</a:t>
            </a:r>
            <a:endParaRPr lang="en-US" dirty="0" smtClean="0"/>
          </a:p>
          <a:p>
            <a:pPr lvl="1"/>
            <a:r>
              <a:rPr lang="en-US" dirty="0" smtClean="0"/>
              <a:t>Label Switching and MPLS </a:t>
            </a:r>
            <a:r>
              <a:rPr lang="en-US" dirty="0" smtClean="0">
                <a:solidFill>
                  <a:srgbClr val="0000FF"/>
                </a:solidFill>
              </a:rPr>
              <a:t>»</a:t>
            </a:r>
            <a:endParaRPr lang="en-US" dirty="0" smtClean="0"/>
          </a:p>
          <a:p>
            <a:pPr lvl="1"/>
            <a:r>
              <a:rPr lang="en-US" dirty="0" smtClean="0"/>
              <a:t>OSPF—An Interior Gateway Routing Protocol </a:t>
            </a:r>
            <a:r>
              <a:rPr lang="en-US" dirty="0" smtClean="0">
                <a:solidFill>
                  <a:srgbClr val="0000FF"/>
                </a:solidFill>
              </a:rPr>
              <a:t>»</a:t>
            </a:r>
            <a:endParaRPr lang="en-US" dirty="0" smtClean="0"/>
          </a:p>
          <a:p>
            <a:pPr lvl="1"/>
            <a:r>
              <a:rPr lang="en-US" dirty="0" smtClean="0"/>
              <a:t>BGP—The Exterior Gateway Routing Protocol </a:t>
            </a:r>
            <a:r>
              <a:rPr lang="en-US" dirty="0" smtClean="0">
                <a:solidFill>
                  <a:srgbClr val="0000FF"/>
                </a:solidFill>
              </a:rPr>
              <a:t>»</a:t>
            </a:r>
            <a:endParaRPr lang="en-US" dirty="0" smtClean="0"/>
          </a:p>
          <a:p>
            <a:pPr lvl="1"/>
            <a:r>
              <a:rPr lang="en-US" dirty="0" smtClean="0">
                <a:solidFill>
                  <a:schemeClr val="bg1">
                    <a:lumMod val="50000"/>
                  </a:schemeClr>
                </a:solidFill>
              </a:rPr>
              <a:t>Internet Multicasting </a:t>
            </a:r>
            <a:r>
              <a:rPr lang="en-US" dirty="0" smtClean="0">
                <a:solidFill>
                  <a:srgbClr val="0000FF"/>
                </a:solidFill>
              </a:rPr>
              <a:t>»</a:t>
            </a:r>
            <a:endParaRPr lang="en-US" dirty="0" smtClean="0"/>
          </a:p>
          <a:p>
            <a:pPr lvl="1"/>
            <a:r>
              <a:rPr lang="en-US" dirty="0" smtClean="0">
                <a:solidFill>
                  <a:schemeClr val="bg1">
                    <a:lumMod val="50000"/>
                  </a:schemeClr>
                </a:solidFill>
              </a:rPr>
              <a:t>Mobile IP </a:t>
            </a:r>
            <a:r>
              <a:rPr lang="en-US" dirty="0" smtClean="0">
                <a:solidFill>
                  <a:srgbClr val="0000FF"/>
                </a:solidFill>
              </a:rPr>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Connection-Oriented – Virtual Circuits</a:t>
            </a:r>
          </a:p>
        </p:txBody>
      </p:sp>
      <p:sp>
        <p:nvSpPr>
          <p:cNvPr id="11267" name="Content Placeholder 2"/>
          <p:cNvSpPr>
            <a:spLocks noGrp="1"/>
          </p:cNvSpPr>
          <p:nvPr>
            <p:ph idx="1"/>
          </p:nvPr>
        </p:nvSpPr>
        <p:spPr/>
        <p:txBody>
          <a:bodyPr/>
          <a:lstStyle/>
          <a:p>
            <a:r>
              <a:rPr lang="en-US" dirty="0" smtClean="0"/>
              <a:t>Packet is forwarded along a virtual circuit using tag inside it</a:t>
            </a:r>
          </a:p>
          <a:p>
            <a:pPr lvl="1"/>
            <a:r>
              <a:rPr lang="en-US" dirty="0" smtClean="0"/>
              <a:t>Virtual circuit (VC) is set up ahead of time</a:t>
            </a:r>
          </a:p>
          <a:p>
            <a:endParaRPr lang="en-US" dirty="0" smtClean="0"/>
          </a:p>
        </p:txBody>
      </p:sp>
      <p:sp>
        <p:nvSpPr>
          <p:cNvPr id="8" name="Footer Placeholder 7"/>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5" name="Group 14"/>
          <p:cNvGrpSpPr/>
          <p:nvPr/>
        </p:nvGrpSpPr>
        <p:grpSpPr>
          <a:xfrm>
            <a:off x="728094" y="2292078"/>
            <a:ext cx="7687812" cy="2879687"/>
            <a:chOff x="1179871" y="2016778"/>
            <a:chExt cx="7760929" cy="2907075"/>
          </a:xfrm>
        </p:grpSpPr>
        <p:pic>
          <p:nvPicPr>
            <p:cNvPr id="11268" name="Picture 2"/>
            <p:cNvPicPr>
              <a:picLocks noChangeAspect="1" noChangeArrowheads="1"/>
            </p:cNvPicPr>
            <p:nvPr/>
          </p:nvPicPr>
          <p:blipFill>
            <a:blip r:embed="rId3" cstate="print"/>
            <a:srcRect/>
            <a:stretch>
              <a:fillRect/>
            </a:stretch>
          </p:blipFill>
          <p:spPr bwMode="auto">
            <a:xfrm>
              <a:off x="1179871" y="2016778"/>
              <a:ext cx="7760929" cy="2907075"/>
            </a:xfrm>
            <a:prstGeom prst="rect">
              <a:avLst/>
            </a:prstGeom>
            <a:noFill/>
            <a:ln w="9525">
              <a:noFill/>
              <a:miter lim="800000"/>
              <a:headEnd/>
              <a:tailEnd/>
            </a:ln>
          </p:spPr>
        </p:pic>
        <p:sp>
          <p:nvSpPr>
            <p:cNvPr id="11269" name="TextBox 4"/>
            <p:cNvSpPr txBox="1">
              <a:spLocks noChangeArrowheads="1"/>
            </p:cNvSpPr>
            <p:nvPr/>
          </p:nvSpPr>
          <p:spPr bwMode="auto">
            <a:xfrm>
              <a:off x="5791354" y="2149055"/>
              <a:ext cx="2590800" cy="307777"/>
            </a:xfrm>
            <a:prstGeom prst="rect">
              <a:avLst/>
            </a:prstGeom>
            <a:noFill/>
            <a:ln w="9525">
              <a:noFill/>
              <a:miter lim="800000"/>
              <a:headEnd/>
              <a:tailEnd/>
            </a:ln>
          </p:spPr>
          <p:txBody>
            <a:bodyPr>
              <a:spAutoFit/>
            </a:bodyPr>
            <a:lstStyle/>
            <a:p>
              <a:r>
                <a:rPr lang="en-US" sz="1400" dirty="0" smtClean="0"/>
                <a:t>ISP’s </a:t>
              </a:r>
              <a:r>
                <a:rPr lang="en-US" sz="1400" dirty="0"/>
                <a:t>equipment</a:t>
              </a:r>
            </a:p>
          </p:txBody>
        </p:sp>
      </p:grpSp>
      <p:grpSp>
        <p:nvGrpSpPr>
          <p:cNvPr id="16" name="Group 15"/>
          <p:cNvGrpSpPr/>
          <p:nvPr/>
        </p:nvGrpSpPr>
        <p:grpSpPr>
          <a:xfrm>
            <a:off x="1718237" y="5146302"/>
            <a:ext cx="5695950" cy="1171987"/>
            <a:chOff x="1649413" y="5126638"/>
            <a:chExt cx="5695950" cy="1171987"/>
          </a:xfrm>
        </p:grpSpPr>
        <p:pic>
          <p:nvPicPr>
            <p:cNvPr id="11270" name="Picture 3"/>
            <p:cNvPicPr>
              <a:picLocks noChangeAspect="1" noChangeArrowheads="1"/>
            </p:cNvPicPr>
            <p:nvPr/>
          </p:nvPicPr>
          <p:blipFill>
            <a:blip r:embed="rId4" cstate="print"/>
            <a:srcRect/>
            <a:stretch>
              <a:fillRect/>
            </a:stretch>
          </p:blipFill>
          <p:spPr bwMode="auto">
            <a:xfrm>
              <a:off x="1649413" y="5384225"/>
              <a:ext cx="5695950" cy="914400"/>
            </a:xfrm>
            <a:prstGeom prst="rect">
              <a:avLst/>
            </a:prstGeom>
            <a:noFill/>
            <a:ln w="9525">
              <a:noFill/>
              <a:miter lim="800000"/>
              <a:headEnd/>
              <a:tailEnd/>
            </a:ln>
          </p:spPr>
        </p:pic>
        <p:sp>
          <p:nvSpPr>
            <p:cNvPr id="11271" name="TextBox 7"/>
            <p:cNvSpPr txBox="1">
              <a:spLocks noChangeArrowheads="1"/>
            </p:cNvSpPr>
            <p:nvPr/>
          </p:nvSpPr>
          <p:spPr bwMode="auto">
            <a:xfrm>
              <a:off x="2122488" y="5126638"/>
              <a:ext cx="4799422" cy="292100"/>
            </a:xfrm>
            <a:prstGeom prst="rect">
              <a:avLst/>
            </a:prstGeom>
            <a:noFill/>
            <a:ln w="9525">
              <a:noFill/>
              <a:miter lim="800000"/>
              <a:headEnd/>
              <a:tailEnd/>
            </a:ln>
          </p:spPr>
          <p:txBody>
            <a:bodyPr wrap="square">
              <a:spAutoFit/>
            </a:bodyPr>
            <a:lstStyle/>
            <a:p>
              <a:r>
                <a:rPr lang="en-US" sz="1300" dirty="0"/>
                <a:t>A’s table                             C’s Table                          E’s Table</a:t>
              </a:r>
            </a:p>
          </p:txBody>
        </p:sp>
      </p:grpSp>
      <p:sp>
        <p:nvSpPr>
          <p:cNvPr id="31" name="Rectangle 30"/>
          <p:cNvSpPr/>
          <p:nvPr/>
        </p:nvSpPr>
        <p:spPr bwMode="auto">
          <a:xfrm>
            <a:off x="1661652" y="5899356"/>
            <a:ext cx="1700980" cy="4522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 name="Group 21"/>
          <p:cNvGrpSpPr/>
          <p:nvPr/>
        </p:nvGrpSpPr>
        <p:grpSpPr>
          <a:xfrm>
            <a:off x="1573161" y="5903843"/>
            <a:ext cx="1022555" cy="390257"/>
            <a:chOff x="5447070" y="5933338"/>
            <a:chExt cx="1022555" cy="390257"/>
          </a:xfrm>
          <a:noFill/>
        </p:grpSpPr>
        <p:sp>
          <p:nvSpPr>
            <p:cNvPr id="19" name="TextBox 7"/>
            <p:cNvSpPr txBox="1">
              <a:spLocks noChangeArrowheads="1"/>
            </p:cNvSpPr>
            <p:nvPr/>
          </p:nvSpPr>
          <p:spPr bwMode="auto">
            <a:xfrm>
              <a:off x="5447070" y="6031207"/>
              <a:ext cx="1022555" cy="292388"/>
            </a:xfrm>
            <a:prstGeom prst="rect">
              <a:avLst/>
            </a:prstGeom>
            <a:grpFill/>
            <a:ln w="9525">
              <a:noFill/>
              <a:miter lim="800000"/>
              <a:headEnd/>
              <a:tailEnd/>
            </a:ln>
          </p:spPr>
          <p:txBody>
            <a:bodyPr wrap="square" lIns="0" rIns="0">
              <a:spAutoFit/>
            </a:bodyPr>
            <a:lstStyle/>
            <a:p>
              <a:r>
                <a:rPr lang="en-US" sz="1300" dirty="0" smtClean="0"/>
                <a:t>In: Line  Tag</a:t>
              </a:r>
              <a:endParaRPr lang="en-US" sz="1300" dirty="0"/>
            </a:p>
          </p:txBody>
        </p:sp>
        <p:sp>
          <p:nvSpPr>
            <p:cNvPr id="20" name="Right Brace 19"/>
            <p:cNvSpPr/>
            <p:nvPr/>
          </p:nvSpPr>
          <p:spPr bwMode="auto">
            <a:xfrm rot="5400000">
              <a:off x="5788366" y="5837742"/>
              <a:ext cx="113502" cy="304694"/>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ight Brace 20"/>
            <p:cNvSpPr/>
            <p:nvPr/>
          </p:nvSpPr>
          <p:spPr bwMode="auto">
            <a:xfrm rot="5400000">
              <a:off x="6171372" y="5807590"/>
              <a:ext cx="108156" cy="360520"/>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27" name="Group 26"/>
          <p:cNvGrpSpPr/>
          <p:nvPr/>
        </p:nvGrpSpPr>
        <p:grpSpPr>
          <a:xfrm>
            <a:off x="2613744" y="5913783"/>
            <a:ext cx="1211003" cy="332228"/>
            <a:chOff x="5656822" y="5938362"/>
            <a:chExt cx="1211003" cy="332228"/>
          </a:xfrm>
          <a:noFill/>
        </p:grpSpPr>
        <p:sp>
          <p:nvSpPr>
            <p:cNvPr id="28" name="TextBox 7"/>
            <p:cNvSpPr txBox="1">
              <a:spLocks noChangeArrowheads="1"/>
            </p:cNvSpPr>
            <p:nvPr/>
          </p:nvSpPr>
          <p:spPr bwMode="auto">
            <a:xfrm>
              <a:off x="5658457" y="6070535"/>
              <a:ext cx="1209368" cy="200055"/>
            </a:xfrm>
            <a:prstGeom prst="rect">
              <a:avLst/>
            </a:prstGeom>
            <a:grpFill/>
            <a:ln w="9525">
              <a:noFill/>
              <a:miter lim="800000"/>
              <a:headEnd/>
              <a:tailEnd/>
            </a:ln>
          </p:spPr>
          <p:txBody>
            <a:bodyPr wrap="square" lIns="0" tIns="0" rIns="0" bIns="0">
              <a:spAutoFit/>
            </a:bodyPr>
            <a:lstStyle/>
            <a:p>
              <a:r>
                <a:rPr lang="en-US" sz="1300" dirty="0" smtClean="0"/>
                <a:t>Line  Tag: Out</a:t>
              </a:r>
              <a:endParaRPr lang="en-US" sz="1300" dirty="0"/>
            </a:p>
          </p:txBody>
        </p:sp>
        <p:sp>
          <p:nvSpPr>
            <p:cNvPr id="29" name="Right Brace 28"/>
            <p:cNvSpPr/>
            <p:nvPr/>
          </p:nvSpPr>
          <p:spPr bwMode="auto">
            <a:xfrm rot="5400000">
              <a:off x="5783004" y="5812502"/>
              <a:ext cx="108156" cy="360520"/>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ight Brace 29"/>
            <p:cNvSpPr/>
            <p:nvPr/>
          </p:nvSpPr>
          <p:spPr bwMode="auto">
            <a:xfrm rot="5400000">
              <a:off x="6147216" y="5836336"/>
              <a:ext cx="103566" cy="307618"/>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Network Layer in the Internet (2)</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0659" name="Rectangle 3"/>
          <p:cNvSpPr>
            <a:spLocks noGrp="1" noChangeArrowheads="1"/>
          </p:cNvSpPr>
          <p:nvPr>
            <p:ph idx="1"/>
          </p:nvPr>
        </p:nvSpPr>
        <p:spPr>
          <a:xfrm>
            <a:off x="1140535" y="1610713"/>
            <a:ext cx="7790214" cy="4600081"/>
          </a:xfrm>
        </p:spPr>
        <p:txBody>
          <a:bodyPr/>
          <a:lstStyle/>
          <a:p>
            <a:r>
              <a:rPr lang="en-US" dirty="0" smtClean="0"/>
              <a:t>IP has been shaped by guiding principles:</a:t>
            </a:r>
          </a:p>
          <a:p>
            <a:pPr lvl="2"/>
            <a:r>
              <a:rPr lang="en-US" dirty="0" smtClean="0"/>
              <a:t>Make sure it works</a:t>
            </a:r>
          </a:p>
          <a:p>
            <a:pPr lvl="2"/>
            <a:r>
              <a:rPr lang="en-US" dirty="0" smtClean="0"/>
              <a:t>Keep it simple</a:t>
            </a:r>
          </a:p>
          <a:p>
            <a:pPr lvl="2"/>
            <a:r>
              <a:rPr lang="en-US" dirty="0" smtClean="0"/>
              <a:t>Make clear choices</a:t>
            </a:r>
          </a:p>
          <a:p>
            <a:pPr lvl="2"/>
            <a:r>
              <a:rPr lang="en-US" dirty="0" smtClean="0"/>
              <a:t>Exploit modularity</a:t>
            </a:r>
          </a:p>
          <a:p>
            <a:pPr lvl="2"/>
            <a:r>
              <a:rPr lang="en-US" dirty="0" smtClean="0"/>
              <a:t>Expect heterogeneity</a:t>
            </a:r>
          </a:p>
          <a:p>
            <a:pPr lvl="2"/>
            <a:r>
              <a:rPr lang="en-US" dirty="0" smtClean="0"/>
              <a:t>Avoid static options and parameters</a:t>
            </a:r>
          </a:p>
          <a:p>
            <a:pPr lvl="2"/>
            <a:r>
              <a:rPr lang="en-US" dirty="0" smtClean="0"/>
              <a:t>Look for good design (not perfect)</a:t>
            </a:r>
          </a:p>
          <a:p>
            <a:pPr lvl="2"/>
            <a:r>
              <a:rPr lang="en-US" dirty="0" smtClean="0"/>
              <a:t>Strict sending, tolerant receiving</a:t>
            </a:r>
          </a:p>
          <a:p>
            <a:pPr lvl="2"/>
            <a:r>
              <a:rPr lang="en-US" dirty="0" smtClean="0"/>
              <a:t>Think about scalability</a:t>
            </a:r>
          </a:p>
          <a:p>
            <a:pPr lvl="2"/>
            <a:r>
              <a:rPr lang="en-US" dirty="0" smtClean="0"/>
              <a:t>Consider performance and cost</a:t>
            </a:r>
            <a:br>
              <a:rPr lang="en-US" dirty="0" smtClean="0"/>
            </a:br>
            <a:endParaRPr 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Network Layer in the Internet (3)</a:t>
            </a:r>
          </a:p>
        </p:txBody>
      </p:sp>
      <p:sp>
        <p:nvSpPr>
          <p:cNvPr id="74755" name="Rectangle 3"/>
          <p:cNvSpPr>
            <a:spLocks noGrp="1" noChangeArrowheads="1"/>
          </p:cNvSpPr>
          <p:nvPr>
            <p:ph idx="1"/>
          </p:nvPr>
        </p:nvSpPr>
        <p:spPr>
          <a:xfrm>
            <a:off x="585016" y="1143000"/>
            <a:ext cx="8229600" cy="4867275"/>
          </a:xfrm>
        </p:spPr>
        <p:txBody>
          <a:bodyPr/>
          <a:lstStyle/>
          <a:p>
            <a:r>
              <a:rPr lang="en-US" dirty="0" smtClean="0"/>
              <a:t>Internet is an interconnected collection of many networks that is held together by the IP protocol</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74756" name="Picture 2"/>
          <p:cNvPicPr>
            <a:picLocks noChangeAspect="1" noChangeArrowheads="1"/>
          </p:cNvPicPr>
          <p:nvPr/>
        </p:nvPicPr>
        <p:blipFill>
          <a:blip r:embed="rId2" cstate="print"/>
          <a:srcRect/>
          <a:stretch>
            <a:fillRect/>
          </a:stretch>
        </p:blipFill>
        <p:spPr bwMode="auto">
          <a:xfrm>
            <a:off x="1187706" y="2119902"/>
            <a:ext cx="6768588" cy="4296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it-IT" smtClean="0"/>
              <a:t>IP Version 4 Protocol (1)</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5779" name="Rectangle 3"/>
          <p:cNvSpPr>
            <a:spLocks noGrp="1" noChangeArrowheads="1"/>
          </p:cNvSpPr>
          <p:nvPr>
            <p:ph idx="1"/>
          </p:nvPr>
        </p:nvSpPr>
        <p:spPr>
          <a:xfrm>
            <a:off x="786583" y="1335417"/>
            <a:ext cx="7790214" cy="4600081"/>
          </a:xfrm>
        </p:spPr>
        <p:txBody>
          <a:bodyPr/>
          <a:lstStyle/>
          <a:p>
            <a:r>
              <a:rPr lang="en-US" dirty="0" smtClean="0"/>
              <a:t>IPv4 (Internet Protocol) header is carried on all packets and has fields for the key parts of the protocol: </a:t>
            </a:r>
          </a:p>
        </p:txBody>
      </p:sp>
      <p:pic>
        <p:nvPicPr>
          <p:cNvPr id="75780" name="Picture 2"/>
          <p:cNvPicPr>
            <a:picLocks noChangeAspect="1" noChangeArrowheads="1"/>
          </p:cNvPicPr>
          <p:nvPr/>
        </p:nvPicPr>
        <p:blipFill>
          <a:blip r:embed="rId2" cstate="print"/>
          <a:srcRect/>
          <a:stretch>
            <a:fillRect/>
          </a:stretch>
        </p:blipFill>
        <p:spPr bwMode="auto">
          <a:xfrm>
            <a:off x="655637" y="2365209"/>
            <a:ext cx="7832725" cy="376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IP Addresses (1) – Prefixes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7827" name="Rectangle 3"/>
          <p:cNvSpPr>
            <a:spLocks noGrp="1" noChangeArrowheads="1"/>
          </p:cNvSpPr>
          <p:nvPr>
            <p:ph idx="1"/>
          </p:nvPr>
        </p:nvSpPr>
        <p:spPr>
          <a:xfrm>
            <a:off x="914399" y="1492729"/>
            <a:ext cx="7790214" cy="4600081"/>
          </a:xfrm>
        </p:spPr>
        <p:txBody>
          <a:bodyPr/>
          <a:lstStyle/>
          <a:p>
            <a:r>
              <a:rPr lang="en-US" dirty="0" smtClean="0"/>
              <a:t>Addresses are allocated in blocks called </a:t>
            </a:r>
            <a:r>
              <a:rPr lang="en-US" u="sng" dirty="0" smtClean="0"/>
              <a:t>prefixes</a:t>
            </a:r>
          </a:p>
          <a:p>
            <a:pPr lvl="1"/>
            <a:r>
              <a:rPr lang="en-US" dirty="0" smtClean="0"/>
              <a:t>Prefix is determined by the network portion</a:t>
            </a:r>
          </a:p>
          <a:p>
            <a:pPr lvl="1"/>
            <a:r>
              <a:rPr lang="en-US" dirty="0" smtClean="0"/>
              <a:t>Has 2</a:t>
            </a:r>
            <a:r>
              <a:rPr lang="en-US" baseline="30000" dirty="0" smtClean="0"/>
              <a:t>L</a:t>
            </a:r>
            <a:r>
              <a:rPr lang="en-US" dirty="0" smtClean="0"/>
              <a:t> addresses aligned on 2</a:t>
            </a:r>
            <a:r>
              <a:rPr lang="en-US" baseline="30000" dirty="0" smtClean="0"/>
              <a:t>L</a:t>
            </a:r>
            <a:r>
              <a:rPr lang="en-US" dirty="0" smtClean="0"/>
              <a:t> boundary</a:t>
            </a:r>
          </a:p>
          <a:p>
            <a:pPr lvl="1"/>
            <a:r>
              <a:rPr lang="en-US" dirty="0" smtClean="0"/>
              <a:t>Written address/length, e.g., 18.0.31.0/24</a:t>
            </a:r>
          </a:p>
        </p:txBody>
      </p:sp>
      <p:pic>
        <p:nvPicPr>
          <p:cNvPr id="77828" name="Picture 2"/>
          <p:cNvPicPr>
            <a:picLocks noChangeAspect="1" noChangeArrowheads="1"/>
          </p:cNvPicPr>
          <p:nvPr/>
        </p:nvPicPr>
        <p:blipFill>
          <a:blip r:embed="rId2" cstate="print"/>
          <a:srcRect/>
          <a:stretch>
            <a:fillRect/>
          </a:stretch>
        </p:blipFill>
        <p:spPr bwMode="auto">
          <a:xfrm>
            <a:off x="537852" y="3452801"/>
            <a:ext cx="8048625"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IP Addresses (2) – Subnets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8851" name="Rectangle 3"/>
          <p:cNvSpPr>
            <a:spLocks noGrp="1" noChangeArrowheads="1"/>
          </p:cNvSpPr>
          <p:nvPr>
            <p:ph idx="1"/>
          </p:nvPr>
        </p:nvSpPr>
        <p:spPr>
          <a:xfrm>
            <a:off x="914399" y="1492729"/>
            <a:ext cx="7790214" cy="4600081"/>
          </a:xfrm>
        </p:spPr>
        <p:txBody>
          <a:bodyPr/>
          <a:lstStyle/>
          <a:p>
            <a:r>
              <a:rPr lang="en-US" dirty="0" err="1" smtClean="0"/>
              <a:t>Subnetting</a:t>
            </a:r>
            <a:r>
              <a:rPr lang="en-US" dirty="0" smtClean="0"/>
              <a:t> splits up IP prefix to help with management</a:t>
            </a:r>
          </a:p>
          <a:p>
            <a:pPr lvl="1"/>
            <a:r>
              <a:rPr lang="en-US" dirty="0" smtClean="0"/>
              <a:t>Looks like a single prefix outside the network</a:t>
            </a:r>
          </a:p>
        </p:txBody>
      </p:sp>
      <p:pic>
        <p:nvPicPr>
          <p:cNvPr id="78852" name="Picture 2"/>
          <p:cNvPicPr>
            <a:picLocks noChangeAspect="1" noChangeArrowheads="1"/>
          </p:cNvPicPr>
          <p:nvPr/>
        </p:nvPicPr>
        <p:blipFill>
          <a:blip r:embed="rId3" cstate="print"/>
          <a:srcRect/>
          <a:stretch>
            <a:fillRect/>
          </a:stretch>
        </p:blipFill>
        <p:spPr bwMode="auto">
          <a:xfrm>
            <a:off x="514350" y="2449928"/>
            <a:ext cx="8115300" cy="3609975"/>
          </a:xfrm>
          <a:prstGeom prst="rect">
            <a:avLst/>
          </a:prstGeom>
          <a:noFill/>
          <a:ln w="9525">
            <a:noFill/>
            <a:miter lim="800000"/>
            <a:headEnd/>
            <a:tailEnd/>
          </a:ln>
        </p:spPr>
      </p:pic>
      <p:sp>
        <p:nvSpPr>
          <p:cNvPr id="9" name="TextBox 8"/>
          <p:cNvSpPr txBox="1"/>
          <p:nvPr/>
        </p:nvSpPr>
        <p:spPr>
          <a:xfrm>
            <a:off x="1042221" y="5938663"/>
            <a:ext cx="4699824" cy="276999"/>
          </a:xfrm>
          <a:prstGeom prst="rect">
            <a:avLst/>
          </a:prstGeom>
          <a:solidFill>
            <a:schemeClr val="bg1"/>
          </a:solidFill>
        </p:spPr>
        <p:txBody>
          <a:bodyPr wrap="square" lIns="0" tIns="0" rIns="0" bIns="0" rtlCol="0">
            <a:spAutoFit/>
          </a:bodyPr>
          <a:lstStyle/>
          <a:p>
            <a:r>
              <a:rPr lang="en-US" dirty="0" smtClean="0">
                <a:solidFill>
                  <a:srgbClr val="FF2BD8"/>
                </a:solidFill>
              </a:rPr>
              <a:t> Network divides it into subnets internally</a:t>
            </a:r>
            <a:endParaRPr lang="en-US" dirty="0">
              <a:solidFill>
                <a:srgbClr val="FF2BD8"/>
              </a:solidFill>
            </a:endParaRPr>
          </a:p>
        </p:txBody>
      </p:sp>
      <p:sp>
        <p:nvSpPr>
          <p:cNvPr id="10" name="TextBox 9"/>
          <p:cNvSpPr txBox="1"/>
          <p:nvPr/>
        </p:nvSpPr>
        <p:spPr>
          <a:xfrm>
            <a:off x="6199237" y="4744043"/>
            <a:ext cx="2541643"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 ISP gives network</a:t>
            </a:r>
          </a:p>
          <a:p>
            <a:pPr algn="ctr"/>
            <a:r>
              <a:rPr lang="en-US" dirty="0">
                <a:solidFill>
                  <a:srgbClr val="FF2BD8"/>
                </a:solidFill>
              </a:rPr>
              <a:t>a</a:t>
            </a:r>
            <a:r>
              <a:rPr lang="en-US" dirty="0" smtClean="0">
                <a:solidFill>
                  <a:srgbClr val="FF2BD8"/>
                </a:solidFill>
              </a:rPr>
              <a:t> single prefix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IP Addresses (3) – Aggregation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0899" name="Rectangle 3"/>
          <p:cNvSpPr>
            <a:spLocks noGrp="1" noChangeArrowheads="1"/>
          </p:cNvSpPr>
          <p:nvPr>
            <p:ph idx="1"/>
          </p:nvPr>
        </p:nvSpPr>
        <p:spPr>
          <a:xfrm>
            <a:off x="914399" y="1492729"/>
            <a:ext cx="7790214" cy="4600081"/>
          </a:xfrm>
        </p:spPr>
        <p:txBody>
          <a:bodyPr/>
          <a:lstStyle/>
          <a:p>
            <a:r>
              <a:rPr lang="en-US" dirty="0" smtClean="0"/>
              <a:t>Aggregation joins multiple IP prefixes into a single  larger prefix to reduce routing table size</a:t>
            </a:r>
          </a:p>
        </p:txBody>
      </p:sp>
      <p:pic>
        <p:nvPicPr>
          <p:cNvPr id="8090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5363" y="2241122"/>
            <a:ext cx="7153275" cy="3771900"/>
          </a:xfrm>
          <a:prstGeom prst="rect">
            <a:avLst/>
          </a:prstGeom>
          <a:noFill/>
          <a:ln w="9525">
            <a:noFill/>
            <a:miter lim="800000"/>
            <a:headEnd/>
            <a:tailEnd/>
          </a:ln>
        </p:spPr>
      </p:pic>
      <p:sp>
        <p:nvSpPr>
          <p:cNvPr id="9" name="TextBox 8"/>
          <p:cNvSpPr txBox="1"/>
          <p:nvPr/>
        </p:nvSpPr>
        <p:spPr>
          <a:xfrm>
            <a:off x="4621175" y="5909167"/>
            <a:ext cx="4070553" cy="276999"/>
          </a:xfrm>
          <a:prstGeom prst="rect">
            <a:avLst/>
          </a:prstGeom>
          <a:solidFill>
            <a:schemeClr val="bg1"/>
          </a:solidFill>
        </p:spPr>
        <p:txBody>
          <a:bodyPr wrap="square" lIns="0" tIns="0" rIns="0" bIns="0" rtlCol="0">
            <a:spAutoFit/>
          </a:bodyPr>
          <a:lstStyle/>
          <a:p>
            <a:r>
              <a:rPr lang="en-US" dirty="0" smtClean="0">
                <a:solidFill>
                  <a:srgbClr val="FF2BD8"/>
                </a:solidFill>
              </a:rPr>
              <a:t> ISP customers have different prefixes</a:t>
            </a:r>
            <a:endParaRPr lang="en-US" dirty="0">
              <a:solidFill>
                <a:srgbClr val="FF2BD8"/>
              </a:solidFill>
            </a:endParaRPr>
          </a:p>
        </p:txBody>
      </p:sp>
      <p:sp>
        <p:nvSpPr>
          <p:cNvPr id="10" name="TextBox 9"/>
          <p:cNvSpPr txBox="1"/>
          <p:nvPr/>
        </p:nvSpPr>
        <p:spPr>
          <a:xfrm>
            <a:off x="2367128" y="4586731"/>
            <a:ext cx="1949248"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 ISP advertises</a:t>
            </a:r>
          </a:p>
          <a:p>
            <a:pPr algn="ctr"/>
            <a:r>
              <a:rPr lang="en-US" dirty="0">
                <a:solidFill>
                  <a:srgbClr val="FF2BD8"/>
                </a:solidFill>
              </a:rPr>
              <a:t>a</a:t>
            </a:r>
            <a:r>
              <a:rPr lang="en-US" dirty="0" smtClean="0">
                <a:solidFill>
                  <a:srgbClr val="FF2BD8"/>
                </a:solidFill>
              </a:rPr>
              <a:t> single prefix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IP Addresses (4) – Longest Matching Prefix</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23" name="Rectangle 3"/>
          <p:cNvSpPr>
            <a:spLocks noGrp="1" noChangeArrowheads="1"/>
          </p:cNvSpPr>
          <p:nvPr>
            <p:ph idx="1"/>
          </p:nvPr>
        </p:nvSpPr>
        <p:spPr/>
        <p:txBody>
          <a:bodyPr/>
          <a:lstStyle/>
          <a:p>
            <a:r>
              <a:rPr lang="en-US" dirty="0" smtClean="0"/>
              <a:t>Packets are forwarded to the entry with the </a:t>
            </a:r>
            <a:r>
              <a:rPr lang="en-US" u="sng" dirty="0" smtClean="0"/>
              <a:t>longest matching prefix</a:t>
            </a:r>
            <a:r>
              <a:rPr lang="en-US" dirty="0" smtClean="0"/>
              <a:t> or smallest address block</a:t>
            </a:r>
          </a:p>
          <a:p>
            <a:pPr lvl="1"/>
            <a:r>
              <a:rPr lang="en-US" dirty="0" smtClean="0"/>
              <a:t>Complicates forwarding but adds flexibility</a:t>
            </a:r>
          </a:p>
        </p:txBody>
      </p:sp>
      <p:pic>
        <p:nvPicPr>
          <p:cNvPr id="81924" name="Picture 2"/>
          <p:cNvPicPr>
            <a:picLocks noChangeAspect="1" noChangeArrowheads="1"/>
          </p:cNvPicPr>
          <p:nvPr/>
        </p:nvPicPr>
        <p:blipFill>
          <a:blip r:embed="rId3" cstate="print"/>
          <a:srcRect/>
          <a:stretch>
            <a:fillRect/>
          </a:stretch>
        </p:blipFill>
        <p:spPr bwMode="auto">
          <a:xfrm>
            <a:off x="420947" y="3223146"/>
            <a:ext cx="8420100" cy="2324100"/>
          </a:xfrm>
          <a:prstGeom prst="rect">
            <a:avLst/>
          </a:prstGeom>
          <a:noFill/>
          <a:ln w="9525">
            <a:noFill/>
            <a:miter lim="800000"/>
            <a:headEnd/>
            <a:tailEnd/>
          </a:ln>
        </p:spPr>
      </p:pic>
      <p:sp>
        <p:nvSpPr>
          <p:cNvPr id="9" name="TextBox 8"/>
          <p:cNvSpPr txBox="1"/>
          <p:nvPr/>
        </p:nvSpPr>
        <p:spPr>
          <a:xfrm>
            <a:off x="4729334" y="4876783"/>
            <a:ext cx="1986101" cy="553998"/>
          </a:xfrm>
          <a:prstGeom prst="rect">
            <a:avLst/>
          </a:prstGeom>
          <a:solidFill>
            <a:schemeClr val="bg1"/>
          </a:solidFill>
        </p:spPr>
        <p:txBody>
          <a:bodyPr wrap="square" lIns="0" tIns="0" rIns="0" bIns="0" rtlCol="0">
            <a:spAutoFit/>
          </a:bodyPr>
          <a:lstStyle/>
          <a:p>
            <a:r>
              <a:rPr lang="en-US" dirty="0" smtClean="0">
                <a:solidFill>
                  <a:srgbClr val="FF2BD8"/>
                </a:solidFill>
              </a:rPr>
              <a:t>Main prefix goes this way</a:t>
            </a:r>
            <a:endParaRPr lang="en-US" dirty="0">
              <a:solidFill>
                <a:srgbClr val="FF2BD8"/>
              </a:solidFill>
            </a:endParaRPr>
          </a:p>
        </p:txBody>
      </p:sp>
      <p:sp>
        <p:nvSpPr>
          <p:cNvPr id="10" name="TextBox 9"/>
          <p:cNvSpPr txBox="1"/>
          <p:nvPr/>
        </p:nvSpPr>
        <p:spPr>
          <a:xfrm>
            <a:off x="2743212" y="4871864"/>
            <a:ext cx="1415830" cy="553998"/>
          </a:xfrm>
          <a:prstGeom prst="rect">
            <a:avLst/>
          </a:prstGeom>
          <a:solidFill>
            <a:schemeClr val="bg1"/>
          </a:solidFill>
        </p:spPr>
        <p:txBody>
          <a:bodyPr wrap="square" lIns="0" tIns="0" rIns="0" bIns="0" rtlCol="0">
            <a:spAutoFit/>
          </a:bodyPr>
          <a:lstStyle/>
          <a:p>
            <a:r>
              <a:rPr lang="en-US" dirty="0" smtClean="0">
                <a:solidFill>
                  <a:srgbClr val="FF2BD8"/>
                </a:solidFill>
              </a:rPr>
              <a:t>Except for this part!</a:t>
            </a:r>
            <a:endParaRPr lang="en-US" dirty="0">
              <a:solidFill>
                <a:srgbClr val="FF2BD8"/>
              </a:solidFill>
            </a:endParaRPr>
          </a:p>
        </p:txBody>
      </p:sp>
      <p:cxnSp>
        <p:nvCxnSpPr>
          <p:cNvPr id="12" name="Straight Arrow Connector 11"/>
          <p:cNvCxnSpPr/>
          <p:nvPr/>
        </p:nvCxnSpPr>
        <p:spPr bwMode="auto">
          <a:xfrm rot="5400000" flipH="1" flipV="1">
            <a:off x="3121741" y="4744064"/>
            <a:ext cx="24580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flipH="1" flipV="1">
            <a:off x="5093109" y="4748980"/>
            <a:ext cx="24580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IP Addresses (5) – </a:t>
            </a:r>
            <a:r>
              <a:rPr lang="en-US" dirty="0" err="1" smtClean="0"/>
              <a:t>Classful</a:t>
            </a:r>
            <a:r>
              <a:rPr lang="en-US" dirty="0" smtClean="0"/>
              <a:t> </a:t>
            </a:r>
            <a:r>
              <a:rPr lang="en-US" dirty="0" err="1" smtClean="0"/>
              <a:t>Addresing</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2947" name="Rectangle 3"/>
          <p:cNvSpPr>
            <a:spLocks noGrp="1" noChangeArrowheads="1"/>
          </p:cNvSpPr>
          <p:nvPr>
            <p:ph idx="1"/>
          </p:nvPr>
        </p:nvSpPr>
        <p:spPr>
          <a:xfrm>
            <a:off x="914399" y="1345249"/>
            <a:ext cx="7790214" cy="4600081"/>
          </a:xfrm>
        </p:spPr>
        <p:txBody>
          <a:bodyPr/>
          <a:lstStyle/>
          <a:p>
            <a:r>
              <a:rPr lang="en-US" dirty="0" smtClean="0"/>
              <a:t>Old addresses came in blocks of fixed size (A, B, C)</a:t>
            </a:r>
          </a:p>
          <a:p>
            <a:pPr lvl="1"/>
            <a:r>
              <a:rPr lang="en-US" dirty="0" smtClean="0"/>
              <a:t>Carries size as part of address, but lacks flexibility</a:t>
            </a:r>
          </a:p>
          <a:p>
            <a:pPr lvl="1"/>
            <a:r>
              <a:rPr lang="en-US" dirty="0" smtClean="0"/>
              <a:t>Called </a:t>
            </a:r>
            <a:r>
              <a:rPr lang="en-US" dirty="0" err="1" smtClean="0"/>
              <a:t>classful</a:t>
            </a:r>
            <a:r>
              <a:rPr lang="en-US" dirty="0" smtClean="0"/>
              <a:t> (vs. classless) addressing</a:t>
            </a:r>
          </a:p>
        </p:txBody>
      </p:sp>
      <p:pic>
        <p:nvPicPr>
          <p:cNvPr id="8294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01222" y="2693871"/>
            <a:ext cx="7125929" cy="3621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IP Addresses (6) – NAT</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4995" name="Rectangle 3"/>
          <p:cNvSpPr>
            <a:spLocks noGrp="1" noChangeArrowheads="1"/>
          </p:cNvSpPr>
          <p:nvPr>
            <p:ph idx="1"/>
          </p:nvPr>
        </p:nvSpPr>
        <p:spPr>
          <a:xfrm>
            <a:off x="914399" y="1276425"/>
            <a:ext cx="7790214" cy="4600081"/>
          </a:xfrm>
        </p:spPr>
        <p:txBody>
          <a:bodyPr/>
          <a:lstStyle/>
          <a:p>
            <a:r>
              <a:rPr lang="en-US" dirty="0" smtClean="0"/>
              <a:t>NAT (Network Address Translation) box maps one external IP address to many internal IP addresses</a:t>
            </a:r>
          </a:p>
          <a:p>
            <a:pPr lvl="1"/>
            <a:r>
              <a:rPr lang="en-US" dirty="0" smtClean="0"/>
              <a:t>Uses TCP/UDP port to tell connections apart</a:t>
            </a:r>
          </a:p>
          <a:p>
            <a:pPr lvl="1"/>
            <a:r>
              <a:rPr lang="en-US" dirty="0" smtClean="0"/>
              <a:t>Violates layering; very common in homes, etc.</a:t>
            </a:r>
          </a:p>
        </p:txBody>
      </p:sp>
      <p:pic>
        <p:nvPicPr>
          <p:cNvPr id="84996" name="Picture 2"/>
          <p:cNvPicPr>
            <a:picLocks noChangeAspect="1" noChangeArrowheads="1"/>
          </p:cNvPicPr>
          <p:nvPr/>
        </p:nvPicPr>
        <p:blipFill>
          <a:blip r:embed="rId3" cstate="print"/>
          <a:srcRect/>
          <a:stretch>
            <a:fillRect/>
          </a:stretch>
        </p:blipFill>
        <p:spPr bwMode="auto">
          <a:xfrm>
            <a:off x="485775" y="3176556"/>
            <a:ext cx="8172450" cy="294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IP Version 6 (1)</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6019" name="Rectangle 3"/>
          <p:cNvSpPr>
            <a:spLocks noGrp="1" noChangeArrowheads="1"/>
          </p:cNvSpPr>
          <p:nvPr>
            <p:ph idx="1"/>
          </p:nvPr>
        </p:nvSpPr>
        <p:spPr>
          <a:xfrm>
            <a:off x="914399" y="1217433"/>
            <a:ext cx="7790214" cy="4600081"/>
          </a:xfrm>
        </p:spPr>
        <p:txBody>
          <a:bodyPr>
            <a:noAutofit/>
          </a:bodyPr>
          <a:lstStyle/>
          <a:p>
            <a:r>
              <a:rPr lang="en-US" dirty="0" smtClean="0"/>
              <a:t>Major upgrade in the 1990s due to impending address exhaustion, with various other goals:</a:t>
            </a:r>
          </a:p>
          <a:p>
            <a:pPr lvl="2"/>
            <a:r>
              <a:rPr lang="en-US" dirty="0" smtClean="0"/>
              <a:t>Support billions of hosts</a:t>
            </a:r>
          </a:p>
          <a:p>
            <a:pPr lvl="2"/>
            <a:r>
              <a:rPr lang="en-US" dirty="0" smtClean="0"/>
              <a:t>Reduce routing table size</a:t>
            </a:r>
          </a:p>
          <a:p>
            <a:pPr lvl="2"/>
            <a:r>
              <a:rPr lang="en-US" dirty="0" smtClean="0"/>
              <a:t>Simplify protocol</a:t>
            </a:r>
          </a:p>
          <a:p>
            <a:pPr lvl="2"/>
            <a:r>
              <a:rPr lang="en-US" dirty="0" smtClean="0"/>
              <a:t>Better security</a:t>
            </a:r>
          </a:p>
          <a:p>
            <a:pPr lvl="2"/>
            <a:r>
              <a:rPr lang="en-US" dirty="0" smtClean="0"/>
              <a:t>Attention to type of service</a:t>
            </a:r>
          </a:p>
          <a:p>
            <a:pPr lvl="2"/>
            <a:r>
              <a:rPr lang="en-US" dirty="0" smtClean="0"/>
              <a:t>Aid multicasting</a:t>
            </a:r>
          </a:p>
          <a:p>
            <a:pPr lvl="2"/>
            <a:r>
              <a:rPr lang="en-US" dirty="0" smtClean="0"/>
              <a:t>Roaming host without changing address</a:t>
            </a:r>
          </a:p>
          <a:p>
            <a:pPr lvl="2"/>
            <a:r>
              <a:rPr lang="en-US" dirty="0" smtClean="0"/>
              <a:t>Allow future protocol evolution</a:t>
            </a:r>
          </a:p>
          <a:p>
            <a:pPr lvl="2"/>
            <a:r>
              <a:rPr lang="en-US" dirty="0" smtClean="0"/>
              <a:t>Permit coexistence of old, new protocols, …</a:t>
            </a:r>
          </a:p>
          <a:p>
            <a:r>
              <a:rPr lang="en-US" dirty="0" smtClean="0"/>
              <a:t>Deployment has been slow &amp; painful, but may pick up pace now that addresses are all but exhausted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cs typeface="Arial" charset="0"/>
              </a:rPr>
              <a:t>Comparison of Virtual-Circuits &amp; </a:t>
            </a:r>
            <a:r>
              <a:rPr lang="en-US" dirty="0" err="1" smtClean="0">
                <a:latin typeface="Arial" charset="0"/>
                <a:cs typeface="Arial" charset="0"/>
              </a:rPr>
              <a:t>Datagrams</a:t>
            </a:r>
            <a:endParaRPr lang="en-US" dirty="0" smtClean="0">
              <a:latin typeface="Arial" charset="0"/>
              <a:cs typeface="Arial" charset="0"/>
            </a:endParaRPr>
          </a:p>
        </p:txBody>
      </p:sp>
      <p:pic>
        <p:nvPicPr>
          <p:cNvPr id="12292" name="Picture 2"/>
          <p:cNvPicPr>
            <a:picLocks noChangeAspect="1" noChangeArrowheads="1"/>
          </p:cNvPicPr>
          <p:nvPr/>
        </p:nvPicPr>
        <p:blipFill>
          <a:blip r:embed="rId2" cstate="print"/>
          <a:srcRect/>
          <a:stretch>
            <a:fillRect/>
          </a:stretch>
        </p:blipFill>
        <p:spPr bwMode="auto">
          <a:xfrm>
            <a:off x="644525" y="1277473"/>
            <a:ext cx="7880350" cy="471328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IP Version 6 (2 )</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8067" name="Rectangle 3"/>
          <p:cNvSpPr>
            <a:spLocks noGrp="1" noChangeArrowheads="1"/>
          </p:cNvSpPr>
          <p:nvPr>
            <p:ph idx="1"/>
          </p:nvPr>
        </p:nvSpPr>
        <p:spPr>
          <a:xfrm>
            <a:off x="914399" y="1315753"/>
            <a:ext cx="7790214" cy="4600081"/>
          </a:xfrm>
        </p:spPr>
        <p:txBody>
          <a:bodyPr/>
          <a:lstStyle/>
          <a:p>
            <a:r>
              <a:rPr lang="en-US" dirty="0" smtClean="0"/>
              <a:t>IPv6 protocol header has much longer addresses (128 vs. 32 bits) and is simpler (by using extension headers)</a:t>
            </a:r>
          </a:p>
        </p:txBody>
      </p:sp>
      <p:pic>
        <p:nvPicPr>
          <p:cNvPr id="88068" name="Picture 2"/>
          <p:cNvPicPr>
            <a:picLocks noChangeAspect="1" noChangeArrowheads="1"/>
          </p:cNvPicPr>
          <p:nvPr/>
        </p:nvPicPr>
        <p:blipFill>
          <a:blip r:embed="rId2" cstate="print"/>
          <a:srcRect/>
          <a:stretch>
            <a:fillRect/>
          </a:stretch>
        </p:blipFill>
        <p:spPr bwMode="auto">
          <a:xfrm>
            <a:off x="1999328" y="2169644"/>
            <a:ext cx="5145344" cy="39866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IP Version 6 (3)</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9091" name="Rectangle 3"/>
          <p:cNvSpPr>
            <a:spLocks noGrp="1" noChangeArrowheads="1"/>
          </p:cNvSpPr>
          <p:nvPr>
            <p:ph idx="1"/>
          </p:nvPr>
        </p:nvSpPr>
        <p:spPr/>
        <p:txBody>
          <a:bodyPr/>
          <a:lstStyle/>
          <a:p>
            <a:r>
              <a:rPr lang="en-US" dirty="0" smtClean="0"/>
              <a:t>IPv6 extension headers handles other functionality </a:t>
            </a:r>
          </a:p>
        </p:txBody>
      </p:sp>
      <p:pic>
        <p:nvPicPr>
          <p:cNvPr id="89092" name="Picture 2"/>
          <p:cNvPicPr>
            <a:picLocks noChangeAspect="1" noChangeArrowheads="1"/>
          </p:cNvPicPr>
          <p:nvPr/>
        </p:nvPicPr>
        <p:blipFill>
          <a:blip r:embed="rId2" cstate="print"/>
          <a:srcRect/>
          <a:stretch>
            <a:fillRect/>
          </a:stretch>
        </p:blipFill>
        <p:spPr bwMode="auto">
          <a:xfrm>
            <a:off x="715621" y="2282468"/>
            <a:ext cx="7762621" cy="2640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Control Protocols (1)</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IP works with the help of several control protocols:</a:t>
            </a:r>
          </a:p>
          <a:p>
            <a:pPr lvl="1"/>
            <a:r>
              <a:rPr lang="en-US" u="sng" dirty="0" smtClean="0"/>
              <a:t>ICMP</a:t>
            </a:r>
            <a:r>
              <a:rPr lang="en-US" dirty="0" smtClean="0"/>
              <a:t> is a companion to IP that returns error info</a:t>
            </a:r>
          </a:p>
          <a:p>
            <a:pPr lvl="2"/>
            <a:r>
              <a:rPr lang="en-US" dirty="0" smtClean="0"/>
              <a:t>Required, and used in many ways, e.g., for </a:t>
            </a:r>
            <a:r>
              <a:rPr lang="en-US" dirty="0" err="1" smtClean="0"/>
              <a:t>traceroute</a:t>
            </a:r>
            <a:endParaRPr lang="en-US" dirty="0" smtClean="0"/>
          </a:p>
          <a:p>
            <a:pPr lvl="1"/>
            <a:r>
              <a:rPr lang="en-US" u="sng" dirty="0" smtClean="0"/>
              <a:t>ARP</a:t>
            </a:r>
            <a:r>
              <a:rPr lang="en-US" dirty="0" smtClean="0"/>
              <a:t> finds Ethernet address of a local IP address</a:t>
            </a:r>
          </a:p>
          <a:p>
            <a:pPr lvl="2"/>
            <a:r>
              <a:rPr lang="en-US" dirty="0" smtClean="0"/>
              <a:t>Glue that is needed to send any IP packets</a:t>
            </a:r>
          </a:p>
          <a:p>
            <a:pPr lvl="2"/>
            <a:r>
              <a:rPr lang="en-US" dirty="0" smtClean="0"/>
              <a:t>Host queries an address and the owner replies </a:t>
            </a:r>
          </a:p>
          <a:p>
            <a:pPr lvl="1"/>
            <a:r>
              <a:rPr lang="en-US" u="sng" dirty="0" smtClean="0"/>
              <a:t>DHCP</a:t>
            </a:r>
            <a:r>
              <a:rPr lang="en-US" dirty="0" smtClean="0"/>
              <a:t> assigns a local IP address to a host</a:t>
            </a:r>
          </a:p>
          <a:p>
            <a:pPr lvl="2"/>
            <a:r>
              <a:rPr lang="en-US" dirty="0" smtClean="0"/>
              <a:t>Gets host started by automatically configuring it</a:t>
            </a:r>
          </a:p>
          <a:p>
            <a:pPr lvl="2"/>
            <a:r>
              <a:rPr lang="en-US" dirty="0" smtClean="0"/>
              <a:t>Host sends request to server, which grants a lease</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Internet Control Protocols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2163" name="Rectangle 3"/>
          <p:cNvSpPr>
            <a:spLocks noGrp="1" noChangeArrowheads="1"/>
          </p:cNvSpPr>
          <p:nvPr>
            <p:ph idx="1"/>
          </p:nvPr>
        </p:nvSpPr>
        <p:spPr/>
        <p:txBody>
          <a:bodyPr/>
          <a:lstStyle/>
          <a:p>
            <a:r>
              <a:rPr lang="en-US" dirty="0" smtClean="0"/>
              <a:t>Main ICMP (Internet Control Message Protocol) types:</a:t>
            </a:r>
          </a:p>
        </p:txBody>
      </p:sp>
      <p:pic>
        <p:nvPicPr>
          <p:cNvPr id="92164" name="Picture 2"/>
          <p:cNvPicPr>
            <a:picLocks noChangeAspect="1" noChangeArrowheads="1"/>
          </p:cNvPicPr>
          <p:nvPr/>
        </p:nvPicPr>
        <p:blipFill>
          <a:blip r:embed="rId2" cstate="print"/>
          <a:srcRect/>
          <a:stretch>
            <a:fillRect/>
          </a:stretch>
        </p:blipFill>
        <p:spPr bwMode="auto">
          <a:xfrm>
            <a:off x="1025267" y="2374290"/>
            <a:ext cx="7231114" cy="31986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Internet Control Protocols (3)</a:t>
            </a:r>
            <a:endParaRPr lang="en-US" dirty="0" smtClean="0"/>
          </a:p>
        </p:txBody>
      </p:sp>
      <p:sp>
        <p:nvSpPr>
          <p:cNvPr id="93187" name="Rectangle 3"/>
          <p:cNvSpPr>
            <a:spLocks noGrp="1" noChangeArrowheads="1"/>
          </p:cNvSpPr>
          <p:nvPr>
            <p:ph idx="1"/>
          </p:nvPr>
        </p:nvSpPr>
        <p:spPr/>
        <p:txBody>
          <a:bodyPr/>
          <a:lstStyle/>
          <a:p>
            <a:r>
              <a:rPr lang="en-US" dirty="0" smtClean="0"/>
              <a:t>ARP (Address Resolution Protocol) lets nodes find target Ethernet addresses [pink] from their IP addresses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93188" name="Picture 2"/>
          <p:cNvPicPr>
            <a:picLocks noChangeAspect="1" noChangeArrowheads="1"/>
          </p:cNvPicPr>
          <p:nvPr/>
        </p:nvPicPr>
        <p:blipFill>
          <a:blip r:embed="rId2" cstate="print"/>
          <a:srcRect/>
          <a:stretch>
            <a:fillRect/>
          </a:stretch>
        </p:blipFill>
        <p:spPr bwMode="auto">
          <a:xfrm>
            <a:off x="914400" y="2073729"/>
            <a:ext cx="7741828" cy="4373810"/>
          </a:xfrm>
          <a:prstGeom prst="rect">
            <a:avLst/>
          </a:prstGeom>
          <a:noFill/>
          <a:ln w="9525">
            <a:noFill/>
            <a:miter lim="800000"/>
            <a:headEnd/>
            <a:tailEnd/>
          </a:ln>
        </p:spPr>
      </p:pic>
      <p:sp>
        <p:nvSpPr>
          <p:cNvPr id="9" name="Rectangle 8"/>
          <p:cNvSpPr/>
          <p:nvPr/>
        </p:nvSpPr>
        <p:spPr bwMode="auto">
          <a:xfrm>
            <a:off x="6312310" y="5496228"/>
            <a:ext cx="1022555" cy="796413"/>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Label Switching and MPLS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4211" name="Rectangle 3"/>
          <p:cNvSpPr>
            <a:spLocks noGrp="1" noChangeArrowheads="1"/>
          </p:cNvSpPr>
          <p:nvPr>
            <p:ph idx="1"/>
          </p:nvPr>
        </p:nvSpPr>
        <p:spPr/>
        <p:txBody>
          <a:bodyPr/>
          <a:lstStyle/>
          <a:p>
            <a:r>
              <a:rPr lang="en-US" dirty="0" smtClean="0"/>
              <a:t>MPLS (Multi-Protocol Label Switching) sends packets along established paths; ISPs can use for </a:t>
            </a:r>
            <a:r>
              <a:rPr lang="en-US" dirty="0" err="1" smtClean="0"/>
              <a:t>QoS</a:t>
            </a:r>
            <a:endParaRPr lang="en-US" dirty="0" smtClean="0"/>
          </a:p>
          <a:p>
            <a:pPr lvl="1"/>
            <a:r>
              <a:rPr lang="en-US" dirty="0" smtClean="0"/>
              <a:t>Path indicated with label below the IP layer</a:t>
            </a:r>
          </a:p>
        </p:txBody>
      </p:sp>
      <p:pic>
        <p:nvPicPr>
          <p:cNvPr id="94212" name="Picture 2"/>
          <p:cNvPicPr>
            <a:picLocks noChangeAspect="1" noChangeArrowheads="1"/>
          </p:cNvPicPr>
          <p:nvPr/>
        </p:nvPicPr>
        <p:blipFill>
          <a:blip r:embed="rId2" cstate="print"/>
          <a:srcRect/>
          <a:stretch>
            <a:fillRect/>
          </a:stretch>
        </p:blipFill>
        <p:spPr bwMode="auto">
          <a:xfrm>
            <a:off x="1642640" y="3008978"/>
            <a:ext cx="5878384" cy="2882036"/>
          </a:xfrm>
          <a:prstGeom prst="rect">
            <a:avLst/>
          </a:prstGeom>
          <a:noFill/>
          <a:ln w="9525">
            <a:noFill/>
            <a:miter lim="800000"/>
            <a:headEnd/>
            <a:tailEnd/>
          </a:ln>
        </p:spPr>
      </p:pic>
      <p:sp>
        <p:nvSpPr>
          <p:cNvPr id="9" name="Rectangle 8"/>
          <p:cNvSpPr/>
          <p:nvPr/>
        </p:nvSpPr>
        <p:spPr bwMode="auto">
          <a:xfrm>
            <a:off x="2733262" y="3490451"/>
            <a:ext cx="845574" cy="540778"/>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Label Switching and MPLS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5235" name="Rectangle 3"/>
          <p:cNvSpPr>
            <a:spLocks noGrp="1" noChangeArrowheads="1"/>
          </p:cNvSpPr>
          <p:nvPr>
            <p:ph idx="1"/>
          </p:nvPr>
        </p:nvSpPr>
        <p:spPr/>
        <p:txBody>
          <a:bodyPr/>
          <a:lstStyle/>
          <a:p>
            <a:r>
              <a:rPr lang="en-US" dirty="0" smtClean="0"/>
              <a:t>Label added based on IP address on entering an MPLS network (e.g., ISP) and removed when leaving it</a:t>
            </a:r>
          </a:p>
          <a:p>
            <a:pPr lvl="1"/>
            <a:r>
              <a:rPr lang="en-US" dirty="0" smtClean="0"/>
              <a:t>Forwarding only uses label inside MPLS network</a:t>
            </a:r>
          </a:p>
        </p:txBody>
      </p:sp>
      <p:pic>
        <p:nvPicPr>
          <p:cNvPr id="95236" name="Picture 2"/>
          <p:cNvPicPr>
            <a:picLocks noChangeAspect="1" noChangeArrowheads="1"/>
          </p:cNvPicPr>
          <p:nvPr/>
        </p:nvPicPr>
        <p:blipFill>
          <a:blip r:embed="rId2" cstate="print"/>
          <a:srcRect/>
          <a:stretch>
            <a:fillRect/>
          </a:stretch>
        </p:blipFill>
        <p:spPr bwMode="auto">
          <a:xfrm>
            <a:off x="376238" y="2955804"/>
            <a:ext cx="839152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t>OSPF— Interior Routing Protocol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6259" name="Rectangle 3"/>
          <p:cNvSpPr>
            <a:spLocks noGrp="1" noChangeArrowheads="1"/>
          </p:cNvSpPr>
          <p:nvPr>
            <p:ph idx="1"/>
          </p:nvPr>
        </p:nvSpPr>
        <p:spPr>
          <a:xfrm>
            <a:off x="816079" y="1099449"/>
            <a:ext cx="7790214" cy="4600081"/>
          </a:xfrm>
        </p:spPr>
        <p:txBody>
          <a:bodyPr/>
          <a:lstStyle/>
          <a:p>
            <a:r>
              <a:rPr lang="en-US" dirty="0" smtClean="0"/>
              <a:t>OSPF computes routes for a single network (e.g., ISP)</a:t>
            </a:r>
          </a:p>
          <a:p>
            <a:pPr lvl="1"/>
            <a:r>
              <a:rPr lang="en-US" dirty="0" smtClean="0"/>
              <a:t>Models network as a graph of weighted edges</a:t>
            </a:r>
          </a:p>
        </p:txBody>
      </p:sp>
      <p:pic>
        <p:nvPicPr>
          <p:cNvPr id="9626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04323" y="2166571"/>
            <a:ext cx="6809710" cy="2078471"/>
          </a:xfrm>
          <a:prstGeom prst="rect">
            <a:avLst/>
          </a:prstGeom>
          <a:noFill/>
          <a:ln w="9525">
            <a:noFill/>
            <a:miter lim="800000"/>
            <a:headEnd/>
            <a:tailEnd/>
          </a:ln>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22314" y="4015271"/>
            <a:ext cx="6696997" cy="2349017"/>
          </a:xfrm>
          <a:prstGeom prst="rect">
            <a:avLst/>
          </a:prstGeom>
          <a:noFill/>
          <a:ln w="9525">
            <a:noFill/>
            <a:miter lim="800000"/>
            <a:headEnd/>
            <a:tailEnd/>
          </a:ln>
        </p:spPr>
      </p:pic>
      <p:sp>
        <p:nvSpPr>
          <p:cNvPr id="13" name="TextBox 12"/>
          <p:cNvSpPr txBox="1"/>
          <p:nvPr/>
        </p:nvSpPr>
        <p:spPr>
          <a:xfrm>
            <a:off x="639105" y="2334237"/>
            <a:ext cx="1219188" cy="276999"/>
          </a:xfrm>
          <a:prstGeom prst="rect">
            <a:avLst/>
          </a:prstGeom>
          <a:noFill/>
        </p:spPr>
        <p:txBody>
          <a:bodyPr wrap="square" lIns="0" tIns="0" rIns="0" bIns="0" rtlCol="0">
            <a:spAutoFit/>
          </a:bodyPr>
          <a:lstStyle/>
          <a:p>
            <a:r>
              <a:rPr lang="en-US" dirty="0" smtClean="0">
                <a:solidFill>
                  <a:srgbClr val="FF2BD8"/>
                </a:solidFill>
              </a:rPr>
              <a:t>Network:</a:t>
            </a:r>
            <a:endParaRPr lang="en-US" dirty="0">
              <a:solidFill>
                <a:srgbClr val="FF2BD8"/>
              </a:solidFill>
            </a:endParaRPr>
          </a:p>
        </p:txBody>
      </p:sp>
      <p:sp>
        <p:nvSpPr>
          <p:cNvPr id="14" name="TextBox 13"/>
          <p:cNvSpPr txBox="1"/>
          <p:nvPr/>
        </p:nvSpPr>
        <p:spPr>
          <a:xfrm>
            <a:off x="634189" y="4315433"/>
            <a:ext cx="1312594" cy="276999"/>
          </a:xfrm>
          <a:prstGeom prst="rect">
            <a:avLst/>
          </a:prstGeom>
          <a:noFill/>
        </p:spPr>
        <p:txBody>
          <a:bodyPr wrap="square" lIns="0" tIns="0" rIns="0" bIns="0" rtlCol="0">
            <a:spAutoFit/>
          </a:bodyPr>
          <a:lstStyle/>
          <a:p>
            <a:r>
              <a:rPr lang="en-US" dirty="0" smtClean="0">
                <a:solidFill>
                  <a:srgbClr val="FF2BD8"/>
                </a:solidFill>
              </a:rPr>
              <a:t>Graph:</a:t>
            </a:r>
            <a:endParaRPr lang="en-US" dirty="0">
              <a:solidFill>
                <a:srgbClr val="FF2BD8"/>
              </a:solidFill>
            </a:endParaRPr>
          </a:p>
        </p:txBody>
      </p:sp>
      <p:sp>
        <p:nvSpPr>
          <p:cNvPr id="15" name="Freeform 14"/>
          <p:cNvSpPr/>
          <p:nvPr/>
        </p:nvSpPr>
        <p:spPr bwMode="auto">
          <a:xfrm flipV="1">
            <a:off x="5879696" y="5309412"/>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6243496" y="5397904"/>
            <a:ext cx="2123767" cy="923330"/>
          </a:xfrm>
          <a:prstGeom prst="rect">
            <a:avLst/>
          </a:prstGeom>
          <a:solidFill>
            <a:schemeClr val="bg1"/>
          </a:solidFill>
        </p:spPr>
        <p:txBody>
          <a:bodyPr wrap="square" rtlCol="0">
            <a:spAutoFit/>
          </a:bodyPr>
          <a:lstStyle/>
          <a:p>
            <a:r>
              <a:rPr lang="en-US" dirty="0" smtClean="0"/>
              <a:t>Broadcast LAN modeled as a well-connected node</a:t>
            </a:r>
            <a:endParaRPr lang="en-US" dirty="0"/>
          </a:p>
        </p:txBody>
      </p:sp>
      <p:sp>
        <p:nvSpPr>
          <p:cNvPr id="17" name="TextBox 16"/>
          <p:cNvSpPr txBox="1"/>
          <p:nvPr/>
        </p:nvSpPr>
        <p:spPr>
          <a:xfrm>
            <a:off x="6076337" y="5043949"/>
            <a:ext cx="99386" cy="215444"/>
          </a:xfrm>
          <a:prstGeom prst="rect">
            <a:avLst/>
          </a:prstGeom>
          <a:solidFill>
            <a:schemeClr val="bg1"/>
          </a:solidFill>
        </p:spPr>
        <p:txBody>
          <a:bodyPr wrap="none" lIns="0" tIns="0" rIns="0" bIns="0" rtlCol="0">
            <a:spAutoFit/>
          </a:bodyPr>
          <a:lstStyle/>
          <a:p>
            <a:r>
              <a:rPr lang="en-US" sz="1400" dirty="0" smtClean="0"/>
              <a:t>3</a:t>
            </a:r>
            <a:endParaRPr lang="en-US" sz="1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OSPF— Interior Routing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8307" name="Rectangle 3"/>
          <p:cNvSpPr>
            <a:spLocks noGrp="1" noChangeArrowheads="1"/>
          </p:cNvSpPr>
          <p:nvPr>
            <p:ph idx="1"/>
          </p:nvPr>
        </p:nvSpPr>
        <p:spPr/>
        <p:txBody>
          <a:bodyPr/>
          <a:lstStyle/>
          <a:p>
            <a:r>
              <a:rPr lang="en-US" dirty="0" smtClean="0"/>
              <a:t>OSPF divides one large network (Autonomous System) into areas connected to a backbone area</a:t>
            </a:r>
          </a:p>
          <a:p>
            <a:pPr lvl="1"/>
            <a:r>
              <a:rPr lang="en-US" dirty="0" smtClean="0"/>
              <a:t>Helps to scale; summaries go over area borders</a:t>
            </a:r>
          </a:p>
          <a:p>
            <a:pPr lvl="1"/>
            <a:endParaRPr lang="en-US" dirty="0" smtClean="0"/>
          </a:p>
        </p:txBody>
      </p:sp>
      <p:pic>
        <p:nvPicPr>
          <p:cNvPr id="98308" name="Picture 3"/>
          <p:cNvPicPr>
            <a:picLocks noChangeAspect="1" noChangeArrowheads="1"/>
          </p:cNvPicPr>
          <p:nvPr/>
        </p:nvPicPr>
        <p:blipFill>
          <a:blip r:embed="rId2" cstate="print"/>
          <a:srcRect/>
          <a:stretch>
            <a:fillRect/>
          </a:stretch>
        </p:blipFill>
        <p:spPr bwMode="auto">
          <a:xfrm>
            <a:off x="676432" y="3101309"/>
            <a:ext cx="7496175"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smtClean="0"/>
              <a:t>OSPF— Interior Routing Protocol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9331" name="Rectangle 3"/>
          <p:cNvSpPr>
            <a:spLocks noGrp="1" noChangeArrowheads="1"/>
          </p:cNvSpPr>
          <p:nvPr>
            <p:ph idx="1"/>
          </p:nvPr>
        </p:nvSpPr>
        <p:spPr/>
        <p:txBody>
          <a:bodyPr/>
          <a:lstStyle/>
          <a:p>
            <a:r>
              <a:rPr lang="en-US" dirty="0" smtClean="0"/>
              <a:t>OSPF (Open Shortest Path First) is link-state routing:</a:t>
            </a:r>
          </a:p>
          <a:p>
            <a:pPr lvl="1"/>
            <a:r>
              <a:rPr lang="en-US" dirty="0" smtClean="0"/>
              <a:t>Uses messages below to reliably flood topology</a:t>
            </a:r>
          </a:p>
          <a:p>
            <a:pPr lvl="1"/>
            <a:r>
              <a:rPr lang="en-US" dirty="0" smtClean="0"/>
              <a:t>Then runs </a:t>
            </a:r>
            <a:r>
              <a:rPr lang="en-US" dirty="0" err="1" smtClean="0"/>
              <a:t>Dijkstra</a:t>
            </a:r>
            <a:r>
              <a:rPr lang="en-US" dirty="0" smtClean="0"/>
              <a:t> to compute routes</a:t>
            </a:r>
          </a:p>
        </p:txBody>
      </p:sp>
      <p:pic>
        <p:nvPicPr>
          <p:cNvPr id="99332" name="Picture 2"/>
          <p:cNvPicPr>
            <a:picLocks noChangeAspect="1" noChangeArrowheads="1"/>
          </p:cNvPicPr>
          <p:nvPr/>
        </p:nvPicPr>
        <p:blipFill>
          <a:blip r:embed="rId2" cstate="print"/>
          <a:srcRect/>
          <a:stretch>
            <a:fillRect/>
          </a:stretch>
        </p:blipFill>
        <p:spPr bwMode="auto">
          <a:xfrm>
            <a:off x="766921" y="3185340"/>
            <a:ext cx="7632905" cy="235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Routing Algorithms (1)</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Rectangle 3"/>
          <p:cNvSpPr>
            <a:spLocks noGrp="1" noChangeArrowheads="1"/>
          </p:cNvSpPr>
          <p:nvPr>
            <p:ph idx="1"/>
          </p:nvPr>
        </p:nvSpPr>
        <p:spPr>
          <a:xfrm>
            <a:off x="1268351" y="1414073"/>
            <a:ext cx="7790214" cy="4600081"/>
          </a:xfrm>
        </p:spPr>
        <p:txBody>
          <a:bodyPr>
            <a:normAutofit lnSpcReduction="10000"/>
          </a:bodyPr>
          <a:lstStyle/>
          <a:p>
            <a:pPr lvl="1"/>
            <a:r>
              <a:rPr lang="en-US" dirty="0" smtClean="0"/>
              <a:t>Optimality principle </a:t>
            </a:r>
            <a:r>
              <a:rPr lang="en-US" dirty="0" smtClean="0">
                <a:solidFill>
                  <a:srgbClr val="0000FF"/>
                </a:solidFill>
              </a:rPr>
              <a:t>»</a:t>
            </a:r>
            <a:endParaRPr lang="en-US" dirty="0" smtClean="0"/>
          </a:p>
          <a:p>
            <a:pPr lvl="1"/>
            <a:r>
              <a:rPr lang="en-US" dirty="0" smtClean="0"/>
              <a:t>Shortest path algorithm </a:t>
            </a:r>
            <a:r>
              <a:rPr lang="en-US" dirty="0" smtClean="0">
                <a:solidFill>
                  <a:srgbClr val="0000FF"/>
                </a:solidFill>
              </a:rPr>
              <a:t>»</a:t>
            </a:r>
            <a:endParaRPr lang="en-US" dirty="0" smtClean="0"/>
          </a:p>
          <a:p>
            <a:pPr lvl="1"/>
            <a:r>
              <a:rPr lang="en-US" dirty="0" smtClean="0"/>
              <a:t>Flooding </a:t>
            </a:r>
            <a:r>
              <a:rPr lang="en-US" dirty="0" smtClean="0">
                <a:solidFill>
                  <a:srgbClr val="0000FF"/>
                </a:solidFill>
              </a:rPr>
              <a:t>»</a:t>
            </a:r>
            <a:endParaRPr lang="en-US" dirty="0" smtClean="0"/>
          </a:p>
          <a:p>
            <a:pPr lvl="1"/>
            <a:r>
              <a:rPr lang="en-US" dirty="0" smtClean="0"/>
              <a:t>Distance vector routing </a:t>
            </a:r>
            <a:r>
              <a:rPr lang="en-US" dirty="0" smtClean="0">
                <a:solidFill>
                  <a:srgbClr val="0000FF"/>
                </a:solidFill>
              </a:rPr>
              <a:t>»</a:t>
            </a:r>
            <a:endParaRPr lang="en-US" dirty="0" smtClean="0"/>
          </a:p>
          <a:p>
            <a:pPr lvl="1"/>
            <a:r>
              <a:rPr lang="en-US" dirty="0" smtClean="0"/>
              <a:t>Link state routing </a:t>
            </a:r>
            <a:r>
              <a:rPr lang="en-US" dirty="0" smtClean="0">
                <a:solidFill>
                  <a:srgbClr val="0000FF"/>
                </a:solidFill>
              </a:rPr>
              <a:t>»</a:t>
            </a:r>
            <a:endParaRPr lang="en-US" dirty="0" smtClean="0"/>
          </a:p>
          <a:p>
            <a:pPr lvl="1"/>
            <a:r>
              <a:rPr lang="en-US" dirty="0" smtClean="0"/>
              <a:t>Hierarchical routing </a:t>
            </a:r>
            <a:r>
              <a:rPr lang="en-US" dirty="0" smtClean="0">
                <a:solidFill>
                  <a:srgbClr val="0000FF"/>
                </a:solidFill>
              </a:rPr>
              <a:t>»</a:t>
            </a:r>
            <a:endParaRPr lang="en-US" dirty="0" smtClean="0"/>
          </a:p>
          <a:p>
            <a:pPr lvl="1"/>
            <a:r>
              <a:rPr lang="en-US" dirty="0" smtClean="0">
                <a:solidFill>
                  <a:schemeClr val="bg1">
                    <a:lumMod val="50000"/>
                  </a:schemeClr>
                </a:solidFill>
              </a:rPr>
              <a:t>Broadcast routing </a:t>
            </a:r>
            <a:r>
              <a:rPr lang="en-US" dirty="0" smtClean="0">
                <a:solidFill>
                  <a:srgbClr val="0000FF"/>
                </a:solidFill>
              </a:rPr>
              <a:t>»</a:t>
            </a:r>
            <a:endParaRPr lang="en-US" dirty="0" smtClean="0"/>
          </a:p>
          <a:p>
            <a:pPr lvl="1"/>
            <a:r>
              <a:rPr lang="en-US" dirty="0" smtClean="0">
                <a:solidFill>
                  <a:schemeClr val="bg1">
                    <a:lumMod val="50000"/>
                  </a:schemeClr>
                </a:solidFill>
              </a:rPr>
              <a:t>Multicast routing </a:t>
            </a:r>
            <a:r>
              <a:rPr lang="en-US" dirty="0" smtClean="0">
                <a:solidFill>
                  <a:srgbClr val="0000FF"/>
                </a:solidFill>
              </a:rPr>
              <a:t>»</a:t>
            </a:r>
            <a:endParaRPr lang="en-US" dirty="0" smtClean="0"/>
          </a:p>
          <a:p>
            <a:pPr lvl="1"/>
            <a:r>
              <a:rPr lang="en-US" dirty="0" err="1" smtClean="0">
                <a:solidFill>
                  <a:schemeClr val="bg1">
                    <a:lumMod val="50000"/>
                  </a:schemeClr>
                </a:solidFill>
              </a:rPr>
              <a:t>Anycast</a:t>
            </a:r>
            <a:r>
              <a:rPr lang="en-US" dirty="0" smtClean="0">
                <a:solidFill>
                  <a:schemeClr val="bg1">
                    <a:lumMod val="50000"/>
                  </a:schemeClr>
                </a:solidFill>
              </a:rPr>
              <a:t> routing </a:t>
            </a:r>
            <a:r>
              <a:rPr lang="en-US" dirty="0" smtClean="0">
                <a:solidFill>
                  <a:srgbClr val="0000FF"/>
                </a:solidFill>
              </a:rPr>
              <a:t>»</a:t>
            </a:r>
            <a:endParaRPr lang="en-US" dirty="0" smtClean="0"/>
          </a:p>
          <a:p>
            <a:pPr lvl="1"/>
            <a:r>
              <a:rPr lang="en-US" dirty="0" smtClean="0">
                <a:solidFill>
                  <a:schemeClr val="bg1">
                    <a:lumMod val="50000"/>
                  </a:schemeClr>
                </a:solidFill>
              </a:rPr>
              <a:t>Routing for mobile hosts </a:t>
            </a:r>
            <a:r>
              <a:rPr lang="en-US" dirty="0" smtClean="0">
                <a:solidFill>
                  <a:srgbClr val="0000FF"/>
                </a:solidFill>
              </a:rPr>
              <a:t>»</a:t>
            </a:r>
            <a:endParaRPr lang="en-US" dirty="0" smtClean="0"/>
          </a:p>
          <a:p>
            <a:pPr lvl="1"/>
            <a:r>
              <a:rPr lang="en-US" dirty="0" smtClean="0">
                <a:solidFill>
                  <a:schemeClr val="bg1">
                    <a:lumMod val="50000"/>
                  </a:schemeClr>
                </a:solidFill>
              </a:rPr>
              <a:t>Routing in ad hoc networks </a:t>
            </a:r>
            <a:r>
              <a:rPr lang="en-US" dirty="0" smtClean="0">
                <a:solidFill>
                  <a:srgbClr val="0000FF"/>
                </a:solidFill>
              </a:rPr>
              <a:t>»</a:t>
            </a:r>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BGP— Exterior Routing Protocol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00355" name="Rectangle 3"/>
          <p:cNvSpPr>
            <a:spLocks noGrp="1" noChangeArrowheads="1"/>
          </p:cNvSpPr>
          <p:nvPr>
            <p:ph idx="1"/>
          </p:nvPr>
        </p:nvSpPr>
        <p:spPr/>
        <p:txBody>
          <a:bodyPr/>
          <a:lstStyle/>
          <a:p>
            <a:r>
              <a:rPr lang="en-US" dirty="0" smtClean="0"/>
              <a:t>BGP (Border Gateway Protocol) computes routes across interconnected, autonomous networks</a:t>
            </a:r>
          </a:p>
          <a:p>
            <a:pPr lvl="1"/>
            <a:r>
              <a:rPr lang="en-US" dirty="0" smtClean="0"/>
              <a:t>Key role is to respect networks’ policy constraints</a:t>
            </a:r>
          </a:p>
          <a:p>
            <a:r>
              <a:rPr lang="en-US" dirty="0" smtClean="0"/>
              <a:t>Example policy constraints:</a:t>
            </a:r>
          </a:p>
          <a:p>
            <a:pPr lvl="2"/>
            <a:r>
              <a:rPr lang="en-US" dirty="0" smtClean="0"/>
              <a:t>No commercial traffic for educational network</a:t>
            </a:r>
          </a:p>
          <a:p>
            <a:pPr lvl="2"/>
            <a:r>
              <a:rPr lang="en-US" dirty="0" smtClean="0"/>
              <a:t>Never put Iraq on route starting at Pentagon</a:t>
            </a:r>
          </a:p>
          <a:p>
            <a:pPr lvl="2"/>
            <a:r>
              <a:rPr lang="en-US" dirty="0" smtClean="0"/>
              <a:t>Choose cheaper network</a:t>
            </a:r>
          </a:p>
          <a:p>
            <a:pPr lvl="2"/>
            <a:r>
              <a:rPr lang="en-US" dirty="0" smtClean="0"/>
              <a:t>Choose better performing network</a:t>
            </a:r>
          </a:p>
          <a:p>
            <a:pPr lvl="2"/>
            <a:r>
              <a:rPr lang="en-US" dirty="0" smtClean="0"/>
              <a:t>Don’t go from Apple to Google to Apple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BGP— Exterior Routing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01379" name="Rectangle 3"/>
          <p:cNvSpPr>
            <a:spLocks noGrp="1" noChangeArrowheads="1"/>
          </p:cNvSpPr>
          <p:nvPr>
            <p:ph idx="1"/>
          </p:nvPr>
        </p:nvSpPr>
        <p:spPr>
          <a:xfrm>
            <a:off x="914399" y="1158441"/>
            <a:ext cx="7790214" cy="4600081"/>
          </a:xfrm>
        </p:spPr>
        <p:txBody>
          <a:bodyPr/>
          <a:lstStyle/>
          <a:p>
            <a:r>
              <a:rPr lang="en-US" dirty="0" smtClean="0"/>
              <a:t>Common policy distinction is transit vs. peering:</a:t>
            </a:r>
          </a:p>
          <a:p>
            <a:pPr lvl="1"/>
            <a:r>
              <a:rPr lang="en-US" dirty="0" smtClean="0"/>
              <a:t>Transit carries traffic for pay; peers for mutual benefit</a:t>
            </a:r>
          </a:p>
          <a:p>
            <a:pPr lvl="1"/>
            <a:r>
              <a:rPr lang="en-US" dirty="0" smtClean="0"/>
              <a:t>AS1 carries AS2</a:t>
            </a:r>
            <a:r>
              <a:rPr lang="en-US" dirty="0" smtClean="0">
                <a:sym typeface="Wingdings" pitchFamily="2" charset="2"/>
              </a:rPr>
              <a:t>↔AS4 (Transit) but not AS3 (Peer)</a:t>
            </a:r>
            <a:endParaRPr lang="en-US" dirty="0" smtClean="0"/>
          </a:p>
        </p:txBody>
      </p:sp>
      <p:pic>
        <p:nvPicPr>
          <p:cNvPr id="101380" name="Picture 2"/>
          <p:cNvPicPr>
            <a:picLocks noChangeAspect="1" noChangeArrowheads="1"/>
          </p:cNvPicPr>
          <p:nvPr/>
        </p:nvPicPr>
        <p:blipFill>
          <a:blip r:embed="rId2" cstate="print"/>
          <a:srcRect/>
          <a:stretch>
            <a:fillRect/>
          </a:stretch>
        </p:blipFill>
        <p:spPr bwMode="auto">
          <a:xfrm>
            <a:off x="476250" y="2664384"/>
            <a:ext cx="81915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BGP— Exterior Routing Protocol (3)</a:t>
            </a:r>
          </a:p>
        </p:txBody>
      </p:sp>
      <p:sp>
        <p:nvSpPr>
          <p:cNvPr id="102403" name="Rectangle 3"/>
          <p:cNvSpPr>
            <a:spLocks noGrp="1" noChangeArrowheads="1"/>
          </p:cNvSpPr>
          <p:nvPr>
            <p:ph idx="1"/>
          </p:nvPr>
        </p:nvSpPr>
        <p:spPr/>
        <p:txBody>
          <a:bodyPr/>
          <a:lstStyle/>
          <a:p>
            <a:r>
              <a:rPr lang="en-US" dirty="0" smtClean="0"/>
              <a:t>BGP propagates messages along policy-compliant routes</a:t>
            </a:r>
          </a:p>
          <a:p>
            <a:pPr lvl="1"/>
            <a:r>
              <a:rPr lang="en-US" dirty="0" smtClean="0"/>
              <a:t>Message has prefix, AS path (to detect loops) and next-hop IP (to send over the local network)</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02404" name="Picture 2"/>
          <p:cNvPicPr>
            <a:picLocks noChangeAspect="1" noChangeArrowheads="1"/>
          </p:cNvPicPr>
          <p:nvPr/>
        </p:nvPicPr>
        <p:blipFill>
          <a:blip r:embed="rId2" cstate="print"/>
          <a:srcRect/>
          <a:stretch>
            <a:fillRect/>
          </a:stretch>
        </p:blipFill>
        <p:spPr bwMode="auto">
          <a:xfrm>
            <a:off x="835742" y="2448023"/>
            <a:ext cx="7865345" cy="4118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Multicasting</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5" name="Content Placeholder 4"/>
          <p:cNvSpPr>
            <a:spLocks noGrp="1"/>
          </p:cNvSpPr>
          <p:nvPr>
            <p:ph idx="1"/>
          </p:nvPr>
        </p:nvSpPr>
        <p:spPr/>
        <p:txBody>
          <a:bodyPr/>
          <a:lstStyle/>
          <a:p>
            <a:r>
              <a:rPr lang="en-US" dirty="0" smtClean="0"/>
              <a:t>Groups have a reserved IP address range (class D)</a:t>
            </a:r>
          </a:p>
          <a:p>
            <a:pPr lvl="1"/>
            <a:r>
              <a:rPr lang="en-US" dirty="0" smtClean="0"/>
              <a:t>Membership in a group handled by IGMP (Internet Group Management Protocol) that runs at routers</a:t>
            </a:r>
          </a:p>
          <a:p>
            <a:r>
              <a:rPr lang="en-US" dirty="0" smtClean="0"/>
              <a:t>Routes computed by protocols such as PIM:</a:t>
            </a:r>
          </a:p>
          <a:p>
            <a:pPr lvl="1"/>
            <a:r>
              <a:rPr lang="en-US" dirty="0" smtClean="0"/>
              <a:t>Dense mode uses RPF with pruning</a:t>
            </a:r>
          </a:p>
          <a:p>
            <a:pPr lvl="1"/>
            <a:r>
              <a:rPr lang="en-US" dirty="0" smtClean="0"/>
              <a:t>Sparse mode uses core-based trees</a:t>
            </a:r>
          </a:p>
          <a:p>
            <a:r>
              <a:rPr lang="en-US" dirty="0" smtClean="0"/>
              <a:t>IP multicasting is not widely used except within a single network, e.g., datacenter, cable TV network. </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Mobile IP</a:t>
            </a:r>
          </a:p>
        </p:txBody>
      </p:sp>
      <p:sp>
        <p:nvSpPr>
          <p:cNvPr id="33795" name="Rectangle 3"/>
          <p:cNvSpPr>
            <a:spLocks noGrp="1" noChangeArrowheads="1"/>
          </p:cNvSpPr>
          <p:nvPr>
            <p:ph idx="1"/>
          </p:nvPr>
        </p:nvSpPr>
        <p:spPr>
          <a:xfrm>
            <a:off x="604680" y="1143000"/>
            <a:ext cx="8229600" cy="4867275"/>
          </a:xfrm>
        </p:spPr>
        <p:txBody>
          <a:bodyPr/>
          <a:lstStyle/>
          <a:p>
            <a:r>
              <a:rPr lang="en-US" dirty="0" smtClean="0"/>
              <a:t>Mobile hosts can be reached at fixed IP via a home agent</a:t>
            </a:r>
          </a:p>
          <a:p>
            <a:pPr lvl="1"/>
            <a:r>
              <a:rPr lang="en-US" dirty="0" smtClean="0"/>
              <a:t>Home agent tunnels packets to reach the mobile host; reply can optimize path for subsequent packets</a:t>
            </a:r>
          </a:p>
          <a:p>
            <a:pPr lvl="1"/>
            <a:r>
              <a:rPr lang="en-US" dirty="0" smtClean="0"/>
              <a:t>No changes to routers or fixed hosts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3796" name="Picture 2"/>
          <p:cNvPicPr>
            <a:picLocks noChangeAspect="1" noChangeArrowheads="1"/>
          </p:cNvPicPr>
          <p:nvPr/>
        </p:nvPicPr>
        <p:blipFill>
          <a:blip r:embed="rId3" cstate="print"/>
          <a:srcRect r="2813"/>
          <a:stretch>
            <a:fillRect/>
          </a:stretch>
        </p:blipFill>
        <p:spPr bwMode="auto">
          <a:xfrm>
            <a:off x="1032391" y="2892831"/>
            <a:ext cx="7069388" cy="3568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74755" name="Subtitle 2"/>
          <p:cNvSpPr>
            <a:spLocks noGrp="1"/>
          </p:cNvSpPr>
          <p:nvPr>
            <p:ph type="subTitle" idx="1"/>
          </p:nvPr>
        </p:nvSpPr>
        <p:spPr/>
        <p:txBody>
          <a:bodyPr/>
          <a:lstStyle/>
          <a:p>
            <a:pPr eaLnBrk="1" hangingPunct="1"/>
            <a:r>
              <a:rPr lang="en-US" dirty="0" smtClean="0">
                <a:solidFill>
                  <a:schemeClr val="tx1">
                    <a:lumMod val="50000"/>
                    <a:lumOff val="50000"/>
                  </a:schemeClr>
                </a:solidFill>
                <a:latin typeface="Arial" charset="0"/>
                <a:cs typeface="Arial" charset="0"/>
              </a:rPr>
              <a:t>Chapter 5</a:t>
            </a:r>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Routing Algorithms (2)</a:t>
            </a:r>
          </a:p>
        </p:txBody>
      </p:sp>
      <p:sp>
        <p:nvSpPr>
          <p:cNvPr id="13315" name="Rectangle 3"/>
          <p:cNvSpPr>
            <a:spLocks noGrp="1" noChangeArrowheads="1"/>
          </p:cNvSpPr>
          <p:nvPr>
            <p:ph idx="1"/>
          </p:nvPr>
        </p:nvSpPr>
        <p:spPr>
          <a:xfrm>
            <a:off x="722664" y="1143000"/>
            <a:ext cx="8229600" cy="4867275"/>
          </a:xfrm>
        </p:spPr>
        <p:txBody>
          <a:bodyPr/>
          <a:lstStyle/>
          <a:p>
            <a:r>
              <a:rPr lang="en-US" u="sng" dirty="0" smtClean="0"/>
              <a:t>Routing</a:t>
            </a:r>
            <a:r>
              <a:rPr lang="en-US" dirty="0" smtClean="0"/>
              <a:t> is the process of discovering network paths</a:t>
            </a:r>
          </a:p>
          <a:p>
            <a:pPr lvl="1"/>
            <a:r>
              <a:rPr lang="en-US" dirty="0" smtClean="0"/>
              <a:t>Model the network as a graph of nodes and links</a:t>
            </a:r>
          </a:p>
          <a:p>
            <a:pPr lvl="1"/>
            <a:r>
              <a:rPr lang="en-US" dirty="0" smtClean="0"/>
              <a:t>Decide what to optimize (e.g., fairness </a:t>
            </a:r>
            <a:r>
              <a:rPr lang="en-US" dirty="0" err="1" smtClean="0"/>
              <a:t>vs</a:t>
            </a:r>
            <a:r>
              <a:rPr lang="en-US" dirty="0" smtClean="0"/>
              <a:t> efficiency)</a:t>
            </a:r>
          </a:p>
          <a:p>
            <a:pPr lvl="1"/>
            <a:r>
              <a:rPr lang="en-US" dirty="0" smtClean="0"/>
              <a:t>Update routes for changes in topology (e.g., failures)</a:t>
            </a:r>
          </a:p>
          <a:p>
            <a:pPr lvl="1"/>
            <a:endParaRPr lang="en-US" dirty="0" smtClean="0"/>
          </a:p>
          <a:p>
            <a:pPr lvl="1"/>
            <a:endParaRPr lang="en-US" dirty="0" smtClean="0"/>
          </a:p>
          <a:p>
            <a:pPr lvl="1"/>
            <a:endParaRPr lang="en-US" dirty="0" smtClean="0"/>
          </a:p>
          <a:p>
            <a:pPr lvl="1"/>
            <a:endParaRPr lang="en-US" dirty="0" smtClean="0"/>
          </a:p>
          <a:p>
            <a:endParaRPr lang="en-US" u="sng" dirty="0" smtClean="0"/>
          </a:p>
          <a:p>
            <a:r>
              <a:rPr lang="en-US" u="sng" dirty="0" smtClean="0"/>
              <a:t>Forwarding</a:t>
            </a:r>
            <a:r>
              <a:rPr lang="en-US" dirty="0" smtClean="0"/>
              <a:t> is the sending of packets along a path</a:t>
            </a:r>
          </a:p>
        </p:txBody>
      </p:sp>
      <p:sp>
        <p:nvSpPr>
          <p:cNvPr id="4" name="Footer Placeholder 3"/>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6" name="Group 15"/>
          <p:cNvGrpSpPr/>
          <p:nvPr/>
        </p:nvGrpSpPr>
        <p:grpSpPr>
          <a:xfrm>
            <a:off x="1484660" y="3126659"/>
            <a:ext cx="6135329" cy="2104103"/>
            <a:chOff x="1376508" y="3126659"/>
            <a:chExt cx="6135329" cy="2104103"/>
          </a:xfrm>
        </p:grpSpPr>
        <p:pic>
          <p:nvPicPr>
            <p:cNvPr id="8" name="Picture 2"/>
            <p:cNvPicPr>
              <a:picLocks noChangeAspect="1" noChangeArrowheads="1"/>
            </p:cNvPicPr>
            <p:nvPr/>
          </p:nvPicPr>
          <p:blipFill>
            <a:blip r:embed="rId3" cstate="print"/>
            <a:srcRect l="1251" t="4680" r="1175" b="4148"/>
            <a:stretch>
              <a:fillRect/>
            </a:stretch>
          </p:blipFill>
          <p:spPr bwMode="auto">
            <a:xfrm>
              <a:off x="1376508" y="3126659"/>
              <a:ext cx="6135329" cy="2104103"/>
            </a:xfrm>
            <a:prstGeom prst="rect">
              <a:avLst/>
            </a:prstGeom>
            <a:noFill/>
            <a:ln w="9525">
              <a:noFill/>
              <a:miter lim="800000"/>
              <a:headEnd/>
              <a:tailEnd/>
            </a:ln>
          </p:spPr>
        </p:pic>
        <p:cxnSp>
          <p:nvCxnSpPr>
            <p:cNvPr id="10" name="Straight Arrow Connector 9"/>
            <p:cNvCxnSpPr/>
            <p:nvPr/>
          </p:nvCxnSpPr>
          <p:spPr bwMode="auto">
            <a:xfrm>
              <a:off x="2281084" y="4286856"/>
              <a:ext cx="4257368"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1" name="Freeform 10"/>
            <p:cNvSpPr/>
            <p:nvPr/>
          </p:nvSpPr>
          <p:spPr bwMode="auto">
            <a:xfrm>
              <a:off x="2841523" y="3687097"/>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5638800" y="3682181"/>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4296697" y="3687097"/>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5" name="Straight Connector 14"/>
            <p:cNvCxnSpPr/>
            <p:nvPr/>
          </p:nvCxnSpPr>
          <p:spPr bwMode="auto">
            <a:xfrm>
              <a:off x="1799303" y="4168877"/>
              <a:ext cx="523076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50975</TotalTime>
  <Words>6909</Words>
  <Application>Microsoft Office PowerPoint</Application>
  <PresentationFormat>On-screen Show (4:3)</PresentationFormat>
  <Paragraphs>681</Paragraphs>
  <Slides>85</Slides>
  <Notes>37</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Tannenbaum</vt:lpstr>
      <vt:lpstr>Network Layer Chapter 5</vt:lpstr>
      <vt:lpstr>The Network Layer</vt:lpstr>
      <vt:lpstr>Design Issues</vt:lpstr>
      <vt:lpstr>Store-and-Forward Packet Switching</vt:lpstr>
      <vt:lpstr>Connectionless Service – Datagrams</vt:lpstr>
      <vt:lpstr>Connection-Oriented – Virtual Circuits</vt:lpstr>
      <vt:lpstr>Comparison of Virtual-Circuits &amp; Datagrams</vt:lpstr>
      <vt:lpstr>Routing Algorithms (1)</vt:lpstr>
      <vt:lpstr>Routing Algorithms (2)</vt:lpstr>
      <vt:lpstr>The Optimality Principle</vt:lpstr>
      <vt:lpstr>Shortest Path Algorithm (1)</vt:lpstr>
      <vt:lpstr>Shortest Path Algorithm (2)</vt:lpstr>
      <vt:lpstr>Shortest Path Algorithm (3)</vt:lpstr>
      <vt:lpstr>Shortest Path Algorithm (4)</vt:lpstr>
      <vt:lpstr>Flooding</vt:lpstr>
      <vt:lpstr>Distance Vector Routing (1)</vt:lpstr>
      <vt:lpstr>Distance Vector Routing (2)</vt:lpstr>
      <vt:lpstr>The Count-to-Infinity Problem</vt:lpstr>
      <vt:lpstr>Link State Routing (1)</vt:lpstr>
      <vt:lpstr>Link State Routing (2) – LSPs</vt:lpstr>
      <vt:lpstr>Link State Routing (3) – Reliable Flooding</vt:lpstr>
      <vt:lpstr>Hierarchical Routing</vt:lpstr>
      <vt:lpstr>Broadcast Routing</vt:lpstr>
      <vt:lpstr>Multicast Routing (1) – Dense Case</vt:lpstr>
      <vt:lpstr>Multicast Routing (2) – Sparse Case</vt:lpstr>
      <vt:lpstr>Anycast Routing</vt:lpstr>
      <vt:lpstr>Routing for Mobile Hosts</vt:lpstr>
      <vt:lpstr>Routing in Ad Hoc Networks</vt:lpstr>
      <vt:lpstr>Congestion Control (1)</vt:lpstr>
      <vt:lpstr>Congestion Control (2)</vt:lpstr>
      <vt:lpstr>Congestion Control (3) – Approaches </vt:lpstr>
      <vt:lpstr>Traffic-Aware Routing</vt:lpstr>
      <vt:lpstr>Admission Control</vt:lpstr>
      <vt:lpstr>Traffic Throttling</vt:lpstr>
      <vt:lpstr>Load Shedding (1)</vt:lpstr>
      <vt:lpstr>Load Shedding (2)</vt:lpstr>
      <vt:lpstr>Quality of Service</vt:lpstr>
      <vt:lpstr>Application Requirements (1)</vt:lpstr>
      <vt:lpstr>Application Requirements (2)</vt:lpstr>
      <vt:lpstr>Traffic Shaping (1)</vt:lpstr>
      <vt:lpstr>Traffic Shaping (2)</vt:lpstr>
      <vt:lpstr>Traffic Shaping (3)</vt:lpstr>
      <vt:lpstr>Packet Scheduling (1)</vt:lpstr>
      <vt:lpstr>Packet Scheduling (2)</vt:lpstr>
      <vt:lpstr>Admission Control (1)</vt:lpstr>
      <vt:lpstr>Admission Control (2)</vt:lpstr>
      <vt:lpstr>Integrated Services (1)</vt:lpstr>
      <vt:lpstr>Integrated Services (2)</vt:lpstr>
      <vt:lpstr>Differentiated Services (1)</vt:lpstr>
      <vt:lpstr>Differentiated Services (2)</vt:lpstr>
      <vt:lpstr>Internetworking</vt:lpstr>
      <vt:lpstr>How Networks Differ</vt:lpstr>
      <vt:lpstr>How Networks Can Be Connected</vt:lpstr>
      <vt:lpstr>Tunneling (1)</vt:lpstr>
      <vt:lpstr>Tunneling (2)</vt:lpstr>
      <vt:lpstr>Packet Fragmentation (1)</vt:lpstr>
      <vt:lpstr>Packet Fragmentation (2)</vt:lpstr>
      <vt:lpstr>Packet Fragmentation (3)</vt:lpstr>
      <vt:lpstr>Network Layer in the Internet (1)</vt:lpstr>
      <vt:lpstr>Network Layer in the Internet (2)</vt:lpstr>
      <vt:lpstr>Network Layer in the Internet (3)</vt:lpstr>
      <vt:lpstr>IP Version 4 Protocol (1)</vt:lpstr>
      <vt:lpstr>IP Addresses (1) – Prefixes </vt:lpstr>
      <vt:lpstr>IP Addresses (2) – Subnets </vt:lpstr>
      <vt:lpstr>IP Addresses (3) – Aggregation </vt:lpstr>
      <vt:lpstr>IP Addresses (4) – Longest Matching Prefix</vt:lpstr>
      <vt:lpstr>IP Addresses (5) – Classful Addresing</vt:lpstr>
      <vt:lpstr>IP Addresses (6) – NAT</vt:lpstr>
      <vt:lpstr>IP Version 6 (1)</vt:lpstr>
      <vt:lpstr>IP Version 6 (2 )</vt:lpstr>
      <vt:lpstr>IP Version 6 (3)</vt:lpstr>
      <vt:lpstr>Internet Control Protocols (1)</vt:lpstr>
      <vt:lpstr>Internet Control Protocols (2)</vt:lpstr>
      <vt:lpstr>Internet Control Protocols (3)</vt:lpstr>
      <vt:lpstr>Label Switching and MPLS (1)</vt:lpstr>
      <vt:lpstr>Label Switching and MPLS (2)</vt:lpstr>
      <vt:lpstr>OSPF— Interior Routing Protocol (1)</vt:lpstr>
      <vt:lpstr>OSPF— Interior Routing Protocol (2)</vt:lpstr>
      <vt:lpstr>OSPF— Interior Routing Protocol (3)</vt:lpstr>
      <vt:lpstr>BGP— Exterior Routing Protocol (1)</vt:lpstr>
      <vt:lpstr>BGP— Exterior Routing Protocol (2)</vt:lpstr>
      <vt:lpstr>BGP— Exterior Routing Protocol (3)</vt:lpstr>
      <vt:lpstr>Internet Multicasting</vt:lpstr>
      <vt:lpstr>Mobile IP</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cse</cp:lastModifiedBy>
  <cp:revision>675</cp:revision>
  <dcterms:created xsi:type="dcterms:W3CDTF">2010-05-03T15:18:06Z</dcterms:created>
  <dcterms:modified xsi:type="dcterms:W3CDTF">2011-09-16T00:55:08Z</dcterms:modified>
</cp:coreProperties>
</file>