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445" r:id="rId2"/>
    <p:sldId id="395" r:id="rId3"/>
    <p:sldId id="699" r:id="rId4"/>
    <p:sldId id="700" r:id="rId5"/>
    <p:sldId id="779" r:id="rId6"/>
    <p:sldId id="701" r:id="rId7"/>
    <p:sldId id="703" r:id="rId8"/>
    <p:sldId id="704" r:id="rId9"/>
    <p:sldId id="706" r:id="rId10"/>
    <p:sldId id="707" r:id="rId11"/>
    <p:sldId id="709" r:id="rId12"/>
    <p:sldId id="710" r:id="rId13"/>
    <p:sldId id="711" r:id="rId14"/>
    <p:sldId id="713" r:id="rId15"/>
    <p:sldId id="715" r:id="rId16"/>
    <p:sldId id="716" r:id="rId17"/>
    <p:sldId id="717" r:id="rId18"/>
    <p:sldId id="718" r:id="rId19"/>
    <p:sldId id="720" r:id="rId20"/>
    <p:sldId id="721" r:id="rId21"/>
    <p:sldId id="722" r:id="rId22"/>
    <p:sldId id="723" r:id="rId23"/>
    <p:sldId id="726" r:id="rId24"/>
    <p:sldId id="780" r:id="rId25"/>
    <p:sldId id="727" r:id="rId26"/>
    <p:sldId id="728" r:id="rId27"/>
    <p:sldId id="729" r:id="rId28"/>
    <p:sldId id="730" r:id="rId29"/>
    <p:sldId id="731" r:id="rId30"/>
    <p:sldId id="732" r:id="rId31"/>
    <p:sldId id="733" r:id="rId32"/>
    <p:sldId id="734" r:id="rId33"/>
    <p:sldId id="735" r:id="rId34"/>
    <p:sldId id="736" r:id="rId35"/>
    <p:sldId id="781" r:id="rId36"/>
    <p:sldId id="737" r:id="rId37"/>
    <p:sldId id="782" r:id="rId38"/>
    <p:sldId id="738" r:id="rId39"/>
    <p:sldId id="739" r:id="rId40"/>
    <p:sldId id="740" r:id="rId41"/>
    <p:sldId id="741" r:id="rId42"/>
    <p:sldId id="742" r:id="rId43"/>
    <p:sldId id="743" r:id="rId44"/>
    <p:sldId id="744" r:id="rId45"/>
    <p:sldId id="745" r:id="rId46"/>
    <p:sldId id="747" r:id="rId47"/>
    <p:sldId id="749" r:id="rId48"/>
    <p:sldId id="750" r:id="rId49"/>
    <p:sldId id="751" r:id="rId50"/>
    <p:sldId id="752" r:id="rId51"/>
    <p:sldId id="753" r:id="rId52"/>
    <p:sldId id="754" r:id="rId53"/>
    <p:sldId id="755" r:id="rId54"/>
    <p:sldId id="756" r:id="rId55"/>
    <p:sldId id="757" r:id="rId56"/>
    <p:sldId id="783" r:id="rId57"/>
    <p:sldId id="787" r:id="rId58"/>
    <p:sldId id="758" r:id="rId59"/>
    <p:sldId id="759" r:id="rId60"/>
    <p:sldId id="760" r:id="rId61"/>
    <p:sldId id="761" r:id="rId62"/>
    <p:sldId id="784" r:id="rId63"/>
    <p:sldId id="762" r:id="rId64"/>
    <p:sldId id="785" r:id="rId65"/>
    <p:sldId id="764" r:id="rId66"/>
    <p:sldId id="767" r:id="rId67"/>
    <p:sldId id="769" r:id="rId68"/>
    <p:sldId id="770" r:id="rId69"/>
    <p:sldId id="786" r:id="rId70"/>
    <p:sldId id="763" r:id="rId71"/>
    <p:sldId id="772" r:id="rId72"/>
    <p:sldId id="773" r:id="rId73"/>
    <p:sldId id="774" r:id="rId74"/>
    <p:sldId id="775" r:id="rId75"/>
    <p:sldId id="776" r:id="rId76"/>
    <p:sldId id="777" r:id="rId77"/>
    <p:sldId id="778" r:id="rId7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388C"/>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7339" autoAdjust="0"/>
  </p:normalViewPr>
  <p:slideViewPr>
    <p:cSldViewPr snapToGrid="0" showGuides="1">
      <p:cViewPr>
        <p:scale>
          <a:sx n="100" d="100"/>
          <a:sy n="100" d="100"/>
        </p:scale>
        <p:origin x="-140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22"/>
    </p:cViewPr>
  </p:sorter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9/15/2011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Amazing! Exercise:</a:t>
            </a:r>
            <a:r>
              <a:rPr lang="en-US" baseline="0" dirty="0" smtClean="0"/>
              <a:t> pick any point for user 1 and user 2’s bandwidth and simulate AIMD. It will move towards the optimal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additional functionality over IP!</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IP </a:t>
            </a:r>
            <a:r>
              <a:rPr lang="en-US" dirty="0" err="1" smtClean="0"/>
              <a:t>pseudoheader</a:t>
            </a:r>
            <a:r>
              <a:rPr lang="en-US" dirty="0" smtClean="0"/>
              <a:t> wasn’t covered then nothing would check that the host addresses were correct.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flags say what kind of segment it is,</a:t>
            </a:r>
            <a:r>
              <a:rPr lang="en-US" baseline="0" dirty="0" smtClean="0"/>
              <a:t> e.g., SYN for a connection establishment (synchronize) segment. The ack. number is a cumulative acknowledgement that means all data up to that number has been received. </a:t>
            </a:r>
            <a:r>
              <a:rPr lang="en-US" dirty="0" smtClean="0"/>
              <a:t>After the fixed part can come options.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slight difference from</a:t>
            </a:r>
            <a:r>
              <a:rPr lang="en-US" baseline="0" dirty="0" smtClean="0"/>
              <a:t> before: the receiver echoes ACK+1 rather than simply ACK to show that it received and understood the connection request. </a:t>
            </a:r>
          </a:p>
          <a:p>
            <a:endParaRPr lang="en-US" baseline="0" dirty="0" smtClean="0"/>
          </a:p>
          <a:p>
            <a:r>
              <a:rPr lang="en-US" baseline="0" dirty="0" smtClean="0"/>
              <a:t>Terminology: connection request is a SYN, for synchronize, disconnect request is a FIN for finish.</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 using two instances of this, follow the path of a normal connection</a:t>
            </a:r>
            <a:r>
              <a:rPr lang="en-US" baseline="0" dirty="0" smtClean="0"/>
              <a:t> from a three-way handshake (both sides should move from closed to established using socket calls and packet exchanges) to teardown (both sides should move to closed at bottom). Ignore packet loss as it is not covered here. Then try a simultaneous open,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see why the figure is correct about where the data lies in the buffer note that it is a circular buffer. Data</a:t>
            </a:r>
            <a:r>
              <a:rPr lang="en-US" baseline="0" dirty="0" smtClean="0"/>
              <a:t> is put in from left to right then starts at the left edge again (bottom). Similarly, data is read out left to right (second from bottom).</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sort of things problems crop up in practice as being part of the mechanisms we have described so far. They usually call for modified sliding window / flow</a:t>
            </a:r>
            <a:r>
              <a:rPr lang="en-US" baseline="0" dirty="0" smtClean="0"/>
              <a:t> control rules </a:t>
            </a:r>
            <a:r>
              <a:rPr lang="en-US" dirty="0" smtClean="0"/>
              <a:t>in special cases. Solution for silly window syndrome is that receiver should</a:t>
            </a:r>
            <a:r>
              <a:rPr lang="en-US" baseline="0" dirty="0" smtClean="0"/>
              <a:t> not send window updates for tiny buffer openings like “one byte available”. It should wait until a whole segment can be buffered to avoid this.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RTT is round-trip time, a measure of delay that can be easily computed</a:t>
            </a:r>
            <a:r>
              <a:rPr lang="en-US" baseline="0" dirty="0" smtClean="0"/>
              <a:t> at one end without synchronized clocks. </a:t>
            </a:r>
          </a:p>
          <a:p>
            <a:endParaRPr lang="en-US" baseline="0" dirty="0" smtClean="0"/>
          </a:p>
          <a:p>
            <a:r>
              <a:rPr lang="en-US" dirty="0" smtClean="0"/>
              <a:t>Average is</a:t>
            </a:r>
            <a:r>
              <a:rPr lang="en-US" baseline="0" dirty="0" smtClean="0"/>
              <a:t> computed with an EWMA, exponentially weighted moving average that is very simple: new value = alpha x old value + (1-alpha) x sample. Alpha is 7/8, say. </a:t>
            </a:r>
          </a:p>
          <a:p>
            <a:endParaRPr lang="en-US" baseline="0" dirty="0" smtClean="0"/>
          </a:p>
          <a:p>
            <a:r>
              <a:rPr lang="en-US" baseline="0" dirty="0" smtClean="0"/>
              <a:t>Similarly for estimating the variance. TCP actually computes the deviation from the mean with another EWMA.</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only slow compared to jumping to a large window immediately, which</a:t>
            </a:r>
            <a:r>
              <a:rPr lang="en-US" baseline="0" dirty="0" smtClean="0"/>
              <a:t> was how it used to work when slow-start was invented.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Slow-start switches to additive increase</a:t>
            </a:r>
            <a:r>
              <a:rPr lang="en-US" baseline="0" dirty="0" smtClean="0"/>
              <a:t> at the slow-start threshold, which is set to be half the </a:t>
            </a:r>
            <a:r>
              <a:rPr lang="en-US" baseline="0" dirty="0" err="1" smtClean="0"/>
              <a:t>cwnd</a:t>
            </a:r>
            <a:r>
              <a:rPr lang="en-US" baseline="0" dirty="0" smtClean="0"/>
              <a:t> at the previous data loss. (First loss that finds this threshold is not shown.)</a:t>
            </a:r>
          </a:p>
          <a:p>
            <a:endParaRPr lang="en-US" baseline="0" dirty="0" smtClean="0"/>
          </a:p>
          <a:p>
            <a:r>
              <a:rPr lang="en-US" dirty="0" smtClean="0"/>
              <a:t>With</a:t>
            </a:r>
            <a:r>
              <a:rPr lang="en-US" baseline="0" dirty="0" smtClean="0"/>
              <a:t> both slow-start and additive increase the connection spends much of its time with a reasonable </a:t>
            </a:r>
            <a:r>
              <a:rPr lang="en-US" baseline="0" dirty="0" err="1" smtClean="0"/>
              <a:t>cwnd</a:t>
            </a:r>
            <a:r>
              <a:rPr lang="en-US" baseline="0" dirty="0" smtClean="0"/>
              <a:t>. But we have to start over after loss because by the time it is detected the ACK clock has stopped.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fast recovery,</a:t>
            </a:r>
            <a:r>
              <a:rPr lang="en-US" baseline="0" dirty="0" smtClean="0"/>
              <a:t> the packet loss is detected with three duplicate ACKs, the lost packet (next to be </a:t>
            </a:r>
            <a:r>
              <a:rPr lang="en-US" baseline="0" dirty="0" err="1" smtClean="0"/>
              <a:t>ACKed</a:t>
            </a:r>
            <a:r>
              <a:rPr lang="en-US" baseline="0" dirty="0" smtClean="0"/>
              <a:t>) is retransmitted (fast retransmit), the </a:t>
            </a:r>
            <a:r>
              <a:rPr lang="en-US" baseline="0" dirty="0" err="1" smtClean="0"/>
              <a:t>cwnd</a:t>
            </a:r>
            <a:r>
              <a:rPr lang="en-US" baseline="0" dirty="0" smtClean="0"/>
              <a:t> is halved, and then a new packet is sent for each acknowledgment that is received. Eventually the </a:t>
            </a:r>
            <a:r>
              <a:rPr lang="en-US" baseline="0" dirty="0" err="1" smtClean="0"/>
              <a:t>ack</a:t>
            </a:r>
            <a:r>
              <a:rPr lang="en-US" baseline="0" dirty="0" smtClean="0"/>
              <a:t> will jump forward when the retransmission fills the hole, and at that point we synchronize.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advantage of using a DTN here versus a traditional wireless network? There may be no working path sometimes (satellite has no contact, ground</a:t>
            </a:r>
            <a:r>
              <a:rPr lang="en-US" baseline="0" dirty="0" smtClean="0"/>
              <a:t> station backhaul broken) or the path might not exist for long enough to send a but satellite software would still like to “send images” without worrying about these issues even if the network stores them. Storing bundles at ground stations also decouples the satellite link from the ground backhaul. If the wireless is faster then images may be stored in the ground station.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the convergence layer? We</a:t>
            </a:r>
            <a:r>
              <a:rPr lang="en-US" baseline="0" dirty="0" smtClean="0"/>
              <a:t> want to define just one Bundle protocol to run over TCP or other transport layers (SCTP, etc.). The transport protocols are not going to have exactly the same interfaces, so they will not fit exactly with the bundle protocol. Convergence layers are the glue that join the interfaces together.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MSL</a:t>
            </a:r>
            <a:r>
              <a:rPr lang="en-US" baseline="0" dirty="0" smtClean="0"/>
              <a:t> of 2 minutes is just an engineering bound that is conservative (and probably too high these days). Twice the MSL is used to ensure that neither a packet nor an acknowledgment for the packet can still be in the network.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TCP, the sequence number used for detecting duplicates is treated as the combination</a:t>
            </a:r>
            <a:r>
              <a:rPr lang="en-US" baseline="0" dirty="0" smtClean="0"/>
              <a:t> of a timestamp and 32 bit sequence number. It won’t wrap within 2MSL = 4 minutes (satisfying the left side) and will rise fast enough (avoiding the problem on the right hand side)</a:t>
            </a:r>
            <a:r>
              <a:rPr lang="en-US" dirty="0" smtClean="0"/>
              <a:t>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initial</a:t>
            </a:r>
            <a:r>
              <a:rPr lang="en-US" baseline="0" dirty="0" smtClean="0"/>
              <a:t> packet we can’t tell if it is a duplicate by looking to see if the sequence number has already been received without remembering state across connections, and we don’t want to do that. The 3-way handshake is used instead. Having both hosts contribute fresh sequence numbers (x and y) is key.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B has a fixed buffer of 4 segments. A gets to send up to message </a:t>
            </a:r>
            <a:r>
              <a:rPr lang="en-US" baseline="0" dirty="0" err="1" smtClean="0"/>
              <a:t>ack+buf</a:t>
            </a:r>
            <a:r>
              <a:rPr lang="en-US" baseline="0" dirty="0" smtClean="0"/>
              <a:t>. Messages go into B’s buffer. Pink shows occupied buffer space. At unrelated times B’s application reads data from B’s buffer and frees up space for more data to arrive.</a:t>
            </a:r>
          </a:p>
          <a:p>
            <a:endParaRPr lang="en-US" baseline="0" dirty="0" smtClean="0"/>
          </a:p>
          <a:p>
            <a:r>
              <a:rPr lang="en-US" baseline="0" dirty="0" smtClean="0"/>
              <a:t>Q: when does B’s application receive data from the buffer? Between times 5&amp;6, 10&amp;11, 11&amp;12, and 15&amp;16. </a:t>
            </a:r>
          </a:p>
          <a:p>
            <a:endParaRPr lang="en-US" baseline="0" dirty="0" smtClean="0"/>
          </a:p>
          <a:p>
            <a:r>
              <a:rPr lang="en-US" baseline="0" dirty="0" smtClean="0"/>
              <a:t>Q: why is there a potential deadlock at the end? Because A is waiting for an indication of new buffer space (via an ACK) and B is waiting for new data. This problem is avoided by having a timer at either sender or receiver. (TCP uses a sender window probe, a periodic probe that stimulates the receiver when the sender has data to send and thinks the window is full.)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Goodput</a:t>
            </a:r>
            <a:r>
              <a:rPr lang="en-US" dirty="0" smtClean="0"/>
              <a:t> is useful throughput</a:t>
            </a:r>
            <a:r>
              <a:rPr lang="en-US" baseline="0" dirty="0" smtClean="0"/>
              <a:t> (minus retransmissions). </a:t>
            </a:r>
          </a:p>
          <a:p>
            <a:endParaRPr lang="en-US" baseline="0" dirty="0" smtClean="0"/>
          </a:p>
          <a:p>
            <a:r>
              <a:rPr lang="en-US" dirty="0" smtClean="0"/>
              <a:t>The power metric is load/delay. It</a:t>
            </a:r>
            <a:r>
              <a:rPr lang="en-US" baseline="0" dirty="0" smtClean="0"/>
              <a:t> will rise with load until delay starts to climb rapidly. This is one way to find the knee in the curve that is a good operating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fairness is more complicated than giving all flows the same bandwidth,</a:t>
            </a:r>
            <a:r>
              <a:rPr lang="en-US" baseline="0" dirty="0" smtClean="0"/>
              <a:t> e.g., 1/3 units. B, C, and D share a bottleneck so they each get 1/3 of it. But A does not have this bottleneck so giving it 1/3 units only wastes some bandwidth  -- it can have 2/3 units without slowing anyone else down. This is max-min fair, which maximizes the minimum bandwidth flows get, then lets flows go ahead when they are able to use excess bandwidth.</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game shows two competing flows. The network is efficient when the sum of the flows is 1 unit, shown by the</a:t>
            </a:r>
            <a:r>
              <a:rPr lang="en-US" baseline="0" dirty="0" smtClean="0"/>
              <a:t> efficiency line. The network is fair when both flows have the same bandwidth, shown by the fairness line (y=x). </a:t>
            </a:r>
            <a:r>
              <a:rPr lang="en-US" dirty="0" smtClean="0"/>
              <a:t>Each flow increases</a:t>
            </a:r>
            <a:r>
              <a:rPr lang="en-US" baseline="0" dirty="0" smtClean="0"/>
              <a:t> or decreases their bandwidth periodically depending on whether the network is uncongested or congested. Additive policies change the bandwidth by a constant amount, like 1 Mbps. Additive changes for both users will thus follow a 45 degree line. Multiplicative policies change the bandwidth by a fractional amount, like 10%. Multiplicative changes for both users will thus go along a line towards or away from the origin. With AIAD or MIMD the flows oscillate over the efficiency line but do not become more fair.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76275"/>
            <a:ext cx="9144000" cy="1143000"/>
          </a:xfrm>
        </p:spPr>
        <p:txBody>
          <a:bodyPr/>
          <a:lstStyle/>
          <a:p>
            <a:r>
              <a:rPr lang="en-US" dirty="0" smtClean="0"/>
              <a:t>Transport Layer</a:t>
            </a:r>
            <a:br>
              <a:rPr lang="en-US" dirty="0" smtClean="0"/>
            </a:br>
            <a:r>
              <a:rPr lang="en-US" sz="2400" dirty="0" smtClean="0">
                <a:solidFill>
                  <a:schemeClr val="bg1">
                    <a:lumMod val="50000"/>
                  </a:schemeClr>
                </a:solidFill>
              </a:rPr>
              <a:t>Chapter 6</a:t>
            </a:r>
            <a:endParaRPr lang="en-US" dirty="0" smtClean="0"/>
          </a:p>
        </p:txBody>
      </p:sp>
      <p:sp>
        <p:nvSpPr>
          <p:cNvPr id="9" name="Footer Placeholder 8"/>
          <p:cNvSpPr>
            <a:spLocks noGrp="1"/>
          </p:cNvSpPr>
          <p:nvPr>
            <p:ph type="ftr" sz="quarter" idx="10"/>
          </p:nvPr>
        </p:nvSpPr>
        <p:spPr/>
        <p:txBody>
          <a:bodyPr/>
          <a:lstStyle/>
          <a:p>
            <a:pPr>
              <a:defRPr/>
            </a:pPr>
            <a:r>
              <a:rPr lang="en-US" dirty="0"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Transport Service</a:t>
            </a:r>
          </a:p>
          <a:p>
            <a:pPr lvl="1"/>
            <a:r>
              <a:rPr lang="en-US" dirty="0" smtClean="0"/>
              <a:t>Elements of Transport Protocols</a:t>
            </a:r>
          </a:p>
          <a:p>
            <a:pPr lvl="1"/>
            <a:r>
              <a:rPr lang="en-US" dirty="0" smtClean="0"/>
              <a:t>Congestion Control</a:t>
            </a:r>
          </a:p>
          <a:p>
            <a:pPr lvl="1"/>
            <a:r>
              <a:rPr lang="en-US" dirty="0" smtClean="0"/>
              <a:t>Internet Protocols – UDP </a:t>
            </a:r>
          </a:p>
          <a:p>
            <a:pPr lvl="1"/>
            <a:r>
              <a:rPr lang="en-US" dirty="0" smtClean="0"/>
              <a:t>Internet Protocols – TCP </a:t>
            </a:r>
          </a:p>
          <a:p>
            <a:pPr lvl="1"/>
            <a:r>
              <a:rPr lang="en-US" dirty="0" smtClean="0">
                <a:solidFill>
                  <a:schemeClr val="bg1">
                    <a:lumMod val="50000"/>
                  </a:schemeClr>
                </a:solidFill>
              </a:rPr>
              <a:t>Performance Issues</a:t>
            </a:r>
          </a:p>
          <a:p>
            <a:pPr lvl="1"/>
            <a:r>
              <a:rPr lang="en-US" dirty="0" smtClean="0">
                <a:solidFill>
                  <a:schemeClr val="bg1">
                    <a:lumMod val="50000"/>
                  </a:schemeClr>
                </a:solidFill>
              </a:rPr>
              <a:t>Delay-Tolerant Networking</a:t>
            </a:r>
          </a:p>
          <a:p>
            <a:pPr lvl="1">
              <a:buNone/>
            </a:pPr>
            <a:endParaRPr lang="en-US" dirty="0" smtClean="0"/>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Socket Example – Internet File Server (2)</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6" name="Group 15"/>
          <p:cNvGrpSpPr/>
          <p:nvPr/>
        </p:nvGrpSpPr>
        <p:grpSpPr>
          <a:xfrm>
            <a:off x="838199" y="2556376"/>
            <a:ext cx="4161631" cy="2367116"/>
            <a:chOff x="838200" y="2367116"/>
            <a:chExt cx="3733800" cy="2123768"/>
          </a:xfrm>
        </p:grpSpPr>
        <p:pic>
          <p:nvPicPr>
            <p:cNvPr id="15365" name="Picture 2"/>
            <p:cNvPicPr>
              <a:picLocks noChangeAspect="1" noChangeArrowheads="1"/>
            </p:cNvPicPr>
            <p:nvPr/>
          </p:nvPicPr>
          <p:blipFill>
            <a:blip r:embed="rId2" cstate="print"/>
            <a:srcRect t="21623" r="49190" b="30717"/>
            <a:stretch>
              <a:fillRect/>
            </a:stretch>
          </p:blipFill>
          <p:spPr bwMode="auto">
            <a:xfrm>
              <a:off x="838200" y="2367116"/>
              <a:ext cx="3733800" cy="2123768"/>
            </a:xfrm>
            <a:prstGeom prst="rect">
              <a:avLst/>
            </a:prstGeom>
            <a:noFill/>
            <a:ln w="9525">
              <a:noFill/>
              <a:miter lim="800000"/>
              <a:headEnd/>
              <a:tailEnd/>
            </a:ln>
          </p:spPr>
        </p:pic>
        <p:sp>
          <p:nvSpPr>
            <p:cNvPr id="7" name="TextBox 6"/>
            <p:cNvSpPr txBox="1"/>
            <p:nvPr/>
          </p:nvSpPr>
          <p:spPr>
            <a:xfrm>
              <a:off x="1111043" y="2622758"/>
              <a:ext cx="3460957" cy="369332"/>
            </a:xfrm>
            <a:prstGeom prst="rect">
              <a:avLst/>
            </a:prstGeom>
            <a:solidFill>
              <a:schemeClr val="bg1"/>
            </a:solidFill>
            <a:ln>
              <a:noFill/>
            </a:ln>
          </p:spPr>
          <p:txBody>
            <a:bodyPr wrap="square" rtlCol="0">
              <a:spAutoFit/>
            </a:bodyPr>
            <a:lstStyle/>
            <a:p>
              <a:endParaRPr lang="en-US" dirty="0"/>
            </a:p>
          </p:txBody>
        </p:sp>
      </p:grpSp>
      <p:sp>
        <p:nvSpPr>
          <p:cNvPr id="11" name="TextBox 10"/>
          <p:cNvSpPr txBox="1"/>
          <p:nvPr/>
        </p:nvSpPr>
        <p:spPr>
          <a:xfrm>
            <a:off x="761238" y="1488963"/>
            <a:ext cx="2984851" cy="830997"/>
          </a:xfrm>
          <a:prstGeom prst="rect">
            <a:avLst/>
          </a:prstGeom>
          <a:noFill/>
        </p:spPr>
        <p:txBody>
          <a:bodyPr wrap="square" rtlCol="0">
            <a:spAutoFit/>
          </a:bodyPr>
          <a:lstStyle/>
          <a:p>
            <a:r>
              <a:rPr lang="en-US" sz="2400" dirty="0" smtClean="0"/>
              <a:t>Client code (cont.)</a:t>
            </a:r>
          </a:p>
          <a:p>
            <a:r>
              <a:rPr lang="en-US" sz="2400" dirty="0" smtClean="0"/>
              <a:t> . . .</a:t>
            </a:r>
          </a:p>
        </p:txBody>
      </p:sp>
      <p:sp>
        <p:nvSpPr>
          <p:cNvPr id="12" name="TextBox 11"/>
          <p:cNvSpPr txBox="1"/>
          <p:nvPr/>
        </p:nvSpPr>
        <p:spPr>
          <a:xfrm>
            <a:off x="5318488" y="3385406"/>
            <a:ext cx="2901279" cy="830997"/>
          </a:xfrm>
          <a:prstGeom prst="rect">
            <a:avLst/>
          </a:prstGeom>
          <a:noFill/>
        </p:spPr>
        <p:txBody>
          <a:bodyPr wrap="square" rtlCol="0">
            <a:spAutoFit/>
          </a:bodyPr>
          <a:lstStyle/>
          <a:p>
            <a:r>
              <a:rPr lang="en-US" sz="1600" dirty="0" smtClean="0"/>
              <a:t>Loop reading (equivalent to receive) until no more data; exit implicitly calls close</a:t>
            </a:r>
          </a:p>
        </p:txBody>
      </p:sp>
      <p:sp>
        <p:nvSpPr>
          <p:cNvPr id="13" name="Left Brace 12"/>
          <p:cNvSpPr/>
          <p:nvPr/>
        </p:nvSpPr>
        <p:spPr bwMode="auto">
          <a:xfrm flipH="1">
            <a:off x="5024282" y="3322420"/>
            <a:ext cx="250689" cy="93494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298826" y="2482011"/>
            <a:ext cx="2537484" cy="584775"/>
          </a:xfrm>
          <a:prstGeom prst="rect">
            <a:avLst/>
          </a:prstGeom>
          <a:noFill/>
        </p:spPr>
        <p:txBody>
          <a:bodyPr wrap="square" rtlCol="0">
            <a:spAutoFit/>
          </a:bodyPr>
          <a:lstStyle/>
          <a:p>
            <a:r>
              <a:rPr lang="en-US" sz="1600" dirty="0" smtClean="0"/>
              <a:t>Write data (equivalent to send)</a:t>
            </a:r>
          </a:p>
        </p:txBody>
      </p:sp>
      <p:sp>
        <p:nvSpPr>
          <p:cNvPr id="15" name="Left Brace 14"/>
          <p:cNvSpPr/>
          <p:nvPr/>
        </p:nvSpPr>
        <p:spPr bwMode="auto">
          <a:xfrm flipH="1">
            <a:off x="5024284" y="2527177"/>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Socket Example – Internet File Server (3)</a:t>
            </a:r>
            <a:endParaRPr lang="en-US" dirty="0" smtClean="0"/>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7411" name="TextBox 5"/>
          <p:cNvSpPr txBox="1">
            <a:spLocks noChangeArrowheads="1"/>
          </p:cNvSpPr>
          <p:nvPr/>
        </p:nvSpPr>
        <p:spPr bwMode="auto">
          <a:xfrm>
            <a:off x="688256" y="5665832"/>
            <a:ext cx="1219200" cy="523875"/>
          </a:xfrm>
          <a:prstGeom prst="rect">
            <a:avLst/>
          </a:prstGeom>
          <a:noFill/>
          <a:ln w="9525">
            <a:noFill/>
            <a:miter lim="800000"/>
            <a:headEnd/>
            <a:tailEnd/>
          </a:ln>
        </p:spPr>
        <p:txBody>
          <a:bodyPr>
            <a:spAutoFit/>
          </a:bodyPr>
          <a:lstStyle/>
          <a:p>
            <a:r>
              <a:rPr lang="en-US" sz="2800" dirty="0"/>
              <a:t>. . .</a:t>
            </a:r>
          </a:p>
        </p:txBody>
      </p:sp>
      <p:grpSp>
        <p:nvGrpSpPr>
          <p:cNvPr id="16" name="Group 15"/>
          <p:cNvGrpSpPr/>
          <p:nvPr/>
        </p:nvGrpSpPr>
        <p:grpSpPr>
          <a:xfrm>
            <a:off x="609600" y="2153260"/>
            <a:ext cx="8172450" cy="3490452"/>
            <a:chOff x="609600" y="1995948"/>
            <a:chExt cx="8172450" cy="3490452"/>
          </a:xfrm>
        </p:grpSpPr>
        <p:pic>
          <p:nvPicPr>
            <p:cNvPr id="17413" name="Picture 2"/>
            <p:cNvPicPr>
              <a:picLocks noChangeAspect="1" noChangeArrowheads="1"/>
            </p:cNvPicPr>
            <p:nvPr/>
          </p:nvPicPr>
          <p:blipFill>
            <a:blip r:embed="rId2" cstate="print"/>
            <a:srcRect t="8964"/>
            <a:stretch>
              <a:fillRect/>
            </a:stretch>
          </p:blipFill>
          <p:spPr bwMode="auto">
            <a:xfrm>
              <a:off x="609600" y="2035277"/>
              <a:ext cx="8172450" cy="3451123"/>
            </a:xfrm>
            <a:prstGeom prst="rect">
              <a:avLst/>
            </a:prstGeom>
            <a:noFill/>
            <a:ln w="9525">
              <a:noFill/>
              <a:miter lim="800000"/>
              <a:headEnd/>
              <a:tailEnd/>
            </a:ln>
          </p:spPr>
        </p:pic>
        <p:sp>
          <p:nvSpPr>
            <p:cNvPr id="8" name="Rectangle 7"/>
            <p:cNvSpPr/>
            <p:nvPr/>
          </p:nvSpPr>
          <p:spPr bwMode="auto">
            <a:xfrm>
              <a:off x="4965290" y="1995948"/>
              <a:ext cx="1868129" cy="2851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415548" y="3429000"/>
              <a:ext cx="1868129" cy="2851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916129" y="4916129"/>
              <a:ext cx="2418736" cy="31709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732502" y="3146323"/>
              <a:ext cx="4006645" cy="2826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5" name="TextBox 14"/>
          <p:cNvSpPr txBox="1"/>
          <p:nvPr/>
        </p:nvSpPr>
        <p:spPr>
          <a:xfrm>
            <a:off x="672750" y="1194003"/>
            <a:ext cx="2984851" cy="830997"/>
          </a:xfrm>
          <a:prstGeom prst="rect">
            <a:avLst/>
          </a:prstGeom>
          <a:noFill/>
        </p:spPr>
        <p:txBody>
          <a:bodyPr wrap="square" rtlCol="0">
            <a:spAutoFit/>
          </a:bodyPr>
          <a:lstStyle/>
          <a:p>
            <a:r>
              <a:rPr lang="en-US" sz="2400" dirty="0" smtClean="0"/>
              <a:t>Server code</a:t>
            </a:r>
          </a:p>
          <a:p>
            <a:r>
              <a:rPr lang="en-US" sz="2400" dirty="0" smtClean="0"/>
              <a:t> . . .</a:t>
            </a:r>
          </a:p>
        </p:txBody>
      </p:sp>
      <p:sp>
        <p:nvSpPr>
          <p:cNvPr id="21" name="TextBox 20"/>
          <p:cNvSpPr txBox="1"/>
          <p:nvPr/>
        </p:nvSpPr>
        <p:spPr>
          <a:xfrm>
            <a:off x="6980126" y="3637295"/>
            <a:ext cx="2021266" cy="338554"/>
          </a:xfrm>
          <a:prstGeom prst="rect">
            <a:avLst/>
          </a:prstGeom>
          <a:noFill/>
        </p:spPr>
        <p:txBody>
          <a:bodyPr wrap="square" rtlCol="0">
            <a:spAutoFit/>
          </a:bodyPr>
          <a:lstStyle/>
          <a:p>
            <a:r>
              <a:rPr lang="en-US" sz="1600" dirty="0" smtClean="0"/>
              <a:t>Make a socket</a:t>
            </a:r>
          </a:p>
        </p:txBody>
      </p:sp>
      <p:sp>
        <p:nvSpPr>
          <p:cNvPr id="22" name="Left Brace 21"/>
          <p:cNvSpPr/>
          <p:nvPr/>
        </p:nvSpPr>
        <p:spPr bwMode="auto">
          <a:xfrm flipH="1">
            <a:off x="6705583" y="3584141"/>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6935884" y="4527131"/>
            <a:ext cx="1608343" cy="338554"/>
          </a:xfrm>
          <a:prstGeom prst="rect">
            <a:avLst/>
          </a:prstGeom>
          <a:noFill/>
        </p:spPr>
        <p:txBody>
          <a:bodyPr wrap="square" rtlCol="0">
            <a:spAutoFit/>
          </a:bodyPr>
          <a:lstStyle/>
          <a:p>
            <a:r>
              <a:rPr lang="en-US" sz="1600" dirty="0" smtClean="0"/>
              <a:t>Assign </a:t>
            </a:r>
            <a:r>
              <a:rPr lang="en-US" sz="1600" smtClean="0"/>
              <a:t>address </a:t>
            </a:r>
            <a:endParaRPr lang="en-US" sz="1600" dirty="0" smtClean="0"/>
          </a:p>
        </p:txBody>
      </p:sp>
      <p:sp>
        <p:nvSpPr>
          <p:cNvPr id="24" name="Left Brace 23"/>
          <p:cNvSpPr/>
          <p:nvPr/>
        </p:nvSpPr>
        <p:spPr bwMode="auto">
          <a:xfrm flipH="1">
            <a:off x="6715431" y="4523138"/>
            <a:ext cx="226095" cy="392991"/>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6950632" y="5023663"/>
            <a:ext cx="1608343" cy="830997"/>
          </a:xfrm>
          <a:prstGeom prst="rect">
            <a:avLst/>
          </a:prstGeom>
          <a:noFill/>
        </p:spPr>
        <p:txBody>
          <a:bodyPr wrap="square" rtlCol="0">
            <a:spAutoFit/>
          </a:bodyPr>
          <a:lstStyle/>
          <a:p>
            <a:r>
              <a:rPr lang="en-US" sz="1600" dirty="0" smtClean="0"/>
              <a:t>Prepare for incoming connections</a:t>
            </a:r>
          </a:p>
        </p:txBody>
      </p:sp>
      <p:sp>
        <p:nvSpPr>
          <p:cNvPr id="26" name="Left Brace 25"/>
          <p:cNvSpPr/>
          <p:nvPr/>
        </p:nvSpPr>
        <p:spPr bwMode="auto">
          <a:xfrm flipH="1">
            <a:off x="6730163" y="5196646"/>
            <a:ext cx="226112" cy="50113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Socket Example – Internet File Server (4)</a:t>
            </a:r>
            <a:endParaRPr lang="en-US" dirty="0" smtClean="0">
              <a:latin typeface="Arial" charset="0"/>
              <a:cs typeface="Arial" charset="0"/>
            </a:endParaRPr>
          </a:p>
        </p:txBody>
      </p:sp>
      <p:pic>
        <p:nvPicPr>
          <p:cNvPr id="18436" name="Picture 2"/>
          <p:cNvPicPr>
            <a:picLocks noChangeAspect="1" noChangeArrowheads="1"/>
          </p:cNvPicPr>
          <p:nvPr/>
        </p:nvPicPr>
        <p:blipFill>
          <a:blip r:embed="rId2" cstate="print"/>
          <a:srcRect t="8951" r="46274" b="6834"/>
          <a:stretch>
            <a:fillRect/>
          </a:stretch>
        </p:blipFill>
        <p:spPr bwMode="auto">
          <a:xfrm>
            <a:off x="1056967" y="2021753"/>
            <a:ext cx="4124632" cy="3168445"/>
          </a:xfrm>
          <a:prstGeom prst="rect">
            <a:avLst/>
          </a:prstGeom>
          <a:noFill/>
          <a:ln w="9525">
            <a:noFill/>
            <a:miter lim="800000"/>
            <a:headEnd/>
            <a:tailEnd/>
          </a:ln>
        </p:spPr>
      </p:pic>
      <p:pic>
        <p:nvPicPr>
          <p:cNvPr id="18437" name="Picture 3"/>
          <p:cNvPicPr>
            <a:picLocks noChangeAspect="1" noChangeArrowheads="1"/>
          </p:cNvPicPr>
          <p:nvPr/>
        </p:nvPicPr>
        <p:blipFill>
          <a:blip r:embed="rId3" cstate="print"/>
          <a:srcRect t="7880" r="67105" b="9697"/>
          <a:stretch>
            <a:fillRect/>
          </a:stretch>
        </p:blipFill>
        <p:spPr bwMode="auto">
          <a:xfrm>
            <a:off x="752167" y="5190198"/>
            <a:ext cx="2315497" cy="1295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8" name="TextBox 7"/>
          <p:cNvSpPr txBox="1"/>
          <p:nvPr/>
        </p:nvSpPr>
        <p:spPr>
          <a:xfrm>
            <a:off x="780902" y="1144843"/>
            <a:ext cx="2984851" cy="830997"/>
          </a:xfrm>
          <a:prstGeom prst="rect">
            <a:avLst/>
          </a:prstGeom>
          <a:noFill/>
        </p:spPr>
        <p:txBody>
          <a:bodyPr wrap="square" rtlCol="0">
            <a:spAutoFit/>
          </a:bodyPr>
          <a:lstStyle/>
          <a:p>
            <a:r>
              <a:rPr lang="en-US" sz="2400" dirty="0" smtClean="0"/>
              <a:t>Server code</a:t>
            </a:r>
          </a:p>
          <a:p>
            <a:r>
              <a:rPr lang="en-US" sz="2400" dirty="0" smtClean="0"/>
              <a:t> . . .</a:t>
            </a:r>
          </a:p>
        </p:txBody>
      </p:sp>
      <p:sp>
        <p:nvSpPr>
          <p:cNvPr id="9" name="TextBox 8"/>
          <p:cNvSpPr txBox="1"/>
          <p:nvPr/>
        </p:nvSpPr>
        <p:spPr>
          <a:xfrm>
            <a:off x="5652771" y="2162461"/>
            <a:ext cx="2021266" cy="584775"/>
          </a:xfrm>
          <a:prstGeom prst="rect">
            <a:avLst/>
          </a:prstGeom>
          <a:noFill/>
        </p:spPr>
        <p:txBody>
          <a:bodyPr wrap="square" rtlCol="0">
            <a:spAutoFit/>
          </a:bodyPr>
          <a:lstStyle/>
          <a:p>
            <a:r>
              <a:rPr lang="en-US" sz="1600" dirty="0" smtClean="0"/>
              <a:t>Block waiting for the next connection</a:t>
            </a:r>
          </a:p>
        </p:txBody>
      </p:sp>
      <p:sp>
        <p:nvSpPr>
          <p:cNvPr id="10" name="Left Brace 9"/>
          <p:cNvSpPr/>
          <p:nvPr/>
        </p:nvSpPr>
        <p:spPr bwMode="auto">
          <a:xfrm flipH="1">
            <a:off x="5378228" y="2325611"/>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5608529" y="2845825"/>
            <a:ext cx="2276942" cy="584775"/>
          </a:xfrm>
          <a:prstGeom prst="rect">
            <a:avLst/>
          </a:prstGeom>
          <a:noFill/>
        </p:spPr>
        <p:txBody>
          <a:bodyPr wrap="square" rtlCol="0">
            <a:spAutoFit/>
          </a:bodyPr>
          <a:lstStyle/>
          <a:p>
            <a:r>
              <a:rPr lang="en-US" sz="1600" dirty="0" smtClean="0"/>
              <a:t>Read (receive) request and treat as file name </a:t>
            </a:r>
          </a:p>
        </p:txBody>
      </p:sp>
      <p:sp>
        <p:nvSpPr>
          <p:cNvPr id="12" name="Left Brace 11"/>
          <p:cNvSpPr/>
          <p:nvPr/>
        </p:nvSpPr>
        <p:spPr bwMode="auto">
          <a:xfrm flipH="1">
            <a:off x="5388076" y="2851664"/>
            <a:ext cx="226094" cy="343819"/>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5623277" y="4885981"/>
            <a:ext cx="2743975" cy="338554"/>
          </a:xfrm>
          <a:prstGeom prst="rect">
            <a:avLst/>
          </a:prstGeom>
          <a:noFill/>
        </p:spPr>
        <p:txBody>
          <a:bodyPr wrap="square" rtlCol="0">
            <a:spAutoFit/>
          </a:bodyPr>
          <a:lstStyle/>
          <a:p>
            <a:r>
              <a:rPr lang="en-US" sz="1600" dirty="0" smtClean="0"/>
              <a:t>Write (send) all file data</a:t>
            </a:r>
          </a:p>
        </p:txBody>
      </p:sp>
      <p:sp>
        <p:nvSpPr>
          <p:cNvPr id="14" name="Left Brace 13"/>
          <p:cNvSpPr/>
          <p:nvPr/>
        </p:nvSpPr>
        <p:spPr bwMode="auto">
          <a:xfrm flipH="1">
            <a:off x="5397910" y="4901652"/>
            <a:ext cx="231010" cy="358604"/>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5618361" y="5697138"/>
            <a:ext cx="2975033" cy="338554"/>
          </a:xfrm>
          <a:prstGeom prst="rect">
            <a:avLst/>
          </a:prstGeom>
          <a:noFill/>
        </p:spPr>
        <p:txBody>
          <a:bodyPr wrap="square" rtlCol="0">
            <a:spAutoFit/>
          </a:bodyPr>
          <a:lstStyle/>
          <a:p>
            <a:r>
              <a:rPr lang="en-US" sz="1600" dirty="0" smtClean="0"/>
              <a:t>Done, so close this connection</a:t>
            </a:r>
          </a:p>
        </p:txBody>
      </p:sp>
      <p:sp>
        <p:nvSpPr>
          <p:cNvPr id="16" name="Left Brace 15"/>
          <p:cNvSpPr/>
          <p:nvPr/>
        </p:nvSpPr>
        <p:spPr bwMode="auto">
          <a:xfrm flipH="1">
            <a:off x="5392994" y="5712809"/>
            <a:ext cx="231010" cy="358604"/>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Elements of Transport Protocols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9459" name="Rectangle 3"/>
          <p:cNvSpPr>
            <a:spLocks noGrp="1" noChangeArrowheads="1"/>
          </p:cNvSpPr>
          <p:nvPr>
            <p:ph idx="1"/>
          </p:nvPr>
        </p:nvSpPr>
        <p:spPr/>
        <p:txBody>
          <a:bodyPr/>
          <a:lstStyle/>
          <a:p>
            <a:pPr lvl="1"/>
            <a:r>
              <a:rPr lang="en-US" dirty="0" smtClean="0"/>
              <a:t>Addressing </a:t>
            </a:r>
            <a:r>
              <a:rPr lang="en-US" dirty="0" smtClean="0">
                <a:solidFill>
                  <a:srgbClr val="0000FF"/>
                </a:solidFill>
              </a:rPr>
              <a:t>»</a:t>
            </a:r>
            <a:endParaRPr lang="en-US" dirty="0" smtClean="0"/>
          </a:p>
          <a:p>
            <a:pPr lvl="1"/>
            <a:r>
              <a:rPr lang="en-US" dirty="0" smtClean="0"/>
              <a:t>Connection establishment </a:t>
            </a:r>
            <a:r>
              <a:rPr lang="en-US" dirty="0" smtClean="0">
                <a:solidFill>
                  <a:srgbClr val="0000FF"/>
                </a:solidFill>
              </a:rPr>
              <a:t>»</a:t>
            </a:r>
            <a:endParaRPr lang="en-US" dirty="0" smtClean="0"/>
          </a:p>
          <a:p>
            <a:pPr lvl="1"/>
            <a:r>
              <a:rPr lang="en-US" dirty="0" smtClean="0"/>
              <a:t>Connection release </a:t>
            </a:r>
            <a:r>
              <a:rPr lang="en-US" dirty="0" smtClean="0">
                <a:solidFill>
                  <a:srgbClr val="0000FF"/>
                </a:solidFill>
              </a:rPr>
              <a:t>»</a:t>
            </a:r>
            <a:endParaRPr lang="en-US" dirty="0" smtClean="0"/>
          </a:p>
          <a:p>
            <a:pPr lvl="1"/>
            <a:r>
              <a:rPr lang="en-US" dirty="0" smtClean="0"/>
              <a:t>Error control and flow control </a:t>
            </a:r>
            <a:r>
              <a:rPr lang="en-US" dirty="0" smtClean="0">
                <a:solidFill>
                  <a:srgbClr val="0000FF"/>
                </a:solidFill>
              </a:rPr>
              <a:t>»</a:t>
            </a:r>
            <a:endParaRPr lang="en-US" dirty="0" smtClean="0"/>
          </a:p>
          <a:p>
            <a:pPr lvl="1"/>
            <a:r>
              <a:rPr lang="en-US" dirty="0" smtClean="0"/>
              <a:t>Multiplexing </a:t>
            </a:r>
            <a:r>
              <a:rPr lang="en-US" dirty="0" smtClean="0">
                <a:solidFill>
                  <a:srgbClr val="0000FF"/>
                </a:solidFill>
              </a:rPr>
              <a:t>»</a:t>
            </a:r>
            <a:endParaRPr lang="en-US" dirty="0" smtClean="0"/>
          </a:p>
          <a:p>
            <a:pPr lvl="1"/>
            <a:r>
              <a:rPr lang="en-US" dirty="0" smtClean="0"/>
              <a:t>Crash recovery </a:t>
            </a:r>
            <a:r>
              <a:rPr lang="en-US" dirty="0" smtClean="0">
                <a:solidFill>
                  <a:srgbClr val="0000FF"/>
                </a:solidFill>
              </a:rPr>
              <a:t>»</a:t>
            </a:r>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Addressing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7" name="Content Placeholder 2"/>
          <p:cNvSpPr>
            <a:spLocks noGrp="1"/>
          </p:cNvSpPr>
          <p:nvPr>
            <p:ph idx="1"/>
          </p:nvPr>
        </p:nvSpPr>
        <p:spPr>
          <a:xfrm>
            <a:off x="545688" y="1612490"/>
            <a:ext cx="3170906" cy="4427281"/>
          </a:xfrm>
        </p:spPr>
        <p:txBody>
          <a:bodyPr/>
          <a:lstStyle/>
          <a:p>
            <a:pPr marL="166688" indent="-166688">
              <a:buFont typeface="Arial" pitchFamily="34" charset="0"/>
              <a:buChar char="•"/>
            </a:pPr>
            <a:r>
              <a:rPr lang="en-US" dirty="0" smtClean="0"/>
              <a:t>Transport layer adds TSAPs</a:t>
            </a:r>
          </a:p>
          <a:p>
            <a:pPr marL="166688" indent="-166688">
              <a:buFont typeface="Arial" pitchFamily="34" charset="0"/>
              <a:buChar char="•"/>
            </a:pPr>
            <a:r>
              <a:rPr lang="en-US" dirty="0" smtClean="0"/>
              <a:t>Multiple clients and servers can run on a host with a single network (IP) address</a:t>
            </a:r>
          </a:p>
          <a:p>
            <a:pPr marL="166688" indent="-166688">
              <a:buFont typeface="Arial" pitchFamily="34" charset="0"/>
              <a:buChar char="•"/>
            </a:pPr>
            <a:r>
              <a:rPr lang="en-US" dirty="0" smtClean="0"/>
              <a:t>TSAPs are ports for TCP/UDP</a:t>
            </a:r>
          </a:p>
        </p:txBody>
      </p:sp>
      <p:pic>
        <p:nvPicPr>
          <p:cNvPr id="21508" name="Picture 2"/>
          <p:cNvPicPr>
            <a:picLocks noChangeAspect="1" noChangeArrowheads="1"/>
          </p:cNvPicPr>
          <p:nvPr/>
        </p:nvPicPr>
        <p:blipFill>
          <a:blip r:embed="rId2" cstate="print"/>
          <a:srcRect/>
          <a:stretch>
            <a:fillRect/>
          </a:stretch>
        </p:blipFill>
        <p:spPr bwMode="auto">
          <a:xfrm>
            <a:off x="3746088" y="1369110"/>
            <a:ext cx="5249504" cy="436429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Connection Establishment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3555" name="Rectangle 3"/>
          <p:cNvSpPr>
            <a:spLocks noGrp="1" noChangeArrowheads="1"/>
          </p:cNvSpPr>
          <p:nvPr>
            <p:ph idx="1"/>
          </p:nvPr>
        </p:nvSpPr>
        <p:spPr/>
        <p:txBody>
          <a:bodyPr/>
          <a:lstStyle/>
          <a:p>
            <a:r>
              <a:rPr lang="en-US" dirty="0" smtClean="0"/>
              <a:t>Key problem is to ensure reliability even though packets may be lost, corrupted, </a:t>
            </a:r>
            <a:r>
              <a:rPr lang="en-US" u="sng" dirty="0" smtClean="0"/>
              <a:t>delayed</a:t>
            </a:r>
            <a:r>
              <a:rPr lang="en-US" dirty="0" smtClean="0"/>
              <a:t>, and </a:t>
            </a:r>
            <a:r>
              <a:rPr lang="en-US" u="sng" dirty="0" smtClean="0"/>
              <a:t>duplicated</a:t>
            </a:r>
          </a:p>
          <a:p>
            <a:pPr lvl="1"/>
            <a:r>
              <a:rPr lang="en-US" dirty="0" smtClean="0"/>
              <a:t>Don’t treat an old or duplicate packet as new</a:t>
            </a:r>
          </a:p>
          <a:p>
            <a:pPr lvl="1"/>
            <a:r>
              <a:rPr lang="en-US" dirty="0" smtClean="0"/>
              <a:t>(Use ARQ and checksums for loss/corruption)</a:t>
            </a:r>
          </a:p>
          <a:p>
            <a:pPr lvl="1">
              <a:buNone/>
            </a:pPr>
            <a:r>
              <a:rPr lang="en-US" dirty="0" smtClean="0"/>
              <a:t> </a:t>
            </a:r>
          </a:p>
          <a:p>
            <a:r>
              <a:rPr lang="en-US" dirty="0" smtClean="0"/>
              <a:t>Approach:</a:t>
            </a:r>
          </a:p>
          <a:p>
            <a:pPr lvl="1"/>
            <a:r>
              <a:rPr lang="en-US" dirty="0" smtClean="0"/>
              <a:t>Don’t reuse sequence numbers within twice the MSL (Maximum Segment Lifetime) of 2T=240 </a:t>
            </a:r>
            <a:r>
              <a:rPr lang="en-US" dirty="0" err="1" smtClean="0"/>
              <a:t>secs</a:t>
            </a:r>
            <a:endParaRPr lang="en-US" dirty="0" smtClean="0"/>
          </a:p>
          <a:p>
            <a:pPr lvl="1"/>
            <a:r>
              <a:rPr lang="en-US" dirty="0" smtClean="0"/>
              <a:t>Three-way handshake for establishing connection </a:t>
            </a:r>
          </a:p>
          <a:p>
            <a:pPr lvl="1">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Connection Establishment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4579" name="Rectangle 3"/>
          <p:cNvSpPr>
            <a:spLocks noGrp="1" noChangeArrowheads="1"/>
          </p:cNvSpPr>
          <p:nvPr>
            <p:ph idx="1"/>
          </p:nvPr>
        </p:nvSpPr>
        <p:spPr>
          <a:xfrm>
            <a:off x="914399" y="1237097"/>
            <a:ext cx="7790214" cy="4600081"/>
          </a:xfrm>
        </p:spPr>
        <p:txBody>
          <a:bodyPr/>
          <a:lstStyle/>
          <a:p>
            <a:r>
              <a:rPr lang="en-US" dirty="0" smtClean="0"/>
              <a:t>Use a sequence number space large enough that it will not wrap, even when sending at full rate</a:t>
            </a:r>
          </a:p>
          <a:p>
            <a:pPr lvl="1"/>
            <a:r>
              <a:rPr lang="en-US" dirty="0" smtClean="0"/>
              <a:t>Clock (high bits) advances &amp; keeps state over crash</a:t>
            </a:r>
          </a:p>
        </p:txBody>
      </p:sp>
      <p:pic>
        <p:nvPicPr>
          <p:cNvPr id="24580" name="Picture 2"/>
          <p:cNvPicPr>
            <a:picLocks noChangeAspect="1" noChangeArrowheads="1"/>
          </p:cNvPicPr>
          <p:nvPr/>
        </p:nvPicPr>
        <p:blipFill>
          <a:blip r:embed="rId3" cstate="print"/>
          <a:srcRect t="4263" b="8361"/>
          <a:stretch>
            <a:fillRect/>
          </a:stretch>
        </p:blipFill>
        <p:spPr bwMode="auto">
          <a:xfrm>
            <a:off x="609603" y="2576056"/>
            <a:ext cx="7926490" cy="3117625"/>
          </a:xfrm>
          <a:prstGeom prst="rect">
            <a:avLst/>
          </a:prstGeom>
          <a:noFill/>
          <a:ln w="9525">
            <a:noFill/>
            <a:miter lim="800000"/>
            <a:headEnd/>
            <a:tailEnd/>
          </a:ln>
        </p:spPr>
      </p:pic>
      <p:sp>
        <p:nvSpPr>
          <p:cNvPr id="9" name="TextBox 8"/>
          <p:cNvSpPr txBox="1"/>
          <p:nvPr/>
        </p:nvSpPr>
        <p:spPr>
          <a:xfrm>
            <a:off x="1106137" y="5737092"/>
            <a:ext cx="2600627"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Need seq. number not to wrap within T seconds</a:t>
            </a:r>
            <a:endParaRPr lang="en-US" dirty="0">
              <a:solidFill>
                <a:srgbClr val="FF2BD8"/>
              </a:solidFill>
            </a:endParaRPr>
          </a:p>
        </p:txBody>
      </p:sp>
      <p:sp>
        <p:nvSpPr>
          <p:cNvPr id="10" name="TextBox 9"/>
          <p:cNvSpPr txBox="1"/>
          <p:nvPr/>
        </p:nvSpPr>
        <p:spPr>
          <a:xfrm>
            <a:off x="4975120" y="5742010"/>
            <a:ext cx="3087325"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Need seq. number not to climb too slowly for too long</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Connection Establishment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585016" y="1654264"/>
            <a:ext cx="4114800" cy="4867275"/>
          </a:xfrm>
        </p:spPr>
        <p:txBody>
          <a:bodyPr/>
          <a:lstStyle/>
          <a:p>
            <a:r>
              <a:rPr lang="en-US" dirty="0" smtClean="0"/>
              <a:t>Three-way handshake used for initial packet</a:t>
            </a:r>
          </a:p>
          <a:p>
            <a:pPr lvl="1"/>
            <a:r>
              <a:rPr lang="en-US" dirty="0" smtClean="0"/>
              <a:t>Since no state from previous connection</a:t>
            </a:r>
          </a:p>
          <a:p>
            <a:pPr lvl="1"/>
            <a:r>
              <a:rPr lang="en-US" dirty="0" smtClean="0"/>
              <a:t>Both hosts contribute fresh seq. numbers</a:t>
            </a:r>
          </a:p>
          <a:p>
            <a:pPr lvl="1"/>
            <a:r>
              <a:rPr lang="en-US" dirty="0" smtClean="0"/>
              <a:t>CR = Connect Request</a:t>
            </a:r>
          </a:p>
        </p:txBody>
      </p:sp>
      <p:pic>
        <p:nvPicPr>
          <p:cNvPr id="25604" name="Picture 2"/>
          <p:cNvPicPr>
            <a:picLocks noChangeAspect="1" noChangeArrowheads="1"/>
          </p:cNvPicPr>
          <p:nvPr/>
        </p:nvPicPr>
        <p:blipFill>
          <a:blip r:embed="rId3" cstate="print"/>
          <a:srcRect/>
          <a:stretch>
            <a:fillRect/>
          </a:stretch>
        </p:blipFill>
        <p:spPr bwMode="auto">
          <a:xfrm>
            <a:off x="4572000" y="1536292"/>
            <a:ext cx="4191000" cy="396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Connection Establishment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a:xfrm>
            <a:off x="693168" y="1260984"/>
            <a:ext cx="4114800" cy="4867275"/>
          </a:xfrm>
        </p:spPr>
        <p:txBody>
          <a:bodyPr/>
          <a:lstStyle/>
          <a:p>
            <a:r>
              <a:rPr lang="en-US" dirty="0" smtClean="0"/>
              <a:t>Three-way handshake protects against odd cases:</a:t>
            </a:r>
          </a:p>
          <a:p>
            <a:pPr marL="457200" indent="-457200">
              <a:buFont typeface="+mj-lt"/>
              <a:buAutoNum type="alphaLcParenR"/>
            </a:pPr>
            <a:r>
              <a:rPr lang="en-US" dirty="0" smtClean="0"/>
              <a:t>Duplicate CR. Spurious ACK does not connect</a:t>
            </a:r>
          </a:p>
          <a:p>
            <a:pPr marL="457200" indent="-457200">
              <a:buFont typeface="+mj-lt"/>
              <a:buAutoNum type="alphaLcParenR"/>
            </a:pPr>
            <a:r>
              <a:rPr lang="en-US" dirty="0" smtClean="0"/>
              <a:t>Duplicate CR and DATA. Same plus DATA will be rejected (wrong ACK).</a:t>
            </a:r>
          </a:p>
        </p:txBody>
      </p:sp>
      <p:pic>
        <p:nvPicPr>
          <p:cNvPr id="26628" name="Picture 2"/>
          <p:cNvPicPr>
            <a:picLocks noChangeAspect="1" noChangeArrowheads="1"/>
          </p:cNvPicPr>
          <p:nvPr/>
        </p:nvPicPr>
        <p:blipFill>
          <a:blip r:embed="rId2" cstate="print"/>
          <a:srcRect b="9222"/>
          <a:stretch>
            <a:fillRect/>
          </a:stretch>
        </p:blipFill>
        <p:spPr bwMode="auto">
          <a:xfrm>
            <a:off x="5594556" y="924239"/>
            <a:ext cx="2642112" cy="2504761"/>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620192" y="3667430"/>
            <a:ext cx="2596505" cy="2743200"/>
          </a:xfrm>
          <a:prstGeom prst="rect">
            <a:avLst/>
          </a:prstGeom>
          <a:noFill/>
          <a:ln w="9525">
            <a:noFill/>
            <a:miter lim="800000"/>
            <a:headEnd/>
            <a:tailEnd/>
          </a:ln>
        </p:spPr>
      </p:pic>
      <p:cxnSp>
        <p:nvCxnSpPr>
          <p:cNvPr id="11" name="Straight Connector 10"/>
          <p:cNvCxnSpPr/>
          <p:nvPr/>
        </p:nvCxnSpPr>
        <p:spPr bwMode="auto">
          <a:xfrm>
            <a:off x="7796980" y="3429000"/>
            <a:ext cx="294968"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12" name="Straight Connector 11"/>
          <p:cNvCxnSpPr/>
          <p:nvPr/>
        </p:nvCxnSpPr>
        <p:spPr bwMode="auto">
          <a:xfrm>
            <a:off x="5756786" y="3429000"/>
            <a:ext cx="294968" cy="0"/>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13" name="TextBox 12"/>
          <p:cNvSpPr txBox="1"/>
          <p:nvPr/>
        </p:nvSpPr>
        <p:spPr>
          <a:xfrm>
            <a:off x="5230757" y="1976279"/>
            <a:ext cx="412292" cy="400110"/>
          </a:xfrm>
          <a:prstGeom prst="rect">
            <a:avLst/>
          </a:prstGeom>
          <a:noFill/>
        </p:spPr>
        <p:txBody>
          <a:bodyPr wrap="none" rtlCol="0">
            <a:spAutoFit/>
          </a:bodyPr>
          <a:lstStyle/>
          <a:p>
            <a:r>
              <a:rPr lang="en-US" sz="2000" dirty="0" smtClean="0">
                <a:solidFill>
                  <a:srgbClr val="0000FF"/>
                </a:solidFill>
              </a:rPr>
              <a:t>a)</a:t>
            </a:r>
            <a:endParaRPr lang="en-US" sz="2000" dirty="0">
              <a:solidFill>
                <a:srgbClr val="0000FF"/>
              </a:solidFill>
            </a:endParaRPr>
          </a:p>
        </p:txBody>
      </p:sp>
      <p:sp>
        <p:nvSpPr>
          <p:cNvPr id="14" name="TextBox 13"/>
          <p:cNvSpPr txBox="1"/>
          <p:nvPr/>
        </p:nvSpPr>
        <p:spPr>
          <a:xfrm>
            <a:off x="5284834" y="4822717"/>
            <a:ext cx="412292" cy="400110"/>
          </a:xfrm>
          <a:prstGeom prst="rect">
            <a:avLst/>
          </a:prstGeom>
          <a:noFill/>
        </p:spPr>
        <p:txBody>
          <a:bodyPr wrap="none" rtlCol="0">
            <a:spAutoFit/>
          </a:bodyPr>
          <a:lstStyle/>
          <a:p>
            <a:r>
              <a:rPr lang="en-US" sz="2000" dirty="0">
                <a:solidFill>
                  <a:srgbClr val="0000FF"/>
                </a:solidFill>
              </a:rPr>
              <a:t>b</a:t>
            </a:r>
            <a:r>
              <a:rPr lang="en-US" sz="2000" dirty="0" smtClean="0">
                <a:solidFill>
                  <a:srgbClr val="0000FF"/>
                </a:solidFill>
              </a:rPr>
              <a:t>)</a:t>
            </a:r>
            <a:endParaRPr lang="en-US" sz="2000" dirty="0">
              <a:solidFill>
                <a:srgbClr val="0000FF"/>
              </a:solidFill>
            </a:endParaRPr>
          </a:p>
        </p:txBody>
      </p:sp>
      <p:sp>
        <p:nvSpPr>
          <p:cNvPr id="15" name="TextBox 14"/>
          <p:cNvSpPr txBox="1"/>
          <p:nvPr/>
        </p:nvSpPr>
        <p:spPr>
          <a:xfrm>
            <a:off x="7737988" y="5447070"/>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
        <p:nvSpPr>
          <p:cNvPr id="16" name="TextBox 15"/>
          <p:cNvSpPr txBox="1"/>
          <p:nvPr/>
        </p:nvSpPr>
        <p:spPr>
          <a:xfrm>
            <a:off x="5796115" y="2561303"/>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
        <p:nvSpPr>
          <p:cNvPr id="17" name="TextBox 16"/>
          <p:cNvSpPr txBox="1"/>
          <p:nvPr/>
        </p:nvSpPr>
        <p:spPr>
          <a:xfrm>
            <a:off x="5801030" y="5004620"/>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Connection Release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8675" name="Rectangle 3"/>
          <p:cNvSpPr>
            <a:spLocks noGrp="1" noChangeArrowheads="1"/>
          </p:cNvSpPr>
          <p:nvPr>
            <p:ph idx="1"/>
          </p:nvPr>
        </p:nvSpPr>
        <p:spPr>
          <a:xfrm>
            <a:off x="673504" y="1516616"/>
            <a:ext cx="4114800" cy="4867275"/>
          </a:xfrm>
        </p:spPr>
        <p:txBody>
          <a:bodyPr/>
          <a:lstStyle/>
          <a:p>
            <a:r>
              <a:rPr lang="en-US" dirty="0" smtClean="0"/>
              <a:t>Key problem is to ensure reliability while releasing</a:t>
            </a:r>
          </a:p>
          <a:p>
            <a:r>
              <a:rPr lang="en-US" dirty="0" smtClean="0"/>
              <a:t>Asymmetric release (when one side breaks connection) is abrupt and may lose data</a:t>
            </a:r>
          </a:p>
        </p:txBody>
      </p:sp>
      <p:pic>
        <p:nvPicPr>
          <p:cNvPr id="28676" name="Picture 2"/>
          <p:cNvPicPr>
            <a:picLocks noChangeAspect="1" noChangeArrowheads="1"/>
          </p:cNvPicPr>
          <p:nvPr/>
        </p:nvPicPr>
        <p:blipFill>
          <a:blip r:embed="rId2" cstate="print"/>
          <a:srcRect/>
          <a:stretch>
            <a:fillRect/>
          </a:stretch>
        </p:blipFill>
        <p:spPr bwMode="auto">
          <a:xfrm>
            <a:off x="4572000" y="1582174"/>
            <a:ext cx="3840162" cy="3930650"/>
          </a:xfrm>
          <a:prstGeom prst="rect">
            <a:avLst/>
          </a:prstGeom>
          <a:noFill/>
          <a:ln w="9525">
            <a:noFill/>
            <a:miter lim="800000"/>
            <a:headEnd/>
            <a:tailEnd/>
          </a:ln>
        </p:spPr>
      </p:pic>
      <p:sp>
        <p:nvSpPr>
          <p:cNvPr id="9" name="TextBox 8"/>
          <p:cNvSpPr txBox="1"/>
          <p:nvPr/>
        </p:nvSpPr>
        <p:spPr>
          <a:xfrm>
            <a:off x="7733071" y="4242619"/>
            <a:ext cx="338554" cy="369332"/>
          </a:xfrm>
          <a:prstGeom prst="rect">
            <a:avLst/>
          </a:prstGeom>
          <a:noFill/>
        </p:spPr>
        <p:txBody>
          <a:bodyPr wrap="none" rtlCol="0">
            <a:spAutoFit/>
          </a:bodyPr>
          <a:lstStyle/>
          <a:p>
            <a:r>
              <a:rPr lang="en-US" dirty="0" smtClean="0">
                <a:solidFill>
                  <a:srgbClr val="FF2BD8"/>
                </a:solidFill>
              </a:rPr>
              <a:t>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Transport Layer</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1381124" y="1990725"/>
            <a:ext cx="5176992" cy="4019550"/>
          </a:xfrm>
        </p:spPr>
        <p:txBody>
          <a:bodyPr/>
          <a:lstStyle/>
          <a:p>
            <a:r>
              <a:rPr lang="en-US" dirty="0" smtClean="0"/>
              <a:t>Responsible for delivering data across networks with the desired reliability or quality</a:t>
            </a:r>
          </a:p>
        </p:txBody>
      </p:sp>
      <p:grpSp>
        <p:nvGrpSpPr>
          <p:cNvPr id="27" name="Group 26"/>
          <p:cNvGrpSpPr/>
          <p:nvPr/>
        </p:nvGrpSpPr>
        <p:grpSpPr>
          <a:xfrm>
            <a:off x="6753225" y="2257425"/>
            <a:ext cx="1466850" cy="1930400"/>
            <a:chOff x="6753225" y="2638425"/>
            <a:chExt cx="1466850" cy="1930400"/>
          </a:xfrm>
        </p:grpSpPr>
        <p:sp>
          <p:nvSpPr>
            <p:cNvPr id="7" name="Rectangle 4"/>
            <p:cNvSpPr>
              <a:spLocks noChangeArrowheads="1"/>
            </p:cNvSpPr>
            <p:nvPr/>
          </p:nvSpPr>
          <p:spPr bwMode="auto">
            <a:xfrm>
              <a:off x="6753225" y="4187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8" name="Rectangle 5"/>
            <p:cNvSpPr>
              <a:spLocks noChangeArrowheads="1"/>
            </p:cNvSpPr>
            <p:nvPr/>
          </p:nvSpPr>
          <p:spPr bwMode="auto">
            <a:xfrm>
              <a:off x="6753225" y="3806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9" name="Rectangle 6"/>
            <p:cNvSpPr>
              <a:spLocks noChangeArrowheads="1"/>
            </p:cNvSpPr>
            <p:nvPr/>
          </p:nvSpPr>
          <p:spPr bwMode="auto">
            <a:xfrm>
              <a:off x="6753225" y="3042684"/>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dirty="0"/>
            </a:p>
          </p:txBody>
        </p:sp>
        <p:sp>
          <p:nvSpPr>
            <p:cNvPr id="10" name="Rectangle 7"/>
            <p:cNvSpPr>
              <a:spLocks noChangeArrowheads="1"/>
            </p:cNvSpPr>
            <p:nvPr/>
          </p:nvSpPr>
          <p:spPr bwMode="auto">
            <a:xfrm>
              <a:off x="6753225" y="3418748"/>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Connection Release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9699" name="Content Placeholder 2"/>
          <p:cNvSpPr>
            <a:spLocks noGrp="1"/>
          </p:cNvSpPr>
          <p:nvPr>
            <p:ph idx="1"/>
          </p:nvPr>
        </p:nvSpPr>
        <p:spPr>
          <a:xfrm>
            <a:off x="914399" y="1433737"/>
            <a:ext cx="7790214" cy="4600081"/>
          </a:xfrm>
        </p:spPr>
        <p:txBody>
          <a:bodyPr/>
          <a:lstStyle/>
          <a:p>
            <a:r>
              <a:rPr lang="en-US" dirty="0" smtClean="0"/>
              <a:t>Symmetric release (both sides agree to release) can’t be handled solely by the transport layer</a:t>
            </a:r>
          </a:p>
          <a:p>
            <a:pPr lvl="1"/>
            <a:r>
              <a:rPr lang="en-US" dirty="0" smtClean="0"/>
              <a:t>Two-army problem shows pitfall of agreement</a:t>
            </a:r>
          </a:p>
        </p:txBody>
      </p:sp>
      <p:pic>
        <p:nvPicPr>
          <p:cNvPr id="29700" name="Picture 2"/>
          <p:cNvPicPr>
            <a:picLocks noChangeAspect="1" noChangeArrowheads="1"/>
          </p:cNvPicPr>
          <p:nvPr/>
        </p:nvPicPr>
        <p:blipFill>
          <a:blip r:embed="rId2" cstate="print"/>
          <a:srcRect/>
          <a:stretch>
            <a:fillRect/>
          </a:stretch>
        </p:blipFill>
        <p:spPr bwMode="auto">
          <a:xfrm>
            <a:off x="963565" y="3002352"/>
            <a:ext cx="7216801" cy="3128671"/>
          </a:xfrm>
          <a:prstGeom prst="rect">
            <a:avLst/>
          </a:prstGeom>
          <a:noFill/>
          <a:ln w="9525">
            <a:noFill/>
            <a:miter lim="800000"/>
            <a:headEnd/>
            <a:tailEnd/>
          </a:ln>
        </p:spPr>
      </p:pic>
      <p:sp>
        <p:nvSpPr>
          <p:cNvPr id="9" name="Rounded Rectangular Callout 8"/>
          <p:cNvSpPr/>
          <p:nvPr/>
        </p:nvSpPr>
        <p:spPr bwMode="auto">
          <a:xfrm>
            <a:off x="2458064" y="3045542"/>
            <a:ext cx="1189704" cy="383458"/>
          </a:xfrm>
          <a:prstGeom prst="wedgeRoundRectCallout">
            <a:avLst>
              <a:gd name="adj1" fmla="val -57221"/>
              <a:gd name="adj2" fmla="val 14919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2BD8"/>
                </a:solidFill>
                <a:effectLst/>
                <a:latin typeface="Arial" charset="0"/>
              </a:rPr>
              <a:t>Attack?</a:t>
            </a:r>
          </a:p>
        </p:txBody>
      </p:sp>
      <p:sp>
        <p:nvSpPr>
          <p:cNvPr id="10" name="Rounded Rectangular Callout 9"/>
          <p:cNvSpPr/>
          <p:nvPr/>
        </p:nvSpPr>
        <p:spPr bwMode="auto">
          <a:xfrm>
            <a:off x="5471651" y="3045542"/>
            <a:ext cx="1189704" cy="383458"/>
          </a:xfrm>
          <a:prstGeom prst="wedgeRoundRectCallout">
            <a:avLst>
              <a:gd name="adj1" fmla="val 68399"/>
              <a:gd name="adj2" fmla="val 1594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2BD8"/>
                </a:solidFill>
                <a:effectLst/>
                <a:latin typeface="Arial" charset="0"/>
              </a:rPr>
              <a:t>Attack?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Connection Release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506360" y="1831254"/>
            <a:ext cx="4114800" cy="4867275"/>
          </a:xfrm>
        </p:spPr>
        <p:txBody>
          <a:bodyPr/>
          <a:lstStyle/>
          <a:p>
            <a:r>
              <a:rPr lang="en-US" dirty="0" smtClean="0"/>
              <a:t>Normal release sequence, initiated by transport user on Host 1</a:t>
            </a:r>
          </a:p>
          <a:p>
            <a:pPr lvl="1"/>
            <a:r>
              <a:rPr lang="en-US" dirty="0" smtClean="0"/>
              <a:t>DR=Disconnect Request</a:t>
            </a:r>
          </a:p>
          <a:p>
            <a:pPr lvl="1"/>
            <a:r>
              <a:rPr lang="en-US" dirty="0" smtClean="0"/>
              <a:t>Both DRs are </a:t>
            </a:r>
            <a:r>
              <a:rPr lang="en-US" dirty="0" err="1" smtClean="0"/>
              <a:t>ACKed</a:t>
            </a:r>
            <a:r>
              <a:rPr lang="en-US" dirty="0" smtClean="0"/>
              <a:t> by the other side</a:t>
            </a:r>
          </a:p>
        </p:txBody>
      </p:sp>
      <p:pic>
        <p:nvPicPr>
          <p:cNvPr id="30724" name="Picture 2"/>
          <p:cNvPicPr>
            <a:picLocks noChangeAspect="1" noChangeArrowheads="1"/>
          </p:cNvPicPr>
          <p:nvPr/>
        </p:nvPicPr>
        <p:blipFill>
          <a:blip r:embed="rId2" cstate="print"/>
          <a:srcRect/>
          <a:stretch>
            <a:fillRect/>
          </a:stretch>
        </p:blipFill>
        <p:spPr bwMode="auto">
          <a:xfrm>
            <a:off x="4998850" y="1703439"/>
            <a:ext cx="3440607" cy="3143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Connection Release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a:xfrm>
            <a:off x="835743" y="1394409"/>
            <a:ext cx="7790214" cy="4600081"/>
          </a:xfrm>
        </p:spPr>
        <p:txBody>
          <a:bodyPr/>
          <a:lstStyle/>
          <a:p>
            <a:r>
              <a:rPr lang="en-US" dirty="0" smtClean="0"/>
              <a:t>Error cases are handled with timer and retransmission</a:t>
            </a:r>
          </a:p>
          <a:p>
            <a:endParaRPr lang="en-US" dirty="0" smtClean="0"/>
          </a:p>
        </p:txBody>
      </p:sp>
      <p:pic>
        <p:nvPicPr>
          <p:cNvPr id="31748" name="Picture 2"/>
          <p:cNvPicPr>
            <a:picLocks noChangeAspect="1" noChangeArrowheads="1"/>
          </p:cNvPicPr>
          <p:nvPr/>
        </p:nvPicPr>
        <p:blipFill>
          <a:blip r:embed="rId2" cstate="print"/>
          <a:srcRect/>
          <a:stretch>
            <a:fillRect/>
          </a:stretch>
        </p:blipFill>
        <p:spPr bwMode="auto">
          <a:xfrm>
            <a:off x="324466" y="2094259"/>
            <a:ext cx="2448237" cy="3070123"/>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3294159" y="2111466"/>
            <a:ext cx="2536379" cy="3047097"/>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6331180" y="2149153"/>
            <a:ext cx="2576852" cy="3017421"/>
          </a:xfrm>
          <a:prstGeom prst="rect">
            <a:avLst/>
          </a:prstGeom>
          <a:noFill/>
          <a:ln w="9525">
            <a:noFill/>
            <a:miter lim="800000"/>
            <a:headEnd/>
            <a:tailEnd/>
          </a:ln>
        </p:spPr>
      </p:pic>
      <p:sp>
        <p:nvSpPr>
          <p:cNvPr id="11" name="TextBox 10"/>
          <p:cNvSpPr txBox="1"/>
          <p:nvPr/>
        </p:nvSpPr>
        <p:spPr>
          <a:xfrm>
            <a:off x="521114" y="5240596"/>
            <a:ext cx="1897624" cy="646331"/>
          </a:xfrm>
          <a:prstGeom prst="rect">
            <a:avLst/>
          </a:prstGeom>
          <a:noFill/>
        </p:spPr>
        <p:txBody>
          <a:bodyPr wrap="square" rtlCol="0">
            <a:spAutoFit/>
          </a:bodyPr>
          <a:lstStyle/>
          <a:p>
            <a:pPr algn="ctr"/>
            <a:r>
              <a:rPr lang="en-US" dirty="0" smtClean="0">
                <a:solidFill>
                  <a:srgbClr val="FF2BD8"/>
                </a:solidFill>
              </a:rPr>
              <a:t>Final ACK lost, Host 2 times out</a:t>
            </a:r>
            <a:endParaRPr lang="en-US" dirty="0">
              <a:solidFill>
                <a:srgbClr val="FF2BD8"/>
              </a:solidFill>
            </a:endParaRPr>
          </a:p>
        </p:txBody>
      </p:sp>
      <p:sp>
        <p:nvSpPr>
          <p:cNvPr id="12" name="TextBox 11"/>
          <p:cNvSpPr txBox="1"/>
          <p:nvPr/>
        </p:nvSpPr>
        <p:spPr>
          <a:xfrm>
            <a:off x="3603517" y="5255344"/>
            <a:ext cx="1897624" cy="646331"/>
          </a:xfrm>
          <a:prstGeom prst="rect">
            <a:avLst/>
          </a:prstGeom>
          <a:noFill/>
        </p:spPr>
        <p:txBody>
          <a:bodyPr wrap="square" rtlCol="0">
            <a:spAutoFit/>
          </a:bodyPr>
          <a:lstStyle/>
          <a:p>
            <a:pPr algn="ctr"/>
            <a:r>
              <a:rPr lang="en-US" dirty="0" smtClean="0">
                <a:solidFill>
                  <a:srgbClr val="FF2BD8"/>
                </a:solidFill>
              </a:rPr>
              <a:t>Lost DR causes retransmissions</a:t>
            </a:r>
            <a:endParaRPr lang="en-US" dirty="0">
              <a:solidFill>
                <a:srgbClr val="FF2BD8"/>
              </a:solidFill>
            </a:endParaRPr>
          </a:p>
        </p:txBody>
      </p:sp>
      <p:sp>
        <p:nvSpPr>
          <p:cNvPr id="13" name="TextBox 12"/>
          <p:cNvSpPr txBox="1"/>
          <p:nvPr/>
        </p:nvSpPr>
        <p:spPr>
          <a:xfrm>
            <a:off x="6312300" y="5230762"/>
            <a:ext cx="2369584" cy="923330"/>
          </a:xfrm>
          <a:prstGeom prst="rect">
            <a:avLst/>
          </a:prstGeom>
          <a:noFill/>
        </p:spPr>
        <p:txBody>
          <a:bodyPr wrap="square" rtlCol="0">
            <a:spAutoFit/>
          </a:bodyPr>
          <a:lstStyle/>
          <a:p>
            <a:pPr algn="ctr"/>
            <a:r>
              <a:rPr lang="en-US" dirty="0" smtClean="0">
                <a:solidFill>
                  <a:srgbClr val="FF2BD8"/>
                </a:solidFill>
              </a:rPr>
              <a:t>Extreme: Many lost DRs cause both hosts to timeout</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Error Control and Flow Control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Foundation for error control is a sliding window (from Link layer) with checksums and retransmissions</a:t>
            </a:r>
          </a:p>
          <a:p>
            <a:r>
              <a:rPr lang="en-US" u="sng" dirty="0" smtClean="0"/>
              <a:t>Flow control</a:t>
            </a:r>
            <a:r>
              <a:rPr lang="en-US" dirty="0" smtClean="0"/>
              <a:t> manages buffering at sender/receiver </a:t>
            </a:r>
          </a:p>
          <a:p>
            <a:pPr lvl="1"/>
            <a:r>
              <a:rPr lang="en-US" dirty="0" smtClean="0"/>
              <a:t>Issue is that data goes to/from the network and   applications at different times</a:t>
            </a:r>
          </a:p>
          <a:p>
            <a:pPr lvl="1"/>
            <a:r>
              <a:rPr lang="en-US" dirty="0" smtClean="0"/>
              <a:t>Window tells sender available buffering at receiver </a:t>
            </a:r>
          </a:p>
          <a:p>
            <a:pPr lvl="1"/>
            <a:r>
              <a:rPr lang="en-US" dirty="0" smtClean="0"/>
              <a:t>Makes a variable-size sliding window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 Control and Flow Control (2)</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3" name="Content Placeholder 12"/>
          <p:cNvSpPr>
            <a:spLocks noGrp="1"/>
          </p:cNvSpPr>
          <p:nvPr>
            <p:ph idx="1"/>
          </p:nvPr>
        </p:nvSpPr>
        <p:spPr>
          <a:xfrm>
            <a:off x="914399" y="1467838"/>
            <a:ext cx="7790214" cy="4600081"/>
          </a:xfrm>
        </p:spPr>
        <p:txBody>
          <a:bodyPr/>
          <a:lstStyle/>
          <a:p>
            <a:r>
              <a:rPr lang="en-US" dirty="0" smtClean="0"/>
              <a:t>Different buffer strategies trade efficiency / complexity</a:t>
            </a:r>
            <a:endParaRPr lang="en-US" dirty="0"/>
          </a:p>
        </p:txBody>
      </p:sp>
      <p:pic>
        <p:nvPicPr>
          <p:cNvPr id="5" name="Picture 2"/>
          <p:cNvPicPr>
            <a:picLocks noChangeAspect="1" noChangeArrowheads="1"/>
          </p:cNvPicPr>
          <p:nvPr/>
        </p:nvPicPr>
        <p:blipFill>
          <a:blip r:embed="rId2" cstate="print"/>
          <a:srcRect b="7790"/>
          <a:stretch>
            <a:fillRect/>
          </a:stretch>
        </p:blipFill>
        <p:spPr bwMode="auto">
          <a:xfrm>
            <a:off x="825918" y="2218551"/>
            <a:ext cx="7486650" cy="3729960"/>
          </a:xfrm>
          <a:prstGeom prst="rect">
            <a:avLst/>
          </a:prstGeom>
          <a:noFill/>
          <a:ln w="9525">
            <a:noFill/>
            <a:miter lim="800000"/>
            <a:headEnd/>
            <a:tailEnd/>
          </a:ln>
        </p:spPr>
      </p:pic>
      <p:sp>
        <p:nvSpPr>
          <p:cNvPr id="8" name="TextBox 7"/>
          <p:cNvSpPr txBox="1"/>
          <p:nvPr/>
        </p:nvSpPr>
        <p:spPr>
          <a:xfrm>
            <a:off x="1114425" y="3696935"/>
            <a:ext cx="2061398" cy="646331"/>
          </a:xfrm>
          <a:prstGeom prst="rect">
            <a:avLst/>
          </a:prstGeom>
          <a:solidFill>
            <a:schemeClr val="bg1"/>
          </a:solidFill>
        </p:spPr>
        <p:txBody>
          <a:bodyPr wrap="square" rtlCol="0">
            <a:spAutoFit/>
          </a:bodyPr>
          <a:lstStyle/>
          <a:p>
            <a:pPr algn="ctr"/>
            <a:r>
              <a:rPr lang="en-US" dirty="0" smtClean="0">
                <a:solidFill>
                  <a:srgbClr val="FF2BD8"/>
                </a:solidFill>
              </a:rPr>
              <a:t>a) Chained fixed-size buffers</a:t>
            </a:r>
            <a:endParaRPr lang="en-US" dirty="0">
              <a:solidFill>
                <a:srgbClr val="FF2BD8"/>
              </a:solidFill>
            </a:endParaRPr>
          </a:p>
        </p:txBody>
      </p:sp>
      <p:sp>
        <p:nvSpPr>
          <p:cNvPr id="9" name="TextBox 8"/>
          <p:cNvSpPr txBox="1"/>
          <p:nvPr/>
        </p:nvSpPr>
        <p:spPr>
          <a:xfrm>
            <a:off x="3762375" y="4213126"/>
            <a:ext cx="2363127" cy="646331"/>
          </a:xfrm>
          <a:prstGeom prst="rect">
            <a:avLst/>
          </a:prstGeom>
          <a:solidFill>
            <a:schemeClr val="bg1"/>
          </a:solidFill>
        </p:spPr>
        <p:txBody>
          <a:bodyPr wrap="square" rtlCol="0">
            <a:spAutoFit/>
          </a:bodyPr>
          <a:lstStyle/>
          <a:p>
            <a:pPr algn="ctr"/>
            <a:r>
              <a:rPr lang="en-US" dirty="0" smtClean="0">
                <a:solidFill>
                  <a:srgbClr val="FF2BD8"/>
                </a:solidFill>
              </a:rPr>
              <a:t>b) Chained variable-size buffers</a:t>
            </a:r>
            <a:endParaRPr lang="en-US" dirty="0">
              <a:solidFill>
                <a:srgbClr val="FF2BD8"/>
              </a:solidFill>
            </a:endParaRPr>
          </a:p>
        </p:txBody>
      </p:sp>
      <p:sp>
        <p:nvSpPr>
          <p:cNvPr id="10" name="TextBox 9"/>
          <p:cNvSpPr txBox="1"/>
          <p:nvPr/>
        </p:nvSpPr>
        <p:spPr>
          <a:xfrm>
            <a:off x="5429250" y="5899362"/>
            <a:ext cx="3129731" cy="369332"/>
          </a:xfrm>
          <a:prstGeom prst="rect">
            <a:avLst/>
          </a:prstGeom>
          <a:solidFill>
            <a:schemeClr val="bg1"/>
          </a:solidFill>
        </p:spPr>
        <p:txBody>
          <a:bodyPr wrap="square" rtlCol="0">
            <a:spAutoFit/>
          </a:bodyPr>
          <a:lstStyle/>
          <a:p>
            <a:pPr algn="ctr"/>
            <a:r>
              <a:rPr lang="en-US" dirty="0" smtClean="0">
                <a:solidFill>
                  <a:srgbClr val="FF2BD8"/>
                </a:solidFill>
              </a:rPr>
              <a:t>c) One large circular buffer</a:t>
            </a:r>
            <a:endParaRPr lang="en-US" dirty="0">
              <a:solidFill>
                <a:srgbClr val="FF2BD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Error Control and Flow Control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914399" y="1229713"/>
            <a:ext cx="7790214" cy="4600081"/>
          </a:xfrm>
        </p:spPr>
        <p:txBody>
          <a:bodyPr/>
          <a:lstStyle/>
          <a:p>
            <a:r>
              <a:rPr lang="en-US" dirty="0" smtClean="0"/>
              <a:t>Flow control example: A’s data is limited by B’s buffer</a:t>
            </a:r>
          </a:p>
        </p:txBody>
      </p:sp>
      <p:grpSp>
        <p:nvGrpSpPr>
          <p:cNvPr id="84" name="Group 83"/>
          <p:cNvGrpSpPr/>
          <p:nvPr/>
        </p:nvGrpSpPr>
        <p:grpSpPr>
          <a:xfrm>
            <a:off x="328778" y="1715090"/>
            <a:ext cx="8681872" cy="4654550"/>
            <a:chOff x="462128" y="1772240"/>
            <a:chExt cx="8681872" cy="4654550"/>
          </a:xfrm>
        </p:grpSpPr>
        <p:pic>
          <p:nvPicPr>
            <p:cNvPr id="35844" name="Picture 2"/>
            <p:cNvPicPr>
              <a:picLocks noChangeAspect="1" noChangeArrowheads="1"/>
            </p:cNvPicPr>
            <p:nvPr/>
          </p:nvPicPr>
          <p:blipFill>
            <a:blip r:embed="rId3" cstate="print"/>
            <a:srcRect r="48092"/>
            <a:stretch>
              <a:fillRect/>
            </a:stretch>
          </p:blipFill>
          <p:spPr bwMode="auto">
            <a:xfrm>
              <a:off x="462128" y="1772240"/>
              <a:ext cx="3947947" cy="4654550"/>
            </a:xfrm>
            <a:prstGeom prst="rect">
              <a:avLst/>
            </a:prstGeom>
            <a:noFill/>
            <a:ln w="9525">
              <a:noFill/>
              <a:miter lim="800000"/>
              <a:headEnd/>
              <a:tailEnd/>
            </a:ln>
          </p:spPr>
        </p:pic>
        <p:sp>
          <p:nvSpPr>
            <p:cNvPr id="22" name="TextBox 21"/>
            <p:cNvSpPr txBox="1"/>
            <p:nvPr/>
          </p:nvSpPr>
          <p:spPr>
            <a:xfrm>
              <a:off x="4548653" y="2644159"/>
              <a:ext cx="284052" cy="215444"/>
            </a:xfrm>
            <a:prstGeom prst="rect">
              <a:avLst/>
            </a:prstGeom>
            <a:noFill/>
            <a:ln>
              <a:solidFill>
                <a:schemeClr val="tx1"/>
              </a:solidFill>
            </a:ln>
          </p:spPr>
          <p:txBody>
            <a:bodyPr wrap="none" lIns="91440" tIns="0" rIns="91440" bIns="0" rtlCol="0">
              <a:spAutoFit/>
            </a:bodyPr>
            <a:lstStyle/>
            <a:p>
              <a:r>
                <a:rPr lang="en-US" sz="1400" dirty="0"/>
                <a:t>0</a:t>
              </a:r>
            </a:p>
          </p:txBody>
        </p:sp>
        <p:sp>
          <p:nvSpPr>
            <p:cNvPr id="23" name="TextBox 22"/>
            <p:cNvSpPr txBox="1"/>
            <p:nvPr/>
          </p:nvSpPr>
          <p:spPr>
            <a:xfrm>
              <a:off x="4833797" y="2644159"/>
              <a:ext cx="284052" cy="215444"/>
            </a:xfrm>
            <a:prstGeom prst="rect">
              <a:avLst/>
            </a:prstGeom>
            <a:noFill/>
            <a:ln>
              <a:solidFill>
                <a:schemeClr val="tx1"/>
              </a:solidFill>
            </a:ln>
          </p:spPr>
          <p:txBody>
            <a:bodyPr wrap="none" lIns="91440" tIns="0" rIns="91440" bIns="0" rtlCol="0">
              <a:spAutoFit/>
            </a:bodyPr>
            <a:lstStyle/>
            <a:p>
              <a:r>
                <a:rPr lang="en-US" sz="1400" dirty="0" smtClean="0"/>
                <a:t>1</a:t>
              </a:r>
              <a:endParaRPr lang="en-US" sz="1400" dirty="0"/>
            </a:p>
          </p:txBody>
        </p:sp>
        <p:sp>
          <p:nvSpPr>
            <p:cNvPr id="24" name="TextBox 23"/>
            <p:cNvSpPr txBox="1"/>
            <p:nvPr/>
          </p:nvSpPr>
          <p:spPr>
            <a:xfrm>
              <a:off x="5114008" y="2642725"/>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25" name="TextBox 24"/>
            <p:cNvSpPr txBox="1"/>
            <p:nvPr/>
          </p:nvSpPr>
          <p:spPr>
            <a:xfrm>
              <a:off x="5394224" y="2644163"/>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26" name="TextBox 25"/>
            <p:cNvSpPr txBox="1"/>
            <p:nvPr/>
          </p:nvSpPr>
          <p:spPr>
            <a:xfrm>
              <a:off x="4545591" y="289098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27" name="TextBox 26"/>
            <p:cNvSpPr txBox="1"/>
            <p:nvPr/>
          </p:nvSpPr>
          <p:spPr>
            <a:xfrm>
              <a:off x="4830735" y="2890985"/>
              <a:ext cx="284052" cy="215444"/>
            </a:xfrm>
            <a:prstGeom prst="rect">
              <a:avLst/>
            </a:prstGeom>
            <a:noFill/>
            <a:ln>
              <a:solidFill>
                <a:schemeClr val="tx1"/>
              </a:solidFill>
            </a:ln>
          </p:spPr>
          <p:txBody>
            <a:bodyPr wrap="none" lIns="91440" tIns="0" rIns="91440" bIns="0" rtlCol="0">
              <a:spAutoFit/>
            </a:bodyPr>
            <a:lstStyle/>
            <a:p>
              <a:r>
                <a:rPr lang="en-US" sz="1400" dirty="0" smtClean="0"/>
                <a:t>1</a:t>
              </a:r>
              <a:endParaRPr lang="en-US" sz="1400" dirty="0"/>
            </a:p>
          </p:txBody>
        </p:sp>
        <p:sp>
          <p:nvSpPr>
            <p:cNvPr id="28" name="TextBox 27"/>
            <p:cNvSpPr txBox="1"/>
            <p:nvPr/>
          </p:nvSpPr>
          <p:spPr>
            <a:xfrm>
              <a:off x="5110946" y="2889551"/>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29" name="TextBox 28"/>
            <p:cNvSpPr txBox="1"/>
            <p:nvPr/>
          </p:nvSpPr>
          <p:spPr>
            <a:xfrm>
              <a:off x="5391162" y="2890989"/>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0" name="TextBox 29"/>
            <p:cNvSpPr txBox="1"/>
            <p:nvPr/>
          </p:nvSpPr>
          <p:spPr>
            <a:xfrm>
              <a:off x="4544565" y="313780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31" name="TextBox 30"/>
            <p:cNvSpPr txBox="1"/>
            <p:nvPr/>
          </p:nvSpPr>
          <p:spPr>
            <a:xfrm>
              <a:off x="4829709" y="313780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32" name="TextBox 31"/>
            <p:cNvSpPr txBox="1"/>
            <p:nvPr/>
          </p:nvSpPr>
          <p:spPr>
            <a:xfrm>
              <a:off x="5109920" y="3136781"/>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33" name="TextBox 32"/>
            <p:cNvSpPr txBox="1"/>
            <p:nvPr/>
          </p:nvSpPr>
          <p:spPr>
            <a:xfrm>
              <a:off x="5390136" y="3137807"/>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4" name="TextBox 33"/>
            <p:cNvSpPr txBox="1"/>
            <p:nvPr/>
          </p:nvSpPr>
          <p:spPr>
            <a:xfrm>
              <a:off x="4543547" y="339037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0</a:t>
              </a:r>
            </a:p>
          </p:txBody>
        </p:sp>
        <p:sp>
          <p:nvSpPr>
            <p:cNvPr id="35" name="TextBox 34"/>
            <p:cNvSpPr txBox="1"/>
            <p:nvPr/>
          </p:nvSpPr>
          <p:spPr>
            <a:xfrm>
              <a:off x="4828691" y="339037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36" name="TextBox 35"/>
            <p:cNvSpPr txBox="1"/>
            <p:nvPr/>
          </p:nvSpPr>
          <p:spPr>
            <a:xfrm>
              <a:off x="5108902" y="3388939"/>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37" name="TextBox 36"/>
            <p:cNvSpPr txBox="1"/>
            <p:nvPr/>
          </p:nvSpPr>
          <p:spPr>
            <a:xfrm>
              <a:off x="5389118" y="3390377"/>
              <a:ext cx="284052" cy="215444"/>
            </a:xfrm>
            <a:prstGeom prst="rect">
              <a:avLst/>
            </a:prstGeom>
            <a:noFill/>
            <a:ln>
              <a:solidFill>
                <a:schemeClr val="tx1"/>
              </a:solidFill>
            </a:ln>
          </p:spPr>
          <p:txBody>
            <a:bodyPr wrap="none" lIns="91440" tIns="0" rIns="91440" bIns="0" rtlCol="0">
              <a:spAutoFit/>
            </a:bodyPr>
            <a:lstStyle/>
            <a:p>
              <a:r>
                <a:rPr lang="en-US" sz="1400" dirty="0"/>
                <a:t>3</a:t>
              </a:r>
            </a:p>
          </p:txBody>
        </p:sp>
        <p:sp>
          <p:nvSpPr>
            <p:cNvPr id="38" name="TextBox 37"/>
            <p:cNvSpPr txBox="1"/>
            <p:nvPr/>
          </p:nvSpPr>
          <p:spPr>
            <a:xfrm>
              <a:off x="4548467" y="364313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1</a:t>
              </a:r>
            </a:p>
          </p:txBody>
        </p:sp>
        <p:sp>
          <p:nvSpPr>
            <p:cNvPr id="39" name="TextBox 38"/>
            <p:cNvSpPr txBox="1"/>
            <p:nvPr/>
          </p:nvSpPr>
          <p:spPr>
            <a:xfrm>
              <a:off x="4833611" y="3643137"/>
              <a:ext cx="284052" cy="215444"/>
            </a:xfrm>
            <a:prstGeom prst="rect">
              <a:avLst/>
            </a:prstGeom>
            <a:noFill/>
            <a:ln>
              <a:solidFill>
                <a:schemeClr val="tx1"/>
              </a:solidFill>
            </a:ln>
          </p:spPr>
          <p:txBody>
            <a:bodyPr wrap="none" lIns="91440" tIns="0" rIns="91440" bIns="0" rtlCol="0">
              <a:spAutoFit/>
            </a:bodyPr>
            <a:lstStyle/>
            <a:p>
              <a:r>
                <a:rPr lang="en-US" sz="1400" dirty="0"/>
                <a:t>2</a:t>
              </a:r>
            </a:p>
          </p:txBody>
        </p:sp>
        <p:sp>
          <p:nvSpPr>
            <p:cNvPr id="40" name="TextBox 39"/>
            <p:cNvSpPr txBox="1"/>
            <p:nvPr/>
          </p:nvSpPr>
          <p:spPr>
            <a:xfrm>
              <a:off x="5113822" y="3641703"/>
              <a:ext cx="284052" cy="215444"/>
            </a:xfrm>
            <a:prstGeom prst="rect">
              <a:avLst/>
            </a:prstGeom>
            <a:noFill/>
            <a:ln>
              <a:solidFill>
                <a:schemeClr val="tx1"/>
              </a:solidFill>
            </a:ln>
          </p:spPr>
          <p:txBody>
            <a:bodyPr wrap="none" lIns="91440" tIns="0" rIns="91440" bIns="0" rtlCol="0">
              <a:spAutoFit/>
            </a:bodyPr>
            <a:lstStyle/>
            <a:p>
              <a:r>
                <a:rPr lang="en-US" sz="1400" dirty="0" smtClean="0"/>
                <a:t>3</a:t>
              </a:r>
              <a:endParaRPr lang="en-US" sz="1400" dirty="0"/>
            </a:p>
          </p:txBody>
        </p:sp>
        <p:sp>
          <p:nvSpPr>
            <p:cNvPr id="41" name="TextBox 40"/>
            <p:cNvSpPr txBox="1"/>
            <p:nvPr/>
          </p:nvSpPr>
          <p:spPr>
            <a:xfrm>
              <a:off x="5394038" y="3643141"/>
              <a:ext cx="284052" cy="215444"/>
            </a:xfrm>
            <a:prstGeom prst="rect">
              <a:avLst/>
            </a:prstGeom>
            <a:noFill/>
            <a:ln>
              <a:solidFill>
                <a:schemeClr val="tx1"/>
              </a:solidFill>
            </a:ln>
          </p:spPr>
          <p:txBody>
            <a:bodyPr wrap="none" lIns="91440" tIns="0" rIns="91440" bIns="0" rtlCol="0">
              <a:spAutoFit/>
            </a:bodyPr>
            <a:lstStyle/>
            <a:p>
              <a:r>
                <a:rPr lang="en-US" sz="1400" dirty="0" smtClean="0"/>
                <a:t>4</a:t>
              </a:r>
              <a:endParaRPr lang="en-US" sz="1400" dirty="0"/>
            </a:p>
          </p:txBody>
        </p:sp>
        <p:sp>
          <p:nvSpPr>
            <p:cNvPr id="42" name="TextBox 41"/>
            <p:cNvSpPr txBox="1"/>
            <p:nvPr/>
          </p:nvSpPr>
          <p:spPr>
            <a:xfrm>
              <a:off x="4547683" y="38859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43" name="TextBox 42"/>
            <p:cNvSpPr txBox="1"/>
            <p:nvPr/>
          </p:nvSpPr>
          <p:spPr>
            <a:xfrm>
              <a:off x="4832827" y="3885977"/>
              <a:ext cx="284052" cy="215444"/>
            </a:xfrm>
            <a:prstGeom prst="rect">
              <a:avLst/>
            </a:prstGeom>
            <a:noFill/>
            <a:ln>
              <a:solidFill>
                <a:schemeClr val="tx1"/>
              </a:solidFill>
            </a:ln>
          </p:spPr>
          <p:txBody>
            <a:bodyPr wrap="none" lIns="91440" tIns="0" rIns="91440" bIns="0" rtlCol="0">
              <a:spAutoFit/>
            </a:bodyPr>
            <a:lstStyle/>
            <a:p>
              <a:r>
                <a:rPr lang="en-US" sz="1400" dirty="0" smtClean="0"/>
                <a:t>2</a:t>
              </a:r>
              <a:endParaRPr lang="en-US" sz="1400" dirty="0"/>
            </a:p>
          </p:txBody>
        </p:sp>
        <p:sp>
          <p:nvSpPr>
            <p:cNvPr id="44" name="TextBox 43"/>
            <p:cNvSpPr txBox="1"/>
            <p:nvPr/>
          </p:nvSpPr>
          <p:spPr>
            <a:xfrm>
              <a:off x="5113038" y="38840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45" name="TextBox 44"/>
            <p:cNvSpPr txBox="1"/>
            <p:nvPr/>
          </p:nvSpPr>
          <p:spPr>
            <a:xfrm>
              <a:off x="5393254" y="3885981"/>
              <a:ext cx="284052" cy="215444"/>
            </a:xfrm>
            <a:prstGeom prst="rect">
              <a:avLst/>
            </a:prstGeom>
            <a:noFill/>
            <a:ln>
              <a:solidFill>
                <a:schemeClr val="tx1"/>
              </a:solidFill>
            </a:ln>
          </p:spPr>
          <p:txBody>
            <a:bodyPr wrap="none" lIns="91440" tIns="0" rIns="91440" bIns="0" rtlCol="0">
              <a:spAutoFit/>
            </a:bodyPr>
            <a:lstStyle/>
            <a:p>
              <a:r>
                <a:rPr lang="en-US" sz="1400" dirty="0" smtClean="0"/>
                <a:t>4</a:t>
              </a:r>
              <a:endParaRPr lang="en-US" sz="1400" dirty="0"/>
            </a:p>
          </p:txBody>
        </p:sp>
        <p:sp>
          <p:nvSpPr>
            <p:cNvPr id="46" name="TextBox 45"/>
            <p:cNvSpPr txBox="1"/>
            <p:nvPr/>
          </p:nvSpPr>
          <p:spPr>
            <a:xfrm>
              <a:off x="4552603" y="41326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1</a:t>
              </a:r>
            </a:p>
          </p:txBody>
        </p:sp>
        <p:sp>
          <p:nvSpPr>
            <p:cNvPr id="47" name="TextBox 46"/>
            <p:cNvSpPr txBox="1"/>
            <p:nvPr/>
          </p:nvSpPr>
          <p:spPr>
            <a:xfrm>
              <a:off x="4837747" y="4132609"/>
              <a:ext cx="284052" cy="215444"/>
            </a:xfrm>
            <a:prstGeom prst="rect">
              <a:avLst/>
            </a:prstGeom>
            <a:noFill/>
            <a:ln>
              <a:solidFill>
                <a:schemeClr val="tx1"/>
              </a:solidFill>
            </a:ln>
          </p:spPr>
          <p:txBody>
            <a:bodyPr wrap="none" lIns="91440" tIns="0" rIns="91440" bIns="0" rtlCol="0">
              <a:spAutoFit/>
            </a:bodyPr>
            <a:lstStyle/>
            <a:p>
              <a:r>
                <a:rPr lang="en-US" sz="1400" dirty="0" smtClean="0"/>
                <a:t>2</a:t>
              </a:r>
              <a:endParaRPr lang="en-US" sz="1400" dirty="0"/>
            </a:p>
          </p:txBody>
        </p:sp>
        <p:sp>
          <p:nvSpPr>
            <p:cNvPr id="48" name="TextBox 47"/>
            <p:cNvSpPr txBox="1"/>
            <p:nvPr/>
          </p:nvSpPr>
          <p:spPr>
            <a:xfrm>
              <a:off x="5117958" y="413117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49" name="TextBox 48"/>
            <p:cNvSpPr txBox="1"/>
            <p:nvPr/>
          </p:nvSpPr>
          <p:spPr>
            <a:xfrm>
              <a:off x="5398174" y="413261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0" name="TextBox 49"/>
            <p:cNvSpPr txBox="1"/>
            <p:nvPr/>
          </p:nvSpPr>
          <p:spPr>
            <a:xfrm>
              <a:off x="4549541" y="43794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51" name="TextBox 50"/>
            <p:cNvSpPr txBox="1"/>
            <p:nvPr/>
          </p:nvSpPr>
          <p:spPr>
            <a:xfrm>
              <a:off x="4834685" y="43794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a:t>2</a:t>
              </a:r>
            </a:p>
          </p:txBody>
        </p:sp>
        <p:sp>
          <p:nvSpPr>
            <p:cNvPr id="52" name="TextBox 51"/>
            <p:cNvSpPr txBox="1"/>
            <p:nvPr/>
          </p:nvSpPr>
          <p:spPr>
            <a:xfrm>
              <a:off x="5114896" y="437800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53" name="TextBox 52"/>
            <p:cNvSpPr txBox="1"/>
            <p:nvPr/>
          </p:nvSpPr>
          <p:spPr>
            <a:xfrm>
              <a:off x="5395112" y="437943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4" name="TextBox 53"/>
            <p:cNvSpPr txBox="1"/>
            <p:nvPr/>
          </p:nvSpPr>
          <p:spPr>
            <a:xfrm>
              <a:off x="4548515" y="46143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1</a:t>
              </a:r>
              <a:endParaRPr lang="en-US" sz="1400" dirty="0"/>
            </a:p>
          </p:txBody>
        </p:sp>
        <p:sp>
          <p:nvSpPr>
            <p:cNvPr id="55" name="TextBox 54"/>
            <p:cNvSpPr txBox="1"/>
            <p:nvPr/>
          </p:nvSpPr>
          <p:spPr>
            <a:xfrm>
              <a:off x="4833659" y="461437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2</a:t>
              </a:r>
              <a:endParaRPr lang="en-US" sz="1400" dirty="0"/>
            </a:p>
          </p:txBody>
        </p:sp>
        <p:sp>
          <p:nvSpPr>
            <p:cNvPr id="56" name="TextBox 55"/>
            <p:cNvSpPr txBox="1"/>
            <p:nvPr/>
          </p:nvSpPr>
          <p:spPr>
            <a:xfrm>
              <a:off x="5113870" y="461335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57" name="TextBox 56"/>
            <p:cNvSpPr txBox="1"/>
            <p:nvPr/>
          </p:nvSpPr>
          <p:spPr>
            <a:xfrm>
              <a:off x="5394086" y="461438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58" name="TextBox 57"/>
            <p:cNvSpPr txBox="1"/>
            <p:nvPr/>
          </p:nvSpPr>
          <p:spPr>
            <a:xfrm>
              <a:off x="4547497" y="48610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2</a:t>
              </a:r>
              <a:endParaRPr lang="en-US" sz="1400" dirty="0"/>
            </a:p>
          </p:txBody>
        </p:sp>
        <p:sp>
          <p:nvSpPr>
            <p:cNvPr id="59" name="TextBox 58"/>
            <p:cNvSpPr txBox="1"/>
            <p:nvPr/>
          </p:nvSpPr>
          <p:spPr>
            <a:xfrm>
              <a:off x="4832641" y="48610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0" name="TextBox 59"/>
            <p:cNvSpPr txBox="1"/>
            <p:nvPr/>
          </p:nvSpPr>
          <p:spPr>
            <a:xfrm>
              <a:off x="5112852" y="485957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1" name="TextBox 60"/>
            <p:cNvSpPr txBox="1"/>
            <p:nvPr/>
          </p:nvSpPr>
          <p:spPr>
            <a:xfrm>
              <a:off x="5393068" y="4861013"/>
              <a:ext cx="284052" cy="215444"/>
            </a:xfrm>
            <a:prstGeom prst="rect">
              <a:avLst/>
            </a:prstGeom>
            <a:noFill/>
            <a:ln>
              <a:solidFill>
                <a:schemeClr val="tx1"/>
              </a:solidFill>
            </a:ln>
          </p:spPr>
          <p:txBody>
            <a:bodyPr wrap="none" lIns="91440" tIns="0" rIns="91440" bIns="0" rtlCol="0">
              <a:spAutoFit/>
            </a:bodyPr>
            <a:lstStyle/>
            <a:p>
              <a:r>
                <a:rPr lang="en-US" sz="1400" dirty="0" smtClean="0"/>
                <a:t>5</a:t>
              </a:r>
              <a:endParaRPr lang="en-US" sz="1400" dirty="0"/>
            </a:p>
          </p:txBody>
        </p:sp>
        <p:sp>
          <p:nvSpPr>
            <p:cNvPr id="62" name="TextBox 61"/>
            <p:cNvSpPr txBox="1"/>
            <p:nvPr/>
          </p:nvSpPr>
          <p:spPr>
            <a:xfrm>
              <a:off x="4552417" y="51078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3" name="TextBox 62"/>
            <p:cNvSpPr txBox="1"/>
            <p:nvPr/>
          </p:nvSpPr>
          <p:spPr>
            <a:xfrm>
              <a:off x="4837561" y="51078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4" name="TextBox 63"/>
            <p:cNvSpPr txBox="1"/>
            <p:nvPr/>
          </p:nvSpPr>
          <p:spPr>
            <a:xfrm>
              <a:off x="5117772" y="5106401"/>
              <a:ext cx="284052" cy="215444"/>
            </a:xfrm>
            <a:prstGeom prst="rect">
              <a:avLst/>
            </a:prstGeom>
            <a:noFill/>
            <a:ln>
              <a:solidFill>
                <a:schemeClr val="tx1"/>
              </a:solidFill>
            </a:ln>
          </p:spPr>
          <p:txBody>
            <a:bodyPr wrap="none" lIns="91440" tIns="0" rIns="91440" bIns="0" rtlCol="0">
              <a:spAutoFit/>
            </a:bodyPr>
            <a:lstStyle/>
            <a:p>
              <a:r>
                <a:rPr lang="en-US" sz="1400" dirty="0" smtClean="0"/>
                <a:t>5</a:t>
              </a:r>
              <a:endParaRPr lang="en-US" sz="1400" dirty="0"/>
            </a:p>
          </p:txBody>
        </p:sp>
        <p:sp>
          <p:nvSpPr>
            <p:cNvPr id="65" name="TextBox 64"/>
            <p:cNvSpPr txBox="1"/>
            <p:nvPr/>
          </p:nvSpPr>
          <p:spPr>
            <a:xfrm>
              <a:off x="5397988" y="5107839"/>
              <a:ext cx="284052" cy="215444"/>
            </a:xfrm>
            <a:prstGeom prst="rect">
              <a:avLst/>
            </a:prstGeom>
            <a:noFill/>
            <a:ln>
              <a:solidFill>
                <a:schemeClr val="tx1"/>
              </a:solidFill>
            </a:ln>
          </p:spPr>
          <p:txBody>
            <a:bodyPr wrap="none" lIns="91440" tIns="0" rIns="91440" bIns="0" rtlCol="0">
              <a:spAutoFit/>
            </a:bodyPr>
            <a:lstStyle/>
            <a:p>
              <a:r>
                <a:rPr lang="en-US" sz="1400" dirty="0"/>
                <a:t>6</a:t>
              </a:r>
            </a:p>
          </p:txBody>
        </p:sp>
        <p:sp>
          <p:nvSpPr>
            <p:cNvPr id="66" name="TextBox 65"/>
            <p:cNvSpPr txBox="1"/>
            <p:nvPr/>
          </p:nvSpPr>
          <p:spPr>
            <a:xfrm>
              <a:off x="4553500" y="53571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67" name="TextBox 66"/>
            <p:cNvSpPr txBox="1"/>
            <p:nvPr/>
          </p:nvSpPr>
          <p:spPr>
            <a:xfrm>
              <a:off x="4838644" y="535716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68" name="TextBox 67"/>
            <p:cNvSpPr txBox="1"/>
            <p:nvPr/>
          </p:nvSpPr>
          <p:spPr>
            <a:xfrm>
              <a:off x="5118855" y="535573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69" name="TextBox 68"/>
            <p:cNvSpPr txBox="1"/>
            <p:nvPr/>
          </p:nvSpPr>
          <p:spPr>
            <a:xfrm>
              <a:off x="5399071" y="5357173"/>
              <a:ext cx="284052" cy="215444"/>
            </a:xfrm>
            <a:prstGeom prst="rect">
              <a:avLst/>
            </a:prstGeom>
            <a:noFill/>
            <a:ln>
              <a:solidFill>
                <a:schemeClr val="tx1"/>
              </a:solidFill>
            </a:ln>
          </p:spPr>
          <p:txBody>
            <a:bodyPr wrap="none" lIns="91440" tIns="0" rIns="91440" bIns="0" rtlCol="0">
              <a:spAutoFit/>
            </a:bodyPr>
            <a:lstStyle/>
            <a:p>
              <a:r>
                <a:rPr lang="en-US" sz="1400" dirty="0" smtClean="0"/>
                <a:t>6</a:t>
              </a:r>
              <a:endParaRPr lang="en-US" sz="1400" dirty="0"/>
            </a:p>
          </p:txBody>
        </p:sp>
        <p:sp>
          <p:nvSpPr>
            <p:cNvPr id="70" name="TextBox 69"/>
            <p:cNvSpPr txBox="1"/>
            <p:nvPr/>
          </p:nvSpPr>
          <p:spPr>
            <a:xfrm>
              <a:off x="4552474" y="559211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71" name="TextBox 70"/>
            <p:cNvSpPr txBox="1"/>
            <p:nvPr/>
          </p:nvSpPr>
          <p:spPr>
            <a:xfrm>
              <a:off x="4837618" y="5592111"/>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72" name="TextBox 71"/>
            <p:cNvSpPr txBox="1"/>
            <p:nvPr/>
          </p:nvSpPr>
          <p:spPr>
            <a:xfrm>
              <a:off x="5117829" y="559108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73" name="TextBox 72"/>
            <p:cNvSpPr txBox="1"/>
            <p:nvPr/>
          </p:nvSpPr>
          <p:spPr>
            <a:xfrm>
              <a:off x="5398045" y="5592115"/>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6</a:t>
              </a:r>
              <a:endParaRPr lang="en-US" sz="1400" dirty="0"/>
            </a:p>
          </p:txBody>
        </p:sp>
        <p:sp>
          <p:nvSpPr>
            <p:cNvPr id="74" name="TextBox 73"/>
            <p:cNvSpPr txBox="1"/>
            <p:nvPr/>
          </p:nvSpPr>
          <p:spPr>
            <a:xfrm>
              <a:off x="4551456" y="583874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3</a:t>
              </a:r>
              <a:endParaRPr lang="en-US" sz="1400" dirty="0"/>
            </a:p>
          </p:txBody>
        </p:sp>
        <p:sp>
          <p:nvSpPr>
            <p:cNvPr id="75" name="TextBox 74"/>
            <p:cNvSpPr txBox="1"/>
            <p:nvPr/>
          </p:nvSpPr>
          <p:spPr>
            <a:xfrm>
              <a:off x="4836600" y="5838743"/>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4</a:t>
              </a:r>
              <a:endParaRPr lang="en-US" sz="1400" dirty="0"/>
            </a:p>
          </p:txBody>
        </p:sp>
        <p:sp>
          <p:nvSpPr>
            <p:cNvPr id="76" name="TextBox 75"/>
            <p:cNvSpPr txBox="1"/>
            <p:nvPr/>
          </p:nvSpPr>
          <p:spPr>
            <a:xfrm>
              <a:off x="5116811" y="5837309"/>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5</a:t>
              </a:r>
              <a:endParaRPr lang="en-US" sz="1400" dirty="0"/>
            </a:p>
          </p:txBody>
        </p:sp>
        <p:sp>
          <p:nvSpPr>
            <p:cNvPr id="77" name="TextBox 76"/>
            <p:cNvSpPr txBox="1"/>
            <p:nvPr/>
          </p:nvSpPr>
          <p:spPr>
            <a:xfrm>
              <a:off x="5397027" y="5838747"/>
              <a:ext cx="284052" cy="215444"/>
            </a:xfrm>
            <a:prstGeom prst="rect">
              <a:avLst/>
            </a:prstGeom>
            <a:solidFill>
              <a:srgbClr val="FF2BD8">
                <a:alpha val="50196"/>
              </a:srgbClr>
            </a:solidFill>
            <a:ln>
              <a:solidFill>
                <a:schemeClr val="tx1"/>
              </a:solidFill>
            </a:ln>
          </p:spPr>
          <p:txBody>
            <a:bodyPr wrap="none" lIns="91440" tIns="0" rIns="91440" bIns="0" rtlCol="0">
              <a:spAutoFit/>
            </a:bodyPr>
            <a:lstStyle/>
            <a:p>
              <a:r>
                <a:rPr lang="en-US" sz="1400" dirty="0" smtClean="0"/>
                <a:t>6</a:t>
              </a:r>
              <a:endParaRPr lang="en-US" sz="1400" dirty="0"/>
            </a:p>
          </p:txBody>
        </p:sp>
        <p:sp>
          <p:nvSpPr>
            <p:cNvPr id="78" name="TextBox 77"/>
            <p:cNvSpPr txBox="1"/>
            <p:nvPr/>
          </p:nvSpPr>
          <p:spPr>
            <a:xfrm>
              <a:off x="4556376" y="6085569"/>
              <a:ext cx="284052" cy="215444"/>
            </a:xfrm>
            <a:prstGeom prst="rect">
              <a:avLst/>
            </a:prstGeom>
            <a:noFill/>
            <a:ln>
              <a:solidFill>
                <a:schemeClr val="tx1"/>
              </a:solidFill>
            </a:ln>
          </p:spPr>
          <p:txBody>
            <a:bodyPr wrap="none" lIns="91440" tIns="0" rIns="91440" bIns="0" rtlCol="0">
              <a:spAutoFit/>
            </a:bodyPr>
            <a:lstStyle/>
            <a:p>
              <a:r>
                <a:rPr lang="en-US" sz="1400" dirty="0" smtClean="0"/>
                <a:t>7</a:t>
              </a:r>
              <a:endParaRPr lang="en-US" sz="1400" dirty="0"/>
            </a:p>
          </p:txBody>
        </p:sp>
        <p:sp>
          <p:nvSpPr>
            <p:cNvPr id="79" name="TextBox 78"/>
            <p:cNvSpPr txBox="1"/>
            <p:nvPr/>
          </p:nvSpPr>
          <p:spPr>
            <a:xfrm>
              <a:off x="4841520" y="6085569"/>
              <a:ext cx="284052" cy="215444"/>
            </a:xfrm>
            <a:prstGeom prst="rect">
              <a:avLst/>
            </a:prstGeom>
            <a:noFill/>
            <a:ln>
              <a:solidFill>
                <a:schemeClr val="tx1"/>
              </a:solidFill>
            </a:ln>
          </p:spPr>
          <p:txBody>
            <a:bodyPr wrap="none" lIns="91440" tIns="0" rIns="91440" bIns="0" rtlCol="0">
              <a:spAutoFit/>
            </a:bodyPr>
            <a:lstStyle/>
            <a:p>
              <a:r>
                <a:rPr lang="en-US" sz="1400" dirty="0" smtClean="0"/>
                <a:t>8</a:t>
              </a:r>
              <a:endParaRPr lang="en-US" sz="1400" dirty="0"/>
            </a:p>
          </p:txBody>
        </p:sp>
        <p:sp>
          <p:nvSpPr>
            <p:cNvPr id="80" name="TextBox 79"/>
            <p:cNvSpPr txBox="1"/>
            <p:nvPr/>
          </p:nvSpPr>
          <p:spPr>
            <a:xfrm>
              <a:off x="5121731" y="6084135"/>
              <a:ext cx="284052" cy="215444"/>
            </a:xfrm>
            <a:prstGeom prst="rect">
              <a:avLst/>
            </a:prstGeom>
            <a:noFill/>
            <a:ln>
              <a:solidFill>
                <a:schemeClr val="tx1"/>
              </a:solidFill>
            </a:ln>
          </p:spPr>
          <p:txBody>
            <a:bodyPr wrap="none" lIns="91440" tIns="0" rIns="91440" bIns="0" rtlCol="0">
              <a:spAutoFit/>
            </a:bodyPr>
            <a:lstStyle/>
            <a:p>
              <a:r>
                <a:rPr lang="en-US" sz="1400" dirty="0" smtClean="0"/>
                <a:t>9</a:t>
              </a:r>
              <a:endParaRPr lang="en-US" sz="1400" dirty="0"/>
            </a:p>
          </p:txBody>
        </p:sp>
        <p:sp>
          <p:nvSpPr>
            <p:cNvPr id="81" name="TextBox 80"/>
            <p:cNvSpPr txBox="1"/>
            <p:nvPr/>
          </p:nvSpPr>
          <p:spPr>
            <a:xfrm>
              <a:off x="5401947" y="6085573"/>
              <a:ext cx="291105" cy="215444"/>
            </a:xfrm>
            <a:prstGeom prst="rect">
              <a:avLst/>
            </a:prstGeom>
            <a:noFill/>
            <a:ln>
              <a:solidFill>
                <a:schemeClr val="tx1"/>
              </a:solidFill>
            </a:ln>
          </p:spPr>
          <p:txBody>
            <a:bodyPr wrap="none" lIns="45720" tIns="0" rIns="45720" bIns="0" rtlCol="0">
              <a:spAutoFit/>
            </a:bodyPr>
            <a:lstStyle/>
            <a:p>
              <a:r>
                <a:rPr lang="en-US" sz="1400" dirty="0" smtClean="0"/>
                <a:t>10</a:t>
              </a:r>
              <a:endParaRPr lang="en-US" sz="1400" dirty="0"/>
            </a:p>
          </p:txBody>
        </p:sp>
        <p:pic>
          <p:nvPicPr>
            <p:cNvPr id="82" name="Picture 2"/>
            <p:cNvPicPr>
              <a:picLocks noChangeAspect="1" noChangeArrowheads="1"/>
            </p:cNvPicPr>
            <p:nvPr/>
          </p:nvPicPr>
          <p:blipFill>
            <a:blip r:embed="rId3" cstate="print"/>
            <a:srcRect l="53661" r="1755"/>
            <a:stretch>
              <a:fillRect/>
            </a:stretch>
          </p:blipFill>
          <p:spPr bwMode="auto">
            <a:xfrm>
              <a:off x="5753100" y="1772240"/>
              <a:ext cx="3390900" cy="4654550"/>
            </a:xfrm>
            <a:prstGeom prst="rect">
              <a:avLst/>
            </a:prstGeom>
            <a:noFill/>
            <a:ln w="9525">
              <a:noFill/>
              <a:miter lim="800000"/>
              <a:headEnd/>
              <a:tailEnd/>
            </a:ln>
          </p:spPr>
        </p:pic>
        <p:sp>
          <p:nvSpPr>
            <p:cNvPr id="83" name="TextBox 82"/>
            <p:cNvSpPr txBox="1"/>
            <p:nvPr/>
          </p:nvSpPr>
          <p:spPr>
            <a:xfrm>
              <a:off x="4581525" y="1905000"/>
              <a:ext cx="955583" cy="307777"/>
            </a:xfrm>
            <a:prstGeom prst="rect">
              <a:avLst/>
            </a:prstGeom>
            <a:noFill/>
          </p:spPr>
          <p:txBody>
            <a:bodyPr wrap="none" rtlCol="0">
              <a:spAutoFit/>
            </a:bodyPr>
            <a:lstStyle/>
            <a:p>
              <a:r>
                <a:rPr lang="en-US" sz="1400" u="sng" dirty="0" smtClean="0"/>
                <a:t>B’s Buffer</a:t>
              </a:r>
              <a:endParaRPr lang="en-US" sz="1400" u="sng"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Multiplexing</a:t>
            </a:r>
          </a:p>
        </p:txBody>
      </p:sp>
      <p:sp>
        <p:nvSpPr>
          <p:cNvPr id="8195" name="Rectangle 3"/>
          <p:cNvSpPr>
            <a:spLocks noGrp="1" noChangeArrowheads="1"/>
          </p:cNvSpPr>
          <p:nvPr>
            <p:ph idx="1"/>
          </p:nvPr>
        </p:nvSpPr>
        <p:spPr/>
        <p:txBody>
          <a:bodyPr/>
          <a:lstStyle/>
          <a:p>
            <a:r>
              <a:rPr lang="en-US" dirty="0" smtClean="0"/>
              <a:t>Kinds of transport / network sharing that can occur:</a:t>
            </a:r>
          </a:p>
          <a:p>
            <a:pPr lvl="1"/>
            <a:r>
              <a:rPr lang="en-US" dirty="0" smtClean="0"/>
              <a:t>Multiplexing: connections share a network address</a:t>
            </a:r>
          </a:p>
          <a:p>
            <a:pPr lvl="1"/>
            <a:r>
              <a:rPr lang="en-US" dirty="0" smtClean="0"/>
              <a:t>Inverse multiplexing: addresses share a connection</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9" name="TextBox 8"/>
          <p:cNvSpPr txBox="1"/>
          <p:nvPr/>
        </p:nvSpPr>
        <p:spPr>
          <a:xfrm>
            <a:off x="1466850" y="5754335"/>
            <a:ext cx="2061398" cy="369332"/>
          </a:xfrm>
          <a:prstGeom prst="rect">
            <a:avLst/>
          </a:prstGeom>
          <a:noFill/>
        </p:spPr>
        <p:txBody>
          <a:bodyPr wrap="square" rtlCol="0">
            <a:spAutoFit/>
          </a:bodyPr>
          <a:lstStyle/>
          <a:p>
            <a:pPr algn="ctr"/>
            <a:r>
              <a:rPr lang="en-US" dirty="0" smtClean="0">
                <a:solidFill>
                  <a:srgbClr val="FF2BD8"/>
                </a:solidFill>
              </a:rPr>
              <a:t>Multiplexing</a:t>
            </a:r>
            <a:endParaRPr lang="en-US" dirty="0">
              <a:solidFill>
                <a:srgbClr val="FF2BD8"/>
              </a:solidFill>
            </a:endParaRPr>
          </a:p>
        </p:txBody>
      </p:sp>
      <p:sp>
        <p:nvSpPr>
          <p:cNvPr id="10" name="TextBox 9"/>
          <p:cNvSpPr txBox="1"/>
          <p:nvPr/>
        </p:nvSpPr>
        <p:spPr>
          <a:xfrm>
            <a:off x="4724399" y="5792435"/>
            <a:ext cx="2390775" cy="369332"/>
          </a:xfrm>
          <a:prstGeom prst="rect">
            <a:avLst/>
          </a:prstGeom>
          <a:solidFill>
            <a:schemeClr val="bg1"/>
          </a:solidFill>
        </p:spPr>
        <p:txBody>
          <a:bodyPr wrap="square" rtlCol="0">
            <a:spAutoFit/>
          </a:bodyPr>
          <a:lstStyle/>
          <a:p>
            <a:pPr algn="ctr"/>
            <a:r>
              <a:rPr lang="en-US" dirty="0" smtClean="0">
                <a:solidFill>
                  <a:srgbClr val="FF2BD8"/>
                </a:solidFill>
              </a:rPr>
              <a:t>Inverse Multiplexing</a:t>
            </a:r>
            <a:endParaRPr lang="en-US" dirty="0">
              <a:solidFill>
                <a:srgbClr val="FF2BD8"/>
              </a:solidFill>
            </a:endParaRPr>
          </a:p>
        </p:txBody>
      </p:sp>
      <p:grpSp>
        <p:nvGrpSpPr>
          <p:cNvPr id="13" name="Group 12"/>
          <p:cNvGrpSpPr/>
          <p:nvPr/>
        </p:nvGrpSpPr>
        <p:grpSpPr>
          <a:xfrm>
            <a:off x="676275" y="2547938"/>
            <a:ext cx="7791450" cy="3325507"/>
            <a:chOff x="504825" y="2386013"/>
            <a:chExt cx="8134350" cy="3471862"/>
          </a:xfrm>
        </p:grpSpPr>
        <p:pic>
          <p:nvPicPr>
            <p:cNvPr id="36868" name="Picture 2"/>
            <p:cNvPicPr>
              <a:picLocks noChangeAspect="1" noChangeArrowheads="1"/>
            </p:cNvPicPr>
            <p:nvPr/>
          </p:nvPicPr>
          <p:blipFill>
            <a:blip r:embed="rId2" cstate="print">
              <a:clrChange>
                <a:clrFrom>
                  <a:srgbClr val="FFFFFF"/>
                </a:clrFrom>
                <a:clrTo>
                  <a:srgbClr val="FFFFFF">
                    <a:alpha val="0"/>
                  </a:srgbClr>
                </a:clrTo>
              </a:clrChange>
            </a:blip>
            <a:srcRect b="9665"/>
            <a:stretch>
              <a:fillRect/>
            </a:stretch>
          </p:blipFill>
          <p:spPr bwMode="auto">
            <a:xfrm>
              <a:off x="504825" y="2386013"/>
              <a:ext cx="8134350" cy="3471862"/>
            </a:xfrm>
            <a:prstGeom prst="rect">
              <a:avLst/>
            </a:prstGeom>
            <a:noFill/>
            <a:ln w="9525">
              <a:noFill/>
              <a:miter lim="800000"/>
              <a:headEnd/>
              <a:tailEnd/>
            </a:ln>
          </p:spPr>
        </p:pic>
        <p:sp>
          <p:nvSpPr>
            <p:cNvPr id="11" name="Oval 10"/>
            <p:cNvSpPr/>
            <p:nvPr/>
          </p:nvSpPr>
          <p:spPr bwMode="auto">
            <a:xfrm>
              <a:off x="1381125" y="2714625"/>
              <a:ext cx="2409825" cy="981075"/>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4933950" y="2928937"/>
              <a:ext cx="1762125" cy="981075"/>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Crash Recovery</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7891" name="Content Placeholder 2"/>
          <p:cNvSpPr>
            <a:spLocks noGrp="1"/>
          </p:cNvSpPr>
          <p:nvPr>
            <p:ph idx="1"/>
          </p:nvPr>
        </p:nvSpPr>
        <p:spPr/>
        <p:txBody>
          <a:bodyPr/>
          <a:lstStyle/>
          <a:p>
            <a:r>
              <a:rPr lang="en-US" dirty="0" smtClean="0"/>
              <a:t>Application needs to help recovering from a crash</a:t>
            </a:r>
          </a:p>
          <a:p>
            <a:pPr lvl="1"/>
            <a:r>
              <a:rPr lang="en-US" dirty="0" smtClean="0"/>
              <a:t>Transport can fail since A(ck) / W(rite) not atomic</a:t>
            </a:r>
          </a:p>
        </p:txBody>
      </p:sp>
      <p:pic>
        <p:nvPicPr>
          <p:cNvPr id="3789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47725" y="2628900"/>
            <a:ext cx="7448550" cy="360245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Congestion Control</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8915" name="Rectangle 3"/>
          <p:cNvSpPr>
            <a:spLocks noGrp="1" noChangeArrowheads="1"/>
          </p:cNvSpPr>
          <p:nvPr>
            <p:ph idx="1"/>
          </p:nvPr>
        </p:nvSpPr>
        <p:spPr>
          <a:xfrm>
            <a:off x="1142999" y="1714500"/>
            <a:ext cx="7315201" cy="4019550"/>
          </a:xfrm>
        </p:spPr>
        <p:txBody>
          <a:bodyPr/>
          <a:lstStyle/>
          <a:p>
            <a:r>
              <a:rPr lang="en-US" dirty="0" smtClean="0"/>
              <a:t>Two layers are responsible for congestion control:</a:t>
            </a:r>
          </a:p>
          <a:p>
            <a:pPr lvl="2"/>
            <a:r>
              <a:rPr lang="en-US" dirty="0" smtClean="0"/>
              <a:t>Transport layer, controls the offered load [here]</a:t>
            </a:r>
          </a:p>
          <a:p>
            <a:pPr lvl="2"/>
            <a:r>
              <a:rPr lang="en-US" dirty="0" smtClean="0"/>
              <a:t>Network layer, experiences congestion [previous]</a:t>
            </a:r>
          </a:p>
          <a:p>
            <a:pPr lvl="2"/>
            <a:endParaRPr lang="en-US" dirty="0" smtClean="0"/>
          </a:p>
          <a:p>
            <a:pPr lvl="1"/>
            <a:r>
              <a:rPr lang="en-US" dirty="0" smtClean="0"/>
              <a:t>Desirable bandwidth allocation </a:t>
            </a:r>
            <a:r>
              <a:rPr lang="en-US" dirty="0" smtClean="0">
                <a:solidFill>
                  <a:srgbClr val="0000FF"/>
                </a:solidFill>
              </a:rPr>
              <a:t>»</a:t>
            </a:r>
            <a:endParaRPr lang="en-US" dirty="0" smtClean="0"/>
          </a:p>
          <a:p>
            <a:pPr lvl="1"/>
            <a:r>
              <a:rPr lang="en-US" dirty="0" smtClean="0"/>
              <a:t>Regulating the sending rate </a:t>
            </a:r>
            <a:r>
              <a:rPr lang="en-US" dirty="0" smtClean="0">
                <a:solidFill>
                  <a:srgbClr val="0000FF"/>
                </a:solidFill>
              </a:rPr>
              <a:t>»</a:t>
            </a:r>
          </a:p>
          <a:p>
            <a:pPr lvl="1"/>
            <a:r>
              <a:rPr lang="en-US" dirty="0" smtClean="0"/>
              <a:t>Wireless issues </a:t>
            </a:r>
            <a:r>
              <a:rPr lang="en-US" dirty="0" smtClean="0">
                <a:solidFill>
                  <a:srgbClr val="0000FF"/>
                </a:solidFill>
              </a:rPr>
              <a:t>»</a:t>
            </a:r>
            <a:endParaRPr lang="en-US" dirty="0" smtClean="0"/>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Desirable Bandwidth Allocation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Efficient use of bandwidth gives high </a:t>
            </a:r>
            <a:r>
              <a:rPr lang="en-US" dirty="0" err="1" smtClean="0"/>
              <a:t>goodput</a:t>
            </a:r>
            <a:r>
              <a:rPr lang="en-US" dirty="0" smtClean="0"/>
              <a:t>, low delay</a:t>
            </a:r>
          </a:p>
          <a:p>
            <a:endParaRPr lang="en-US" dirty="0" smtClean="0"/>
          </a:p>
        </p:txBody>
      </p:sp>
      <p:pic>
        <p:nvPicPr>
          <p:cNvPr id="39940" name="Picture 2"/>
          <p:cNvPicPr>
            <a:picLocks noChangeAspect="1" noChangeArrowheads="1"/>
          </p:cNvPicPr>
          <p:nvPr/>
        </p:nvPicPr>
        <p:blipFill>
          <a:blip r:embed="rId3" cstate="print"/>
          <a:srcRect b="19410"/>
          <a:stretch>
            <a:fillRect/>
          </a:stretch>
        </p:blipFill>
        <p:spPr bwMode="auto">
          <a:xfrm>
            <a:off x="571500" y="2286000"/>
            <a:ext cx="8037513" cy="2886075"/>
          </a:xfrm>
          <a:prstGeom prst="rect">
            <a:avLst/>
          </a:prstGeom>
          <a:noFill/>
          <a:ln w="9525">
            <a:noFill/>
            <a:miter lim="800000"/>
            <a:headEnd/>
            <a:tailEnd/>
          </a:ln>
        </p:spPr>
      </p:pic>
      <p:sp>
        <p:nvSpPr>
          <p:cNvPr id="9" name="TextBox 8"/>
          <p:cNvSpPr txBox="1"/>
          <p:nvPr/>
        </p:nvSpPr>
        <p:spPr>
          <a:xfrm>
            <a:off x="5553075" y="5249510"/>
            <a:ext cx="3162300" cy="646331"/>
          </a:xfrm>
          <a:prstGeom prst="rect">
            <a:avLst/>
          </a:prstGeom>
          <a:noFill/>
        </p:spPr>
        <p:txBody>
          <a:bodyPr wrap="square" rtlCol="0">
            <a:spAutoFit/>
          </a:bodyPr>
          <a:lstStyle/>
          <a:p>
            <a:pPr algn="ctr"/>
            <a:r>
              <a:rPr lang="en-US" dirty="0" smtClean="0">
                <a:solidFill>
                  <a:srgbClr val="FF2BD8"/>
                </a:solidFill>
              </a:rPr>
              <a:t>Delay begins to rise sharply when congestion sets in</a:t>
            </a:r>
            <a:endParaRPr lang="en-US" dirty="0">
              <a:solidFill>
                <a:srgbClr val="FF2BD8"/>
              </a:solidFill>
            </a:endParaRPr>
          </a:p>
        </p:txBody>
      </p:sp>
      <p:sp>
        <p:nvSpPr>
          <p:cNvPr id="10" name="TextBox 9"/>
          <p:cNvSpPr txBox="1"/>
          <p:nvPr/>
        </p:nvSpPr>
        <p:spPr>
          <a:xfrm>
            <a:off x="923925" y="5259035"/>
            <a:ext cx="3429000" cy="646331"/>
          </a:xfrm>
          <a:prstGeom prst="rect">
            <a:avLst/>
          </a:prstGeom>
          <a:noFill/>
        </p:spPr>
        <p:txBody>
          <a:bodyPr wrap="square" rtlCol="0">
            <a:spAutoFit/>
          </a:bodyPr>
          <a:lstStyle/>
          <a:p>
            <a:pPr algn="ctr"/>
            <a:r>
              <a:rPr lang="en-US" dirty="0" err="1" smtClean="0">
                <a:solidFill>
                  <a:srgbClr val="FF2BD8"/>
                </a:solidFill>
              </a:rPr>
              <a:t>Goodput</a:t>
            </a:r>
            <a:r>
              <a:rPr lang="en-US" dirty="0" smtClean="0">
                <a:solidFill>
                  <a:srgbClr val="FF2BD8"/>
                </a:solidFill>
              </a:rPr>
              <a:t> rises more slowly than load when congestion sets in</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Transport Service</a:t>
            </a:r>
          </a:p>
        </p:txBody>
      </p:sp>
      <p:sp>
        <p:nvSpPr>
          <p:cNvPr id="6" name="Footer Placeholder 5"/>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7171" name="Rectangle 3"/>
          <p:cNvSpPr>
            <a:spLocks noGrp="1" noChangeArrowheads="1"/>
          </p:cNvSpPr>
          <p:nvPr>
            <p:ph idx="1"/>
          </p:nvPr>
        </p:nvSpPr>
        <p:spPr/>
        <p:txBody>
          <a:bodyPr/>
          <a:lstStyle/>
          <a:p>
            <a:pPr lvl="1"/>
            <a:r>
              <a:rPr lang="en-US" dirty="0" smtClean="0"/>
              <a:t>Services Provided to the Upper Layer </a:t>
            </a:r>
            <a:r>
              <a:rPr lang="en-US" dirty="0" smtClean="0">
                <a:solidFill>
                  <a:srgbClr val="0000FF"/>
                </a:solidFill>
              </a:rPr>
              <a:t>»</a:t>
            </a:r>
            <a:endParaRPr lang="en-US" dirty="0" smtClean="0"/>
          </a:p>
          <a:p>
            <a:pPr lvl="1"/>
            <a:r>
              <a:rPr lang="en-US" dirty="0" smtClean="0"/>
              <a:t>Transport Service Primitives </a:t>
            </a:r>
            <a:r>
              <a:rPr lang="en-US" dirty="0" smtClean="0">
                <a:solidFill>
                  <a:srgbClr val="0000FF"/>
                </a:solidFill>
              </a:rPr>
              <a:t>»</a:t>
            </a:r>
            <a:endParaRPr lang="en-US" dirty="0" smtClean="0"/>
          </a:p>
          <a:p>
            <a:pPr lvl="1"/>
            <a:r>
              <a:rPr lang="en-US" dirty="0" smtClean="0"/>
              <a:t>Berkeley Sockets </a:t>
            </a:r>
            <a:r>
              <a:rPr lang="en-US" dirty="0" smtClean="0">
                <a:solidFill>
                  <a:srgbClr val="0000FF"/>
                </a:solidFill>
              </a:rPr>
              <a:t>»</a:t>
            </a:r>
            <a:endParaRPr lang="en-US" dirty="0" smtClean="0"/>
          </a:p>
          <a:p>
            <a:pPr lvl="1"/>
            <a:r>
              <a:rPr lang="en-US" dirty="0" smtClean="0"/>
              <a:t>Socket Example: Internet File Server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Desirable Bandwidth Allocation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0963" name="Rectangle 3"/>
          <p:cNvSpPr>
            <a:spLocks noGrp="1" noChangeArrowheads="1"/>
          </p:cNvSpPr>
          <p:nvPr>
            <p:ph idx="1"/>
          </p:nvPr>
        </p:nvSpPr>
        <p:spPr/>
        <p:txBody>
          <a:bodyPr/>
          <a:lstStyle/>
          <a:p>
            <a:r>
              <a:rPr lang="en-US" dirty="0" smtClean="0"/>
              <a:t>Fair use gives bandwidth to all flows (no starvation)</a:t>
            </a:r>
          </a:p>
          <a:p>
            <a:pPr lvl="1"/>
            <a:r>
              <a:rPr lang="en-US" dirty="0" smtClean="0"/>
              <a:t>Max-min fairness gives equal shares of bottleneck</a:t>
            </a:r>
          </a:p>
        </p:txBody>
      </p:sp>
      <p:pic>
        <p:nvPicPr>
          <p:cNvPr id="40964" name="Picture 2"/>
          <p:cNvPicPr>
            <a:picLocks noChangeAspect="1" noChangeArrowheads="1"/>
          </p:cNvPicPr>
          <p:nvPr/>
        </p:nvPicPr>
        <p:blipFill>
          <a:blip r:embed="rId3" cstate="print"/>
          <a:srcRect/>
          <a:stretch>
            <a:fillRect/>
          </a:stretch>
        </p:blipFill>
        <p:spPr bwMode="auto">
          <a:xfrm>
            <a:off x="609600" y="2619375"/>
            <a:ext cx="7816850" cy="2781300"/>
          </a:xfrm>
          <a:prstGeom prst="rect">
            <a:avLst/>
          </a:prstGeom>
          <a:noFill/>
          <a:ln w="9525">
            <a:noFill/>
            <a:miter lim="800000"/>
            <a:headEnd/>
            <a:tailEnd/>
          </a:ln>
        </p:spPr>
      </p:pic>
      <p:sp>
        <p:nvSpPr>
          <p:cNvPr id="9" name="Oval 8"/>
          <p:cNvSpPr/>
          <p:nvPr/>
        </p:nvSpPr>
        <p:spPr bwMode="auto">
          <a:xfrm>
            <a:off x="3600450" y="4295775"/>
            <a:ext cx="342900" cy="733425"/>
          </a:xfrm>
          <a:prstGeom prst="ellipse">
            <a:avLst/>
          </a:pr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rot="16200000" flipV="1">
            <a:off x="3709988" y="5224463"/>
            <a:ext cx="447675" cy="1524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 name="TextBox 11"/>
          <p:cNvSpPr txBox="1"/>
          <p:nvPr/>
        </p:nvSpPr>
        <p:spPr>
          <a:xfrm>
            <a:off x="3390900" y="5457825"/>
            <a:ext cx="1672253" cy="369332"/>
          </a:xfrm>
          <a:prstGeom prst="rect">
            <a:avLst/>
          </a:prstGeom>
          <a:noFill/>
        </p:spPr>
        <p:txBody>
          <a:bodyPr wrap="none" rtlCol="0">
            <a:spAutoFit/>
          </a:bodyPr>
          <a:lstStyle/>
          <a:p>
            <a:r>
              <a:rPr lang="en-US" dirty="0" smtClean="0">
                <a:solidFill>
                  <a:srgbClr val="FF2BD8"/>
                </a:solidFill>
              </a:rPr>
              <a:t>Bottleneck link</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Desirable Bandwidth Allocation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1987" name="Rectangle 3"/>
          <p:cNvSpPr>
            <a:spLocks noGrp="1" noChangeArrowheads="1"/>
          </p:cNvSpPr>
          <p:nvPr>
            <p:ph idx="1"/>
          </p:nvPr>
        </p:nvSpPr>
        <p:spPr/>
        <p:txBody>
          <a:bodyPr/>
          <a:lstStyle/>
          <a:p>
            <a:r>
              <a:rPr lang="en-US" dirty="0" smtClean="0"/>
              <a:t>We want bandwidth levels to converge quickly when traffic patterns change</a:t>
            </a:r>
          </a:p>
        </p:txBody>
      </p:sp>
      <p:pic>
        <p:nvPicPr>
          <p:cNvPr id="4198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8638" y="2528888"/>
            <a:ext cx="8086725" cy="3533775"/>
          </a:xfrm>
          <a:prstGeom prst="rect">
            <a:avLst/>
          </a:prstGeom>
          <a:noFill/>
          <a:ln w="9525">
            <a:noFill/>
            <a:miter lim="800000"/>
            <a:headEnd/>
            <a:tailEnd/>
          </a:ln>
        </p:spPr>
      </p:pic>
      <p:sp>
        <p:nvSpPr>
          <p:cNvPr id="9" name="TextBox 8"/>
          <p:cNvSpPr txBox="1"/>
          <p:nvPr/>
        </p:nvSpPr>
        <p:spPr>
          <a:xfrm>
            <a:off x="1994872" y="2686050"/>
            <a:ext cx="2481878" cy="646331"/>
          </a:xfrm>
          <a:prstGeom prst="rect">
            <a:avLst/>
          </a:prstGeom>
          <a:noFill/>
        </p:spPr>
        <p:txBody>
          <a:bodyPr wrap="square" rtlCol="0">
            <a:spAutoFit/>
          </a:bodyPr>
          <a:lstStyle/>
          <a:p>
            <a:pPr algn="r"/>
            <a:r>
              <a:rPr lang="en-US" dirty="0" smtClean="0">
                <a:solidFill>
                  <a:srgbClr val="FF2BD8"/>
                </a:solidFill>
              </a:rPr>
              <a:t>Flow 1 slows quickly when Flow 2 starts</a:t>
            </a:r>
            <a:endParaRPr lang="en-US" dirty="0">
              <a:solidFill>
                <a:srgbClr val="FF2BD8"/>
              </a:solidFill>
            </a:endParaRPr>
          </a:p>
        </p:txBody>
      </p:sp>
      <p:sp>
        <p:nvSpPr>
          <p:cNvPr id="10" name="TextBox 9"/>
          <p:cNvSpPr txBox="1"/>
          <p:nvPr/>
        </p:nvSpPr>
        <p:spPr>
          <a:xfrm>
            <a:off x="5966797" y="2667000"/>
            <a:ext cx="2481878" cy="923330"/>
          </a:xfrm>
          <a:prstGeom prst="rect">
            <a:avLst/>
          </a:prstGeom>
          <a:noFill/>
        </p:spPr>
        <p:txBody>
          <a:bodyPr wrap="square" rtlCol="0">
            <a:spAutoFit/>
          </a:bodyPr>
          <a:lstStyle/>
          <a:p>
            <a:r>
              <a:rPr lang="en-US" dirty="0" smtClean="0">
                <a:solidFill>
                  <a:srgbClr val="FF2BD8"/>
                </a:solidFill>
              </a:rPr>
              <a:t>Flow 1 speeds up quickly when Flow 2 stops</a:t>
            </a:r>
            <a:endParaRPr lang="en-US" dirty="0">
              <a:solidFill>
                <a:srgbClr val="FF2BD8"/>
              </a:solidFill>
            </a:endParaRPr>
          </a:p>
        </p:txBody>
      </p:sp>
      <p:cxnSp>
        <p:nvCxnSpPr>
          <p:cNvPr id="12" name="Straight Arrow Connector 11"/>
          <p:cNvCxnSpPr/>
          <p:nvPr/>
        </p:nvCxnSpPr>
        <p:spPr bwMode="auto">
          <a:xfrm rot="10800000" flipV="1">
            <a:off x="2171700" y="3028949"/>
            <a:ext cx="247650" cy="1619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16200000" flipH="1">
            <a:off x="6627019" y="3417093"/>
            <a:ext cx="271463" cy="1714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Regulating the Sending Rate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3011" name="Rectangle 3"/>
          <p:cNvSpPr>
            <a:spLocks noGrp="1" noChangeArrowheads="1"/>
          </p:cNvSpPr>
          <p:nvPr>
            <p:ph idx="1"/>
          </p:nvPr>
        </p:nvSpPr>
        <p:spPr>
          <a:xfrm>
            <a:off x="457200" y="1781175"/>
            <a:ext cx="4114800" cy="4676775"/>
          </a:xfrm>
        </p:spPr>
        <p:txBody>
          <a:bodyPr/>
          <a:lstStyle/>
          <a:p>
            <a:r>
              <a:rPr lang="en-US" dirty="0" smtClean="0"/>
              <a:t>Sender may need to slow down for different reasons:</a:t>
            </a:r>
          </a:p>
          <a:p>
            <a:pPr lvl="1"/>
            <a:r>
              <a:rPr lang="en-US" dirty="0" smtClean="0"/>
              <a:t>Flow control, when the receiver is not fast enough [right]</a:t>
            </a:r>
          </a:p>
          <a:p>
            <a:pPr lvl="1"/>
            <a:r>
              <a:rPr lang="en-US" dirty="0" smtClean="0"/>
              <a:t>Congestion, when the network is not fast enough [over]</a:t>
            </a:r>
          </a:p>
          <a:p>
            <a:pPr lvl="1">
              <a:buNone/>
            </a:pPr>
            <a:endParaRPr lang="en-US" dirty="0" smtClean="0"/>
          </a:p>
        </p:txBody>
      </p:sp>
      <p:pic>
        <p:nvPicPr>
          <p:cNvPr id="43012" name="Picture 2"/>
          <p:cNvPicPr>
            <a:picLocks noChangeAspect="1" noChangeArrowheads="1"/>
          </p:cNvPicPr>
          <p:nvPr/>
        </p:nvPicPr>
        <p:blipFill>
          <a:blip r:embed="rId2" cstate="print"/>
          <a:srcRect/>
          <a:stretch>
            <a:fillRect/>
          </a:stretch>
        </p:blipFill>
        <p:spPr bwMode="auto">
          <a:xfrm>
            <a:off x="4572000" y="1304925"/>
            <a:ext cx="3275013" cy="4338638"/>
          </a:xfrm>
          <a:prstGeom prst="rect">
            <a:avLst/>
          </a:prstGeom>
          <a:noFill/>
          <a:ln w="9525">
            <a:noFill/>
            <a:miter lim="800000"/>
            <a:headEnd/>
            <a:tailEnd/>
          </a:ln>
        </p:spPr>
      </p:pic>
      <p:sp>
        <p:nvSpPr>
          <p:cNvPr id="10" name="TextBox 9"/>
          <p:cNvSpPr txBox="1"/>
          <p:nvPr/>
        </p:nvSpPr>
        <p:spPr>
          <a:xfrm>
            <a:off x="3800475" y="5534025"/>
            <a:ext cx="4933950" cy="646331"/>
          </a:xfrm>
          <a:prstGeom prst="rect">
            <a:avLst/>
          </a:prstGeom>
          <a:noFill/>
        </p:spPr>
        <p:txBody>
          <a:bodyPr wrap="square" rtlCol="0">
            <a:spAutoFit/>
          </a:bodyPr>
          <a:lstStyle/>
          <a:p>
            <a:pPr algn="ctr"/>
            <a:r>
              <a:rPr lang="en-US" dirty="0" smtClean="0">
                <a:solidFill>
                  <a:srgbClr val="FF2BD8"/>
                </a:solidFill>
              </a:rPr>
              <a:t>A fast network feeding a low-capacity receiver </a:t>
            </a:r>
            <a:r>
              <a:rPr lang="en-US" dirty="0" smtClean="0">
                <a:solidFill>
                  <a:srgbClr val="FF2BD8"/>
                </a:solidFill>
                <a:sym typeface="Wingdings" pitchFamily="2" charset="2"/>
              </a:rPr>
              <a:t> flow control is needed</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Regulating the Sending Rate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600075" y="1952625"/>
            <a:ext cx="3667125" cy="3829050"/>
          </a:xfrm>
        </p:spPr>
        <p:txBody>
          <a:bodyPr/>
          <a:lstStyle/>
          <a:p>
            <a:r>
              <a:rPr lang="en-US" dirty="0" smtClean="0"/>
              <a:t>Our focus is dealing with this problem – congestion</a:t>
            </a:r>
          </a:p>
        </p:txBody>
      </p:sp>
      <p:pic>
        <p:nvPicPr>
          <p:cNvPr id="44036" name="Picture 2"/>
          <p:cNvPicPr>
            <a:picLocks noChangeAspect="1" noChangeArrowheads="1"/>
          </p:cNvPicPr>
          <p:nvPr/>
        </p:nvPicPr>
        <p:blipFill>
          <a:blip r:embed="rId2" cstate="print"/>
          <a:srcRect/>
          <a:stretch>
            <a:fillRect/>
          </a:stretch>
        </p:blipFill>
        <p:spPr bwMode="auto">
          <a:xfrm>
            <a:off x="4371975" y="1085850"/>
            <a:ext cx="3392488" cy="4274805"/>
          </a:xfrm>
          <a:prstGeom prst="rect">
            <a:avLst/>
          </a:prstGeom>
          <a:noFill/>
          <a:ln w="9525">
            <a:noFill/>
            <a:miter lim="800000"/>
            <a:headEnd/>
            <a:tailEnd/>
          </a:ln>
        </p:spPr>
      </p:pic>
      <p:sp>
        <p:nvSpPr>
          <p:cNvPr id="6" name="TextBox 5"/>
          <p:cNvSpPr txBox="1"/>
          <p:nvPr/>
        </p:nvSpPr>
        <p:spPr>
          <a:xfrm>
            <a:off x="3533775" y="5534025"/>
            <a:ext cx="5200650" cy="646331"/>
          </a:xfrm>
          <a:prstGeom prst="rect">
            <a:avLst/>
          </a:prstGeom>
          <a:noFill/>
        </p:spPr>
        <p:txBody>
          <a:bodyPr wrap="square" rtlCol="0">
            <a:spAutoFit/>
          </a:bodyPr>
          <a:lstStyle/>
          <a:p>
            <a:pPr algn="ctr"/>
            <a:r>
              <a:rPr lang="en-US" dirty="0" smtClean="0">
                <a:solidFill>
                  <a:srgbClr val="FF2BD8"/>
                </a:solidFill>
              </a:rPr>
              <a:t>A slow network feeding a high-capacity receiver </a:t>
            </a:r>
            <a:r>
              <a:rPr lang="en-US" dirty="0" smtClean="0">
                <a:solidFill>
                  <a:srgbClr val="FF2BD8"/>
                </a:solidFill>
                <a:sym typeface="Wingdings" pitchFamily="2" charset="2"/>
              </a:rPr>
              <a:t> congestion control is needed</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Regulating the Sending Rate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p:txBody>
          <a:bodyPr/>
          <a:lstStyle/>
          <a:p>
            <a:r>
              <a:rPr lang="en-US" dirty="0" smtClean="0"/>
              <a:t>Different congestion signals the network may use to tell the transport endpoint to slow down (or speed up)</a:t>
            </a:r>
          </a:p>
        </p:txBody>
      </p:sp>
      <p:pic>
        <p:nvPicPr>
          <p:cNvPr id="45060" name="Picture 2"/>
          <p:cNvPicPr>
            <a:picLocks noChangeAspect="1" noChangeArrowheads="1"/>
          </p:cNvPicPr>
          <p:nvPr/>
        </p:nvPicPr>
        <p:blipFill>
          <a:blip r:embed="rId2" cstate="print"/>
          <a:srcRect/>
          <a:stretch>
            <a:fillRect/>
          </a:stretch>
        </p:blipFill>
        <p:spPr bwMode="auto">
          <a:xfrm>
            <a:off x="926306" y="2828925"/>
            <a:ext cx="7291387" cy="2523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Regulating the Sending Rate (3)</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363063"/>
            <a:ext cx="7790214" cy="4600081"/>
          </a:xfrm>
        </p:spPr>
        <p:txBody>
          <a:bodyPr/>
          <a:lstStyle/>
          <a:p>
            <a:r>
              <a:rPr lang="en-US" dirty="0" smtClean="0"/>
              <a:t>If two flows increase/decrease their bandwidth in the same way when the network signals free/busy they will not converge to a fair allocation</a:t>
            </a:r>
            <a:endParaRPr lang="en-US" dirty="0"/>
          </a:p>
        </p:txBody>
      </p:sp>
      <p:pic>
        <p:nvPicPr>
          <p:cNvPr id="76802" name="Picture 2"/>
          <p:cNvPicPr>
            <a:picLocks noChangeAspect="1" noChangeArrowheads="1"/>
          </p:cNvPicPr>
          <p:nvPr/>
        </p:nvPicPr>
        <p:blipFill>
          <a:blip r:embed="rId3" cstate="print"/>
          <a:srcRect/>
          <a:stretch>
            <a:fillRect/>
          </a:stretch>
        </p:blipFill>
        <p:spPr bwMode="auto">
          <a:xfrm>
            <a:off x="1871668" y="2747964"/>
            <a:ext cx="5400663" cy="3548062"/>
          </a:xfrm>
          <a:prstGeom prst="rect">
            <a:avLst/>
          </a:prstGeom>
          <a:noFill/>
          <a:ln w="9525">
            <a:noFill/>
            <a:miter lim="800000"/>
            <a:headEnd/>
            <a:tailEnd/>
          </a:ln>
        </p:spPr>
      </p:pic>
      <p:sp>
        <p:nvSpPr>
          <p:cNvPr id="6" name="TextBox 5"/>
          <p:cNvSpPr txBox="1"/>
          <p:nvPr/>
        </p:nvSpPr>
        <p:spPr>
          <a:xfrm>
            <a:off x="5343525" y="4219575"/>
            <a:ext cx="1794081" cy="369332"/>
          </a:xfrm>
          <a:prstGeom prst="rect">
            <a:avLst/>
          </a:prstGeom>
          <a:noFill/>
        </p:spPr>
        <p:txBody>
          <a:bodyPr wrap="none" rtlCol="0">
            <a:spAutoFit/>
          </a:bodyPr>
          <a:lstStyle/>
          <a:p>
            <a:r>
              <a:rPr lang="en-US" dirty="0" smtClean="0">
                <a:solidFill>
                  <a:srgbClr val="FF2BD8"/>
                </a:solidFill>
              </a:rPr>
              <a:t>+/– percentage</a:t>
            </a:r>
            <a:endParaRPr lang="en-US" dirty="0">
              <a:solidFill>
                <a:srgbClr val="FF2BD8"/>
              </a:solidFill>
            </a:endParaRPr>
          </a:p>
        </p:txBody>
      </p:sp>
      <p:sp>
        <p:nvSpPr>
          <p:cNvPr id="7" name="TextBox 6"/>
          <p:cNvSpPr txBox="1"/>
          <p:nvPr/>
        </p:nvSpPr>
        <p:spPr>
          <a:xfrm>
            <a:off x="3162300" y="2667000"/>
            <a:ext cx="1511952" cy="369332"/>
          </a:xfrm>
          <a:prstGeom prst="rect">
            <a:avLst/>
          </a:prstGeom>
          <a:noFill/>
        </p:spPr>
        <p:txBody>
          <a:bodyPr wrap="none" rtlCol="0">
            <a:spAutoFit/>
          </a:bodyPr>
          <a:lstStyle/>
          <a:p>
            <a:r>
              <a:rPr lang="en-US" dirty="0" smtClean="0">
                <a:solidFill>
                  <a:srgbClr val="FF2BD8"/>
                </a:solidFill>
              </a:rPr>
              <a:t>+ /– constant</a:t>
            </a:r>
            <a:endParaRPr lang="en-US" dirty="0">
              <a:solidFill>
                <a:srgbClr val="FF2BD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Regulating the Sending Rate (4)</a:t>
            </a:r>
          </a:p>
        </p:txBody>
      </p:sp>
      <p:sp>
        <p:nvSpPr>
          <p:cNvPr id="7" name="Footer Placeholder 6"/>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914399" y="1477363"/>
            <a:ext cx="7790214" cy="4600081"/>
          </a:xfrm>
        </p:spPr>
        <p:txBody>
          <a:bodyPr/>
          <a:lstStyle/>
          <a:p>
            <a:r>
              <a:rPr lang="en-US" dirty="0" smtClean="0"/>
              <a:t>The AIMD (Additive Increase Multiplicative Decrease) control law does converge to a fair and efficient point!</a:t>
            </a:r>
          </a:p>
          <a:p>
            <a:pPr lvl="1"/>
            <a:r>
              <a:rPr lang="en-US" dirty="0" smtClean="0"/>
              <a:t>TCP uses AIMD for this reason</a:t>
            </a:r>
          </a:p>
        </p:txBody>
      </p:sp>
      <p:grpSp>
        <p:nvGrpSpPr>
          <p:cNvPr id="8" name="Group 7"/>
          <p:cNvGrpSpPr/>
          <p:nvPr/>
        </p:nvGrpSpPr>
        <p:grpSpPr>
          <a:xfrm>
            <a:off x="2473016" y="2835718"/>
            <a:ext cx="4197967" cy="3329243"/>
            <a:chOff x="681316" y="1800225"/>
            <a:chExt cx="3890684" cy="3085549"/>
          </a:xfrm>
        </p:grpSpPr>
        <p:pic>
          <p:nvPicPr>
            <p:cNvPr id="46084" name="Picture 2"/>
            <p:cNvPicPr>
              <a:picLocks noChangeAspect="1" noChangeArrowheads="1"/>
            </p:cNvPicPr>
            <p:nvPr/>
          </p:nvPicPr>
          <p:blipFill>
            <a:blip r:embed="rId3" cstate="print"/>
            <a:srcRect r="47645"/>
            <a:stretch>
              <a:fillRect/>
            </a:stretch>
          </p:blipFill>
          <p:spPr bwMode="auto">
            <a:xfrm>
              <a:off x="971550" y="1800225"/>
              <a:ext cx="3600450" cy="2800350"/>
            </a:xfrm>
            <a:prstGeom prst="rect">
              <a:avLst/>
            </a:prstGeom>
            <a:noFill/>
            <a:ln w="9525">
              <a:noFill/>
              <a:miter lim="800000"/>
              <a:headEnd/>
              <a:tailEnd/>
            </a:ln>
          </p:spPr>
        </p:pic>
        <p:sp>
          <p:nvSpPr>
            <p:cNvPr id="46085" name="TextBox 5"/>
            <p:cNvSpPr txBox="1">
              <a:spLocks noChangeArrowheads="1"/>
            </p:cNvSpPr>
            <p:nvPr/>
          </p:nvSpPr>
          <p:spPr bwMode="auto">
            <a:xfrm>
              <a:off x="1447801" y="4572001"/>
              <a:ext cx="2039359" cy="313773"/>
            </a:xfrm>
            <a:prstGeom prst="rect">
              <a:avLst/>
            </a:prstGeom>
            <a:noFill/>
            <a:ln w="9525">
              <a:noFill/>
              <a:miter lim="800000"/>
              <a:headEnd/>
              <a:tailEnd/>
            </a:ln>
          </p:spPr>
          <p:txBody>
            <a:bodyPr wrap="square">
              <a:spAutoFit/>
            </a:bodyPr>
            <a:lstStyle/>
            <a:p>
              <a:r>
                <a:rPr lang="en-US" sz="1600" dirty="0"/>
                <a:t>User 1’s </a:t>
              </a:r>
              <a:r>
                <a:rPr lang="en-US" sz="1600" dirty="0" smtClean="0"/>
                <a:t>bandwidth</a:t>
              </a:r>
              <a:endParaRPr lang="en-US" sz="1600" dirty="0"/>
            </a:p>
          </p:txBody>
        </p:sp>
        <p:sp>
          <p:nvSpPr>
            <p:cNvPr id="46086" name="TextBox 6"/>
            <p:cNvSpPr txBox="1">
              <a:spLocks noChangeArrowheads="1"/>
            </p:cNvSpPr>
            <p:nvPr/>
          </p:nvSpPr>
          <p:spPr bwMode="auto">
            <a:xfrm rot="16200000">
              <a:off x="-59025" y="2984488"/>
              <a:ext cx="1794453" cy="313772"/>
            </a:xfrm>
            <a:prstGeom prst="rect">
              <a:avLst/>
            </a:prstGeom>
            <a:noFill/>
            <a:ln w="9525">
              <a:noFill/>
              <a:miter lim="800000"/>
              <a:headEnd/>
              <a:tailEnd/>
            </a:ln>
          </p:spPr>
          <p:txBody>
            <a:bodyPr wrap="square">
              <a:spAutoFit/>
            </a:bodyPr>
            <a:lstStyle/>
            <a:p>
              <a:r>
                <a:rPr lang="en-US" sz="1600" dirty="0"/>
                <a:t>User 2’s </a:t>
              </a:r>
              <a:r>
                <a:rPr lang="en-US" sz="1600" dirty="0" smtClean="0"/>
                <a:t>bandwidth</a:t>
              </a:r>
              <a:endParaRPr lang="en-US" sz="16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Issues</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258288"/>
            <a:ext cx="7790214" cy="4600081"/>
          </a:xfrm>
        </p:spPr>
        <p:txBody>
          <a:bodyPr/>
          <a:lstStyle/>
          <a:p>
            <a:r>
              <a:rPr lang="en-US" dirty="0" smtClean="0"/>
              <a:t>Wireless links lose packets due to transmission errors</a:t>
            </a:r>
          </a:p>
          <a:p>
            <a:pPr lvl="1"/>
            <a:r>
              <a:rPr lang="en-US" dirty="0" smtClean="0"/>
              <a:t>Do not want to confuse this loss with congestion</a:t>
            </a:r>
          </a:p>
          <a:p>
            <a:pPr lvl="1"/>
            <a:r>
              <a:rPr lang="en-US" dirty="0" smtClean="0"/>
              <a:t>Or connection will run slowly over wireless links!</a:t>
            </a:r>
          </a:p>
          <a:p>
            <a:r>
              <a:rPr lang="en-US" dirty="0" smtClean="0"/>
              <a:t>Strategy:</a:t>
            </a:r>
          </a:p>
          <a:p>
            <a:pPr lvl="1"/>
            <a:r>
              <a:rPr lang="en-US" dirty="0" smtClean="0"/>
              <a:t>Wireless links use ARQ, which masks errors</a:t>
            </a:r>
            <a:endParaRPr lang="en-US" dirty="0"/>
          </a:p>
        </p:txBody>
      </p:sp>
      <p:pic>
        <p:nvPicPr>
          <p:cNvPr id="77827" name="Picture 3"/>
          <p:cNvPicPr>
            <a:picLocks noChangeAspect="1" noChangeArrowheads="1"/>
          </p:cNvPicPr>
          <p:nvPr/>
        </p:nvPicPr>
        <p:blipFill>
          <a:blip r:embed="rId2" cstate="print"/>
          <a:srcRect/>
          <a:stretch>
            <a:fillRect/>
          </a:stretch>
        </p:blipFill>
        <p:spPr bwMode="auto">
          <a:xfrm>
            <a:off x="733425" y="3776664"/>
            <a:ext cx="7681912" cy="264240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Internet Protocols – UDP </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pPr lvl="1"/>
            <a:r>
              <a:rPr lang="en-US" dirty="0" smtClean="0"/>
              <a:t>Introduction to UDP </a:t>
            </a:r>
            <a:r>
              <a:rPr lang="en-US" dirty="0" smtClean="0">
                <a:solidFill>
                  <a:srgbClr val="0000FF"/>
                </a:solidFill>
              </a:rPr>
              <a:t>»</a:t>
            </a:r>
            <a:endParaRPr lang="en-US" dirty="0" smtClean="0"/>
          </a:p>
          <a:p>
            <a:pPr lvl="1"/>
            <a:r>
              <a:rPr lang="en-US" dirty="0" smtClean="0"/>
              <a:t>Remote Procedure Call </a:t>
            </a:r>
            <a:r>
              <a:rPr lang="en-US" dirty="0" smtClean="0">
                <a:solidFill>
                  <a:srgbClr val="0000FF"/>
                </a:solidFill>
              </a:rPr>
              <a:t>»</a:t>
            </a:r>
            <a:endParaRPr lang="en-US" dirty="0" smtClean="0"/>
          </a:p>
          <a:p>
            <a:pPr lvl="1"/>
            <a:r>
              <a:rPr lang="en-US" dirty="0" smtClean="0"/>
              <a:t>Real-Time Transport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Introduction to UDP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smtClean="0"/>
              <a:t>UDP (User Datagram Protocol) is a shim over IP</a:t>
            </a:r>
          </a:p>
          <a:p>
            <a:pPr lvl="1"/>
            <a:r>
              <a:rPr lang="en-US" dirty="0" smtClean="0"/>
              <a:t>Header has ports (TSAPs), length and checksum.</a:t>
            </a:r>
          </a:p>
        </p:txBody>
      </p:sp>
      <p:pic>
        <p:nvPicPr>
          <p:cNvPr id="48132" name="Picture 2"/>
          <p:cNvPicPr>
            <a:picLocks noChangeAspect="1" noChangeArrowheads="1"/>
          </p:cNvPicPr>
          <p:nvPr/>
        </p:nvPicPr>
        <p:blipFill>
          <a:blip r:embed="rId3" cstate="print"/>
          <a:srcRect/>
          <a:stretch>
            <a:fillRect/>
          </a:stretch>
        </p:blipFill>
        <p:spPr bwMode="auto">
          <a:xfrm>
            <a:off x="569118" y="3067050"/>
            <a:ext cx="8005763" cy="165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Services Provided to the Upper Layers (1)</a:t>
            </a:r>
          </a:p>
        </p:txBody>
      </p:sp>
      <p:sp>
        <p:nvSpPr>
          <p:cNvPr id="8195" name="Rectangle 3"/>
          <p:cNvSpPr>
            <a:spLocks noGrp="1" noChangeArrowheads="1"/>
          </p:cNvSpPr>
          <p:nvPr>
            <p:ph idx="1"/>
          </p:nvPr>
        </p:nvSpPr>
        <p:spPr>
          <a:xfrm>
            <a:off x="914399" y="1463233"/>
            <a:ext cx="7790214" cy="4600081"/>
          </a:xfrm>
        </p:spPr>
        <p:txBody>
          <a:bodyPr/>
          <a:lstStyle/>
          <a:p>
            <a:r>
              <a:rPr lang="en-US" dirty="0" smtClean="0"/>
              <a:t>Transport layer adds reliability to the network layer</a:t>
            </a:r>
          </a:p>
          <a:p>
            <a:pPr lvl="1"/>
            <a:r>
              <a:rPr lang="en-US" dirty="0" smtClean="0"/>
              <a:t>Offers connectionless (e.g., UDP) and connection-oriented (</a:t>
            </a:r>
            <a:r>
              <a:rPr lang="en-US" dirty="0" err="1" smtClean="0"/>
              <a:t>e.g</a:t>
            </a:r>
            <a:r>
              <a:rPr lang="en-US" dirty="0" smtClean="0"/>
              <a:t>, TCP) service to applications </a:t>
            </a:r>
          </a:p>
        </p:txBody>
      </p:sp>
      <p:pic>
        <p:nvPicPr>
          <p:cNvPr id="819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89698" y="2723520"/>
            <a:ext cx="6735251" cy="3496399"/>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Introduction to UDP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smtClean="0"/>
              <a:t>Checksum covers UDP segment and IP </a:t>
            </a:r>
            <a:r>
              <a:rPr lang="en-US" dirty="0" err="1" smtClean="0"/>
              <a:t>pseudoheader</a:t>
            </a:r>
            <a:endParaRPr lang="en-US" dirty="0" smtClean="0"/>
          </a:p>
          <a:p>
            <a:pPr lvl="1"/>
            <a:r>
              <a:rPr lang="en-US" dirty="0" smtClean="0"/>
              <a:t>Fields that change in the network are zeroed out</a:t>
            </a:r>
          </a:p>
          <a:p>
            <a:pPr lvl="1"/>
            <a:r>
              <a:rPr lang="en-US" dirty="0" smtClean="0"/>
              <a:t>Provides an end-to-end delivery check</a:t>
            </a:r>
          </a:p>
        </p:txBody>
      </p:sp>
      <p:pic>
        <p:nvPicPr>
          <p:cNvPr id="49156" name="Picture 2"/>
          <p:cNvPicPr>
            <a:picLocks noChangeAspect="1" noChangeArrowheads="1"/>
          </p:cNvPicPr>
          <p:nvPr/>
        </p:nvPicPr>
        <p:blipFill>
          <a:blip r:embed="rId3" cstate="print"/>
          <a:srcRect/>
          <a:stretch>
            <a:fillRect/>
          </a:stretch>
        </p:blipFill>
        <p:spPr bwMode="auto">
          <a:xfrm>
            <a:off x="1023143" y="3270250"/>
            <a:ext cx="7383463" cy="23308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t>RPC (Remote Procedure Call)</a:t>
            </a:r>
          </a:p>
        </p:txBody>
      </p:sp>
      <p:sp>
        <p:nvSpPr>
          <p:cNvPr id="50179" name="Content Placeholder 2"/>
          <p:cNvSpPr>
            <a:spLocks noGrp="1"/>
          </p:cNvSpPr>
          <p:nvPr>
            <p:ph idx="1"/>
          </p:nvPr>
        </p:nvSpPr>
        <p:spPr>
          <a:xfrm>
            <a:off x="571500" y="1143000"/>
            <a:ext cx="8229600" cy="4867275"/>
          </a:xfrm>
        </p:spPr>
        <p:txBody>
          <a:bodyPr/>
          <a:lstStyle/>
          <a:p>
            <a:r>
              <a:rPr lang="en-US" dirty="0" smtClean="0"/>
              <a:t>RPC connects applications over the network with the familiar abstraction of procedure calls</a:t>
            </a:r>
          </a:p>
          <a:p>
            <a:pPr lvl="1"/>
            <a:r>
              <a:rPr lang="en-US" dirty="0" smtClean="0"/>
              <a:t>Stubs package parameters/results into a message</a:t>
            </a:r>
          </a:p>
          <a:p>
            <a:pPr lvl="1"/>
            <a:r>
              <a:rPr lang="en-US" dirty="0" smtClean="0"/>
              <a:t>UDP with retransmissions is a low-latency transport</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0180" name="Picture 2"/>
          <p:cNvPicPr>
            <a:picLocks noChangeAspect="1" noChangeArrowheads="1"/>
          </p:cNvPicPr>
          <p:nvPr/>
        </p:nvPicPr>
        <p:blipFill>
          <a:blip r:embed="rId2" cstate="print"/>
          <a:srcRect/>
          <a:stretch>
            <a:fillRect/>
          </a:stretch>
        </p:blipFill>
        <p:spPr bwMode="auto">
          <a:xfrm>
            <a:off x="1457324" y="3067051"/>
            <a:ext cx="6238875" cy="3155794"/>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Real-Time Transport (1)</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RTP (Real-time Transport Protocol) provides support for sending real-time media over UDP</a:t>
            </a:r>
          </a:p>
          <a:p>
            <a:pPr lvl="1"/>
            <a:r>
              <a:rPr lang="en-US" dirty="0" smtClean="0"/>
              <a:t>Often implemented as part of the application</a:t>
            </a:r>
          </a:p>
        </p:txBody>
      </p:sp>
      <p:pic>
        <p:nvPicPr>
          <p:cNvPr id="51204" name="Picture 2"/>
          <p:cNvPicPr>
            <a:picLocks noChangeAspect="1" noChangeArrowheads="1"/>
          </p:cNvPicPr>
          <p:nvPr/>
        </p:nvPicPr>
        <p:blipFill>
          <a:blip r:embed="rId2" cstate="print"/>
          <a:srcRect b="13656"/>
          <a:stretch>
            <a:fillRect/>
          </a:stretch>
        </p:blipFill>
        <p:spPr bwMode="auto">
          <a:xfrm>
            <a:off x="373856" y="3282950"/>
            <a:ext cx="8415338" cy="2689225"/>
          </a:xfrm>
          <a:prstGeom prst="rect">
            <a:avLst/>
          </a:prstGeom>
          <a:noFill/>
          <a:ln w="9525">
            <a:noFill/>
            <a:miter lim="800000"/>
            <a:headEnd/>
            <a:tailEnd/>
          </a:ln>
        </p:spPr>
      </p:pic>
      <p:sp>
        <p:nvSpPr>
          <p:cNvPr id="6" name="Rectangle 5"/>
          <p:cNvSpPr/>
          <p:nvPr/>
        </p:nvSpPr>
        <p:spPr bwMode="auto">
          <a:xfrm>
            <a:off x="6010275" y="4276725"/>
            <a:ext cx="361950" cy="35242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200149" y="3952876"/>
            <a:ext cx="1933575" cy="323850"/>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Real-Time Transport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Content Placeholder 2"/>
          <p:cNvSpPr>
            <a:spLocks noGrp="1"/>
          </p:cNvSpPr>
          <p:nvPr>
            <p:ph idx="1"/>
          </p:nvPr>
        </p:nvSpPr>
        <p:spPr>
          <a:xfrm>
            <a:off x="809624" y="1420213"/>
            <a:ext cx="7790214" cy="4600081"/>
          </a:xfrm>
        </p:spPr>
        <p:txBody>
          <a:bodyPr/>
          <a:lstStyle/>
          <a:p>
            <a:r>
              <a:rPr lang="en-US" dirty="0" smtClean="0"/>
              <a:t>RTP header contains fields to describe the type of media and synchronize it across multiple streams</a:t>
            </a:r>
          </a:p>
          <a:p>
            <a:pPr lvl="1"/>
            <a:r>
              <a:rPr lang="en-US" dirty="0" smtClean="0"/>
              <a:t>RTCP sister protocol helps with management tasks </a:t>
            </a:r>
          </a:p>
        </p:txBody>
      </p:sp>
      <p:pic>
        <p:nvPicPr>
          <p:cNvPr id="52228" name="Picture 2"/>
          <p:cNvPicPr>
            <a:picLocks noChangeAspect="1" noChangeArrowheads="1"/>
          </p:cNvPicPr>
          <p:nvPr/>
        </p:nvPicPr>
        <p:blipFill>
          <a:blip r:embed="rId2" cstate="print"/>
          <a:srcRect/>
          <a:stretch>
            <a:fillRect/>
          </a:stretch>
        </p:blipFill>
        <p:spPr bwMode="auto">
          <a:xfrm>
            <a:off x="914400" y="2892426"/>
            <a:ext cx="7334250" cy="3317244"/>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Real-Time Transport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Buffer at receiver is used to delay packets and absorb jitter so that streaming media is played out smoothly</a:t>
            </a:r>
          </a:p>
        </p:txBody>
      </p:sp>
      <p:pic>
        <p:nvPicPr>
          <p:cNvPr id="53252" name="Picture 2"/>
          <p:cNvPicPr>
            <a:picLocks noChangeAspect="1" noChangeArrowheads="1"/>
          </p:cNvPicPr>
          <p:nvPr/>
        </p:nvPicPr>
        <p:blipFill>
          <a:blip r:embed="rId2" cstate="print"/>
          <a:srcRect/>
          <a:stretch>
            <a:fillRect/>
          </a:stretch>
        </p:blipFill>
        <p:spPr bwMode="auto">
          <a:xfrm>
            <a:off x="323850" y="2900364"/>
            <a:ext cx="8529638" cy="2872860"/>
          </a:xfrm>
          <a:prstGeom prst="rect">
            <a:avLst/>
          </a:prstGeom>
          <a:noFill/>
          <a:ln w="9525">
            <a:noFill/>
            <a:miter lim="800000"/>
            <a:headEnd/>
            <a:tailEnd/>
          </a:ln>
        </p:spPr>
      </p:pic>
      <p:sp>
        <p:nvSpPr>
          <p:cNvPr id="9" name="TextBox 8"/>
          <p:cNvSpPr txBox="1"/>
          <p:nvPr/>
        </p:nvSpPr>
        <p:spPr>
          <a:xfrm>
            <a:off x="5214321" y="2754094"/>
            <a:ext cx="3062903" cy="646331"/>
          </a:xfrm>
          <a:prstGeom prst="rect">
            <a:avLst/>
          </a:prstGeom>
          <a:noFill/>
        </p:spPr>
        <p:txBody>
          <a:bodyPr wrap="square" rtlCol="0">
            <a:spAutoFit/>
          </a:bodyPr>
          <a:lstStyle/>
          <a:p>
            <a:r>
              <a:rPr lang="en-US" dirty="0" smtClean="0">
                <a:solidFill>
                  <a:srgbClr val="FF2BD8"/>
                </a:solidFill>
              </a:rPr>
              <a:t>Packet 8’s network delay is too large for buffer to help</a:t>
            </a:r>
            <a:endParaRPr lang="en-US" dirty="0">
              <a:solidFill>
                <a:srgbClr val="FF2BD8"/>
              </a:solidFill>
            </a:endParaRPr>
          </a:p>
        </p:txBody>
      </p:sp>
      <p:cxnSp>
        <p:nvCxnSpPr>
          <p:cNvPr id="10" name="Straight Arrow Connector 9"/>
          <p:cNvCxnSpPr/>
          <p:nvPr/>
        </p:nvCxnSpPr>
        <p:spPr bwMode="auto">
          <a:xfrm>
            <a:off x="4752975" y="3630613"/>
            <a:ext cx="2533650"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Connector 20"/>
          <p:cNvCxnSpPr/>
          <p:nvPr/>
        </p:nvCxnSpPr>
        <p:spPr bwMode="auto">
          <a:xfrm rot="5400000">
            <a:off x="7215188" y="3633787"/>
            <a:ext cx="1619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652963" y="3633788"/>
            <a:ext cx="1619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5400000">
            <a:off x="6167439" y="3443288"/>
            <a:ext cx="200025" cy="1714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851872" y="3335119"/>
            <a:ext cx="1948478" cy="338554"/>
          </a:xfrm>
          <a:prstGeom prst="rect">
            <a:avLst/>
          </a:prstGeom>
          <a:noFill/>
        </p:spPr>
        <p:txBody>
          <a:bodyPr wrap="square" rtlCol="0">
            <a:spAutoFit/>
          </a:bodyPr>
          <a:lstStyle/>
          <a:p>
            <a:r>
              <a:rPr lang="en-US" sz="1600" dirty="0" smtClean="0">
                <a:solidFill>
                  <a:srgbClr val="FF2BD8"/>
                </a:solidFill>
              </a:rPr>
              <a:t>Constant rate</a:t>
            </a:r>
            <a:endParaRPr lang="en-US" sz="1600" dirty="0">
              <a:solidFill>
                <a:srgbClr val="FF2BD8"/>
              </a:solidFill>
            </a:endParaRPr>
          </a:p>
        </p:txBody>
      </p:sp>
      <p:sp>
        <p:nvSpPr>
          <p:cNvPr id="28" name="TextBox 27"/>
          <p:cNvSpPr txBox="1"/>
          <p:nvPr/>
        </p:nvSpPr>
        <p:spPr>
          <a:xfrm>
            <a:off x="851872" y="3963769"/>
            <a:ext cx="1948478" cy="338554"/>
          </a:xfrm>
          <a:prstGeom prst="rect">
            <a:avLst/>
          </a:prstGeom>
          <a:noFill/>
        </p:spPr>
        <p:txBody>
          <a:bodyPr wrap="square" rtlCol="0">
            <a:spAutoFit/>
          </a:bodyPr>
          <a:lstStyle/>
          <a:p>
            <a:r>
              <a:rPr lang="en-US" sz="1600" dirty="0" smtClean="0">
                <a:solidFill>
                  <a:srgbClr val="FF2BD8"/>
                </a:solidFill>
              </a:rPr>
              <a:t>Variable rate</a:t>
            </a:r>
            <a:endParaRPr lang="en-US" sz="1600" dirty="0">
              <a:solidFill>
                <a:srgbClr val="FF2BD8"/>
              </a:solidFill>
            </a:endParaRPr>
          </a:p>
        </p:txBody>
      </p:sp>
      <p:sp>
        <p:nvSpPr>
          <p:cNvPr id="29" name="TextBox 28"/>
          <p:cNvSpPr txBox="1"/>
          <p:nvPr/>
        </p:nvSpPr>
        <p:spPr>
          <a:xfrm>
            <a:off x="861397" y="4659094"/>
            <a:ext cx="1948478" cy="338554"/>
          </a:xfrm>
          <a:prstGeom prst="rect">
            <a:avLst/>
          </a:prstGeom>
          <a:noFill/>
        </p:spPr>
        <p:txBody>
          <a:bodyPr wrap="square" rtlCol="0">
            <a:spAutoFit/>
          </a:bodyPr>
          <a:lstStyle/>
          <a:p>
            <a:r>
              <a:rPr lang="en-US" sz="1600" dirty="0" smtClean="0">
                <a:solidFill>
                  <a:srgbClr val="FF2BD8"/>
                </a:solidFill>
              </a:rPr>
              <a:t>Constant rate</a:t>
            </a:r>
            <a:endParaRPr lang="en-US" sz="1600" dirty="0">
              <a:solidFill>
                <a:srgbClr val="FF2BD8"/>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Real-Time Transport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6" name="Rectangle 3"/>
          <p:cNvSpPr>
            <a:spLocks noGrp="1" noChangeArrowheads="1"/>
          </p:cNvSpPr>
          <p:nvPr>
            <p:ph idx="1"/>
          </p:nvPr>
        </p:nvSpPr>
        <p:spPr>
          <a:xfrm>
            <a:off x="914399" y="1496413"/>
            <a:ext cx="7790214" cy="4600081"/>
          </a:xfrm>
        </p:spPr>
        <p:txBody>
          <a:bodyPr/>
          <a:lstStyle/>
          <a:p>
            <a:r>
              <a:rPr lang="en-US" dirty="0" smtClean="0"/>
              <a:t>High jitter, or more variation in delay, requires a larger </a:t>
            </a:r>
            <a:r>
              <a:rPr lang="en-US" dirty="0" err="1" smtClean="0"/>
              <a:t>playout</a:t>
            </a:r>
            <a:r>
              <a:rPr lang="en-US" dirty="0" smtClean="0"/>
              <a:t> buffer to avoid </a:t>
            </a:r>
            <a:r>
              <a:rPr lang="en-US" dirty="0" err="1" smtClean="0"/>
              <a:t>playout</a:t>
            </a:r>
            <a:r>
              <a:rPr lang="en-US" dirty="0" smtClean="0"/>
              <a:t> misses</a:t>
            </a:r>
          </a:p>
          <a:p>
            <a:pPr lvl="1"/>
            <a:r>
              <a:rPr lang="en-US" dirty="0" smtClean="0"/>
              <a:t>Propagation delay does not affect buffer size</a:t>
            </a:r>
          </a:p>
        </p:txBody>
      </p:sp>
      <p:grpSp>
        <p:nvGrpSpPr>
          <p:cNvPr id="20" name="Group 19"/>
          <p:cNvGrpSpPr/>
          <p:nvPr/>
        </p:nvGrpSpPr>
        <p:grpSpPr>
          <a:xfrm>
            <a:off x="600074" y="2634026"/>
            <a:ext cx="8213725" cy="4109674"/>
            <a:chOff x="600074" y="2748326"/>
            <a:chExt cx="8213725" cy="4109674"/>
          </a:xfrm>
        </p:grpSpPr>
        <p:pic>
          <p:nvPicPr>
            <p:cNvPr id="54275"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0074" y="2848338"/>
              <a:ext cx="4156075" cy="400966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05375" y="2748326"/>
              <a:ext cx="3908424" cy="3099981"/>
            </a:xfrm>
            <a:prstGeom prst="rect">
              <a:avLst/>
            </a:prstGeom>
            <a:noFill/>
            <a:ln w="9525">
              <a:noFill/>
              <a:miter lim="800000"/>
              <a:headEnd/>
              <a:tailEnd/>
            </a:ln>
          </p:spPr>
        </p:pic>
        <p:cxnSp>
          <p:nvCxnSpPr>
            <p:cNvPr id="11" name="Straight Connector 10"/>
            <p:cNvCxnSpPr/>
            <p:nvPr/>
          </p:nvCxnSpPr>
          <p:spPr bwMode="auto">
            <a:xfrm rot="5400000">
              <a:off x="2747963" y="4796199"/>
              <a:ext cx="1076325"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sp>
          <p:nvSpPr>
            <p:cNvPr id="12" name="Oval 11"/>
            <p:cNvSpPr/>
            <p:nvPr/>
          </p:nvSpPr>
          <p:spPr bwMode="auto">
            <a:xfrm>
              <a:off x="3200400" y="5039087"/>
              <a:ext cx="1085850" cy="381000"/>
            </a:xfrm>
            <a:prstGeom prst="ellips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Connector 13"/>
            <p:cNvCxnSpPr/>
            <p:nvPr/>
          </p:nvCxnSpPr>
          <p:spPr bwMode="auto">
            <a:xfrm rot="5400000">
              <a:off x="871538" y="4843825"/>
              <a:ext cx="1076325" cy="0"/>
            </a:xfrm>
            <a:prstGeom prst="line">
              <a:avLst/>
            </a:prstGeom>
            <a:solidFill>
              <a:schemeClr val="accent1"/>
            </a:solidFill>
            <a:ln w="19050" cap="flat" cmpd="sng" algn="ctr">
              <a:solidFill>
                <a:schemeClr val="accent3">
                  <a:lumMod val="60000"/>
                  <a:lumOff val="40000"/>
                </a:schemeClr>
              </a:solidFill>
              <a:prstDash val="solid"/>
              <a:round/>
              <a:headEnd type="none" w="med" len="med"/>
              <a:tailEnd type="none" w="med" len="med"/>
            </a:ln>
            <a:effectLst/>
          </p:spPr>
        </p:cxnSp>
        <p:cxnSp>
          <p:nvCxnSpPr>
            <p:cNvPr id="16" name="Straight Arrow Connector 15"/>
            <p:cNvCxnSpPr/>
            <p:nvPr/>
          </p:nvCxnSpPr>
          <p:spPr bwMode="auto">
            <a:xfrm>
              <a:off x="1400175" y="4391387"/>
              <a:ext cx="1857375" cy="1588"/>
            </a:xfrm>
            <a:prstGeom prst="straightConnector1">
              <a:avLst/>
            </a:prstGeom>
            <a:solidFill>
              <a:schemeClr val="accent1"/>
            </a:solidFill>
            <a:ln w="19050" cap="flat" cmpd="sng" algn="ctr">
              <a:solidFill>
                <a:schemeClr val="accent3">
                  <a:lumMod val="60000"/>
                  <a:lumOff val="40000"/>
                </a:schemeClr>
              </a:solidFill>
              <a:prstDash val="solid"/>
              <a:round/>
              <a:headEnd type="arrow" w="med" len="med"/>
              <a:tailEnd type="arrow" w="med" len="med"/>
            </a:ln>
            <a:effectLst/>
          </p:spPr>
        </p:cxnSp>
        <p:sp>
          <p:nvSpPr>
            <p:cNvPr id="18" name="TextBox 17"/>
            <p:cNvSpPr txBox="1"/>
            <p:nvPr/>
          </p:nvSpPr>
          <p:spPr>
            <a:xfrm>
              <a:off x="1981200" y="3991337"/>
              <a:ext cx="611386" cy="276999"/>
            </a:xfrm>
            <a:prstGeom prst="rect">
              <a:avLst/>
            </a:prstGeom>
            <a:solidFill>
              <a:schemeClr val="bg1"/>
            </a:solidFill>
          </p:spPr>
          <p:txBody>
            <a:bodyPr wrap="none" lIns="0" tIns="0" rIns="0" bIns="0" rtlCol="0">
              <a:spAutoFit/>
            </a:bodyPr>
            <a:lstStyle/>
            <a:p>
              <a:r>
                <a:rPr lang="en-US" dirty="0" smtClean="0"/>
                <a:t>Buffer</a:t>
              </a:r>
              <a:endParaRPr lang="en-US" dirty="0"/>
            </a:p>
          </p:txBody>
        </p:sp>
        <p:sp>
          <p:nvSpPr>
            <p:cNvPr id="19" name="TextBox 18"/>
            <p:cNvSpPr txBox="1"/>
            <p:nvPr/>
          </p:nvSpPr>
          <p:spPr>
            <a:xfrm>
              <a:off x="3286125" y="4715237"/>
              <a:ext cx="902811" cy="369332"/>
            </a:xfrm>
            <a:prstGeom prst="rect">
              <a:avLst/>
            </a:prstGeom>
            <a:noFill/>
          </p:spPr>
          <p:txBody>
            <a:bodyPr wrap="none" rtlCol="0">
              <a:spAutoFit/>
            </a:bodyPr>
            <a:lstStyle/>
            <a:p>
              <a:r>
                <a:rPr lang="en-US" dirty="0" smtClean="0"/>
                <a:t>Misses</a:t>
              </a:r>
              <a:endParaRPr lang="en-US" dirty="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Internet Protocols – TCP</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6323" name="Rectangle 3"/>
          <p:cNvSpPr>
            <a:spLocks noGrp="1" noChangeArrowheads="1"/>
          </p:cNvSpPr>
          <p:nvPr>
            <p:ph idx="1"/>
          </p:nvPr>
        </p:nvSpPr>
        <p:spPr/>
        <p:txBody>
          <a:bodyPr>
            <a:noAutofit/>
          </a:bodyPr>
          <a:lstStyle/>
          <a:p>
            <a:pPr lvl="1"/>
            <a:r>
              <a:rPr lang="en-US" dirty="0" smtClean="0"/>
              <a:t>The TCP service model </a:t>
            </a:r>
            <a:r>
              <a:rPr lang="en-US" dirty="0" smtClean="0">
                <a:solidFill>
                  <a:srgbClr val="0000FF"/>
                </a:solidFill>
              </a:rPr>
              <a:t>»</a:t>
            </a:r>
            <a:endParaRPr lang="en-US" dirty="0" smtClean="0"/>
          </a:p>
          <a:p>
            <a:pPr lvl="1"/>
            <a:r>
              <a:rPr lang="en-US" dirty="0" smtClean="0"/>
              <a:t>The TCP segment header </a:t>
            </a:r>
            <a:r>
              <a:rPr lang="en-US" dirty="0" smtClean="0">
                <a:solidFill>
                  <a:srgbClr val="0000FF"/>
                </a:solidFill>
              </a:rPr>
              <a:t>»</a:t>
            </a:r>
            <a:endParaRPr lang="en-US" dirty="0" smtClean="0"/>
          </a:p>
          <a:p>
            <a:pPr lvl="1"/>
            <a:r>
              <a:rPr lang="en-US" dirty="0" smtClean="0"/>
              <a:t>TCP connection establishment </a:t>
            </a:r>
            <a:r>
              <a:rPr lang="en-US" dirty="0" smtClean="0">
                <a:solidFill>
                  <a:srgbClr val="0000FF"/>
                </a:solidFill>
              </a:rPr>
              <a:t>»</a:t>
            </a:r>
            <a:endParaRPr lang="en-US" dirty="0" smtClean="0"/>
          </a:p>
          <a:p>
            <a:pPr lvl="1"/>
            <a:r>
              <a:rPr lang="en-US" dirty="0" smtClean="0"/>
              <a:t>TCP connection state modeling </a:t>
            </a:r>
            <a:r>
              <a:rPr lang="en-US" dirty="0" smtClean="0">
                <a:solidFill>
                  <a:srgbClr val="0000FF"/>
                </a:solidFill>
              </a:rPr>
              <a:t>»</a:t>
            </a:r>
            <a:endParaRPr lang="en-US" dirty="0" smtClean="0"/>
          </a:p>
          <a:p>
            <a:pPr lvl="1"/>
            <a:r>
              <a:rPr lang="en-US" dirty="0" smtClean="0"/>
              <a:t>TCP sliding window </a:t>
            </a:r>
            <a:r>
              <a:rPr lang="en-US" dirty="0" smtClean="0">
                <a:solidFill>
                  <a:srgbClr val="0000FF"/>
                </a:solidFill>
              </a:rPr>
              <a:t>»</a:t>
            </a:r>
            <a:endParaRPr lang="en-US" dirty="0" smtClean="0"/>
          </a:p>
          <a:p>
            <a:pPr lvl="1"/>
            <a:r>
              <a:rPr lang="en-US" dirty="0" smtClean="0"/>
              <a:t>TCP timer management </a:t>
            </a:r>
            <a:r>
              <a:rPr lang="en-US" dirty="0" smtClean="0">
                <a:solidFill>
                  <a:srgbClr val="0000FF"/>
                </a:solidFill>
              </a:rPr>
              <a:t>»</a:t>
            </a:r>
            <a:endParaRPr lang="en-US" dirty="0" smtClean="0"/>
          </a:p>
          <a:p>
            <a:pPr lvl="1"/>
            <a:r>
              <a:rPr lang="en-US" dirty="0" smtClean="0"/>
              <a:t>TCP congestion control </a:t>
            </a:r>
            <a:r>
              <a:rPr lang="en-US" dirty="0" smtClean="0">
                <a:solidFill>
                  <a:srgbClr val="0000FF"/>
                </a:solidFill>
              </a:rPr>
              <a:t>»</a:t>
            </a:r>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The TCP Service Model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a:xfrm>
            <a:off x="914399" y="1401163"/>
            <a:ext cx="7790214" cy="4600081"/>
          </a:xfrm>
        </p:spPr>
        <p:txBody>
          <a:bodyPr/>
          <a:lstStyle/>
          <a:p>
            <a:r>
              <a:rPr lang="en-US" dirty="0" smtClean="0"/>
              <a:t>TCP provides applications with a reliable byte stream between processes; it is the workhorse of the Internet</a:t>
            </a:r>
          </a:p>
          <a:p>
            <a:pPr lvl="1"/>
            <a:r>
              <a:rPr lang="en-US" dirty="0" smtClean="0"/>
              <a:t>Popular servers run on well-known ports </a:t>
            </a:r>
          </a:p>
        </p:txBody>
      </p:sp>
      <p:pic>
        <p:nvPicPr>
          <p:cNvPr id="58372" name="Picture 2"/>
          <p:cNvPicPr>
            <a:picLocks noChangeAspect="1" noChangeArrowheads="1"/>
          </p:cNvPicPr>
          <p:nvPr/>
        </p:nvPicPr>
        <p:blipFill>
          <a:blip r:embed="rId2" cstate="print"/>
          <a:srcRect/>
          <a:stretch>
            <a:fillRect/>
          </a:stretch>
        </p:blipFill>
        <p:spPr bwMode="auto">
          <a:xfrm>
            <a:off x="1749083" y="2838451"/>
            <a:ext cx="5645833"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The TCP Service Model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smtClean="0"/>
              <a:t>Applications using TCP see only the byte stream [right] and not the segments [left] sent as separate IP packets</a:t>
            </a:r>
          </a:p>
          <a:p>
            <a:endParaRPr lang="en-US" dirty="0" smtClean="0"/>
          </a:p>
        </p:txBody>
      </p:sp>
      <p:pic>
        <p:nvPicPr>
          <p:cNvPr id="59396" name="Picture 2"/>
          <p:cNvPicPr>
            <a:picLocks noChangeAspect="1" noChangeArrowheads="1"/>
          </p:cNvPicPr>
          <p:nvPr/>
        </p:nvPicPr>
        <p:blipFill>
          <a:blip r:embed="rId2" cstate="print"/>
          <a:srcRect b="23295"/>
          <a:stretch>
            <a:fillRect/>
          </a:stretch>
        </p:blipFill>
        <p:spPr bwMode="auto">
          <a:xfrm>
            <a:off x="466724" y="2595564"/>
            <a:ext cx="5394325" cy="1357311"/>
          </a:xfrm>
          <a:prstGeom prst="rect">
            <a:avLst/>
          </a:prstGeom>
          <a:noFill/>
          <a:ln w="9525">
            <a:noFill/>
            <a:miter lim="800000"/>
            <a:headEnd/>
            <a:tailEnd/>
          </a:ln>
        </p:spPr>
      </p:pic>
      <p:pic>
        <p:nvPicPr>
          <p:cNvPr id="59397" name="Picture 3"/>
          <p:cNvPicPr>
            <a:picLocks noChangeAspect="1" noChangeArrowheads="1"/>
          </p:cNvPicPr>
          <p:nvPr/>
        </p:nvPicPr>
        <p:blipFill>
          <a:blip r:embed="rId3" cstate="print"/>
          <a:srcRect b="29655"/>
          <a:stretch>
            <a:fillRect/>
          </a:stretch>
        </p:blipFill>
        <p:spPr bwMode="auto">
          <a:xfrm>
            <a:off x="6137358" y="3000375"/>
            <a:ext cx="2195430" cy="971550"/>
          </a:xfrm>
          <a:prstGeom prst="rect">
            <a:avLst/>
          </a:prstGeom>
          <a:noFill/>
          <a:ln w="9525">
            <a:noFill/>
            <a:miter lim="800000"/>
            <a:headEnd/>
            <a:tailEnd/>
          </a:ln>
        </p:spPr>
      </p:pic>
      <p:sp>
        <p:nvSpPr>
          <p:cNvPr id="10" name="TextBox 9"/>
          <p:cNvSpPr txBox="1"/>
          <p:nvPr/>
        </p:nvSpPr>
        <p:spPr>
          <a:xfrm>
            <a:off x="1085849" y="4287619"/>
            <a:ext cx="3924301" cy="646331"/>
          </a:xfrm>
          <a:prstGeom prst="rect">
            <a:avLst/>
          </a:prstGeom>
          <a:noFill/>
        </p:spPr>
        <p:txBody>
          <a:bodyPr wrap="square" rtlCol="0">
            <a:spAutoFit/>
          </a:bodyPr>
          <a:lstStyle/>
          <a:p>
            <a:pPr algn="ctr"/>
            <a:r>
              <a:rPr lang="en-US" dirty="0" smtClean="0">
                <a:solidFill>
                  <a:srgbClr val="FF2BD8"/>
                </a:solidFill>
              </a:rPr>
              <a:t>Four segments, each with 512 bytes of data and carried in an IP packet</a:t>
            </a:r>
            <a:endParaRPr lang="en-US" dirty="0">
              <a:solidFill>
                <a:srgbClr val="FF2BD8"/>
              </a:solidFill>
            </a:endParaRPr>
          </a:p>
        </p:txBody>
      </p:sp>
      <p:sp>
        <p:nvSpPr>
          <p:cNvPr id="11" name="TextBox 10"/>
          <p:cNvSpPr txBox="1"/>
          <p:nvPr/>
        </p:nvSpPr>
        <p:spPr>
          <a:xfrm>
            <a:off x="5962649" y="4297144"/>
            <a:ext cx="2657475" cy="923330"/>
          </a:xfrm>
          <a:prstGeom prst="rect">
            <a:avLst/>
          </a:prstGeom>
          <a:noFill/>
        </p:spPr>
        <p:txBody>
          <a:bodyPr wrap="square" rtlCol="0">
            <a:spAutoFit/>
          </a:bodyPr>
          <a:lstStyle/>
          <a:p>
            <a:pPr algn="ctr"/>
            <a:r>
              <a:rPr lang="en-US" dirty="0" smtClean="0">
                <a:solidFill>
                  <a:srgbClr val="FF2BD8"/>
                </a:solidFill>
              </a:rPr>
              <a:t>2048 bytes of data delivered to application in a single READ call</a:t>
            </a:r>
            <a:endParaRPr lang="en-US" dirty="0">
              <a:solidFill>
                <a:srgbClr val="FF2BD8"/>
              </a:solidFill>
            </a:endParaRPr>
          </a:p>
        </p:txBody>
      </p:sp>
      <p:cxnSp>
        <p:nvCxnSpPr>
          <p:cNvPr id="13" name="Straight Arrow Connector 12"/>
          <p:cNvCxnSpPr/>
          <p:nvPr/>
        </p:nvCxnSpPr>
        <p:spPr bwMode="auto">
          <a:xfrm rot="5400000" flipH="1" flipV="1">
            <a:off x="7148513" y="4119563"/>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rot="5400000" flipH="1" flipV="1">
            <a:off x="1652587" y="4119563"/>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flipH="1" flipV="1">
            <a:off x="4291013" y="4119565"/>
            <a:ext cx="2952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The TCP Segment Header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0419" name="Rectangle 3"/>
          <p:cNvSpPr>
            <a:spLocks noGrp="1" noChangeArrowheads="1"/>
          </p:cNvSpPr>
          <p:nvPr>
            <p:ph idx="1"/>
          </p:nvPr>
        </p:nvSpPr>
        <p:spPr>
          <a:xfrm>
            <a:off x="914399" y="1258288"/>
            <a:ext cx="7790214" cy="4600081"/>
          </a:xfrm>
        </p:spPr>
        <p:txBody>
          <a:bodyPr/>
          <a:lstStyle/>
          <a:p>
            <a:r>
              <a:rPr lang="en-US" dirty="0" smtClean="0"/>
              <a:t>TCP header includes addressing (ports), sliding window (seq. / ack. number), flow control (window), error control (checksum) and more.</a:t>
            </a:r>
          </a:p>
        </p:txBody>
      </p:sp>
      <p:pic>
        <p:nvPicPr>
          <p:cNvPr id="60420" name="Picture 2"/>
          <p:cNvPicPr>
            <a:picLocks noChangeAspect="1" noChangeArrowheads="1"/>
          </p:cNvPicPr>
          <p:nvPr/>
        </p:nvPicPr>
        <p:blipFill>
          <a:blip r:embed="rId3" cstate="print"/>
          <a:srcRect/>
          <a:stretch>
            <a:fillRect/>
          </a:stretch>
        </p:blipFill>
        <p:spPr bwMode="auto">
          <a:xfrm>
            <a:off x="1562100" y="2587626"/>
            <a:ext cx="6033638" cy="3854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to the Upper Layers (2)</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Transport layer sends </a:t>
            </a:r>
            <a:r>
              <a:rPr lang="en-US" u="sng" dirty="0" smtClean="0"/>
              <a:t>segments</a:t>
            </a:r>
            <a:r>
              <a:rPr lang="en-US" dirty="0" smtClean="0"/>
              <a:t> in packets (in frames)</a:t>
            </a:r>
            <a:endParaRPr lang="en-US" dirty="0"/>
          </a:p>
        </p:txBody>
      </p:sp>
      <p:grpSp>
        <p:nvGrpSpPr>
          <p:cNvPr id="8" name="Group 7"/>
          <p:cNvGrpSpPr/>
          <p:nvPr/>
        </p:nvGrpSpPr>
        <p:grpSpPr>
          <a:xfrm>
            <a:off x="693427" y="2544110"/>
            <a:ext cx="7993114" cy="2630608"/>
            <a:chOff x="693427" y="2996382"/>
            <a:chExt cx="7993114" cy="2630608"/>
          </a:xfrm>
        </p:grpSpPr>
        <p:pic>
          <p:nvPicPr>
            <p:cNvPr id="5" name="Picture 2"/>
            <p:cNvPicPr>
              <a:picLocks noChangeAspect="1" noChangeArrowheads="1"/>
            </p:cNvPicPr>
            <p:nvPr/>
          </p:nvPicPr>
          <p:blipFill>
            <a:blip r:embed="rId2" cstate="print"/>
            <a:srcRect t="4967"/>
            <a:stretch>
              <a:fillRect/>
            </a:stretch>
          </p:blipFill>
          <p:spPr bwMode="auto">
            <a:xfrm>
              <a:off x="693427" y="2996382"/>
              <a:ext cx="7993114" cy="2630608"/>
            </a:xfrm>
            <a:prstGeom prst="rect">
              <a:avLst/>
            </a:prstGeom>
            <a:noFill/>
            <a:ln w="9525">
              <a:noFill/>
              <a:miter lim="800000"/>
              <a:headEnd/>
              <a:tailEnd/>
            </a:ln>
          </p:spPr>
        </p:pic>
        <p:sp>
          <p:nvSpPr>
            <p:cNvPr id="6" name="TextBox 5"/>
            <p:cNvSpPr txBox="1"/>
            <p:nvPr/>
          </p:nvSpPr>
          <p:spPr>
            <a:xfrm>
              <a:off x="3847767" y="3121223"/>
              <a:ext cx="716543" cy="215444"/>
            </a:xfrm>
            <a:prstGeom prst="rect">
              <a:avLst/>
            </a:prstGeom>
            <a:solidFill>
              <a:schemeClr val="bg1"/>
            </a:solidFill>
          </p:spPr>
          <p:txBody>
            <a:bodyPr wrap="none" lIns="0" tIns="0" rIns="0" bIns="0" rtlCol="0">
              <a:spAutoFit/>
            </a:bodyPr>
            <a:lstStyle/>
            <a:p>
              <a:r>
                <a:rPr lang="en-US" sz="1400" dirty="0" smtClean="0"/>
                <a:t>Segment</a:t>
              </a:r>
              <a:endParaRPr lang="en-US" sz="1400" dirty="0"/>
            </a:p>
          </p:txBody>
        </p:sp>
        <p:sp>
          <p:nvSpPr>
            <p:cNvPr id="7" name="TextBox 6"/>
            <p:cNvSpPr txBox="1"/>
            <p:nvPr/>
          </p:nvSpPr>
          <p:spPr>
            <a:xfrm>
              <a:off x="5199704" y="4111823"/>
              <a:ext cx="716543" cy="215444"/>
            </a:xfrm>
            <a:prstGeom prst="rect">
              <a:avLst/>
            </a:prstGeom>
            <a:solidFill>
              <a:schemeClr val="bg1"/>
            </a:solidFill>
          </p:spPr>
          <p:txBody>
            <a:bodyPr wrap="none" lIns="0" tIns="0" rIns="0" bIns="0" rtlCol="0">
              <a:spAutoFit/>
            </a:bodyPr>
            <a:lstStyle/>
            <a:p>
              <a:r>
                <a:rPr lang="en-US" sz="1400" dirty="0" smtClean="0"/>
                <a:t>Segment</a:t>
              </a:r>
              <a:endParaRPr lang="en-US" sz="1400"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TCP Connection Establishment</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1443" name="Content Placeholder 2"/>
          <p:cNvSpPr>
            <a:spLocks noGrp="1"/>
          </p:cNvSpPr>
          <p:nvPr>
            <p:ph idx="1"/>
          </p:nvPr>
        </p:nvSpPr>
        <p:spPr>
          <a:xfrm>
            <a:off x="914399" y="1229713"/>
            <a:ext cx="7790214" cy="4600081"/>
          </a:xfrm>
        </p:spPr>
        <p:txBody>
          <a:bodyPr/>
          <a:lstStyle/>
          <a:p>
            <a:r>
              <a:rPr lang="en-US" dirty="0" smtClean="0"/>
              <a:t>TCP sets up connections with the three-way handshake</a:t>
            </a:r>
          </a:p>
          <a:p>
            <a:pPr lvl="1"/>
            <a:r>
              <a:rPr lang="en-US" dirty="0" smtClean="0"/>
              <a:t>Release is symmetric, also as described before</a:t>
            </a:r>
          </a:p>
        </p:txBody>
      </p:sp>
      <p:pic>
        <p:nvPicPr>
          <p:cNvPr id="61444" name="Picture 2"/>
          <p:cNvPicPr>
            <a:picLocks noChangeAspect="1" noChangeArrowheads="1"/>
          </p:cNvPicPr>
          <p:nvPr/>
        </p:nvPicPr>
        <p:blipFill>
          <a:blip r:embed="rId3" cstate="print">
            <a:clrChange>
              <a:clrFrom>
                <a:srgbClr val="FFFFFF"/>
              </a:clrFrom>
              <a:clrTo>
                <a:srgbClr val="FFFFFF">
                  <a:alpha val="0"/>
                </a:srgbClr>
              </a:clrTo>
            </a:clrChange>
          </a:blip>
          <a:srcRect t="5767" b="7613"/>
          <a:stretch>
            <a:fillRect/>
          </a:stretch>
        </p:blipFill>
        <p:spPr bwMode="auto">
          <a:xfrm>
            <a:off x="1144914" y="2409825"/>
            <a:ext cx="6854171" cy="3262219"/>
          </a:xfrm>
          <a:prstGeom prst="rect">
            <a:avLst/>
          </a:prstGeom>
          <a:noFill/>
          <a:ln w="9525">
            <a:noFill/>
            <a:miter lim="800000"/>
            <a:headEnd/>
            <a:tailEnd/>
          </a:ln>
        </p:spPr>
      </p:pic>
      <p:sp>
        <p:nvSpPr>
          <p:cNvPr id="9" name="TextBox 8"/>
          <p:cNvSpPr txBox="1"/>
          <p:nvPr/>
        </p:nvSpPr>
        <p:spPr>
          <a:xfrm>
            <a:off x="1323974" y="5668744"/>
            <a:ext cx="3086101" cy="369332"/>
          </a:xfrm>
          <a:prstGeom prst="rect">
            <a:avLst/>
          </a:prstGeom>
          <a:noFill/>
        </p:spPr>
        <p:txBody>
          <a:bodyPr wrap="square" rtlCol="0">
            <a:spAutoFit/>
          </a:bodyPr>
          <a:lstStyle/>
          <a:p>
            <a:pPr algn="ctr"/>
            <a:r>
              <a:rPr lang="en-US" dirty="0" smtClean="0">
                <a:solidFill>
                  <a:srgbClr val="FF2BD8"/>
                </a:solidFill>
              </a:rPr>
              <a:t>Normal case </a:t>
            </a:r>
            <a:endParaRPr lang="en-US" dirty="0">
              <a:solidFill>
                <a:srgbClr val="FF2BD8"/>
              </a:solidFill>
            </a:endParaRPr>
          </a:p>
        </p:txBody>
      </p:sp>
      <p:sp>
        <p:nvSpPr>
          <p:cNvPr id="10" name="TextBox 9"/>
          <p:cNvSpPr txBox="1"/>
          <p:nvPr/>
        </p:nvSpPr>
        <p:spPr>
          <a:xfrm>
            <a:off x="4400550" y="5668744"/>
            <a:ext cx="4057649" cy="369332"/>
          </a:xfrm>
          <a:prstGeom prst="rect">
            <a:avLst/>
          </a:prstGeom>
          <a:noFill/>
        </p:spPr>
        <p:txBody>
          <a:bodyPr wrap="square" rtlCol="0">
            <a:spAutoFit/>
          </a:bodyPr>
          <a:lstStyle/>
          <a:p>
            <a:pPr algn="ctr"/>
            <a:r>
              <a:rPr lang="en-US" dirty="0" smtClean="0">
                <a:solidFill>
                  <a:srgbClr val="FF2BD8"/>
                </a:solidFill>
              </a:rPr>
              <a:t>Simultaneous connect</a:t>
            </a:r>
            <a:endParaRPr lang="en-US" dirty="0">
              <a:solidFill>
                <a:srgbClr val="FF2BD8"/>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TCP Connection State Modeling (1)</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2467" name="Content Placeholder 2"/>
          <p:cNvSpPr>
            <a:spLocks noGrp="1"/>
          </p:cNvSpPr>
          <p:nvPr>
            <p:ph idx="1"/>
          </p:nvPr>
        </p:nvSpPr>
        <p:spPr>
          <a:xfrm>
            <a:off x="914399" y="1372588"/>
            <a:ext cx="7790214" cy="4600081"/>
          </a:xfrm>
        </p:spPr>
        <p:txBody>
          <a:bodyPr/>
          <a:lstStyle/>
          <a:p>
            <a:r>
              <a:rPr lang="en-US" dirty="0" smtClean="0"/>
              <a:t>The TCP connection finite state machine has more states than our simple example from earlier.</a:t>
            </a:r>
          </a:p>
        </p:txBody>
      </p:sp>
      <p:pic>
        <p:nvPicPr>
          <p:cNvPr id="62468" name="Picture 2"/>
          <p:cNvPicPr>
            <a:picLocks noChangeAspect="1" noChangeArrowheads="1"/>
          </p:cNvPicPr>
          <p:nvPr/>
        </p:nvPicPr>
        <p:blipFill>
          <a:blip r:embed="rId2" cstate="print"/>
          <a:srcRect/>
          <a:stretch>
            <a:fillRect/>
          </a:stretch>
        </p:blipFill>
        <p:spPr bwMode="auto">
          <a:xfrm>
            <a:off x="1533525" y="2336801"/>
            <a:ext cx="6084888" cy="35995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TCP Connection State Modeling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3491" name="Content Placeholder 2"/>
          <p:cNvSpPr>
            <a:spLocks noGrp="1"/>
          </p:cNvSpPr>
          <p:nvPr>
            <p:ph idx="1"/>
          </p:nvPr>
        </p:nvSpPr>
        <p:spPr>
          <a:xfrm>
            <a:off x="457200" y="1704975"/>
            <a:ext cx="2800350" cy="4305300"/>
          </a:xfrm>
        </p:spPr>
        <p:txBody>
          <a:bodyPr/>
          <a:lstStyle/>
          <a:p>
            <a:r>
              <a:rPr lang="en-US" sz="1800" dirty="0" smtClean="0"/>
              <a:t>Solid line is the normal path for a client. </a:t>
            </a:r>
          </a:p>
          <a:p>
            <a:r>
              <a:rPr lang="en-US" sz="1800" dirty="0" smtClean="0"/>
              <a:t>Dashed line is the normal path for a server. </a:t>
            </a:r>
          </a:p>
          <a:p>
            <a:r>
              <a:rPr lang="en-US" sz="1800" dirty="0" smtClean="0"/>
              <a:t>Light lines are unusual events. </a:t>
            </a:r>
          </a:p>
          <a:p>
            <a:r>
              <a:rPr lang="en-US" sz="1800" dirty="0" smtClean="0"/>
              <a:t>Transitions are labeled  by the cause and action, separated by a slash.</a:t>
            </a:r>
          </a:p>
        </p:txBody>
      </p:sp>
      <p:pic>
        <p:nvPicPr>
          <p:cNvPr id="63492" name="Picture 2"/>
          <p:cNvPicPr>
            <a:picLocks noChangeAspect="1" noChangeArrowheads="1"/>
          </p:cNvPicPr>
          <p:nvPr/>
        </p:nvPicPr>
        <p:blipFill>
          <a:blip r:embed="rId3" cstate="print"/>
          <a:srcRect l="4230" t="1005" r="1936" b="1193"/>
          <a:stretch>
            <a:fillRect/>
          </a:stretch>
        </p:blipFill>
        <p:spPr bwMode="auto">
          <a:xfrm>
            <a:off x="3300771" y="1076325"/>
            <a:ext cx="538603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TCP Sliding Window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4515" name="Content Placeholder 2"/>
          <p:cNvSpPr>
            <a:spLocks noGrp="1"/>
          </p:cNvSpPr>
          <p:nvPr>
            <p:ph idx="1"/>
          </p:nvPr>
        </p:nvSpPr>
        <p:spPr>
          <a:xfrm>
            <a:off x="457199" y="1952625"/>
            <a:ext cx="3209925" cy="4057650"/>
          </a:xfrm>
        </p:spPr>
        <p:txBody>
          <a:bodyPr/>
          <a:lstStyle/>
          <a:p>
            <a:r>
              <a:rPr lang="en-US" dirty="0" smtClean="0"/>
              <a:t>TCP adds flow control to the sliding window    as before</a:t>
            </a:r>
          </a:p>
          <a:p>
            <a:pPr lvl="1"/>
            <a:r>
              <a:rPr lang="en-US" dirty="0" smtClean="0"/>
              <a:t>ACK + WIN is the sender’s limit</a:t>
            </a:r>
          </a:p>
        </p:txBody>
      </p:sp>
      <p:pic>
        <p:nvPicPr>
          <p:cNvPr id="64516" name="Picture 2"/>
          <p:cNvPicPr>
            <a:picLocks noChangeAspect="1" noChangeArrowheads="1"/>
          </p:cNvPicPr>
          <p:nvPr/>
        </p:nvPicPr>
        <p:blipFill>
          <a:blip r:embed="rId3" cstate="print"/>
          <a:srcRect l="2479" t="2626" r="3078" b="2424"/>
          <a:stretch>
            <a:fillRect/>
          </a:stretch>
        </p:blipFill>
        <p:spPr bwMode="auto">
          <a:xfrm>
            <a:off x="3752850" y="1485900"/>
            <a:ext cx="4848225" cy="44767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TCP Sliding Window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5539" name="Content Placeholder 2"/>
          <p:cNvSpPr>
            <a:spLocks noGrp="1"/>
          </p:cNvSpPr>
          <p:nvPr>
            <p:ph idx="1"/>
          </p:nvPr>
        </p:nvSpPr>
        <p:spPr>
          <a:xfrm>
            <a:off x="914399" y="1496413"/>
            <a:ext cx="7790214" cy="4600081"/>
          </a:xfrm>
        </p:spPr>
        <p:txBody>
          <a:bodyPr/>
          <a:lstStyle/>
          <a:p>
            <a:r>
              <a:rPr lang="en-US" dirty="0" smtClean="0"/>
              <a:t>Need to add special cases to avoid unwanted behavior</a:t>
            </a:r>
          </a:p>
          <a:p>
            <a:pPr lvl="1"/>
            <a:r>
              <a:rPr lang="en-US" dirty="0" smtClean="0"/>
              <a:t>E.g., silly window syndrome [below]</a:t>
            </a:r>
          </a:p>
        </p:txBody>
      </p:sp>
      <p:pic>
        <p:nvPicPr>
          <p:cNvPr id="65540" name="Picture 2"/>
          <p:cNvPicPr>
            <a:picLocks noChangeAspect="1" noChangeArrowheads="1"/>
          </p:cNvPicPr>
          <p:nvPr/>
        </p:nvPicPr>
        <p:blipFill>
          <a:blip r:embed="rId3" cstate="print"/>
          <a:srcRect/>
          <a:stretch>
            <a:fillRect/>
          </a:stretch>
        </p:blipFill>
        <p:spPr bwMode="auto">
          <a:xfrm>
            <a:off x="1756246" y="2552700"/>
            <a:ext cx="5631508" cy="3200400"/>
          </a:xfrm>
          <a:prstGeom prst="rect">
            <a:avLst/>
          </a:prstGeom>
          <a:noFill/>
          <a:ln w="9525">
            <a:noFill/>
            <a:miter lim="800000"/>
            <a:headEnd/>
            <a:tailEnd/>
          </a:ln>
        </p:spPr>
      </p:pic>
      <p:sp>
        <p:nvSpPr>
          <p:cNvPr id="9" name="TextBox 8"/>
          <p:cNvSpPr txBox="1"/>
          <p:nvPr/>
        </p:nvSpPr>
        <p:spPr>
          <a:xfrm>
            <a:off x="2181225" y="5697319"/>
            <a:ext cx="4895850" cy="646331"/>
          </a:xfrm>
          <a:prstGeom prst="rect">
            <a:avLst/>
          </a:prstGeom>
          <a:noFill/>
        </p:spPr>
        <p:txBody>
          <a:bodyPr wrap="square" rtlCol="0">
            <a:spAutoFit/>
          </a:bodyPr>
          <a:lstStyle/>
          <a:p>
            <a:pPr algn="ctr"/>
            <a:r>
              <a:rPr lang="en-US" dirty="0" smtClean="0">
                <a:solidFill>
                  <a:srgbClr val="FF2BD8"/>
                </a:solidFill>
              </a:rPr>
              <a:t>Receiver application reads single bytes, so sender always sends one byte segments </a:t>
            </a:r>
            <a:endParaRPr lang="en-US" dirty="0">
              <a:solidFill>
                <a:srgbClr val="FF2BD8"/>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TCP Timer Management</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914399" y="1248763"/>
            <a:ext cx="7790214" cy="4600081"/>
          </a:xfrm>
        </p:spPr>
        <p:txBody>
          <a:bodyPr/>
          <a:lstStyle/>
          <a:p>
            <a:r>
              <a:rPr lang="en-US" dirty="0" smtClean="0"/>
              <a:t>TCP estimates retransmit timer from segment RTTs</a:t>
            </a:r>
          </a:p>
          <a:p>
            <a:pPr lvl="1"/>
            <a:r>
              <a:rPr lang="en-US" dirty="0" smtClean="0"/>
              <a:t>Tracks both average and variance (for Internet case)</a:t>
            </a:r>
          </a:p>
          <a:p>
            <a:pPr lvl="1"/>
            <a:r>
              <a:rPr lang="en-US" dirty="0" smtClean="0"/>
              <a:t>Timeout is set to average plus 4 x variance</a:t>
            </a:r>
          </a:p>
        </p:txBody>
      </p:sp>
      <p:pic>
        <p:nvPicPr>
          <p:cNvPr id="66564" name="Picture 2"/>
          <p:cNvPicPr>
            <a:picLocks noChangeAspect="1" noChangeArrowheads="1"/>
          </p:cNvPicPr>
          <p:nvPr/>
        </p:nvPicPr>
        <p:blipFill>
          <a:blip r:embed="rId3" cstate="print"/>
          <a:srcRect b="10162"/>
          <a:stretch>
            <a:fillRect/>
          </a:stretch>
        </p:blipFill>
        <p:spPr bwMode="auto">
          <a:xfrm>
            <a:off x="1180306" y="2666999"/>
            <a:ext cx="6783387" cy="3057525"/>
          </a:xfrm>
          <a:prstGeom prst="rect">
            <a:avLst/>
          </a:prstGeom>
          <a:noFill/>
          <a:ln w="9525">
            <a:noFill/>
            <a:miter lim="800000"/>
            <a:headEnd/>
            <a:tailEnd/>
          </a:ln>
        </p:spPr>
      </p:pic>
      <p:sp>
        <p:nvSpPr>
          <p:cNvPr id="12" name="TextBox 11"/>
          <p:cNvSpPr txBox="1"/>
          <p:nvPr/>
        </p:nvSpPr>
        <p:spPr>
          <a:xfrm>
            <a:off x="1657350" y="5735419"/>
            <a:ext cx="2713831" cy="646331"/>
          </a:xfrm>
          <a:prstGeom prst="rect">
            <a:avLst/>
          </a:prstGeom>
          <a:noFill/>
        </p:spPr>
        <p:txBody>
          <a:bodyPr wrap="square" rtlCol="0">
            <a:spAutoFit/>
          </a:bodyPr>
          <a:lstStyle/>
          <a:p>
            <a:pPr algn="ctr"/>
            <a:r>
              <a:rPr lang="en-US" dirty="0" smtClean="0">
                <a:solidFill>
                  <a:srgbClr val="FF2BD8"/>
                </a:solidFill>
              </a:rPr>
              <a:t>LAN case – small, regular RTT</a:t>
            </a:r>
            <a:endParaRPr lang="en-US" dirty="0">
              <a:solidFill>
                <a:srgbClr val="FF2BD8"/>
              </a:solidFill>
            </a:endParaRPr>
          </a:p>
        </p:txBody>
      </p:sp>
      <p:sp>
        <p:nvSpPr>
          <p:cNvPr id="13" name="TextBox 12"/>
          <p:cNvSpPr txBox="1"/>
          <p:nvPr/>
        </p:nvSpPr>
        <p:spPr>
          <a:xfrm>
            <a:off x="5523706" y="5725894"/>
            <a:ext cx="2029619" cy="646331"/>
          </a:xfrm>
          <a:prstGeom prst="rect">
            <a:avLst/>
          </a:prstGeom>
          <a:noFill/>
        </p:spPr>
        <p:txBody>
          <a:bodyPr wrap="square" rtlCol="0">
            <a:spAutoFit/>
          </a:bodyPr>
          <a:lstStyle/>
          <a:p>
            <a:pPr algn="ctr"/>
            <a:r>
              <a:rPr lang="en-US" dirty="0" smtClean="0">
                <a:solidFill>
                  <a:srgbClr val="FF2BD8"/>
                </a:solidFill>
              </a:rPr>
              <a:t>Internet case – large, varied RTT</a:t>
            </a:r>
            <a:endParaRPr lang="en-US" dirty="0">
              <a:solidFill>
                <a:srgbClr val="FF2BD8"/>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TCP Congestion Control (1)</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838199" y="1363063"/>
            <a:ext cx="7790214" cy="4600081"/>
          </a:xfrm>
        </p:spPr>
        <p:txBody>
          <a:bodyPr/>
          <a:lstStyle/>
          <a:p>
            <a:r>
              <a:rPr lang="en-US" dirty="0" smtClean="0"/>
              <a:t>TCP uses AIMD with loss signal to control congestion</a:t>
            </a:r>
          </a:p>
          <a:p>
            <a:pPr lvl="1"/>
            <a:r>
              <a:rPr lang="en-US" dirty="0" smtClean="0"/>
              <a:t>Implemented as a </a:t>
            </a:r>
            <a:r>
              <a:rPr lang="en-US" u="sng" dirty="0" smtClean="0"/>
              <a:t>congestion window</a:t>
            </a:r>
            <a:r>
              <a:rPr lang="en-US" dirty="0" smtClean="0"/>
              <a:t> (</a:t>
            </a:r>
            <a:r>
              <a:rPr lang="en-US" dirty="0" err="1" smtClean="0"/>
              <a:t>cwnd</a:t>
            </a:r>
            <a:r>
              <a:rPr lang="en-US" dirty="0" smtClean="0"/>
              <a:t>) for the number of segments that may be in the network</a:t>
            </a:r>
          </a:p>
          <a:p>
            <a:pPr lvl="1"/>
            <a:r>
              <a:rPr lang="en-US" dirty="0" smtClean="0"/>
              <a:t>Uses several mechanisms that work together </a:t>
            </a:r>
          </a:p>
        </p:txBody>
      </p:sp>
      <p:graphicFrame>
        <p:nvGraphicFramePr>
          <p:cNvPr id="7" name="Content Placeholder 6"/>
          <p:cNvGraphicFramePr>
            <a:graphicFrameLocks/>
          </p:cNvGraphicFramePr>
          <p:nvPr/>
        </p:nvGraphicFramePr>
        <p:xfrm>
          <a:off x="847726" y="3295650"/>
          <a:ext cx="7600949" cy="2926080"/>
        </p:xfrm>
        <a:graphic>
          <a:graphicData uri="http://schemas.openxmlformats.org/drawingml/2006/table">
            <a:tbl>
              <a:tblPr firstRow="1" bandRow="1">
                <a:tableStyleId>{5C22544A-7EE6-4342-B048-85BDC9FD1C3A}</a:tableStyleId>
              </a:tblPr>
              <a:tblGrid>
                <a:gridCol w="1328771"/>
                <a:gridCol w="3103567"/>
                <a:gridCol w="3168611"/>
              </a:tblGrid>
              <a:tr h="289322">
                <a:tc>
                  <a:txBody>
                    <a:bodyPr/>
                    <a:lstStyle/>
                    <a:p>
                      <a:pPr algn="l"/>
                      <a:r>
                        <a:rPr lang="en-US" sz="1800" dirty="0" smtClean="0">
                          <a:ln>
                            <a:noFill/>
                          </a:ln>
                          <a:solidFill>
                            <a:schemeClr val="tx1"/>
                          </a:solidFill>
                          <a:latin typeface="Arial" pitchFamily="34" charset="0"/>
                          <a:cs typeface="Arial" pitchFamily="34" charset="0"/>
                        </a:rPr>
                        <a:t>Name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Mechanism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Purpose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322">
                <a:tc>
                  <a:txBody>
                    <a:bodyPr/>
                    <a:lstStyle/>
                    <a:p>
                      <a:pPr algn="l"/>
                      <a:r>
                        <a:rPr lang="en-US" sz="1800" dirty="0" smtClean="0">
                          <a:ln>
                            <a:noFill/>
                          </a:ln>
                          <a:solidFill>
                            <a:schemeClr val="tx1"/>
                          </a:solidFill>
                          <a:latin typeface="Arial" pitchFamily="34" charset="0"/>
                          <a:cs typeface="Arial" pitchFamily="34" charset="0"/>
                        </a:rPr>
                        <a:t>ACK clock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Congestion</a:t>
                      </a:r>
                      <a:r>
                        <a:rPr lang="en-US" sz="1800" baseline="0" dirty="0" smtClean="0">
                          <a:ln>
                            <a:noFill/>
                          </a:ln>
                          <a:solidFill>
                            <a:schemeClr val="tx1"/>
                          </a:solidFill>
                          <a:latin typeface="Arial" pitchFamily="34" charset="0"/>
                          <a:cs typeface="Arial" pitchFamily="34" charset="0"/>
                        </a:rPr>
                        <a:t> window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Smooth out packet bursts</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6313">
                <a:tc>
                  <a:txBody>
                    <a:bodyPr/>
                    <a:lstStyle/>
                    <a:p>
                      <a:pPr algn="l"/>
                      <a:r>
                        <a:rPr lang="en-US" sz="1800" dirty="0" smtClean="0">
                          <a:ln>
                            <a:noFill/>
                          </a:ln>
                          <a:solidFill>
                            <a:schemeClr val="tx1"/>
                          </a:solidFill>
                          <a:latin typeface="Arial" pitchFamily="34" charset="0"/>
                          <a:cs typeface="Arial" pitchFamily="34" charset="0"/>
                        </a:rPr>
                        <a:t>Slow-start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Double</a:t>
                      </a:r>
                      <a:r>
                        <a:rPr lang="en-US" sz="1800" baseline="0" dirty="0" smtClean="0">
                          <a:ln>
                            <a:noFill/>
                          </a:ln>
                          <a:solidFill>
                            <a:schemeClr val="tx1"/>
                          </a:solidFill>
                          <a:latin typeface="Arial" pitchFamily="34" charset="0"/>
                          <a:cs typeface="Arial" pitchFamily="34" charset="0"/>
                        </a:rPr>
                        <a:t> </a:t>
                      </a:r>
                      <a:r>
                        <a:rPr lang="en-US" sz="1800" baseline="0" dirty="0" err="1" smtClean="0">
                          <a:ln>
                            <a:noFill/>
                          </a:ln>
                          <a:solidFill>
                            <a:schemeClr val="tx1"/>
                          </a:solidFill>
                          <a:latin typeface="Arial" pitchFamily="34" charset="0"/>
                          <a:cs typeface="Arial" pitchFamily="34" charset="0"/>
                        </a:rPr>
                        <a:t>cwnd</a:t>
                      </a:r>
                      <a:r>
                        <a:rPr lang="en-US" sz="1800" baseline="0" dirty="0" smtClean="0">
                          <a:ln>
                            <a:noFill/>
                          </a:ln>
                          <a:solidFill>
                            <a:schemeClr val="tx1"/>
                          </a:solidFill>
                          <a:latin typeface="Arial" pitchFamily="34" charset="0"/>
                          <a:cs typeface="Arial" pitchFamily="34" charset="0"/>
                        </a:rPr>
                        <a:t> each RTT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Rapidly</a:t>
                      </a:r>
                      <a:r>
                        <a:rPr lang="en-US" sz="1800" baseline="0" dirty="0" smtClean="0">
                          <a:ln>
                            <a:noFill/>
                          </a:ln>
                          <a:solidFill>
                            <a:schemeClr val="tx1"/>
                          </a:solidFill>
                          <a:latin typeface="Arial" pitchFamily="34" charset="0"/>
                          <a:cs typeface="Arial" pitchFamily="34" charset="0"/>
                        </a:rPr>
                        <a:t> increase send rate to reach roughly the right level</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6313">
                <a:tc>
                  <a:txBody>
                    <a:bodyPr/>
                    <a:lstStyle/>
                    <a:p>
                      <a:pPr algn="l"/>
                      <a:r>
                        <a:rPr lang="en-US" sz="1800" dirty="0" smtClean="0">
                          <a:ln>
                            <a:noFill/>
                          </a:ln>
                          <a:solidFill>
                            <a:schemeClr val="tx1"/>
                          </a:solidFill>
                          <a:latin typeface="Arial" pitchFamily="34" charset="0"/>
                          <a:cs typeface="Arial" pitchFamily="34" charset="0"/>
                        </a:rPr>
                        <a:t>Additive Increase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Increase </a:t>
                      </a:r>
                      <a:r>
                        <a:rPr lang="en-US" sz="1800" dirty="0" err="1" smtClean="0">
                          <a:ln>
                            <a:noFill/>
                          </a:ln>
                          <a:solidFill>
                            <a:schemeClr val="tx1"/>
                          </a:solidFill>
                          <a:latin typeface="Arial" pitchFamily="34" charset="0"/>
                          <a:cs typeface="Arial" pitchFamily="34" charset="0"/>
                        </a:rPr>
                        <a:t>cwnd</a:t>
                      </a:r>
                      <a:r>
                        <a:rPr lang="en-US" sz="1800" dirty="0" smtClean="0">
                          <a:ln>
                            <a:noFill/>
                          </a:ln>
                          <a:solidFill>
                            <a:schemeClr val="tx1"/>
                          </a:solidFill>
                          <a:latin typeface="Arial" pitchFamily="34" charset="0"/>
                          <a:cs typeface="Arial" pitchFamily="34" charset="0"/>
                        </a:rPr>
                        <a:t> by 1 packet each RTT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Slowly increase send rate to probe at about the right level </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3305">
                <a:tc>
                  <a:txBody>
                    <a:bodyPr/>
                    <a:lstStyle/>
                    <a:p>
                      <a:pPr algn="l"/>
                      <a:r>
                        <a:rPr lang="en-US" sz="1800" dirty="0" smtClean="0">
                          <a:ln>
                            <a:noFill/>
                          </a:ln>
                          <a:solidFill>
                            <a:schemeClr val="tx1"/>
                          </a:solidFill>
                          <a:latin typeface="Arial" pitchFamily="34" charset="0"/>
                          <a:cs typeface="Arial" pitchFamily="34" charset="0"/>
                        </a:rPr>
                        <a:t>Fast</a:t>
                      </a:r>
                      <a:r>
                        <a:rPr lang="en-US" sz="1800" baseline="0" dirty="0" smtClean="0">
                          <a:ln>
                            <a:noFill/>
                          </a:ln>
                          <a:solidFill>
                            <a:schemeClr val="tx1"/>
                          </a:solidFill>
                          <a:latin typeface="Arial" pitchFamily="34" charset="0"/>
                          <a:cs typeface="Arial" pitchFamily="34" charset="0"/>
                        </a:rPr>
                        <a:t> retransmit / recovery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Resend lost packet after</a:t>
                      </a:r>
                      <a:r>
                        <a:rPr lang="en-US" sz="1800" baseline="0" dirty="0" smtClean="0">
                          <a:ln>
                            <a:noFill/>
                          </a:ln>
                          <a:solidFill>
                            <a:schemeClr val="tx1"/>
                          </a:solidFill>
                          <a:latin typeface="Arial" pitchFamily="34" charset="0"/>
                          <a:cs typeface="Arial" pitchFamily="34" charset="0"/>
                        </a:rPr>
                        <a:t> 3 duplicate ACKs; send new packet for each new ACK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Recover from a lost packet without stopping ACK clock</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TCP Congestion Control (2)</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838199" y="1486888"/>
            <a:ext cx="7790214" cy="4600081"/>
          </a:xfrm>
        </p:spPr>
        <p:txBody>
          <a:bodyPr/>
          <a:lstStyle/>
          <a:p>
            <a:r>
              <a:rPr lang="en-US" dirty="0" smtClean="0"/>
              <a:t>Congestion window controls the sending rate</a:t>
            </a:r>
          </a:p>
          <a:p>
            <a:pPr lvl="1"/>
            <a:r>
              <a:rPr lang="en-US" dirty="0" smtClean="0"/>
              <a:t>Rate is </a:t>
            </a:r>
            <a:r>
              <a:rPr lang="en-US" dirty="0" err="1" smtClean="0"/>
              <a:t>cwnd</a:t>
            </a:r>
            <a:r>
              <a:rPr lang="en-US" dirty="0" smtClean="0"/>
              <a:t> / RTT; window can stop sender quickly </a:t>
            </a:r>
          </a:p>
          <a:p>
            <a:pPr lvl="1"/>
            <a:r>
              <a:rPr lang="en-US" u="sng" dirty="0" smtClean="0"/>
              <a:t>ACK clock</a:t>
            </a:r>
            <a:r>
              <a:rPr lang="en-US" dirty="0" smtClean="0"/>
              <a:t> (regular receipt of ACKs) paces traffic and smoothes out sender bursts</a:t>
            </a:r>
          </a:p>
        </p:txBody>
      </p:sp>
      <p:pic>
        <p:nvPicPr>
          <p:cNvPr id="78850" name="Picture 2"/>
          <p:cNvPicPr>
            <a:picLocks noChangeAspect="1" noChangeArrowheads="1"/>
          </p:cNvPicPr>
          <p:nvPr/>
        </p:nvPicPr>
        <p:blipFill>
          <a:blip r:embed="rId2" cstate="print"/>
          <a:srcRect/>
          <a:stretch>
            <a:fillRect/>
          </a:stretch>
        </p:blipFill>
        <p:spPr bwMode="auto">
          <a:xfrm>
            <a:off x="276225" y="3543300"/>
            <a:ext cx="8562975" cy="1811986"/>
          </a:xfrm>
          <a:prstGeom prst="rect">
            <a:avLst/>
          </a:prstGeom>
          <a:noFill/>
          <a:ln w="9525">
            <a:noFill/>
            <a:miter lim="800000"/>
            <a:headEnd/>
            <a:tailEnd/>
          </a:ln>
        </p:spPr>
      </p:pic>
      <p:sp>
        <p:nvSpPr>
          <p:cNvPr id="6" name="TextBox 5"/>
          <p:cNvSpPr txBox="1"/>
          <p:nvPr/>
        </p:nvSpPr>
        <p:spPr>
          <a:xfrm>
            <a:off x="2733675" y="5459194"/>
            <a:ext cx="3648075" cy="646331"/>
          </a:xfrm>
          <a:prstGeom prst="rect">
            <a:avLst/>
          </a:prstGeom>
          <a:noFill/>
        </p:spPr>
        <p:txBody>
          <a:bodyPr wrap="square" rtlCol="0">
            <a:spAutoFit/>
          </a:bodyPr>
          <a:lstStyle/>
          <a:p>
            <a:pPr algn="ctr"/>
            <a:r>
              <a:rPr lang="en-US" dirty="0" smtClean="0">
                <a:solidFill>
                  <a:srgbClr val="FF2BD8"/>
                </a:solidFill>
              </a:rPr>
              <a:t>ACKs pace new segments into the network and smooth bursts</a:t>
            </a:r>
            <a:endParaRPr lang="en-US" dirty="0">
              <a:solidFill>
                <a:srgbClr val="FF2BD8"/>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TCP Congestion Control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7587" name="Content Placeholder 2"/>
          <p:cNvSpPr>
            <a:spLocks noGrp="1"/>
          </p:cNvSpPr>
          <p:nvPr>
            <p:ph idx="1"/>
          </p:nvPr>
        </p:nvSpPr>
        <p:spPr>
          <a:xfrm>
            <a:off x="914399" y="1315438"/>
            <a:ext cx="7790214" cy="4600081"/>
          </a:xfrm>
        </p:spPr>
        <p:txBody>
          <a:bodyPr/>
          <a:lstStyle/>
          <a:p>
            <a:r>
              <a:rPr lang="en-US" dirty="0" smtClean="0"/>
              <a:t>Slow start grows congestion window exponentially</a:t>
            </a:r>
          </a:p>
          <a:p>
            <a:pPr lvl="1"/>
            <a:r>
              <a:rPr lang="en-US" dirty="0" smtClean="0"/>
              <a:t>Doubles every RTT while keeping ACK clock going</a:t>
            </a:r>
          </a:p>
        </p:txBody>
      </p:sp>
      <p:pic>
        <p:nvPicPr>
          <p:cNvPr id="67588" name="Picture 2"/>
          <p:cNvPicPr>
            <a:picLocks noChangeAspect="1" noChangeArrowheads="1"/>
          </p:cNvPicPr>
          <p:nvPr/>
        </p:nvPicPr>
        <p:blipFill>
          <a:blip r:embed="rId3" cstate="print"/>
          <a:srcRect t="4128" b="4128"/>
          <a:stretch>
            <a:fillRect/>
          </a:stretch>
        </p:blipFill>
        <p:spPr bwMode="auto">
          <a:xfrm>
            <a:off x="847725" y="2390775"/>
            <a:ext cx="7181850" cy="3810000"/>
          </a:xfrm>
          <a:prstGeom prst="rect">
            <a:avLst/>
          </a:prstGeom>
          <a:noFill/>
          <a:ln w="9525">
            <a:noFill/>
            <a:miter lim="800000"/>
            <a:headEnd/>
            <a:tailEnd/>
          </a:ln>
        </p:spPr>
      </p:pic>
      <p:sp>
        <p:nvSpPr>
          <p:cNvPr id="9" name="TextBox 8"/>
          <p:cNvSpPr txBox="1"/>
          <p:nvPr/>
        </p:nvSpPr>
        <p:spPr>
          <a:xfrm>
            <a:off x="523876" y="3849469"/>
            <a:ext cx="2247900" cy="646331"/>
          </a:xfrm>
          <a:prstGeom prst="rect">
            <a:avLst/>
          </a:prstGeom>
          <a:noFill/>
        </p:spPr>
        <p:txBody>
          <a:bodyPr wrap="square" rtlCol="0">
            <a:spAutoFit/>
          </a:bodyPr>
          <a:lstStyle/>
          <a:p>
            <a:pPr algn="ctr"/>
            <a:r>
              <a:rPr lang="en-US" dirty="0" smtClean="0">
                <a:solidFill>
                  <a:srgbClr val="FF2BD8"/>
                </a:solidFill>
              </a:rPr>
              <a:t>Increment </a:t>
            </a:r>
            <a:r>
              <a:rPr lang="en-US" dirty="0" err="1" smtClean="0">
                <a:solidFill>
                  <a:srgbClr val="FF2BD8"/>
                </a:solidFill>
              </a:rPr>
              <a:t>cwnd</a:t>
            </a:r>
            <a:r>
              <a:rPr lang="en-US" dirty="0" smtClean="0">
                <a:solidFill>
                  <a:srgbClr val="FF2BD8"/>
                </a:solidFill>
              </a:rPr>
              <a:t> for each new ACK</a:t>
            </a:r>
            <a:endParaRPr lang="en-US" dirty="0">
              <a:solidFill>
                <a:srgbClr val="FF2BD8"/>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TCP Congestion Control (4)</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pic>
        <p:nvPicPr>
          <p:cNvPr id="68612" name="Picture 2"/>
          <p:cNvPicPr>
            <a:picLocks noChangeAspect="1" noChangeArrowheads="1"/>
          </p:cNvPicPr>
          <p:nvPr/>
        </p:nvPicPr>
        <p:blipFill>
          <a:blip r:embed="rId2" cstate="print">
            <a:clrChange>
              <a:clrFrom>
                <a:srgbClr val="FFFFFF"/>
              </a:clrFrom>
              <a:clrTo>
                <a:srgbClr val="FFFFFF">
                  <a:alpha val="0"/>
                </a:srgbClr>
              </a:clrTo>
            </a:clrChange>
          </a:blip>
          <a:srcRect t="3150" b="2756"/>
          <a:stretch>
            <a:fillRect/>
          </a:stretch>
        </p:blipFill>
        <p:spPr bwMode="auto">
          <a:xfrm>
            <a:off x="2752724" y="1381125"/>
            <a:ext cx="6227763" cy="4552950"/>
          </a:xfrm>
          <a:prstGeom prst="rect">
            <a:avLst/>
          </a:prstGeom>
          <a:noFill/>
          <a:ln w="9525">
            <a:noFill/>
            <a:miter lim="800000"/>
            <a:headEnd/>
            <a:tailEnd/>
          </a:ln>
        </p:spPr>
      </p:pic>
      <p:sp>
        <p:nvSpPr>
          <p:cNvPr id="9" name="TextBox 8"/>
          <p:cNvSpPr txBox="1"/>
          <p:nvPr/>
        </p:nvSpPr>
        <p:spPr>
          <a:xfrm>
            <a:off x="2714625" y="2095500"/>
            <a:ext cx="2117302" cy="338554"/>
          </a:xfrm>
          <a:prstGeom prst="rect">
            <a:avLst/>
          </a:prstGeom>
          <a:solidFill>
            <a:schemeClr val="bg1"/>
          </a:solidFill>
        </p:spPr>
        <p:txBody>
          <a:bodyPr wrap="square" rtlCol="0">
            <a:spAutoFit/>
          </a:bodyPr>
          <a:lstStyle/>
          <a:p>
            <a:pPr algn="r"/>
            <a:r>
              <a:rPr lang="en-US" sz="1600" spc="-100" dirty="0" smtClean="0"/>
              <a:t>ACK</a:t>
            </a:r>
            <a:endParaRPr lang="en-US" sz="1600" spc="-100" dirty="0"/>
          </a:p>
        </p:txBody>
      </p:sp>
      <p:sp>
        <p:nvSpPr>
          <p:cNvPr id="68611" name="Rectangle 3"/>
          <p:cNvSpPr>
            <a:spLocks noGrp="1" noChangeArrowheads="1"/>
          </p:cNvSpPr>
          <p:nvPr>
            <p:ph idx="1"/>
          </p:nvPr>
        </p:nvSpPr>
        <p:spPr>
          <a:xfrm>
            <a:off x="457200" y="1552575"/>
            <a:ext cx="4114800" cy="4457700"/>
          </a:xfrm>
        </p:spPr>
        <p:txBody>
          <a:bodyPr/>
          <a:lstStyle/>
          <a:p>
            <a:r>
              <a:rPr lang="en-US" dirty="0" smtClean="0"/>
              <a:t>Additive increase  grows </a:t>
            </a:r>
            <a:r>
              <a:rPr lang="en-US" dirty="0" err="1" smtClean="0"/>
              <a:t>cwnd</a:t>
            </a:r>
            <a:r>
              <a:rPr lang="en-US" dirty="0" smtClean="0"/>
              <a:t> slowly</a:t>
            </a:r>
          </a:p>
          <a:p>
            <a:pPr lvl="1"/>
            <a:r>
              <a:rPr lang="en-US" dirty="0" smtClean="0"/>
              <a:t>Adds 1 every RTT</a:t>
            </a:r>
          </a:p>
          <a:p>
            <a:pPr lvl="1"/>
            <a:r>
              <a:rPr lang="en-US" dirty="0" smtClean="0"/>
              <a:t>Keeps ACK clock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Transport Service Primitives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219" name="Rectangle 3"/>
          <p:cNvSpPr>
            <a:spLocks noGrp="1" noChangeArrowheads="1"/>
          </p:cNvSpPr>
          <p:nvPr>
            <p:ph idx="1"/>
          </p:nvPr>
        </p:nvSpPr>
        <p:spPr/>
        <p:txBody>
          <a:bodyPr/>
          <a:lstStyle/>
          <a:p>
            <a:r>
              <a:rPr lang="en-US" dirty="0" smtClean="0"/>
              <a:t>Primitives that applications might call to transport data for a simple connection-oriented service:</a:t>
            </a:r>
          </a:p>
          <a:p>
            <a:pPr lvl="1"/>
            <a:r>
              <a:rPr lang="en-US" dirty="0" smtClean="0"/>
              <a:t>Client calls </a:t>
            </a:r>
            <a:r>
              <a:rPr lang="en-US" cap="small" dirty="0" smtClean="0"/>
              <a:t>connect, send, receive, disconnect</a:t>
            </a:r>
          </a:p>
          <a:p>
            <a:pPr lvl="1"/>
            <a:r>
              <a:rPr lang="en-US" dirty="0" smtClean="0"/>
              <a:t>Server calls </a:t>
            </a:r>
            <a:r>
              <a:rPr lang="en-US" cap="small" dirty="0" smtClean="0"/>
              <a:t>listen, receive, send, disconnect</a:t>
            </a:r>
          </a:p>
          <a:p>
            <a:pPr lvl="1">
              <a:buNone/>
            </a:pPr>
            <a:endParaRPr lang="en-US" cap="small" dirty="0" smtClean="0"/>
          </a:p>
        </p:txBody>
      </p:sp>
      <p:grpSp>
        <p:nvGrpSpPr>
          <p:cNvPr id="10" name="Group 9"/>
          <p:cNvGrpSpPr/>
          <p:nvPr/>
        </p:nvGrpSpPr>
        <p:grpSpPr>
          <a:xfrm>
            <a:off x="656758" y="3507891"/>
            <a:ext cx="8263091" cy="2123269"/>
            <a:chOff x="440454" y="2917971"/>
            <a:chExt cx="8263091" cy="2123269"/>
          </a:xfrm>
        </p:grpSpPr>
        <p:pic>
          <p:nvPicPr>
            <p:cNvPr id="9220" name="Picture 2"/>
            <p:cNvPicPr>
              <a:picLocks noChangeAspect="1" noChangeArrowheads="1"/>
            </p:cNvPicPr>
            <p:nvPr/>
          </p:nvPicPr>
          <p:blipFill>
            <a:blip r:embed="rId2" cstate="print"/>
            <a:srcRect/>
            <a:stretch>
              <a:fillRect/>
            </a:stretch>
          </p:blipFill>
          <p:spPr bwMode="auto">
            <a:xfrm>
              <a:off x="440454" y="2917971"/>
              <a:ext cx="8263091" cy="2123269"/>
            </a:xfrm>
            <a:prstGeom prst="rect">
              <a:avLst/>
            </a:prstGeom>
            <a:noFill/>
            <a:ln w="9525">
              <a:noFill/>
              <a:miter lim="800000"/>
              <a:headEnd/>
              <a:tailEnd/>
            </a:ln>
          </p:spPr>
        </p:pic>
        <p:sp>
          <p:nvSpPr>
            <p:cNvPr id="9" name="TextBox 8"/>
            <p:cNvSpPr txBox="1"/>
            <p:nvPr/>
          </p:nvSpPr>
          <p:spPr>
            <a:xfrm>
              <a:off x="2638404" y="3134900"/>
              <a:ext cx="865622" cy="246221"/>
            </a:xfrm>
            <a:prstGeom prst="rect">
              <a:avLst/>
            </a:prstGeom>
            <a:solidFill>
              <a:schemeClr val="bg1"/>
            </a:solidFill>
          </p:spPr>
          <p:txBody>
            <a:bodyPr wrap="none" lIns="0" tIns="0" rIns="0" bIns="0" rtlCol="0">
              <a:spAutoFit/>
            </a:bodyPr>
            <a:lstStyle/>
            <a:p>
              <a:r>
                <a:rPr lang="en-US" sz="1600" b="1" dirty="0" smtClean="0"/>
                <a:t>Segment</a:t>
              </a:r>
              <a:endParaRPr lang="en-US" sz="1600" b="1" dirty="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TCP Congestion Control (5)</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9635" name="Rectangle 3"/>
          <p:cNvSpPr>
            <a:spLocks noGrp="1" noChangeArrowheads="1"/>
          </p:cNvSpPr>
          <p:nvPr>
            <p:ph idx="1"/>
          </p:nvPr>
        </p:nvSpPr>
        <p:spPr>
          <a:xfrm>
            <a:off x="914399" y="1296388"/>
            <a:ext cx="7790214" cy="4600081"/>
          </a:xfrm>
        </p:spPr>
        <p:txBody>
          <a:bodyPr/>
          <a:lstStyle/>
          <a:p>
            <a:r>
              <a:rPr lang="en-US" dirty="0" smtClean="0"/>
              <a:t>Slow start followed by additive increase (TCP Tahoe)</a:t>
            </a:r>
          </a:p>
          <a:p>
            <a:pPr lvl="1"/>
            <a:r>
              <a:rPr lang="en-US" dirty="0" smtClean="0"/>
              <a:t>Threshold is half of previous loss </a:t>
            </a:r>
            <a:r>
              <a:rPr lang="en-US" dirty="0" err="1" smtClean="0"/>
              <a:t>cwnd</a:t>
            </a:r>
            <a:endParaRPr lang="en-US" dirty="0" smtClean="0"/>
          </a:p>
        </p:txBody>
      </p:sp>
      <p:pic>
        <p:nvPicPr>
          <p:cNvPr id="69636" name="Picture 2"/>
          <p:cNvPicPr>
            <a:picLocks noChangeAspect="1" noChangeArrowheads="1"/>
          </p:cNvPicPr>
          <p:nvPr/>
        </p:nvPicPr>
        <p:blipFill>
          <a:blip r:embed="rId3" cstate="print"/>
          <a:srcRect t="3704" b="2083"/>
          <a:stretch>
            <a:fillRect/>
          </a:stretch>
        </p:blipFill>
        <p:spPr bwMode="auto">
          <a:xfrm>
            <a:off x="423862" y="2419350"/>
            <a:ext cx="8296275" cy="3876675"/>
          </a:xfrm>
          <a:prstGeom prst="rect">
            <a:avLst/>
          </a:prstGeom>
          <a:noFill/>
          <a:ln w="9525">
            <a:noFill/>
            <a:miter lim="800000"/>
            <a:headEnd/>
            <a:tailEnd/>
          </a:ln>
        </p:spPr>
      </p:pic>
      <p:sp>
        <p:nvSpPr>
          <p:cNvPr id="10" name="TextBox 9"/>
          <p:cNvSpPr txBox="1"/>
          <p:nvPr/>
        </p:nvSpPr>
        <p:spPr>
          <a:xfrm>
            <a:off x="2824162" y="4325719"/>
            <a:ext cx="2638425" cy="923330"/>
          </a:xfrm>
          <a:prstGeom prst="rect">
            <a:avLst/>
          </a:prstGeom>
          <a:noFill/>
        </p:spPr>
        <p:txBody>
          <a:bodyPr wrap="square" rtlCol="0">
            <a:spAutoFit/>
          </a:bodyPr>
          <a:lstStyle/>
          <a:p>
            <a:r>
              <a:rPr lang="en-US" dirty="0" smtClean="0">
                <a:solidFill>
                  <a:srgbClr val="FF2BD8"/>
                </a:solidFill>
              </a:rPr>
              <a:t>Loss causes timeout; ACK clock has stopped so slow-start again</a:t>
            </a:r>
            <a:endParaRPr lang="en-US" dirty="0">
              <a:solidFill>
                <a:srgbClr val="FF2BD8"/>
              </a:solidFill>
            </a:endParaRPr>
          </a:p>
        </p:txBody>
      </p:sp>
      <p:cxnSp>
        <p:nvCxnSpPr>
          <p:cNvPr id="11" name="Straight Arrow Connector 10"/>
          <p:cNvCxnSpPr/>
          <p:nvPr/>
        </p:nvCxnSpPr>
        <p:spPr bwMode="auto">
          <a:xfrm>
            <a:off x="4848225" y="5057778"/>
            <a:ext cx="532607" cy="381791"/>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cxnSp>
        <p:nvCxnSpPr>
          <p:cNvPr id="13" name="Straight Arrow Connector 12"/>
          <p:cNvCxnSpPr/>
          <p:nvPr/>
        </p:nvCxnSpPr>
        <p:spPr bwMode="auto">
          <a:xfrm rot="5400000" flipH="1" flipV="1">
            <a:off x="4581524" y="3810002"/>
            <a:ext cx="647703" cy="361950"/>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TCP Congestion Control (6)</a:t>
            </a:r>
          </a:p>
        </p:txBody>
      </p:sp>
      <p:sp>
        <p:nvSpPr>
          <p:cNvPr id="70659" name="Rectangle 3"/>
          <p:cNvSpPr>
            <a:spLocks noGrp="1" noChangeArrowheads="1"/>
          </p:cNvSpPr>
          <p:nvPr>
            <p:ph idx="1"/>
          </p:nvPr>
        </p:nvSpPr>
        <p:spPr>
          <a:xfrm>
            <a:off x="504825" y="1143000"/>
            <a:ext cx="8229600" cy="4867275"/>
          </a:xfrm>
        </p:spPr>
        <p:txBody>
          <a:bodyPr/>
          <a:lstStyle/>
          <a:p>
            <a:r>
              <a:rPr lang="en-US" dirty="0" smtClean="0"/>
              <a:t>With fast recovery, we get the classic </a:t>
            </a:r>
            <a:r>
              <a:rPr lang="en-US" dirty="0" err="1" smtClean="0"/>
              <a:t>sawtooth</a:t>
            </a:r>
            <a:r>
              <a:rPr lang="en-US" dirty="0" smtClean="0"/>
              <a:t> (TCP Reno)</a:t>
            </a:r>
          </a:p>
          <a:p>
            <a:pPr lvl="1"/>
            <a:r>
              <a:rPr lang="en-US" dirty="0" smtClean="0"/>
              <a:t>Retransmit lost packet after 3 duplicate ACKs</a:t>
            </a:r>
          </a:p>
          <a:p>
            <a:pPr lvl="1"/>
            <a:r>
              <a:rPr lang="en-US" dirty="0" smtClean="0"/>
              <a:t>New packet for each dup. ACK until loss is repaired</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70660" name="Picture 2"/>
          <p:cNvPicPr>
            <a:picLocks noChangeAspect="1" noChangeArrowheads="1"/>
          </p:cNvPicPr>
          <p:nvPr/>
        </p:nvPicPr>
        <p:blipFill>
          <a:blip r:embed="rId3" cstate="print"/>
          <a:srcRect t="5069"/>
          <a:stretch>
            <a:fillRect/>
          </a:stretch>
        </p:blipFill>
        <p:spPr bwMode="auto">
          <a:xfrm>
            <a:off x="390525" y="2628900"/>
            <a:ext cx="8362950" cy="3924300"/>
          </a:xfrm>
          <a:prstGeom prst="rect">
            <a:avLst/>
          </a:prstGeom>
          <a:noFill/>
          <a:ln w="9525">
            <a:noFill/>
            <a:miter lim="800000"/>
            <a:headEnd/>
            <a:tailEnd/>
          </a:ln>
        </p:spPr>
      </p:pic>
      <p:sp>
        <p:nvSpPr>
          <p:cNvPr id="11" name="TextBox 10"/>
          <p:cNvSpPr txBox="1"/>
          <p:nvPr/>
        </p:nvSpPr>
        <p:spPr>
          <a:xfrm>
            <a:off x="3500437" y="4982944"/>
            <a:ext cx="3128963" cy="646331"/>
          </a:xfrm>
          <a:prstGeom prst="rect">
            <a:avLst/>
          </a:prstGeom>
          <a:noFill/>
        </p:spPr>
        <p:txBody>
          <a:bodyPr wrap="square" rtlCol="0">
            <a:spAutoFit/>
          </a:bodyPr>
          <a:lstStyle/>
          <a:p>
            <a:r>
              <a:rPr lang="en-US" dirty="0" smtClean="0">
                <a:solidFill>
                  <a:srgbClr val="FF2BD8"/>
                </a:solidFill>
              </a:rPr>
              <a:t>The ACK clock doesn’t stop, so no need to slow-start</a:t>
            </a:r>
            <a:endParaRPr lang="en-US" dirty="0">
              <a:solidFill>
                <a:srgbClr val="FF2BD8"/>
              </a:solidFill>
            </a:endParaRPr>
          </a:p>
        </p:txBody>
      </p:sp>
      <p:cxnSp>
        <p:nvCxnSpPr>
          <p:cNvPr id="12" name="Straight Arrow Connector 11"/>
          <p:cNvCxnSpPr/>
          <p:nvPr/>
        </p:nvCxnSpPr>
        <p:spPr bwMode="auto">
          <a:xfrm rot="16200000" flipV="1">
            <a:off x="3529016" y="4710115"/>
            <a:ext cx="380999" cy="180971"/>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cxnSp>
        <p:nvCxnSpPr>
          <p:cNvPr id="13" name="Straight Arrow Connector 12"/>
          <p:cNvCxnSpPr/>
          <p:nvPr/>
        </p:nvCxnSpPr>
        <p:spPr bwMode="auto">
          <a:xfrm rot="5400000" flipH="1" flipV="1">
            <a:off x="6200776" y="4762502"/>
            <a:ext cx="295279" cy="2952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 (7)</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SACK (Selective ACKs) extend ACKs with a vector to describe received segments and hence losses</a:t>
            </a:r>
          </a:p>
          <a:p>
            <a:pPr lvl="1"/>
            <a:r>
              <a:rPr lang="en-US" dirty="0" smtClean="0"/>
              <a:t>Allows for more accurate retransmissions / recovery </a:t>
            </a:r>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390525" y="3248025"/>
            <a:ext cx="8458200" cy="1982031"/>
          </a:xfrm>
          <a:prstGeom prst="rect">
            <a:avLst/>
          </a:prstGeom>
          <a:noFill/>
          <a:ln w="9525">
            <a:noFill/>
            <a:miter lim="800000"/>
            <a:headEnd/>
            <a:tailEnd/>
          </a:ln>
        </p:spPr>
      </p:pic>
      <p:sp>
        <p:nvSpPr>
          <p:cNvPr id="6" name="TextBox 5"/>
          <p:cNvSpPr txBox="1"/>
          <p:nvPr/>
        </p:nvSpPr>
        <p:spPr>
          <a:xfrm>
            <a:off x="4924426" y="5249644"/>
            <a:ext cx="3533774" cy="646331"/>
          </a:xfrm>
          <a:prstGeom prst="rect">
            <a:avLst/>
          </a:prstGeom>
          <a:noFill/>
        </p:spPr>
        <p:txBody>
          <a:bodyPr wrap="square" rtlCol="0">
            <a:spAutoFit/>
          </a:bodyPr>
          <a:lstStyle/>
          <a:p>
            <a:pPr algn="ctr"/>
            <a:r>
              <a:rPr lang="en-US" dirty="0" smtClean="0">
                <a:solidFill>
                  <a:srgbClr val="FF2BD8"/>
                </a:solidFill>
              </a:rPr>
              <a:t>No way for us to know that 2 and 5 were lost with only ACKs</a:t>
            </a:r>
            <a:endParaRPr lang="en-US" dirty="0">
              <a:solidFill>
                <a:srgbClr val="FF2BD8"/>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Performance Issues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1683" name="Rectangle 3"/>
          <p:cNvSpPr>
            <a:spLocks noGrp="1" noChangeArrowheads="1"/>
          </p:cNvSpPr>
          <p:nvPr>
            <p:ph idx="1"/>
          </p:nvPr>
        </p:nvSpPr>
        <p:spPr>
          <a:xfrm>
            <a:off x="1304924" y="1714500"/>
            <a:ext cx="7315201" cy="4019550"/>
          </a:xfrm>
        </p:spPr>
        <p:txBody>
          <a:bodyPr/>
          <a:lstStyle/>
          <a:p>
            <a:r>
              <a:rPr lang="en-US" dirty="0" smtClean="0"/>
              <a:t>Many strategies for getting good performance have been learned over time</a:t>
            </a:r>
          </a:p>
          <a:p>
            <a:pPr lvl="3"/>
            <a:endParaRPr lang="en-US" dirty="0" smtClean="0"/>
          </a:p>
          <a:p>
            <a:pPr lvl="1"/>
            <a:r>
              <a:rPr lang="en-US" dirty="0" smtClean="0"/>
              <a:t>Performance problems </a:t>
            </a:r>
            <a:r>
              <a:rPr lang="en-US" dirty="0" smtClean="0">
                <a:solidFill>
                  <a:srgbClr val="0000FF"/>
                </a:solidFill>
              </a:rPr>
              <a:t>»</a:t>
            </a:r>
            <a:endParaRPr lang="en-US" dirty="0" smtClean="0"/>
          </a:p>
          <a:p>
            <a:pPr lvl="1"/>
            <a:r>
              <a:rPr lang="en-US" dirty="0" smtClean="0"/>
              <a:t>Measuring network performance </a:t>
            </a:r>
            <a:r>
              <a:rPr lang="en-US" dirty="0" smtClean="0">
                <a:solidFill>
                  <a:srgbClr val="0000FF"/>
                </a:solidFill>
              </a:rPr>
              <a:t>»</a:t>
            </a:r>
            <a:endParaRPr lang="en-US" dirty="0" smtClean="0"/>
          </a:p>
          <a:p>
            <a:pPr lvl="1"/>
            <a:r>
              <a:rPr lang="en-US" dirty="0" smtClean="0"/>
              <a:t>Host design for fast networks </a:t>
            </a:r>
            <a:r>
              <a:rPr lang="en-US" dirty="0" smtClean="0">
                <a:solidFill>
                  <a:srgbClr val="0000FF"/>
                </a:solidFill>
              </a:rPr>
              <a:t>»</a:t>
            </a:r>
            <a:endParaRPr lang="en-US" dirty="0" smtClean="0"/>
          </a:p>
          <a:p>
            <a:pPr lvl="1"/>
            <a:r>
              <a:rPr lang="en-US" dirty="0" smtClean="0"/>
              <a:t>Fast segment processing </a:t>
            </a:r>
            <a:r>
              <a:rPr lang="en-US" dirty="0" smtClean="0">
                <a:solidFill>
                  <a:srgbClr val="0000FF"/>
                </a:solidFill>
              </a:rPr>
              <a:t>»</a:t>
            </a:r>
          </a:p>
          <a:p>
            <a:pPr lvl="1"/>
            <a:r>
              <a:rPr lang="en-US" dirty="0" smtClean="0"/>
              <a:t>Header compression </a:t>
            </a:r>
            <a:r>
              <a:rPr lang="en-US" dirty="0" smtClean="0">
                <a:solidFill>
                  <a:srgbClr val="0000FF"/>
                </a:solidFill>
              </a:rPr>
              <a:t>»</a:t>
            </a:r>
            <a:endParaRPr lang="en-US" dirty="0" smtClean="0"/>
          </a:p>
          <a:p>
            <a:pPr lvl="1"/>
            <a:r>
              <a:rPr lang="en-US" dirty="0" smtClean="0"/>
              <a:t>Protocols for “long fat” networks </a:t>
            </a:r>
            <a:r>
              <a:rPr lang="en-US" dirty="0" smtClean="0">
                <a:solidFill>
                  <a:srgbClr val="0000FF"/>
                </a:solidFill>
              </a:rPr>
              <a:t>»</a:t>
            </a:r>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Problems</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4"/>
          <p:cNvSpPr>
            <a:spLocks noGrp="1"/>
          </p:cNvSpPr>
          <p:nvPr>
            <p:ph idx="1"/>
          </p:nvPr>
        </p:nvSpPr>
        <p:spPr/>
        <p:txBody>
          <a:bodyPr/>
          <a:lstStyle/>
          <a:p>
            <a:r>
              <a:rPr lang="en-US" dirty="0" smtClean="0"/>
              <a:t>Unexpected loads often interact with protocols to cause performance problems</a:t>
            </a:r>
          </a:p>
          <a:p>
            <a:pPr lvl="1"/>
            <a:r>
              <a:rPr lang="en-US" dirty="0" smtClean="0"/>
              <a:t>Need to find the situations and improve the protocols</a:t>
            </a:r>
          </a:p>
          <a:p>
            <a:r>
              <a:rPr lang="en-US" dirty="0" smtClean="0"/>
              <a:t>Examples:</a:t>
            </a:r>
          </a:p>
          <a:p>
            <a:pPr lvl="1"/>
            <a:r>
              <a:rPr lang="en-US" dirty="0" smtClean="0"/>
              <a:t>Broadcast storm: one broadcast triggers another</a:t>
            </a:r>
          </a:p>
          <a:p>
            <a:pPr lvl="1"/>
            <a:r>
              <a:rPr lang="en-US" dirty="0" smtClean="0"/>
              <a:t>Synchronization: a building of computers all contact the DHCP server together after a power failure</a:t>
            </a:r>
          </a:p>
          <a:p>
            <a:pPr lvl="1"/>
            <a:r>
              <a:rPr lang="en-US" dirty="0" smtClean="0"/>
              <a:t>Tiny packets: some situations can cause TCP to send many small packets instead of few large ones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Measuring Network Performance </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3731" name="Rectangle 3"/>
          <p:cNvSpPr>
            <a:spLocks noGrp="1" noChangeArrowheads="1"/>
          </p:cNvSpPr>
          <p:nvPr>
            <p:ph idx="1"/>
          </p:nvPr>
        </p:nvSpPr>
        <p:spPr/>
        <p:txBody>
          <a:bodyPr/>
          <a:lstStyle/>
          <a:p>
            <a:r>
              <a:rPr lang="en-US" dirty="0" smtClean="0"/>
              <a:t>Measurement is the key to understanding performance – but has its own pitfalls. </a:t>
            </a:r>
          </a:p>
          <a:p>
            <a:r>
              <a:rPr lang="en-US" dirty="0" smtClean="0"/>
              <a:t>Example pitfalls:</a:t>
            </a:r>
          </a:p>
          <a:p>
            <a:pPr lvl="1"/>
            <a:r>
              <a:rPr lang="en-US" dirty="0" smtClean="0"/>
              <a:t>Caching: fetching Web pages will give surprisingly fast results if they are unexpectedly cached</a:t>
            </a:r>
          </a:p>
          <a:p>
            <a:pPr lvl="1"/>
            <a:r>
              <a:rPr lang="en-US" dirty="0" smtClean="0"/>
              <a:t>Timing: clocks may over/underestimate fast events</a:t>
            </a:r>
          </a:p>
          <a:p>
            <a:pPr lvl="1"/>
            <a:r>
              <a:rPr lang="en-US" dirty="0" smtClean="0"/>
              <a:t>Interference: there may be competing workloads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Host Design for Fast Networks</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6803" name="Rectangle 3"/>
          <p:cNvSpPr>
            <a:spLocks noGrp="1" noChangeArrowheads="1"/>
          </p:cNvSpPr>
          <p:nvPr>
            <p:ph idx="1"/>
          </p:nvPr>
        </p:nvSpPr>
        <p:spPr/>
        <p:txBody>
          <a:bodyPr/>
          <a:lstStyle/>
          <a:p>
            <a:r>
              <a:rPr lang="en-US" dirty="0" smtClean="0"/>
              <a:t>Poor host software can greatly slow down networks. </a:t>
            </a:r>
          </a:p>
          <a:p>
            <a:r>
              <a:rPr lang="en-US" dirty="0" smtClean="0"/>
              <a:t>Rules of thumb for fast host software:</a:t>
            </a:r>
          </a:p>
          <a:p>
            <a:pPr lvl="1"/>
            <a:r>
              <a:rPr lang="en-US" dirty="0" smtClean="0"/>
              <a:t>Host speed more important than network speed</a:t>
            </a:r>
          </a:p>
          <a:p>
            <a:pPr lvl="1"/>
            <a:r>
              <a:rPr lang="en-US" dirty="0" smtClean="0"/>
              <a:t>Reduce packet count to reduce overhead</a:t>
            </a:r>
          </a:p>
          <a:p>
            <a:pPr lvl="1"/>
            <a:r>
              <a:rPr lang="en-US" dirty="0" smtClean="0"/>
              <a:t>Minimize data touching</a:t>
            </a:r>
          </a:p>
          <a:p>
            <a:pPr lvl="1"/>
            <a:r>
              <a:rPr lang="en-US" dirty="0" smtClean="0"/>
              <a:t>Minimize context switches</a:t>
            </a:r>
          </a:p>
          <a:p>
            <a:pPr lvl="1"/>
            <a:r>
              <a:rPr lang="en-US" dirty="0" smtClean="0"/>
              <a:t>Avoiding congestion is better than recovering from it</a:t>
            </a:r>
          </a:p>
          <a:p>
            <a:pPr lvl="1"/>
            <a:r>
              <a:rPr lang="en-US" dirty="0" smtClean="0"/>
              <a:t>Avoid timeouts</a:t>
            </a:r>
          </a:p>
          <a:p>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Fast Segment Processing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9875" name="Rectangle 3"/>
          <p:cNvSpPr>
            <a:spLocks noGrp="1" noChangeArrowheads="1"/>
          </p:cNvSpPr>
          <p:nvPr>
            <p:ph idx="1"/>
          </p:nvPr>
        </p:nvSpPr>
        <p:spPr>
          <a:xfrm>
            <a:off x="914399" y="1391638"/>
            <a:ext cx="7790214" cy="4600081"/>
          </a:xfrm>
        </p:spPr>
        <p:txBody>
          <a:bodyPr/>
          <a:lstStyle/>
          <a:p>
            <a:r>
              <a:rPr lang="en-US" dirty="0" smtClean="0"/>
              <a:t>Speed up the common case with a fast path [pink]</a:t>
            </a:r>
          </a:p>
          <a:p>
            <a:pPr lvl="1"/>
            <a:r>
              <a:rPr lang="en-US" dirty="0" smtClean="0"/>
              <a:t>Handles packets with expected header; OK for others to run slowly</a:t>
            </a:r>
          </a:p>
        </p:txBody>
      </p:sp>
      <p:pic>
        <p:nvPicPr>
          <p:cNvPr id="79876" name="Picture 2"/>
          <p:cNvPicPr>
            <a:picLocks noChangeAspect="1" noChangeArrowheads="1"/>
          </p:cNvPicPr>
          <p:nvPr/>
        </p:nvPicPr>
        <p:blipFill>
          <a:blip r:embed="rId2" cstate="print"/>
          <a:srcRect/>
          <a:stretch>
            <a:fillRect/>
          </a:stretch>
        </p:blipFill>
        <p:spPr bwMode="auto">
          <a:xfrm>
            <a:off x="395287" y="2644775"/>
            <a:ext cx="8353425" cy="3705225"/>
          </a:xfrm>
          <a:prstGeom prst="rect">
            <a:avLst/>
          </a:prstGeom>
          <a:noFill/>
          <a:ln w="9525">
            <a:noFill/>
            <a:miter lim="800000"/>
            <a:headEnd/>
            <a:tailEnd/>
          </a:ln>
        </p:spPr>
      </p:pic>
      <p:cxnSp>
        <p:nvCxnSpPr>
          <p:cNvPr id="16" name="Straight Arrow Connector 15"/>
          <p:cNvCxnSpPr/>
          <p:nvPr/>
        </p:nvCxnSpPr>
        <p:spPr bwMode="auto">
          <a:xfrm rot="5400000">
            <a:off x="704850" y="3638550"/>
            <a:ext cx="7810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7" name="Straight Arrow Connector 16"/>
          <p:cNvCxnSpPr/>
          <p:nvPr/>
        </p:nvCxnSpPr>
        <p:spPr bwMode="auto">
          <a:xfrm rot="5400000">
            <a:off x="7610475" y="3667125"/>
            <a:ext cx="781050" cy="1588"/>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18" name="Straight Arrow Connector 17"/>
          <p:cNvCxnSpPr/>
          <p:nvPr/>
        </p:nvCxnSpPr>
        <p:spPr bwMode="auto">
          <a:xfrm rot="5400000">
            <a:off x="3511154" y="5205809"/>
            <a:ext cx="1380331"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rot="5400000">
            <a:off x="4554141" y="5296297"/>
            <a:ext cx="1142206" cy="1588"/>
          </a:xfrm>
          <a:prstGeom prst="straightConnector1">
            <a:avLst/>
          </a:prstGeom>
          <a:solidFill>
            <a:schemeClr val="accent1"/>
          </a:solidFill>
          <a:ln w="28575" cap="flat" cmpd="sng" algn="ctr">
            <a:solidFill>
              <a:schemeClr val="accent3">
                <a:lumMod val="60000"/>
                <a:lumOff val="40000"/>
              </a:schemeClr>
            </a:solidFill>
            <a:prstDash val="solid"/>
            <a:round/>
            <a:headEnd type="arrow" w="med" len="med"/>
            <a:tailEnd type="none" w="med" len="med"/>
          </a:ln>
          <a:effectLst/>
        </p:spPr>
      </p:cxnSp>
      <p:cxnSp>
        <p:nvCxnSpPr>
          <p:cNvPr id="20" name="Straight Arrow Connector 19"/>
          <p:cNvCxnSpPr/>
          <p:nvPr/>
        </p:nvCxnSpPr>
        <p:spPr bwMode="auto">
          <a:xfrm>
            <a:off x="1409700" y="4352925"/>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3" name="Straight Arrow Connector 22"/>
          <p:cNvCxnSpPr/>
          <p:nvPr/>
        </p:nvCxnSpPr>
        <p:spPr bwMode="auto">
          <a:xfrm>
            <a:off x="2362200" y="4352925"/>
            <a:ext cx="3429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4" name="Straight Arrow Connector 23"/>
          <p:cNvCxnSpPr/>
          <p:nvPr/>
        </p:nvCxnSpPr>
        <p:spPr bwMode="auto">
          <a:xfrm>
            <a:off x="3067050" y="4362450"/>
            <a:ext cx="9715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7" name="Straight Arrow Connector 26"/>
          <p:cNvCxnSpPr/>
          <p:nvPr/>
        </p:nvCxnSpPr>
        <p:spPr bwMode="auto">
          <a:xfrm>
            <a:off x="5457825" y="4343400"/>
            <a:ext cx="57150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8" name="Straight Arrow Connector 27"/>
          <p:cNvCxnSpPr/>
          <p:nvPr/>
        </p:nvCxnSpPr>
        <p:spPr bwMode="auto">
          <a:xfrm>
            <a:off x="6410325" y="4343400"/>
            <a:ext cx="295275"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9" name="Straight Arrow Connector 28"/>
          <p:cNvCxnSpPr/>
          <p:nvPr/>
        </p:nvCxnSpPr>
        <p:spPr bwMode="auto">
          <a:xfrm>
            <a:off x="7115175" y="4343400"/>
            <a:ext cx="742950" cy="1588"/>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sp>
        <p:nvSpPr>
          <p:cNvPr id="33" name="TextBox 32"/>
          <p:cNvSpPr txBox="1"/>
          <p:nvPr/>
        </p:nvSpPr>
        <p:spPr>
          <a:xfrm>
            <a:off x="4686300" y="3168848"/>
            <a:ext cx="613951" cy="184666"/>
          </a:xfrm>
          <a:prstGeom prst="rect">
            <a:avLst/>
          </a:prstGeom>
          <a:solidFill>
            <a:schemeClr val="bg1"/>
          </a:solidFill>
        </p:spPr>
        <p:txBody>
          <a:bodyPr wrap="none" lIns="0" tIns="0" rIns="0" bIns="0" rtlCol="0">
            <a:spAutoFit/>
          </a:bodyPr>
          <a:lstStyle/>
          <a:p>
            <a:r>
              <a:rPr lang="en-US" sz="1200" dirty="0" smtClean="0"/>
              <a:t>Segment</a:t>
            </a:r>
            <a:endParaRPr lang="en-US" sz="1200" dirty="0"/>
          </a:p>
        </p:txBody>
      </p:sp>
      <p:sp>
        <p:nvSpPr>
          <p:cNvPr id="34" name="TextBox 33"/>
          <p:cNvSpPr txBox="1"/>
          <p:nvPr/>
        </p:nvSpPr>
        <p:spPr>
          <a:xfrm>
            <a:off x="3609975" y="3568898"/>
            <a:ext cx="588303" cy="184666"/>
          </a:xfrm>
          <a:prstGeom prst="rect">
            <a:avLst/>
          </a:prstGeom>
          <a:solidFill>
            <a:schemeClr val="bg1"/>
          </a:solidFill>
        </p:spPr>
        <p:txBody>
          <a:bodyPr wrap="none" lIns="0" tIns="0" rIns="0" bIns="0" rtlCol="0">
            <a:spAutoFit/>
          </a:bodyPr>
          <a:lstStyle/>
          <a:p>
            <a:r>
              <a:rPr lang="en-US" sz="1200" dirty="0"/>
              <a:t>s</a:t>
            </a:r>
            <a:r>
              <a:rPr lang="en-US" sz="1200" dirty="0" smtClean="0"/>
              <a:t>egment</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Fast Segment Processing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Header fields are often the same from one packet to the next for a flow; copy/check them to speed up processing</a:t>
            </a:r>
            <a:endParaRPr lang="en-US" dirty="0"/>
          </a:p>
        </p:txBody>
      </p:sp>
      <p:pic>
        <p:nvPicPr>
          <p:cNvPr id="80900" name="Picture 2"/>
          <p:cNvPicPr>
            <a:picLocks noChangeAspect="1" noChangeArrowheads="1"/>
          </p:cNvPicPr>
          <p:nvPr/>
        </p:nvPicPr>
        <p:blipFill>
          <a:blip r:embed="rId2" cstate="print"/>
          <a:srcRect b="14706"/>
          <a:stretch>
            <a:fillRect/>
          </a:stretch>
        </p:blipFill>
        <p:spPr bwMode="auto">
          <a:xfrm>
            <a:off x="466725" y="2733675"/>
            <a:ext cx="8210550" cy="2209800"/>
          </a:xfrm>
          <a:prstGeom prst="rect">
            <a:avLst/>
          </a:prstGeom>
          <a:noFill/>
          <a:ln w="9525">
            <a:noFill/>
            <a:miter lim="800000"/>
            <a:headEnd/>
            <a:tailEnd/>
          </a:ln>
        </p:spPr>
      </p:pic>
      <p:sp>
        <p:nvSpPr>
          <p:cNvPr id="6" name="TextBox 5"/>
          <p:cNvSpPr txBox="1"/>
          <p:nvPr/>
        </p:nvSpPr>
        <p:spPr>
          <a:xfrm>
            <a:off x="4695825" y="5173444"/>
            <a:ext cx="3762375" cy="646331"/>
          </a:xfrm>
          <a:prstGeom prst="rect">
            <a:avLst/>
          </a:prstGeom>
          <a:noFill/>
        </p:spPr>
        <p:txBody>
          <a:bodyPr wrap="square" rtlCol="0">
            <a:spAutoFit/>
          </a:bodyPr>
          <a:lstStyle/>
          <a:p>
            <a:pPr algn="ctr"/>
            <a:r>
              <a:rPr lang="en-US" dirty="0" smtClean="0">
                <a:solidFill>
                  <a:srgbClr val="FF2BD8"/>
                </a:solidFill>
              </a:rPr>
              <a:t>IP header fields that are often the same for a one-way flow (shaded)</a:t>
            </a:r>
            <a:endParaRPr lang="en-US" dirty="0">
              <a:solidFill>
                <a:srgbClr val="FF2BD8"/>
              </a:solidFill>
            </a:endParaRPr>
          </a:p>
        </p:txBody>
      </p:sp>
      <p:sp>
        <p:nvSpPr>
          <p:cNvPr id="8" name="TextBox 7"/>
          <p:cNvSpPr txBox="1"/>
          <p:nvPr/>
        </p:nvSpPr>
        <p:spPr>
          <a:xfrm>
            <a:off x="714375" y="5144869"/>
            <a:ext cx="3714750" cy="646331"/>
          </a:xfrm>
          <a:prstGeom prst="rect">
            <a:avLst/>
          </a:prstGeom>
          <a:noFill/>
        </p:spPr>
        <p:txBody>
          <a:bodyPr wrap="square" rtlCol="0">
            <a:spAutoFit/>
          </a:bodyPr>
          <a:lstStyle/>
          <a:p>
            <a:pPr algn="ctr"/>
            <a:r>
              <a:rPr lang="en-US" dirty="0" smtClean="0">
                <a:solidFill>
                  <a:srgbClr val="FF2BD8"/>
                </a:solidFill>
              </a:rPr>
              <a:t>TCP header fields that stay the same for a one-way flow (shaded)</a:t>
            </a:r>
            <a:endParaRPr lang="en-US" dirty="0">
              <a:solidFill>
                <a:srgbClr val="FF2BD8"/>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Compression</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Overhead can be very large for small packets</a:t>
            </a:r>
          </a:p>
          <a:p>
            <a:pPr lvl="1"/>
            <a:r>
              <a:rPr lang="en-US" dirty="0" smtClean="0"/>
              <a:t>40 bytes of header for RTP/UDP/IP VoIP packet</a:t>
            </a:r>
          </a:p>
          <a:p>
            <a:pPr lvl="1"/>
            <a:r>
              <a:rPr lang="en-US" dirty="0" smtClean="0"/>
              <a:t>Problematic for slow links, especially wireless</a:t>
            </a:r>
          </a:p>
          <a:p>
            <a:pPr lvl="3"/>
            <a:endParaRPr lang="en-US" dirty="0" smtClean="0"/>
          </a:p>
          <a:p>
            <a:r>
              <a:rPr lang="en-US" dirty="0" smtClean="0"/>
              <a:t>Header compression mitigates this problem</a:t>
            </a:r>
          </a:p>
          <a:p>
            <a:pPr lvl="1"/>
            <a:r>
              <a:rPr lang="en-US" dirty="0" smtClean="0"/>
              <a:t>Runs between Link and Network layer</a:t>
            </a:r>
          </a:p>
          <a:p>
            <a:pPr lvl="1"/>
            <a:r>
              <a:rPr lang="en-US" dirty="0" smtClean="0"/>
              <a:t>Omits fields that don’t change or change predictably</a:t>
            </a:r>
          </a:p>
          <a:p>
            <a:pPr lvl="2"/>
            <a:r>
              <a:rPr lang="en-US" dirty="0" smtClean="0"/>
              <a:t>40 byte TCP/IP header </a:t>
            </a:r>
            <a:r>
              <a:rPr lang="en-US" dirty="0" smtClean="0">
                <a:sym typeface="Wingdings" pitchFamily="2" charset="2"/>
              </a:rPr>
              <a:t> 3 bytes of information</a:t>
            </a:r>
          </a:p>
          <a:p>
            <a:pPr lvl="1"/>
            <a:r>
              <a:rPr lang="en-US" dirty="0" smtClean="0"/>
              <a:t>Gives simple high-layer headers and efficient links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Transport Service Primitives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1267" name="Rectangle 3"/>
          <p:cNvSpPr>
            <a:spLocks noGrp="1" noChangeArrowheads="1"/>
          </p:cNvSpPr>
          <p:nvPr>
            <p:ph idx="1"/>
          </p:nvPr>
        </p:nvSpPr>
        <p:spPr>
          <a:xfrm>
            <a:off x="914399" y="1394409"/>
            <a:ext cx="7790214" cy="4600081"/>
          </a:xfrm>
        </p:spPr>
        <p:txBody>
          <a:bodyPr/>
          <a:lstStyle/>
          <a:p>
            <a:r>
              <a:rPr lang="en-US" dirty="0" smtClean="0"/>
              <a:t>State diagram for a simple connection-oriented service</a:t>
            </a:r>
          </a:p>
        </p:txBody>
      </p:sp>
      <p:pic>
        <p:nvPicPr>
          <p:cNvPr id="11268" name="Picture 2"/>
          <p:cNvPicPr>
            <a:picLocks noChangeAspect="1" noChangeArrowheads="1"/>
          </p:cNvPicPr>
          <p:nvPr/>
        </p:nvPicPr>
        <p:blipFill>
          <a:blip r:embed="rId2" cstate="print"/>
          <a:srcRect/>
          <a:stretch>
            <a:fillRect/>
          </a:stretch>
        </p:blipFill>
        <p:spPr bwMode="auto">
          <a:xfrm>
            <a:off x="758317" y="2060613"/>
            <a:ext cx="4953000" cy="3762375"/>
          </a:xfrm>
          <a:prstGeom prst="rect">
            <a:avLst/>
          </a:prstGeom>
          <a:noFill/>
          <a:ln w="9525">
            <a:noFill/>
            <a:miter lim="800000"/>
            <a:headEnd/>
            <a:tailEnd/>
          </a:ln>
        </p:spPr>
      </p:pic>
      <p:sp>
        <p:nvSpPr>
          <p:cNvPr id="9" name="TextBox 8"/>
          <p:cNvSpPr txBox="1"/>
          <p:nvPr/>
        </p:nvSpPr>
        <p:spPr>
          <a:xfrm>
            <a:off x="6036805" y="2780050"/>
            <a:ext cx="2890899" cy="2585323"/>
          </a:xfrm>
          <a:prstGeom prst="rect">
            <a:avLst/>
          </a:prstGeom>
          <a:noFill/>
        </p:spPr>
        <p:txBody>
          <a:bodyPr wrap="square" rtlCol="0">
            <a:spAutoFit/>
          </a:bodyPr>
          <a:lstStyle/>
          <a:p>
            <a:r>
              <a:rPr lang="en-US" dirty="0" smtClean="0"/>
              <a:t>Solid lines (right) show client state sequence</a:t>
            </a:r>
          </a:p>
          <a:p>
            <a:endParaRPr lang="en-US" dirty="0"/>
          </a:p>
          <a:p>
            <a:r>
              <a:rPr lang="en-US" dirty="0" smtClean="0"/>
              <a:t>Dashed lines (left) show server state sequence</a:t>
            </a:r>
          </a:p>
          <a:p>
            <a:endParaRPr lang="en-US" dirty="0"/>
          </a:p>
          <a:p>
            <a:r>
              <a:rPr lang="en-US" dirty="0" smtClean="0"/>
              <a:t>Transitions in italics are due to segment arrivals.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Protocols for “Long Fat” Networks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dirty="0" smtClean="0"/>
              <a:t>Networks with high bandwidth (“Fat”) and high delay (“Long”) can store much information inside the network</a:t>
            </a:r>
          </a:p>
          <a:p>
            <a:pPr lvl="1"/>
            <a:r>
              <a:rPr lang="en-US" dirty="0" smtClean="0"/>
              <a:t>Requires protocols with ample buffering and few RTTs, rather than reducing the bits on the wire </a:t>
            </a:r>
          </a:p>
        </p:txBody>
      </p:sp>
      <p:grpSp>
        <p:nvGrpSpPr>
          <p:cNvPr id="13" name="Group 12"/>
          <p:cNvGrpSpPr/>
          <p:nvPr/>
        </p:nvGrpSpPr>
        <p:grpSpPr>
          <a:xfrm>
            <a:off x="251662" y="3297238"/>
            <a:ext cx="8854238" cy="2570162"/>
            <a:chOff x="289762" y="3049588"/>
            <a:chExt cx="8854238" cy="2570162"/>
          </a:xfrm>
        </p:grpSpPr>
        <p:pic>
          <p:nvPicPr>
            <p:cNvPr id="72708" name="Picture 2"/>
            <p:cNvPicPr>
              <a:picLocks noChangeAspect="1" noChangeArrowheads="1"/>
            </p:cNvPicPr>
            <p:nvPr/>
          </p:nvPicPr>
          <p:blipFill>
            <a:blip r:embed="rId2" cstate="print"/>
            <a:srcRect l="50574" b="56373"/>
            <a:stretch>
              <a:fillRect/>
            </a:stretch>
          </p:blipFill>
          <p:spPr bwMode="auto">
            <a:xfrm>
              <a:off x="289762" y="3133725"/>
              <a:ext cx="2843964" cy="1743075"/>
            </a:xfrm>
            <a:prstGeom prst="rect">
              <a:avLst/>
            </a:prstGeom>
            <a:noFill/>
            <a:ln w="9525">
              <a:noFill/>
              <a:miter lim="800000"/>
              <a:headEnd/>
              <a:tailEnd/>
            </a:ln>
          </p:spPr>
        </p:pic>
        <p:pic>
          <p:nvPicPr>
            <p:cNvPr id="72709" name="Picture 2"/>
            <p:cNvPicPr>
              <a:picLocks noChangeAspect="1" noChangeArrowheads="1"/>
            </p:cNvPicPr>
            <p:nvPr/>
          </p:nvPicPr>
          <p:blipFill>
            <a:blip r:embed="rId2" cstate="print"/>
            <a:srcRect t="55428"/>
            <a:stretch>
              <a:fillRect/>
            </a:stretch>
          </p:blipFill>
          <p:spPr bwMode="auto">
            <a:xfrm>
              <a:off x="3095625" y="3049588"/>
              <a:ext cx="6048375" cy="1871599"/>
            </a:xfrm>
            <a:prstGeom prst="rect">
              <a:avLst/>
            </a:prstGeom>
            <a:noFill/>
            <a:ln w="9525">
              <a:noFill/>
              <a:miter lim="800000"/>
              <a:headEnd/>
              <a:tailEnd/>
            </a:ln>
          </p:spPr>
        </p:pic>
        <p:sp>
          <p:nvSpPr>
            <p:cNvPr id="7" name="TextBox 6"/>
            <p:cNvSpPr txBox="1"/>
            <p:nvPr/>
          </p:nvSpPr>
          <p:spPr>
            <a:xfrm>
              <a:off x="342900" y="4973419"/>
              <a:ext cx="2571750" cy="646331"/>
            </a:xfrm>
            <a:prstGeom prst="rect">
              <a:avLst/>
            </a:prstGeom>
            <a:noFill/>
          </p:spPr>
          <p:txBody>
            <a:bodyPr wrap="square" rtlCol="0">
              <a:spAutoFit/>
            </a:bodyPr>
            <a:lstStyle/>
            <a:p>
              <a:pPr algn="ctr"/>
              <a:r>
                <a:rPr lang="en-US" dirty="0" smtClean="0">
                  <a:solidFill>
                    <a:srgbClr val="FF2BD8"/>
                  </a:solidFill>
                </a:rPr>
                <a:t>Starting to send 1 </a:t>
              </a:r>
              <a:r>
                <a:rPr lang="en-US" dirty="0" err="1" smtClean="0">
                  <a:solidFill>
                    <a:srgbClr val="FF2BD8"/>
                  </a:solidFill>
                </a:rPr>
                <a:t>Mbit</a:t>
              </a:r>
              <a:endParaRPr lang="en-US" dirty="0" smtClean="0">
                <a:solidFill>
                  <a:srgbClr val="FF2BD8"/>
                </a:solidFill>
              </a:endParaRPr>
            </a:p>
            <a:p>
              <a:pPr algn="ctr"/>
              <a:r>
                <a:rPr lang="en-US" dirty="0" smtClean="0">
                  <a:solidFill>
                    <a:srgbClr val="FF2BD8"/>
                  </a:solidFill>
                </a:rPr>
                <a:t>San Diego </a:t>
              </a:r>
              <a:r>
                <a:rPr lang="en-US" dirty="0" smtClean="0">
                  <a:solidFill>
                    <a:srgbClr val="FF2BD8"/>
                  </a:solidFill>
                  <a:sym typeface="Wingdings" pitchFamily="2" charset="2"/>
                </a:rPr>
                <a:t></a:t>
              </a:r>
              <a:r>
                <a:rPr lang="en-US" dirty="0" smtClean="0">
                  <a:solidFill>
                    <a:srgbClr val="FF2BD8"/>
                  </a:solidFill>
                </a:rPr>
                <a:t> Boston</a:t>
              </a:r>
              <a:endParaRPr lang="en-US" dirty="0">
                <a:solidFill>
                  <a:srgbClr val="FF2BD8"/>
                </a:solidFill>
              </a:endParaRPr>
            </a:p>
          </p:txBody>
        </p:sp>
        <p:sp>
          <p:nvSpPr>
            <p:cNvPr id="8" name="TextBox 7"/>
            <p:cNvSpPr txBox="1"/>
            <p:nvPr/>
          </p:nvSpPr>
          <p:spPr>
            <a:xfrm>
              <a:off x="3228975" y="4982944"/>
              <a:ext cx="2371725" cy="369332"/>
            </a:xfrm>
            <a:prstGeom prst="rect">
              <a:avLst/>
            </a:prstGeom>
            <a:noFill/>
          </p:spPr>
          <p:txBody>
            <a:bodyPr wrap="square" rtlCol="0">
              <a:spAutoFit/>
            </a:bodyPr>
            <a:lstStyle/>
            <a:p>
              <a:pPr algn="ctr"/>
              <a:r>
                <a:rPr lang="en-US" dirty="0" smtClean="0">
                  <a:solidFill>
                    <a:srgbClr val="FF2BD8"/>
                  </a:solidFill>
                </a:rPr>
                <a:t>20ms after start</a:t>
              </a:r>
              <a:endParaRPr lang="en-US" dirty="0">
                <a:solidFill>
                  <a:srgbClr val="FF2BD8"/>
                </a:solidFill>
              </a:endParaRPr>
            </a:p>
          </p:txBody>
        </p:sp>
        <p:sp>
          <p:nvSpPr>
            <p:cNvPr id="9" name="TextBox 8"/>
            <p:cNvSpPr txBox="1"/>
            <p:nvPr/>
          </p:nvSpPr>
          <p:spPr>
            <a:xfrm>
              <a:off x="6343650" y="4982944"/>
              <a:ext cx="2371725" cy="369332"/>
            </a:xfrm>
            <a:prstGeom prst="rect">
              <a:avLst/>
            </a:prstGeom>
            <a:noFill/>
          </p:spPr>
          <p:txBody>
            <a:bodyPr wrap="square" rtlCol="0">
              <a:spAutoFit/>
            </a:bodyPr>
            <a:lstStyle/>
            <a:p>
              <a:pPr algn="ctr"/>
              <a:r>
                <a:rPr lang="en-US" dirty="0">
                  <a:solidFill>
                    <a:srgbClr val="FF2BD8"/>
                  </a:solidFill>
                </a:rPr>
                <a:t>4</a:t>
              </a:r>
              <a:r>
                <a:rPr lang="en-US" dirty="0" smtClean="0">
                  <a:solidFill>
                    <a:srgbClr val="FF2BD8"/>
                  </a:solidFill>
                </a:rPr>
                <a:t>0ms after start</a:t>
              </a:r>
              <a:endParaRPr lang="en-US" dirty="0">
                <a:solidFill>
                  <a:srgbClr val="FF2BD8"/>
                </a:solidFill>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Protocols for “Long Fat” Networks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2947" name="Content Placeholder 2"/>
          <p:cNvSpPr>
            <a:spLocks noGrp="1"/>
          </p:cNvSpPr>
          <p:nvPr>
            <p:ph idx="1"/>
          </p:nvPr>
        </p:nvSpPr>
        <p:spPr>
          <a:xfrm>
            <a:off x="914399" y="1324963"/>
            <a:ext cx="7790214" cy="4600081"/>
          </a:xfrm>
        </p:spPr>
        <p:txBody>
          <a:bodyPr/>
          <a:lstStyle/>
          <a:p>
            <a:r>
              <a:rPr lang="en-US" dirty="0" smtClean="0"/>
              <a:t>You can buy more bandwidth but not lower delay</a:t>
            </a:r>
          </a:p>
          <a:p>
            <a:pPr lvl="1"/>
            <a:r>
              <a:rPr lang="en-US" dirty="0" smtClean="0"/>
              <a:t>Need to shift ends (e.g., into cloud) to lower further</a:t>
            </a:r>
          </a:p>
        </p:txBody>
      </p:sp>
      <p:pic>
        <p:nvPicPr>
          <p:cNvPr id="82948" name="Picture 2"/>
          <p:cNvPicPr>
            <a:picLocks noChangeAspect="1" noChangeArrowheads="1"/>
          </p:cNvPicPr>
          <p:nvPr/>
        </p:nvPicPr>
        <p:blipFill>
          <a:blip r:embed="rId2" cstate="print"/>
          <a:srcRect/>
          <a:stretch>
            <a:fillRect/>
          </a:stretch>
        </p:blipFill>
        <p:spPr bwMode="auto">
          <a:xfrm>
            <a:off x="981075" y="2233614"/>
            <a:ext cx="7181850" cy="3906064"/>
          </a:xfrm>
          <a:prstGeom prst="rect">
            <a:avLst/>
          </a:prstGeom>
          <a:noFill/>
          <a:ln w="9525">
            <a:noFill/>
            <a:miter lim="800000"/>
            <a:headEnd/>
            <a:tailEnd/>
          </a:ln>
        </p:spPr>
      </p:pic>
      <p:sp>
        <p:nvSpPr>
          <p:cNvPr id="9" name="TextBox 8"/>
          <p:cNvSpPr txBox="1"/>
          <p:nvPr/>
        </p:nvSpPr>
        <p:spPr>
          <a:xfrm>
            <a:off x="704850" y="6040219"/>
            <a:ext cx="7734300" cy="369332"/>
          </a:xfrm>
          <a:prstGeom prst="rect">
            <a:avLst/>
          </a:prstGeom>
          <a:noFill/>
        </p:spPr>
        <p:txBody>
          <a:bodyPr wrap="square" rtlCol="0">
            <a:spAutoFit/>
          </a:bodyPr>
          <a:lstStyle/>
          <a:p>
            <a:pPr algn="ctr"/>
            <a:r>
              <a:rPr lang="en-US" dirty="0" smtClean="0">
                <a:solidFill>
                  <a:srgbClr val="FF2BD8"/>
                </a:solidFill>
              </a:rPr>
              <a:t>Minimum time to send and ACK a 1-Mbit file over a 4000-km line</a:t>
            </a:r>
            <a:endParaRPr lang="en-US" dirty="0">
              <a:solidFill>
                <a:srgbClr val="FF2BD8"/>
              </a:solidFill>
            </a:endParaRPr>
          </a:p>
        </p:txBody>
      </p:sp>
      <p:cxnSp>
        <p:nvCxnSpPr>
          <p:cNvPr id="11" name="Straight Arrow Connector 10"/>
          <p:cNvCxnSpPr/>
          <p:nvPr/>
        </p:nvCxnSpPr>
        <p:spPr bwMode="auto">
          <a:xfrm rot="5400000">
            <a:off x="5605463" y="5043487"/>
            <a:ext cx="923925" cy="1588"/>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12" name="TextBox 11"/>
          <p:cNvSpPr txBox="1"/>
          <p:nvPr/>
        </p:nvSpPr>
        <p:spPr>
          <a:xfrm>
            <a:off x="5781675" y="4782919"/>
            <a:ext cx="2638425" cy="369332"/>
          </a:xfrm>
          <a:prstGeom prst="rect">
            <a:avLst/>
          </a:prstGeom>
          <a:noFill/>
        </p:spPr>
        <p:txBody>
          <a:bodyPr wrap="square" rtlCol="0">
            <a:spAutoFit/>
          </a:bodyPr>
          <a:lstStyle/>
          <a:p>
            <a:pPr algn="ctr"/>
            <a:r>
              <a:rPr lang="en-US" dirty="0" smtClean="0">
                <a:solidFill>
                  <a:srgbClr val="FF2BD8"/>
                </a:solidFill>
              </a:rPr>
              <a:t>Propagation delay</a:t>
            </a:r>
            <a:endParaRPr lang="en-US" dirty="0">
              <a:solidFill>
                <a:srgbClr val="FF2BD8"/>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Delay Tolerant Networking</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3971" name="Rectangle 3"/>
          <p:cNvSpPr>
            <a:spLocks noGrp="1" noChangeArrowheads="1"/>
          </p:cNvSpPr>
          <p:nvPr>
            <p:ph idx="1"/>
          </p:nvPr>
        </p:nvSpPr>
        <p:spPr/>
        <p:txBody>
          <a:bodyPr/>
          <a:lstStyle/>
          <a:p>
            <a:r>
              <a:rPr lang="en-US" dirty="0" smtClean="0"/>
              <a:t>DTNs (Delay Tolerant Networks) store messages inside the network until they can be delivered</a:t>
            </a:r>
          </a:p>
          <a:p>
            <a:pPr lvl="3"/>
            <a:endParaRPr lang="en-US" dirty="0" smtClean="0"/>
          </a:p>
          <a:p>
            <a:pPr lvl="1"/>
            <a:r>
              <a:rPr lang="en-US" dirty="0" smtClean="0"/>
              <a:t>DTN Architecture </a:t>
            </a:r>
            <a:r>
              <a:rPr lang="en-US" dirty="0" smtClean="0">
                <a:solidFill>
                  <a:srgbClr val="0000FF"/>
                </a:solidFill>
              </a:rPr>
              <a:t>»</a:t>
            </a:r>
            <a:endParaRPr lang="en-US" dirty="0" smtClean="0"/>
          </a:p>
          <a:p>
            <a:pPr lvl="1"/>
            <a:r>
              <a:rPr lang="en-US" dirty="0" smtClean="0"/>
              <a:t>Bundle Protocol </a:t>
            </a:r>
            <a:r>
              <a:rPr lang="en-US" dirty="0" smtClean="0">
                <a:solidFill>
                  <a:srgbClr val="0000FF"/>
                </a:solidFill>
              </a:rPr>
              <a:t>»</a:t>
            </a:r>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DTN Architecture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4995" name="Rectangle 3"/>
          <p:cNvSpPr>
            <a:spLocks noGrp="1" noChangeArrowheads="1"/>
          </p:cNvSpPr>
          <p:nvPr>
            <p:ph idx="1"/>
          </p:nvPr>
        </p:nvSpPr>
        <p:spPr>
          <a:xfrm>
            <a:off x="914399" y="1382113"/>
            <a:ext cx="7790214" cy="4600081"/>
          </a:xfrm>
        </p:spPr>
        <p:txBody>
          <a:bodyPr/>
          <a:lstStyle/>
          <a:p>
            <a:r>
              <a:rPr lang="en-US" dirty="0" smtClean="0"/>
              <a:t>Messages called </a:t>
            </a:r>
            <a:r>
              <a:rPr lang="en-US" u="sng" dirty="0" smtClean="0"/>
              <a:t>bundles</a:t>
            </a:r>
            <a:r>
              <a:rPr lang="en-US" dirty="0" smtClean="0"/>
              <a:t> are stored at DTN nodes while waiting for an intermittent link to become a contact</a:t>
            </a:r>
          </a:p>
          <a:p>
            <a:pPr lvl="1"/>
            <a:r>
              <a:rPr lang="en-US" dirty="0" smtClean="0"/>
              <a:t>Bundles might wait hours, not milliseconds in routers</a:t>
            </a:r>
          </a:p>
          <a:p>
            <a:pPr lvl="1"/>
            <a:r>
              <a:rPr lang="en-US" dirty="0" smtClean="0"/>
              <a:t>May be no working end-to-end path at any time</a:t>
            </a:r>
          </a:p>
        </p:txBody>
      </p:sp>
      <p:pic>
        <p:nvPicPr>
          <p:cNvPr id="84996" name="Picture 4"/>
          <p:cNvPicPr>
            <a:picLocks noChangeAspect="1" noChangeArrowheads="1"/>
          </p:cNvPicPr>
          <p:nvPr/>
        </p:nvPicPr>
        <p:blipFill>
          <a:blip r:embed="rId2" cstate="print"/>
          <a:srcRect/>
          <a:stretch>
            <a:fillRect/>
          </a:stretch>
        </p:blipFill>
        <p:spPr bwMode="auto">
          <a:xfrm>
            <a:off x="409575" y="3238500"/>
            <a:ext cx="832485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DTN Architecture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6019" name="Rectangle 3"/>
          <p:cNvSpPr>
            <a:spLocks noGrp="1" noChangeArrowheads="1"/>
          </p:cNvSpPr>
          <p:nvPr>
            <p:ph idx="1"/>
          </p:nvPr>
        </p:nvSpPr>
        <p:spPr>
          <a:xfrm>
            <a:off x="914399" y="1572613"/>
            <a:ext cx="7790214" cy="4600081"/>
          </a:xfrm>
        </p:spPr>
        <p:txBody>
          <a:bodyPr/>
          <a:lstStyle/>
          <a:p>
            <a:r>
              <a:rPr lang="en-US" dirty="0" smtClean="0"/>
              <a:t>Example DTN connecting a satellite to a collection point</a:t>
            </a:r>
          </a:p>
        </p:txBody>
      </p:sp>
      <p:pic>
        <p:nvPicPr>
          <p:cNvPr id="86020" name="Picture 2"/>
          <p:cNvPicPr>
            <a:picLocks noChangeAspect="1" noChangeArrowheads="1"/>
          </p:cNvPicPr>
          <p:nvPr/>
        </p:nvPicPr>
        <p:blipFill>
          <a:blip r:embed="rId3" cstate="print"/>
          <a:srcRect/>
          <a:stretch>
            <a:fillRect/>
          </a:stretch>
        </p:blipFill>
        <p:spPr bwMode="auto">
          <a:xfrm>
            <a:off x="514350" y="2386013"/>
            <a:ext cx="8115300"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t>Bundle Protocol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7043" name="Rectangle 3"/>
          <p:cNvSpPr>
            <a:spLocks noGrp="1" noChangeArrowheads="1"/>
          </p:cNvSpPr>
          <p:nvPr>
            <p:ph idx="1"/>
          </p:nvPr>
        </p:nvSpPr>
        <p:spPr>
          <a:xfrm>
            <a:off x="819149" y="1582138"/>
            <a:ext cx="7790214" cy="4600081"/>
          </a:xfrm>
        </p:spPr>
        <p:txBody>
          <a:bodyPr/>
          <a:lstStyle/>
          <a:p>
            <a:r>
              <a:rPr lang="en-US" dirty="0" smtClean="0"/>
              <a:t>The Bundle protocol uses TCP or other transports and provides a DTN service to applications</a:t>
            </a:r>
          </a:p>
        </p:txBody>
      </p:sp>
      <p:pic>
        <p:nvPicPr>
          <p:cNvPr id="87044" name="Picture 2"/>
          <p:cNvPicPr>
            <a:picLocks noChangeAspect="1" noChangeArrowheads="1"/>
          </p:cNvPicPr>
          <p:nvPr/>
        </p:nvPicPr>
        <p:blipFill>
          <a:blip r:embed="rId3" cstate="print"/>
          <a:srcRect/>
          <a:stretch>
            <a:fillRect/>
          </a:stretch>
        </p:blipFill>
        <p:spPr bwMode="auto">
          <a:xfrm>
            <a:off x="469503" y="2717801"/>
            <a:ext cx="8204993" cy="3141436"/>
          </a:xfrm>
          <a:prstGeom prst="rect">
            <a:avLst/>
          </a:prstGeom>
          <a:noFill/>
          <a:ln w="9525">
            <a:noFill/>
            <a:miter lim="800000"/>
            <a:headEnd/>
            <a:tailEnd/>
          </a:ln>
        </p:spPr>
      </p:pic>
      <p:sp>
        <p:nvSpPr>
          <p:cNvPr id="6" name="Rectangle 5"/>
          <p:cNvSpPr/>
          <p:nvPr/>
        </p:nvSpPr>
        <p:spPr bwMode="auto">
          <a:xfrm>
            <a:off x="695325" y="3590926"/>
            <a:ext cx="7029450" cy="742950"/>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Bundle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8067" name="Rectangle 3"/>
          <p:cNvSpPr>
            <a:spLocks noGrp="1" noChangeArrowheads="1"/>
          </p:cNvSpPr>
          <p:nvPr>
            <p:ph idx="1"/>
          </p:nvPr>
        </p:nvSpPr>
        <p:spPr>
          <a:xfrm>
            <a:off x="914399" y="1296388"/>
            <a:ext cx="7790214" cy="4600081"/>
          </a:xfrm>
        </p:spPr>
        <p:txBody>
          <a:bodyPr/>
          <a:lstStyle/>
          <a:p>
            <a:r>
              <a:rPr lang="en-US" dirty="0" smtClean="0"/>
              <a:t>Features of the bundle message format:</a:t>
            </a:r>
          </a:p>
          <a:p>
            <a:pPr lvl="2"/>
            <a:r>
              <a:rPr lang="en-US" dirty="0" err="1" smtClean="0"/>
              <a:t>Dest</a:t>
            </a:r>
            <a:r>
              <a:rPr lang="en-US" dirty="0" smtClean="0"/>
              <a:t>./source add high-level addresses (not port/IP)</a:t>
            </a:r>
          </a:p>
          <a:p>
            <a:pPr lvl="2"/>
            <a:r>
              <a:rPr lang="en-US" dirty="0" smtClean="0"/>
              <a:t>Custody transfer shifts delivery responsibility</a:t>
            </a:r>
          </a:p>
          <a:p>
            <a:pPr lvl="2"/>
            <a:r>
              <a:rPr lang="en-US" dirty="0" smtClean="0"/>
              <a:t>Dictionary provides compression for efficiency</a:t>
            </a:r>
          </a:p>
        </p:txBody>
      </p:sp>
      <p:pic>
        <p:nvPicPr>
          <p:cNvPr id="88068" name="Picture 2"/>
          <p:cNvPicPr>
            <a:picLocks noChangeAspect="1" noChangeArrowheads="1"/>
          </p:cNvPicPr>
          <p:nvPr/>
        </p:nvPicPr>
        <p:blipFill>
          <a:blip r:embed="rId2" cstate="print"/>
          <a:srcRect/>
          <a:stretch>
            <a:fillRect/>
          </a:stretch>
        </p:blipFill>
        <p:spPr bwMode="auto">
          <a:xfrm>
            <a:off x="365918" y="3209925"/>
            <a:ext cx="8412163" cy="2824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89091" name="Subtitle 2"/>
          <p:cNvSpPr>
            <a:spLocks noGrp="1"/>
          </p:cNvSpPr>
          <p:nvPr>
            <p:ph type="subTitle" idx="1"/>
          </p:nvPr>
        </p:nvSpPr>
        <p:spPr/>
        <p:txBody>
          <a:bodyPr/>
          <a:lstStyle/>
          <a:p>
            <a:pPr eaLnBrk="1" hangingPunct="1"/>
            <a:r>
              <a:rPr lang="en-US" dirty="0" smtClean="0">
                <a:solidFill>
                  <a:schemeClr val="bg1">
                    <a:lumMod val="50000"/>
                  </a:schemeClr>
                </a:solidFill>
                <a:latin typeface="Arial" charset="0"/>
                <a:cs typeface="Arial" charset="0"/>
              </a:rPr>
              <a:t>Chapter 6</a:t>
            </a:r>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Berkeley Sockets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2291" name="Rectangle 3"/>
          <p:cNvSpPr>
            <a:spLocks noGrp="1" noChangeArrowheads="1"/>
          </p:cNvSpPr>
          <p:nvPr>
            <p:ph idx="1"/>
          </p:nvPr>
        </p:nvSpPr>
        <p:spPr>
          <a:xfrm>
            <a:off x="816077" y="1610713"/>
            <a:ext cx="7888536" cy="4600081"/>
          </a:xfrm>
        </p:spPr>
        <p:txBody>
          <a:bodyPr/>
          <a:lstStyle/>
          <a:p>
            <a:r>
              <a:rPr lang="en-US" dirty="0" smtClean="0"/>
              <a:t>Very widely used primitives started with TCP on </a:t>
            </a:r>
            <a:r>
              <a:rPr lang="en-US" cap="small" dirty="0" err="1" smtClean="0"/>
              <a:t>unix</a:t>
            </a:r>
            <a:endParaRPr lang="en-US" cap="small" dirty="0" smtClean="0"/>
          </a:p>
          <a:p>
            <a:pPr lvl="1"/>
            <a:r>
              <a:rPr lang="en-US" dirty="0" smtClean="0"/>
              <a:t>Notion of “sockets” as transport endpoints</a:t>
            </a:r>
          </a:p>
          <a:p>
            <a:pPr lvl="1"/>
            <a:r>
              <a:rPr lang="en-US" dirty="0" smtClean="0"/>
              <a:t>Like simple set plus </a:t>
            </a:r>
            <a:r>
              <a:rPr lang="en-US" cap="small" dirty="0" smtClean="0"/>
              <a:t>socket, bind, </a:t>
            </a:r>
            <a:r>
              <a:rPr lang="en-US" dirty="0" smtClean="0"/>
              <a:t>and</a:t>
            </a:r>
            <a:r>
              <a:rPr lang="en-US" cap="small" dirty="0" smtClean="0"/>
              <a:t> accept</a:t>
            </a:r>
          </a:p>
          <a:p>
            <a:pPr lvl="1">
              <a:buNone/>
            </a:pPr>
            <a:endParaRPr lang="en-US" cap="small" dirty="0" smtClean="0"/>
          </a:p>
        </p:txBody>
      </p:sp>
      <p:pic>
        <p:nvPicPr>
          <p:cNvPr id="12292" name="Picture 2"/>
          <p:cNvPicPr>
            <a:picLocks noChangeAspect="1" noChangeArrowheads="1"/>
          </p:cNvPicPr>
          <p:nvPr/>
        </p:nvPicPr>
        <p:blipFill>
          <a:blip r:embed="rId2" cstate="print"/>
          <a:srcRect/>
          <a:stretch>
            <a:fillRect/>
          </a:stretch>
        </p:blipFill>
        <p:spPr bwMode="auto">
          <a:xfrm>
            <a:off x="1140555" y="3075027"/>
            <a:ext cx="6894871" cy="29322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Socket Example – Internet File Server (1)</a:t>
            </a:r>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4339" name="TextBox 4"/>
          <p:cNvSpPr txBox="1">
            <a:spLocks noChangeArrowheads="1"/>
          </p:cNvSpPr>
          <p:nvPr/>
        </p:nvSpPr>
        <p:spPr bwMode="auto">
          <a:xfrm>
            <a:off x="656304" y="5410200"/>
            <a:ext cx="1219200" cy="523875"/>
          </a:xfrm>
          <a:prstGeom prst="rect">
            <a:avLst/>
          </a:prstGeom>
          <a:noFill/>
          <a:ln w="9525">
            <a:noFill/>
            <a:miter lim="800000"/>
            <a:headEnd/>
            <a:tailEnd/>
          </a:ln>
        </p:spPr>
        <p:txBody>
          <a:bodyPr>
            <a:spAutoFit/>
          </a:bodyPr>
          <a:lstStyle/>
          <a:p>
            <a:r>
              <a:rPr lang="en-US" sz="2800" dirty="0"/>
              <a:t>. . .</a:t>
            </a:r>
          </a:p>
        </p:txBody>
      </p:sp>
      <p:grpSp>
        <p:nvGrpSpPr>
          <p:cNvPr id="21" name="Group 20"/>
          <p:cNvGrpSpPr/>
          <p:nvPr/>
        </p:nvGrpSpPr>
        <p:grpSpPr>
          <a:xfrm>
            <a:off x="648928" y="2293077"/>
            <a:ext cx="7364366" cy="3273051"/>
            <a:chOff x="737415" y="2325313"/>
            <a:chExt cx="6849397" cy="3044176"/>
          </a:xfrm>
        </p:grpSpPr>
        <p:pic>
          <p:nvPicPr>
            <p:cNvPr id="14340" name="Picture 2"/>
            <p:cNvPicPr>
              <a:picLocks noChangeAspect="1" noChangeArrowheads="1"/>
            </p:cNvPicPr>
            <p:nvPr/>
          </p:nvPicPr>
          <p:blipFill>
            <a:blip r:embed="rId2" cstate="print"/>
            <a:srcRect/>
            <a:stretch>
              <a:fillRect/>
            </a:stretch>
          </p:blipFill>
          <p:spPr bwMode="auto">
            <a:xfrm>
              <a:off x="737415" y="2325313"/>
              <a:ext cx="6849397" cy="3044176"/>
            </a:xfrm>
            <a:prstGeom prst="rect">
              <a:avLst/>
            </a:prstGeom>
            <a:noFill/>
            <a:ln w="9525">
              <a:noFill/>
              <a:miter lim="800000"/>
              <a:headEnd/>
              <a:tailEnd/>
            </a:ln>
          </p:spPr>
        </p:pic>
        <p:sp>
          <p:nvSpPr>
            <p:cNvPr id="10" name="TextBox 9"/>
            <p:cNvSpPr txBox="1"/>
            <p:nvPr/>
          </p:nvSpPr>
          <p:spPr>
            <a:xfrm>
              <a:off x="4513004" y="2615366"/>
              <a:ext cx="2851355" cy="369332"/>
            </a:xfrm>
            <a:prstGeom prst="rect">
              <a:avLst/>
            </a:prstGeom>
            <a:solidFill>
              <a:schemeClr val="bg1"/>
            </a:solidFill>
            <a:ln>
              <a:noFill/>
            </a:ln>
          </p:spPr>
          <p:txBody>
            <a:bodyPr wrap="square" rtlCol="0">
              <a:spAutoFit/>
            </a:bodyPr>
            <a:lstStyle/>
            <a:p>
              <a:endParaRPr lang="en-US" dirty="0"/>
            </a:p>
          </p:txBody>
        </p:sp>
      </p:grpSp>
      <p:sp>
        <p:nvSpPr>
          <p:cNvPr id="8" name="TextBox 7"/>
          <p:cNvSpPr txBox="1"/>
          <p:nvPr/>
        </p:nvSpPr>
        <p:spPr>
          <a:xfrm>
            <a:off x="6709746" y="2391068"/>
            <a:ext cx="2021266" cy="584775"/>
          </a:xfrm>
          <a:prstGeom prst="rect">
            <a:avLst/>
          </a:prstGeom>
          <a:noFill/>
        </p:spPr>
        <p:txBody>
          <a:bodyPr wrap="square" rtlCol="0">
            <a:spAutoFit/>
          </a:bodyPr>
          <a:lstStyle/>
          <a:p>
            <a:r>
              <a:rPr lang="en-US" sz="1600" dirty="0" smtClean="0"/>
              <a:t>Get server’s IP address</a:t>
            </a:r>
          </a:p>
        </p:txBody>
      </p:sp>
      <p:sp>
        <p:nvSpPr>
          <p:cNvPr id="9" name="Left Brace 8"/>
          <p:cNvSpPr/>
          <p:nvPr/>
        </p:nvSpPr>
        <p:spPr bwMode="auto">
          <a:xfrm flipH="1">
            <a:off x="6459781" y="2406739"/>
            <a:ext cx="216280" cy="61174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6734326" y="3303007"/>
            <a:ext cx="2021266" cy="338554"/>
          </a:xfrm>
          <a:prstGeom prst="rect">
            <a:avLst/>
          </a:prstGeom>
          <a:noFill/>
        </p:spPr>
        <p:txBody>
          <a:bodyPr wrap="square" rtlCol="0">
            <a:spAutoFit/>
          </a:bodyPr>
          <a:lstStyle/>
          <a:p>
            <a:r>
              <a:rPr lang="en-US" sz="1600" dirty="0" smtClean="0"/>
              <a:t>Make a socket</a:t>
            </a:r>
          </a:p>
        </p:txBody>
      </p:sp>
      <p:sp>
        <p:nvSpPr>
          <p:cNvPr id="13" name="Left Brace 12"/>
          <p:cNvSpPr/>
          <p:nvPr/>
        </p:nvSpPr>
        <p:spPr bwMode="auto">
          <a:xfrm flipH="1">
            <a:off x="6459783" y="3249853"/>
            <a:ext cx="231028" cy="46672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6719580" y="5018731"/>
            <a:ext cx="2021266" cy="338554"/>
          </a:xfrm>
          <a:prstGeom prst="rect">
            <a:avLst/>
          </a:prstGeom>
          <a:noFill/>
        </p:spPr>
        <p:txBody>
          <a:bodyPr wrap="square" rtlCol="0">
            <a:spAutoFit/>
          </a:bodyPr>
          <a:lstStyle/>
          <a:p>
            <a:r>
              <a:rPr lang="en-US" sz="1600" dirty="0" smtClean="0"/>
              <a:t>Try to connect</a:t>
            </a:r>
          </a:p>
        </p:txBody>
      </p:sp>
      <p:sp>
        <p:nvSpPr>
          <p:cNvPr id="15" name="Left Brace 14"/>
          <p:cNvSpPr/>
          <p:nvPr/>
        </p:nvSpPr>
        <p:spPr bwMode="auto">
          <a:xfrm flipH="1">
            <a:off x="6499111" y="4965578"/>
            <a:ext cx="226112" cy="501138"/>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584262" y="1410307"/>
            <a:ext cx="2984851" cy="830997"/>
          </a:xfrm>
          <a:prstGeom prst="rect">
            <a:avLst/>
          </a:prstGeom>
          <a:noFill/>
        </p:spPr>
        <p:txBody>
          <a:bodyPr wrap="square" rtlCol="0">
            <a:spAutoFit/>
          </a:bodyPr>
          <a:lstStyle/>
          <a:p>
            <a:r>
              <a:rPr lang="en-US" sz="2400" dirty="0" smtClean="0"/>
              <a:t>Client code</a:t>
            </a:r>
          </a:p>
          <a:p>
            <a:r>
              <a:rPr lang="en-US" sz="2400" dirty="0" smtClean="0"/>
              <a:t> . .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56338</TotalTime>
  <Words>5411</Words>
  <Application>Microsoft Office PowerPoint</Application>
  <PresentationFormat>On-screen Show (4:3)</PresentationFormat>
  <Paragraphs>592</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Tannenbaum</vt:lpstr>
      <vt:lpstr>Transport Layer Chapter 6</vt:lpstr>
      <vt:lpstr>The Transport Layer</vt:lpstr>
      <vt:lpstr>Transport Service</vt:lpstr>
      <vt:lpstr>Services Provided to the Upper Layers (1)</vt:lpstr>
      <vt:lpstr>Services Provided to the Upper Layers (2)</vt:lpstr>
      <vt:lpstr>Transport Service Primitives (1)</vt:lpstr>
      <vt:lpstr>Transport Service Primitives (2)</vt:lpstr>
      <vt:lpstr>Berkeley Sockets</vt:lpstr>
      <vt:lpstr>Socket Example – Internet File Server (1)</vt:lpstr>
      <vt:lpstr>Socket Example – Internet File Server (2)</vt:lpstr>
      <vt:lpstr>Socket Example – Internet File Server (3)</vt:lpstr>
      <vt:lpstr>Socket Example – Internet File Server (4)</vt:lpstr>
      <vt:lpstr>Elements of Transport Protocols</vt:lpstr>
      <vt:lpstr>Addressing</vt:lpstr>
      <vt:lpstr>Connection Establishment (1)</vt:lpstr>
      <vt:lpstr>Connection Establishment (2)</vt:lpstr>
      <vt:lpstr>Connection Establishment (3)</vt:lpstr>
      <vt:lpstr>Connection Establishment (4)</vt:lpstr>
      <vt:lpstr>Connection Release (1)</vt:lpstr>
      <vt:lpstr>Connection Release (2)</vt:lpstr>
      <vt:lpstr>Connection Release (3)</vt:lpstr>
      <vt:lpstr>Connection Release (4)</vt:lpstr>
      <vt:lpstr>Error Control and Flow Control (1)</vt:lpstr>
      <vt:lpstr>Error Control and Flow Control (2)</vt:lpstr>
      <vt:lpstr>Error Control and Flow Control (3)</vt:lpstr>
      <vt:lpstr>Multiplexing</vt:lpstr>
      <vt:lpstr>Crash Recovery</vt:lpstr>
      <vt:lpstr>Congestion Control</vt:lpstr>
      <vt:lpstr>Desirable Bandwidth Allocation (1)</vt:lpstr>
      <vt:lpstr>Desirable Bandwidth Allocation (2)</vt:lpstr>
      <vt:lpstr>Desirable Bandwidth Allocation (3)</vt:lpstr>
      <vt:lpstr>Regulating the Sending Rate (1)</vt:lpstr>
      <vt:lpstr>Regulating the Sending Rate (2)</vt:lpstr>
      <vt:lpstr>Regulating the Sending Rate (3)</vt:lpstr>
      <vt:lpstr>Regulating the Sending Rate (3)</vt:lpstr>
      <vt:lpstr>Regulating the Sending Rate (4)</vt:lpstr>
      <vt:lpstr>Wireless Issues</vt:lpstr>
      <vt:lpstr>Internet Protocols – UDP </vt:lpstr>
      <vt:lpstr>Introduction to UDP (1)</vt:lpstr>
      <vt:lpstr>Introduction to UDP (2)</vt:lpstr>
      <vt:lpstr>RPC (Remote Procedure Call)</vt:lpstr>
      <vt:lpstr>Real-Time Transport (1)</vt:lpstr>
      <vt:lpstr>Real-Time Transport (2)</vt:lpstr>
      <vt:lpstr>Real-Time Transport (3)</vt:lpstr>
      <vt:lpstr>Real-Time Transport (3)</vt:lpstr>
      <vt:lpstr>Internet Protocols – TCP</vt:lpstr>
      <vt:lpstr>The TCP Service Model (1)</vt:lpstr>
      <vt:lpstr>The TCP Service Model (2)</vt:lpstr>
      <vt:lpstr>The TCP Segment Header</vt:lpstr>
      <vt:lpstr>TCP Connection Establishment</vt:lpstr>
      <vt:lpstr>TCP Connection State Modeling (1)</vt:lpstr>
      <vt:lpstr>TCP Connection State Modeling (2)</vt:lpstr>
      <vt:lpstr>TCP Sliding Window (1)</vt:lpstr>
      <vt:lpstr>TCP Sliding Window (2)</vt:lpstr>
      <vt:lpstr>TCP Timer Management</vt:lpstr>
      <vt:lpstr>TCP Congestion Control (1)</vt:lpstr>
      <vt:lpstr>TCP Congestion Control (2)</vt:lpstr>
      <vt:lpstr>TCP Congestion Control (3)</vt:lpstr>
      <vt:lpstr>TCP Congestion Control (4)</vt:lpstr>
      <vt:lpstr>TCP Congestion Control (5)</vt:lpstr>
      <vt:lpstr>TCP Congestion Control (6)</vt:lpstr>
      <vt:lpstr>TCP Congestion Control (7)</vt:lpstr>
      <vt:lpstr>Performance Issues</vt:lpstr>
      <vt:lpstr>Performance Problems</vt:lpstr>
      <vt:lpstr>Measuring Network Performance </vt:lpstr>
      <vt:lpstr>Host Design for Fast Networks</vt:lpstr>
      <vt:lpstr>Fast Segment Processing (1)</vt:lpstr>
      <vt:lpstr>Fast Segment Processing (2)</vt:lpstr>
      <vt:lpstr>Header Compression</vt:lpstr>
      <vt:lpstr>Protocols for “Long Fat” Networks (1)</vt:lpstr>
      <vt:lpstr>Protocols for “Long Fat” Networks (2)</vt:lpstr>
      <vt:lpstr>Delay Tolerant Networking</vt:lpstr>
      <vt:lpstr>DTN Architecture (1)</vt:lpstr>
      <vt:lpstr>DTN Architecture (2)</vt:lpstr>
      <vt:lpstr>Bundle Protocol (1)</vt:lpstr>
      <vt:lpstr>Bundle Protocol (2)</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cse</cp:lastModifiedBy>
  <cp:revision>899</cp:revision>
  <dcterms:created xsi:type="dcterms:W3CDTF">2010-05-03T15:18:06Z</dcterms:created>
  <dcterms:modified xsi:type="dcterms:W3CDTF">2011-09-16T00:55:11Z</dcterms:modified>
</cp:coreProperties>
</file>