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9"/>
  </p:notesMasterIdLst>
  <p:sldIdLst>
    <p:sldId id="445" r:id="rId2"/>
    <p:sldId id="395" r:id="rId3"/>
    <p:sldId id="699" r:id="rId4"/>
    <p:sldId id="700" r:id="rId5"/>
    <p:sldId id="701" r:id="rId6"/>
    <p:sldId id="702" r:id="rId7"/>
    <p:sldId id="703" r:id="rId8"/>
    <p:sldId id="704" r:id="rId9"/>
    <p:sldId id="705" r:id="rId10"/>
    <p:sldId id="706" r:id="rId11"/>
    <p:sldId id="708" r:id="rId12"/>
    <p:sldId id="707" r:id="rId13"/>
    <p:sldId id="709" r:id="rId14"/>
    <p:sldId id="710" r:id="rId15"/>
    <p:sldId id="711" r:id="rId16"/>
    <p:sldId id="714" r:id="rId17"/>
    <p:sldId id="715" r:id="rId18"/>
    <p:sldId id="716" r:id="rId19"/>
    <p:sldId id="717" r:id="rId20"/>
    <p:sldId id="718" r:id="rId21"/>
    <p:sldId id="719" r:id="rId22"/>
    <p:sldId id="720" r:id="rId23"/>
    <p:sldId id="721" r:id="rId24"/>
    <p:sldId id="780" r:id="rId25"/>
    <p:sldId id="722" r:id="rId26"/>
    <p:sldId id="723" r:id="rId27"/>
    <p:sldId id="725" r:id="rId28"/>
    <p:sldId id="724" r:id="rId29"/>
    <p:sldId id="726" r:id="rId30"/>
    <p:sldId id="727" r:id="rId31"/>
    <p:sldId id="729" r:id="rId32"/>
    <p:sldId id="730" r:id="rId33"/>
    <p:sldId id="731" r:id="rId34"/>
    <p:sldId id="732" r:id="rId35"/>
    <p:sldId id="781" r:id="rId36"/>
    <p:sldId id="734" r:id="rId37"/>
    <p:sldId id="733" r:id="rId38"/>
    <p:sldId id="735" r:id="rId39"/>
    <p:sldId id="736" r:id="rId40"/>
    <p:sldId id="737" r:id="rId41"/>
    <p:sldId id="738" r:id="rId42"/>
    <p:sldId id="739" r:id="rId43"/>
    <p:sldId id="740" r:id="rId44"/>
    <p:sldId id="741" r:id="rId45"/>
    <p:sldId id="742" r:id="rId46"/>
    <p:sldId id="743" r:id="rId47"/>
    <p:sldId id="782" r:id="rId48"/>
    <p:sldId id="744" r:id="rId49"/>
    <p:sldId id="745" r:id="rId50"/>
    <p:sldId id="747" r:id="rId51"/>
    <p:sldId id="748" r:id="rId52"/>
    <p:sldId id="749" r:id="rId53"/>
    <p:sldId id="751" r:id="rId54"/>
    <p:sldId id="750" r:id="rId55"/>
    <p:sldId id="752" r:id="rId56"/>
    <p:sldId id="753" r:id="rId57"/>
    <p:sldId id="754" r:id="rId58"/>
    <p:sldId id="755" r:id="rId59"/>
    <p:sldId id="756" r:id="rId60"/>
    <p:sldId id="757" r:id="rId61"/>
    <p:sldId id="758" r:id="rId62"/>
    <p:sldId id="759" r:id="rId63"/>
    <p:sldId id="760" r:id="rId64"/>
    <p:sldId id="762" r:id="rId65"/>
    <p:sldId id="761" r:id="rId66"/>
    <p:sldId id="763" r:id="rId67"/>
    <p:sldId id="764" r:id="rId68"/>
    <p:sldId id="765" r:id="rId69"/>
    <p:sldId id="767" r:id="rId70"/>
    <p:sldId id="769" r:id="rId71"/>
    <p:sldId id="771" r:id="rId72"/>
    <p:sldId id="772" r:id="rId73"/>
    <p:sldId id="773" r:id="rId74"/>
    <p:sldId id="775" r:id="rId75"/>
    <p:sldId id="776" r:id="rId76"/>
    <p:sldId id="778" r:id="rId77"/>
    <p:sldId id="779" r:id="rId78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BD8"/>
    <a:srgbClr val="FF388C"/>
    <a:srgbClr val="0000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87339" autoAdjust="0"/>
  </p:normalViewPr>
  <p:slideViewPr>
    <p:cSldViewPr snapToGrid="0" showGuides="1">
      <p:cViewPr varScale="1">
        <p:scale>
          <a:sx n="102" d="100"/>
          <a:sy n="102" d="100"/>
        </p:scale>
        <p:origin x="-13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408"/>
    </p:cViewPr>
  </p:sorterViewPr>
  <p:gridSpacing cx="39327138" cy="3932713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DAA0ABBF-AC47-41DE-A95D-6184A976DE38}" type="datetimeFigureOut">
              <a:rPr lang="en-US" smtClean="0"/>
              <a:pPr/>
              <a:t>9/15/2011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F4859117-A06A-4DD6-900B-66B64C86974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Gray units can be optionally omitted without</a:t>
            </a:r>
            <a:r>
              <a:rPr lang="en-US" baseline="0" dirty="0" smtClean="0"/>
              <a:t> causing later gaps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59117-A06A-4DD6-900B-66B64C869744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BE0103-1A5B-4233-AC41-A926E2CF052E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Because</a:t>
            </a:r>
            <a:r>
              <a:rPr lang="en-US" baseline="0" dirty="0" smtClean="0"/>
              <a:t> of the IV, repeated encryptions of the same message will produce different </a:t>
            </a:r>
            <a:r>
              <a:rPr lang="en-US" baseline="0" dirty="0" err="1" smtClean="0"/>
              <a:t>ciphertext</a:t>
            </a:r>
            <a:r>
              <a:rPr lang="en-US" baseline="0" smtClean="0"/>
              <a:t>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59117-A06A-4DD6-900B-66B64C869744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RA</a:t>
            </a:r>
            <a:r>
              <a:rPr lang="en-US" baseline="0" dirty="0" smtClean="0"/>
              <a:t> and time protect against replays. Time lets very old messages be detected. For recent messages, RA can be checked to see if it has been used before.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59117-A06A-4DD6-900B-66B64C869744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timestamps,</a:t>
            </a:r>
            <a:r>
              <a:rPr lang="en-US" baseline="0" dirty="0" smtClean="0"/>
              <a:t> t, are used to weed out very old messages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59117-A06A-4DD6-900B-66B64C869744}" type="slidenum">
              <a:rPr lang="en-US" smtClean="0"/>
              <a:pPr/>
              <a:t>61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Bob’s public key can be used in the future to check</a:t>
            </a:r>
            <a:r>
              <a:rPr lang="en-US" baseline="0" dirty="0" smtClean="0"/>
              <a:t> the authenticity of responses for machines within bob.com.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59117-A06A-4DD6-900B-66B64C869744}" type="slidenum">
              <a:rPr lang="en-US" smtClean="0"/>
              <a:pPr/>
              <a:t>70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04800" y="6572250"/>
            <a:ext cx="8610600" cy="276225"/>
          </a:xfrm>
        </p:spPr>
        <p:txBody>
          <a:bodyPr/>
          <a:lstStyle>
            <a:lvl1pPr algn="ctr">
              <a:defRPr sz="800" i="1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67275"/>
          </a:xfrm>
        </p:spPr>
        <p:txBody>
          <a:bodyPr/>
          <a:lstStyle>
            <a:lvl1pPr>
              <a:buClr>
                <a:srgbClr val="0000FF"/>
              </a:buClr>
              <a:buFont typeface="Arial" pitchFamily="34" charset="0"/>
              <a:buNone/>
              <a:defRPr/>
            </a:lvl1pPr>
            <a:lvl2pPr>
              <a:buClr>
                <a:srgbClr val="0000FF"/>
              </a:buClr>
              <a:defRPr/>
            </a:lvl2pPr>
            <a:lvl3pPr>
              <a:buClr>
                <a:srgbClr val="0000FF"/>
              </a:buClr>
              <a:defRPr/>
            </a:lvl3pPr>
            <a:lvl4pPr>
              <a:buClr>
                <a:srgbClr val="0000FF"/>
              </a:buClr>
              <a:defRPr/>
            </a:lvl4pPr>
            <a:lvl5pPr>
              <a:buClr>
                <a:srgbClr val="0000FF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sz="800"/>
            </a:lvl1pPr>
          </a:lstStyle>
          <a:p>
            <a:pPr>
              <a:defRPr/>
            </a:pPr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E3A62E-607D-4C70-8AA8-4E7424A8B6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CN5E by Tanenbaum &amp; Wetherall, © Pearson Education-Prentice Hall and D. Wetherall, 2011</a:t>
            </a:r>
            <a:endParaRPr lang="en-US" i="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4114800" cy="4867275"/>
          </a:xfrm>
        </p:spPr>
        <p:txBody>
          <a:bodyPr/>
          <a:lstStyle>
            <a:lvl1pPr>
              <a:buClr>
                <a:srgbClr val="0000FF"/>
              </a:buClr>
              <a:buFont typeface="Arial" pitchFamily="34" charset="0"/>
              <a:buNone/>
              <a:defRPr/>
            </a:lvl1pPr>
            <a:lvl2pPr>
              <a:buClr>
                <a:srgbClr val="0000FF"/>
              </a:buClr>
              <a:defRPr/>
            </a:lvl2pPr>
            <a:lvl3pPr>
              <a:buClr>
                <a:srgbClr val="0000FF"/>
              </a:buClr>
              <a:defRPr/>
            </a:lvl3pPr>
            <a:lvl4pPr>
              <a:buClr>
                <a:srgbClr val="0000FF"/>
              </a:buClr>
              <a:defRPr/>
            </a:lvl4pPr>
            <a:lvl5pPr>
              <a:buClr>
                <a:srgbClr val="0000FF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CN5E by Tanenbaum &amp; Wetherall, © Pearson Education-Prentice Hall and D. Wetherall, 2011</a:t>
            </a:r>
            <a:endParaRPr lang="en-US" i="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1123950"/>
          </a:xfrm>
        </p:spPr>
        <p:txBody>
          <a:bodyPr/>
          <a:lstStyle>
            <a:lvl1pPr>
              <a:buClr>
                <a:srgbClr val="0000FF"/>
              </a:buClr>
              <a:buFont typeface="Arial" pitchFamily="34" charset="0"/>
              <a:buNone/>
              <a:defRPr/>
            </a:lvl1pPr>
            <a:lvl2pPr>
              <a:buClr>
                <a:srgbClr val="0000FF"/>
              </a:buClr>
              <a:defRPr/>
            </a:lvl2pPr>
            <a:lvl3pPr>
              <a:buClr>
                <a:srgbClr val="0000FF"/>
              </a:buClr>
              <a:defRPr/>
            </a:lvl3pPr>
            <a:lvl4pPr>
              <a:buClr>
                <a:srgbClr val="0000FF"/>
              </a:buClr>
              <a:defRPr/>
            </a:lvl4pPr>
            <a:lvl5pPr>
              <a:buClr>
                <a:srgbClr val="0000FF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457200" y="2266950"/>
            <a:ext cx="4114800" cy="3743325"/>
          </a:xfrm>
        </p:spPr>
        <p:txBody>
          <a:bodyPr/>
          <a:lstStyle>
            <a:lvl1pPr>
              <a:buClr>
                <a:srgbClr val="0000FF"/>
              </a:buClr>
              <a:buFont typeface="Arial" pitchFamily="34" charset="0"/>
              <a:buNone/>
              <a:defRPr/>
            </a:lvl1pPr>
            <a:lvl2pPr>
              <a:buClr>
                <a:srgbClr val="0000FF"/>
              </a:buClr>
              <a:defRPr/>
            </a:lvl2pPr>
            <a:lvl3pPr>
              <a:buClr>
                <a:srgbClr val="0000FF"/>
              </a:buClr>
              <a:defRPr/>
            </a:lvl3pPr>
            <a:lvl4pPr>
              <a:buClr>
                <a:srgbClr val="0000FF"/>
              </a:buClr>
              <a:defRPr/>
            </a:lvl4pPr>
            <a:lvl5pPr>
              <a:buClr>
                <a:srgbClr val="0000FF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800"/>
            </a:lvl1pPr>
          </a:lstStyle>
          <a:p>
            <a:pPr>
              <a:defRPr/>
            </a:pPr>
            <a:r>
              <a:rPr lang="en-US" smtClean="0"/>
              <a:t>CN5E by Tanenbaum &amp; Wetherall, © Pearson Education-Prentice Hall and D. Wetherall, 2011</a:t>
            </a:r>
            <a:endParaRPr lang="en-US" i="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381124" y="1990725"/>
            <a:ext cx="7315201" cy="4019550"/>
          </a:xfrm>
        </p:spPr>
        <p:txBody>
          <a:bodyPr/>
          <a:lstStyle>
            <a:lvl1pPr>
              <a:buClr>
                <a:srgbClr val="0000FF"/>
              </a:buClr>
              <a:buFont typeface="Arial" pitchFamily="34" charset="0"/>
              <a:buNone/>
              <a:defRPr/>
            </a:lvl1pPr>
            <a:lvl2pPr>
              <a:buClr>
                <a:srgbClr val="0000FF"/>
              </a:buClr>
              <a:defRPr/>
            </a:lvl2pPr>
            <a:lvl3pPr>
              <a:buClr>
                <a:srgbClr val="0000FF"/>
              </a:buClr>
              <a:defRPr/>
            </a:lvl3pPr>
            <a:lvl4pPr>
              <a:buClr>
                <a:srgbClr val="0000FF"/>
              </a:buClr>
              <a:defRPr/>
            </a:lvl4pPr>
            <a:lvl5pPr>
              <a:buClr>
                <a:srgbClr val="0000FF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800"/>
            </a:lvl1pPr>
          </a:lstStyle>
          <a:p>
            <a:pPr>
              <a:defRPr/>
            </a:pPr>
            <a:r>
              <a:rPr lang="en-US" smtClean="0"/>
              <a:t>CN5E by Tanenbaum &amp; Wetherall, © Pearson Education-Prentice Hall and D. Wetherall, 2011</a:t>
            </a:r>
            <a:endParaRPr lang="en-US" i="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914399" y="1610713"/>
            <a:ext cx="7790214" cy="4600081"/>
          </a:xfrm>
        </p:spPr>
        <p:txBody>
          <a:bodyPr/>
          <a:lstStyle>
            <a:lvl1pPr>
              <a:buFont typeface="Arial" pitchFamily="34" charset="0"/>
              <a:buNone/>
              <a:defRPr/>
            </a:lvl1pPr>
            <a:lvl2pPr>
              <a:buClr>
                <a:srgbClr val="0000FF"/>
              </a:buClr>
              <a:defRPr/>
            </a:lvl2pPr>
            <a:lvl3pPr>
              <a:buClr>
                <a:srgbClr val="0000FF"/>
              </a:buClr>
              <a:defRPr/>
            </a:lvl3pPr>
            <a:lvl4pPr>
              <a:buClr>
                <a:srgbClr val="0000FF"/>
              </a:buClr>
              <a:defRPr/>
            </a:lvl4pPr>
            <a:lvl5pPr>
              <a:buClr>
                <a:srgbClr val="0000FF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81124" y="1590675"/>
            <a:ext cx="7315201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553200"/>
            <a:ext cx="914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800" i="1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mtClean="0"/>
              <a:t>CN5E by Tanenbaum &amp; Wetherall, © Pearson Education-Prentice Hall and D. Wetherall, 2011</a:t>
            </a:r>
            <a:endParaRPr lang="en-US" i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80" r:id="rId3"/>
    <p:sldLayoutId id="2147483681" r:id="rId4"/>
    <p:sldLayoutId id="2147483678" r:id="rId5"/>
    <p:sldLayoutId id="2147483679" r:id="rId6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9pPr>
    </p:titleStyle>
    <p:bodyStyle>
      <a:lvl1pPr marL="0" indent="0" algn="l" rtl="0" eaLnBrk="0" fontAlgn="base" hangingPunct="0">
        <a:spcBef>
          <a:spcPts val="1800"/>
        </a:spcBef>
        <a:spcAft>
          <a:spcPct val="0"/>
        </a:spcAft>
        <a:buClr>
          <a:srgbClr val="0000FF"/>
        </a:buClr>
        <a:buFont typeface="Arial" pitchFamily="34" charset="0"/>
        <a:buNone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457200" indent="-457200" algn="l" rtl="0" eaLnBrk="0" fontAlgn="base" hangingPunct="0">
        <a:spcBef>
          <a:spcPts val="600"/>
        </a:spcBef>
        <a:spcAft>
          <a:spcPct val="0"/>
        </a:spcAft>
        <a:buClr>
          <a:srgbClr val="0000FF"/>
        </a:buClr>
        <a:buFont typeface="Arial" pitchFamily="34" charset="0"/>
        <a:buChar char="•"/>
        <a:defRPr sz="24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800100" indent="-3429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Arial" pitchFamily="34" charset="0"/>
        <a:buChar char="−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3pPr>
      <a:lvl4pPr marL="10287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Arial" pitchFamily="34" charset="0"/>
        <a:buChar char="»"/>
        <a:defRPr sz="1800">
          <a:solidFill>
            <a:schemeClr val="tx1"/>
          </a:solidFill>
          <a:latin typeface="Arial" pitchFamily="34" charset="0"/>
          <a:cs typeface="Arial" pitchFamily="34" charset="0"/>
        </a:defRPr>
      </a:lvl4pPr>
      <a:lvl5pPr marL="12573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Wingdings" pitchFamily="2" charset="2"/>
        <a:buChar char="§"/>
        <a:defRPr sz="16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2667000" indent="-3810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»"/>
        <a:defRPr sz="2000">
          <a:solidFill>
            <a:schemeClr val="tx1"/>
          </a:solidFill>
          <a:latin typeface="+mn-lt"/>
        </a:defRPr>
      </a:lvl6pPr>
      <a:lvl7pPr marL="3124200" indent="-3810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»"/>
        <a:defRPr sz="2000">
          <a:solidFill>
            <a:schemeClr val="tx1"/>
          </a:solidFill>
          <a:latin typeface="+mn-lt"/>
        </a:defRPr>
      </a:lvl7pPr>
      <a:lvl8pPr marL="3581400" indent="-3810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»"/>
        <a:defRPr sz="2000">
          <a:solidFill>
            <a:schemeClr val="tx1"/>
          </a:solidFill>
          <a:latin typeface="+mn-lt"/>
        </a:defRPr>
      </a:lvl8pPr>
      <a:lvl9pPr marL="4038600" indent="-3810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0" y="676275"/>
            <a:ext cx="9144000" cy="1143000"/>
          </a:xfrm>
        </p:spPr>
        <p:txBody>
          <a:bodyPr/>
          <a:lstStyle/>
          <a:p>
            <a:r>
              <a:rPr lang="en-US" dirty="0" smtClean="0"/>
              <a:t>Network Security</a:t>
            </a:r>
            <a:br>
              <a:rPr lang="en-US" dirty="0" smtClean="0"/>
            </a:b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Chapter 8</a:t>
            </a:r>
            <a:endParaRPr lang="en-US" dirty="0" smtClean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4099" name="Subtitle 2"/>
          <p:cNvSpPr>
            <a:spLocks noGrp="1"/>
          </p:cNvSpPr>
          <p:nvPr>
            <p:ph idx="1"/>
          </p:nvPr>
        </p:nvSpPr>
        <p:spPr>
          <a:xfrm>
            <a:off x="1257299" y="1990725"/>
            <a:ext cx="6686551" cy="4019550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n-US" dirty="0" smtClean="0"/>
              <a:t>Cryptography</a:t>
            </a:r>
          </a:p>
          <a:p>
            <a:pPr lvl="1"/>
            <a:r>
              <a:rPr lang="en-US" dirty="0" smtClean="0"/>
              <a:t>Symmetric-Key Algorithms</a:t>
            </a:r>
          </a:p>
          <a:p>
            <a:pPr lvl="1"/>
            <a:r>
              <a:rPr lang="en-US" dirty="0" smtClean="0"/>
              <a:t>Public-Key Algorithms</a:t>
            </a:r>
          </a:p>
          <a:p>
            <a:pPr lvl="1"/>
            <a:r>
              <a:rPr lang="en-US" dirty="0" smtClean="0"/>
              <a:t>Digital Signatures</a:t>
            </a:r>
          </a:p>
          <a:p>
            <a:pPr lvl="1"/>
            <a:r>
              <a:rPr lang="en-US" dirty="0" smtClean="0"/>
              <a:t>Management of Public Keys</a:t>
            </a:r>
          </a:p>
          <a:p>
            <a:pPr lvl="1"/>
            <a:r>
              <a:rPr lang="en-US" dirty="0" smtClean="0"/>
              <a:t>Communication Security</a:t>
            </a:r>
          </a:p>
          <a:p>
            <a:pPr lvl="1"/>
            <a:r>
              <a:rPr lang="en-US" dirty="0" smtClean="0"/>
              <a:t>Authentication Protocols</a:t>
            </a:r>
          </a:p>
          <a:p>
            <a:pPr lvl="1"/>
            <a:r>
              <a:rPr lang="en-US" dirty="0" smtClean="0"/>
              <a:t>Email Security</a:t>
            </a:r>
          </a:p>
          <a:p>
            <a:pPr lvl="1"/>
            <a:r>
              <a:rPr lang="en-US" dirty="0" smtClean="0"/>
              <a:t>Web Security</a:t>
            </a:r>
          </a:p>
          <a:p>
            <a:pPr lvl="1"/>
            <a:r>
              <a:rPr lang="en-US" dirty="0" smtClean="0"/>
              <a:t>Social Issues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15231" y="6162675"/>
            <a:ext cx="19135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R</a:t>
            </a:r>
            <a:r>
              <a:rPr lang="en-US" sz="1400" dirty="0" smtClean="0"/>
              <a:t>evised: August 2011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Fundamental Cryptographic Principles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Messages must contain some redundancy</a:t>
            </a:r>
          </a:p>
          <a:p>
            <a:pPr lvl="1" indent="-230188"/>
            <a:r>
              <a:rPr lang="en-US" dirty="0" smtClean="0"/>
              <a:t>All encrypted messages decrypt to something</a:t>
            </a:r>
          </a:p>
          <a:p>
            <a:pPr lvl="1" indent="-230188"/>
            <a:r>
              <a:rPr lang="en-US" dirty="0" smtClean="0"/>
              <a:t>Redundancy lets receiver recognize a valid message</a:t>
            </a:r>
          </a:p>
          <a:p>
            <a:pPr lvl="1" indent="-230188"/>
            <a:r>
              <a:rPr lang="en-US" dirty="0" smtClean="0"/>
              <a:t>But redundancy helps attackers break the design</a:t>
            </a:r>
          </a:p>
          <a:p>
            <a:pPr lvl="4"/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Some method is needed to foil replay attacks</a:t>
            </a:r>
          </a:p>
          <a:p>
            <a:pPr lvl="1" indent="-230188"/>
            <a:r>
              <a:rPr lang="en-US" dirty="0" smtClean="0"/>
              <a:t>Without a way to check if messages are fresh then old messages can be copied and resent</a:t>
            </a:r>
          </a:p>
          <a:p>
            <a:pPr lvl="1" indent="-230188"/>
            <a:r>
              <a:rPr lang="en-US" dirty="0" smtClean="0"/>
              <a:t>For example, add a date stamp to messages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Symmetric-Key Algorithms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Encryption in which the parties share a secret key</a:t>
            </a:r>
          </a:p>
          <a:p>
            <a:pPr lvl="3"/>
            <a:endParaRPr lang="en-US" dirty="0" smtClean="0"/>
          </a:p>
          <a:p>
            <a:pPr lvl="1"/>
            <a:r>
              <a:rPr lang="en-US" dirty="0" smtClean="0"/>
              <a:t>DES – Data Encryption Standard </a:t>
            </a:r>
            <a:r>
              <a:rPr lang="en-US" dirty="0" smtClean="0">
                <a:solidFill>
                  <a:srgbClr val="0000FF"/>
                </a:solidFill>
              </a:rPr>
              <a:t>»</a:t>
            </a:r>
            <a:endParaRPr lang="en-US" dirty="0" smtClean="0"/>
          </a:p>
          <a:p>
            <a:pPr lvl="1"/>
            <a:r>
              <a:rPr lang="en-US" dirty="0" smtClean="0"/>
              <a:t>AES – Advanced Encryption Standard </a:t>
            </a:r>
            <a:r>
              <a:rPr lang="en-US" dirty="0" smtClean="0">
                <a:solidFill>
                  <a:srgbClr val="0000FF"/>
                </a:solidFill>
              </a:rPr>
              <a:t>»</a:t>
            </a:r>
            <a:endParaRPr lang="en-US" dirty="0" smtClean="0"/>
          </a:p>
          <a:p>
            <a:pPr lvl="1"/>
            <a:r>
              <a:rPr lang="en-US" dirty="0" smtClean="0"/>
              <a:t>Cipher modes </a:t>
            </a:r>
            <a:r>
              <a:rPr lang="en-US" dirty="0" smtClean="0">
                <a:solidFill>
                  <a:srgbClr val="0000FF"/>
                </a:solidFill>
              </a:rPr>
              <a:t>»</a:t>
            </a:r>
            <a:endParaRPr lang="en-US" dirty="0" smtClean="0"/>
          </a:p>
          <a:p>
            <a:pPr lvl="1"/>
            <a:r>
              <a:rPr lang="en-US" dirty="0" smtClean="0"/>
              <a:t>Other ciphers </a:t>
            </a:r>
            <a:r>
              <a:rPr lang="en-US" dirty="0" smtClean="0">
                <a:solidFill>
                  <a:srgbClr val="0000FF"/>
                </a:solidFill>
              </a:rPr>
              <a:t>»</a:t>
            </a:r>
            <a:endParaRPr lang="en-US" dirty="0" smtClean="0"/>
          </a:p>
          <a:p>
            <a:pPr lvl="1"/>
            <a:r>
              <a:rPr lang="en-US" dirty="0" smtClean="0"/>
              <a:t>Cryptanalysis </a:t>
            </a:r>
            <a:r>
              <a:rPr lang="en-US" dirty="0" smtClean="0">
                <a:solidFill>
                  <a:srgbClr val="0000FF"/>
                </a:solidFill>
              </a:rPr>
              <a:t>»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Symmetric-Key Algorithms (1)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801275" y="1601286"/>
            <a:ext cx="7790214" cy="4600081"/>
          </a:xfrm>
        </p:spPr>
        <p:txBody>
          <a:bodyPr/>
          <a:lstStyle/>
          <a:p>
            <a:r>
              <a:rPr lang="en-US" dirty="0" smtClean="0"/>
              <a:t>Use the same secret key to encrypt and decrypt;     block ciphers operate a block at a time</a:t>
            </a:r>
          </a:p>
          <a:p>
            <a:pPr lvl="1"/>
            <a:r>
              <a:rPr lang="en-US" dirty="0" smtClean="0"/>
              <a:t>Product cipher combines transpositions/substitutions</a:t>
            </a:r>
          </a:p>
        </p:txBody>
      </p:sp>
      <p:pic>
        <p:nvPicPr>
          <p:cNvPr id="13316" name="Picture 2"/>
          <p:cNvPicPr>
            <a:picLocks noChangeAspect="1" noChangeArrowheads="1"/>
          </p:cNvPicPr>
          <p:nvPr/>
        </p:nvPicPr>
        <p:blipFill>
          <a:blip r:embed="rId2" cstate="print"/>
          <a:srcRect b="15734"/>
          <a:stretch>
            <a:fillRect/>
          </a:stretch>
        </p:blipFill>
        <p:spPr bwMode="auto">
          <a:xfrm>
            <a:off x="409575" y="3256370"/>
            <a:ext cx="8324850" cy="2022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49810" y="5297857"/>
            <a:ext cx="16466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2BD8"/>
                </a:solidFill>
              </a:rPr>
              <a:t>Permutation</a:t>
            </a:r>
          </a:p>
          <a:p>
            <a:pPr algn="ctr"/>
            <a:r>
              <a:rPr lang="en-US" dirty="0" smtClean="0">
                <a:solidFill>
                  <a:srgbClr val="FF2BD8"/>
                </a:solidFill>
              </a:rPr>
              <a:t>(transposition)</a:t>
            </a:r>
          </a:p>
          <a:p>
            <a:pPr algn="ctr"/>
            <a:r>
              <a:rPr lang="en-US" dirty="0" smtClean="0">
                <a:solidFill>
                  <a:srgbClr val="FF2BD8"/>
                </a:solidFill>
              </a:rPr>
              <a:t>box</a:t>
            </a:r>
            <a:endParaRPr lang="en-US" dirty="0">
              <a:solidFill>
                <a:srgbClr val="FF2BD8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21540" y="5403123"/>
            <a:ext cx="1390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2BD8"/>
                </a:solidFill>
              </a:rPr>
              <a:t>Substitution</a:t>
            </a:r>
          </a:p>
          <a:p>
            <a:pPr algn="ctr"/>
            <a:r>
              <a:rPr lang="en-US" dirty="0" smtClean="0">
                <a:solidFill>
                  <a:srgbClr val="FF2BD8"/>
                </a:solidFill>
              </a:rPr>
              <a:t>box</a:t>
            </a:r>
            <a:endParaRPr lang="en-US" dirty="0">
              <a:solidFill>
                <a:srgbClr val="FF2BD8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67530" y="5508391"/>
            <a:ext cx="4095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2BD8"/>
                </a:solidFill>
              </a:rPr>
              <a:t>Product with multiple P- and S-boxes</a:t>
            </a:r>
            <a:endParaRPr lang="en-US" dirty="0">
              <a:solidFill>
                <a:srgbClr val="FF2BD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Encryption Standard (1)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914399" y="1280768"/>
            <a:ext cx="7790214" cy="4600081"/>
          </a:xfrm>
        </p:spPr>
        <p:txBody>
          <a:bodyPr/>
          <a:lstStyle/>
          <a:p>
            <a:r>
              <a:rPr lang="en-US" dirty="0" smtClean="0"/>
              <a:t>DES encryption was widely used (but no longer secure)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928442" y="1855182"/>
            <a:ext cx="7555682" cy="4539442"/>
            <a:chOff x="1409209" y="1798621"/>
            <a:chExt cx="7555682" cy="4539442"/>
          </a:xfrm>
        </p:grpSpPr>
        <p:pic>
          <p:nvPicPr>
            <p:cNvPr id="15364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 b="6339"/>
            <a:stretch>
              <a:fillRect/>
            </a:stretch>
          </p:blipFill>
          <p:spPr bwMode="auto">
            <a:xfrm>
              <a:off x="1409209" y="1798621"/>
              <a:ext cx="6038850" cy="42910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Left Brace 8"/>
            <p:cNvSpPr/>
            <p:nvPr/>
          </p:nvSpPr>
          <p:spPr bwMode="auto">
            <a:xfrm>
              <a:off x="4157223" y="2281287"/>
              <a:ext cx="207390" cy="3280527"/>
            </a:xfrm>
            <a:prstGeom prst="leftBrace">
              <a:avLst/>
            </a:prstGeom>
            <a:noFill/>
            <a:ln w="19050" cap="flat" cmpd="sng" algn="ctr">
              <a:solidFill>
                <a:srgbClr val="FF2BD8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1" name="Straight Connector 10"/>
            <p:cNvCxnSpPr>
              <a:stCxn id="9" idx="1"/>
            </p:cNvCxnSpPr>
            <p:nvPr/>
          </p:nvCxnSpPr>
          <p:spPr bwMode="auto">
            <a:xfrm rot="10800000">
              <a:off x="3610467" y="3101419"/>
              <a:ext cx="546757" cy="82013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2BD8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13" name="Straight Connector 12"/>
            <p:cNvCxnSpPr>
              <a:stCxn id="9" idx="1"/>
            </p:cNvCxnSpPr>
            <p:nvPr/>
          </p:nvCxnSpPr>
          <p:spPr bwMode="auto">
            <a:xfrm rot="10800000">
              <a:off x="3601039" y="3638747"/>
              <a:ext cx="556184" cy="28280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2BD8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15" name="Straight Connector 14"/>
            <p:cNvCxnSpPr>
              <a:stCxn id="9" idx="1"/>
            </p:cNvCxnSpPr>
            <p:nvPr/>
          </p:nvCxnSpPr>
          <p:spPr bwMode="auto">
            <a:xfrm rot="10800000" flipV="1">
              <a:off x="3610467" y="3921550"/>
              <a:ext cx="546757" cy="273377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2BD8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16" name="TextBox 15"/>
            <p:cNvSpPr txBox="1"/>
            <p:nvPr/>
          </p:nvSpPr>
          <p:spPr>
            <a:xfrm>
              <a:off x="2102176" y="5957735"/>
              <a:ext cx="12747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2BD8"/>
                  </a:solidFill>
                </a:rPr>
                <a:t>DES steps</a:t>
              </a:r>
              <a:endParaRPr lang="en-US" dirty="0">
                <a:solidFill>
                  <a:srgbClr val="FF2BD8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828088" y="5968731"/>
              <a:ext cx="18775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2BD8"/>
                  </a:solidFill>
                </a:rPr>
                <a:t>A single iteration</a:t>
              </a:r>
              <a:endParaRPr lang="en-US" dirty="0">
                <a:solidFill>
                  <a:srgbClr val="FF2BD8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5693790" y="3770626"/>
              <a:ext cx="1630837" cy="197963"/>
            </a:xfrm>
            <a:prstGeom prst="rect">
              <a:avLst/>
            </a:prstGeom>
            <a:solidFill>
              <a:srgbClr val="FF2BD8">
                <a:alpha val="50196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266499" y="3429000"/>
              <a:ext cx="169839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2BD8"/>
                  </a:solidFill>
                </a:rPr>
                <a:t>Contains</a:t>
              </a:r>
            </a:p>
            <a:p>
              <a:pPr algn="ctr"/>
              <a:r>
                <a:rPr lang="en-US" dirty="0" smtClean="0">
                  <a:solidFill>
                    <a:srgbClr val="FF2BD8"/>
                  </a:solidFill>
                </a:rPr>
                <a:t>transpositions &amp; substitutions</a:t>
              </a:r>
              <a:endParaRPr lang="en-US" dirty="0">
                <a:solidFill>
                  <a:srgbClr val="FF2BD8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Encryption Standard (2)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Triple encryption (“3DES”) with two 56-bit keys</a:t>
            </a:r>
          </a:p>
          <a:p>
            <a:pPr lvl="1"/>
            <a:r>
              <a:rPr lang="en-US" dirty="0" smtClean="0"/>
              <a:t>Gives an adequate key strength of 112 bits</a:t>
            </a:r>
          </a:p>
          <a:p>
            <a:pPr lvl="1"/>
            <a:r>
              <a:rPr lang="en-US" dirty="0" smtClean="0"/>
              <a:t>Setting K</a:t>
            </a:r>
            <a:r>
              <a:rPr lang="en-US" baseline="-25000" dirty="0" smtClean="0"/>
              <a:t>1</a:t>
            </a:r>
            <a:r>
              <a:rPr lang="en-US" dirty="0" smtClean="0"/>
              <a:t> = K</a:t>
            </a:r>
            <a:r>
              <a:rPr lang="en-US" baseline="-25000" dirty="0" smtClean="0"/>
              <a:t>2</a:t>
            </a:r>
            <a:r>
              <a:rPr lang="en-US" dirty="0" smtClean="0"/>
              <a:t> allows for compatibility with DES</a:t>
            </a:r>
          </a:p>
        </p:txBody>
      </p:sp>
      <p:pic>
        <p:nvPicPr>
          <p:cNvPr id="16388" name="Picture 2"/>
          <p:cNvPicPr>
            <a:picLocks noChangeAspect="1" noChangeArrowheads="1"/>
          </p:cNvPicPr>
          <p:nvPr/>
        </p:nvPicPr>
        <p:blipFill>
          <a:blip r:embed="rId2" cstate="print"/>
          <a:srcRect b="29788"/>
          <a:stretch>
            <a:fillRect/>
          </a:stretch>
        </p:blipFill>
        <p:spPr bwMode="auto">
          <a:xfrm>
            <a:off x="248429" y="3217208"/>
            <a:ext cx="4323571" cy="1371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9" name="Picture 3"/>
          <p:cNvPicPr>
            <a:picLocks noChangeAspect="1" noChangeArrowheads="1"/>
          </p:cNvPicPr>
          <p:nvPr/>
        </p:nvPicPr>
        <p:blipFill>
          <a:blip r:embed="rId3" cstate="print"/>
          <a:srcRect b="26252"/>
          <a:stretch>
            <a:fillRect/>
          </a:stretch>
        </p:blipFill>
        <p:spPr bwMode="auto">
          <a:xfrm>
            <a:off x="4698379" y="3271755"/>
            <a:ext cx="4240425" cy="1355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1187775" y="4703972"/>
            <a:ext cx="2420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2BD8"/>
                </a:solidFill>
              </a:rPr>
              <a:t>Triple DES encryption</a:t>
            </a:r>
            <a:endParaRPr lang="en-US" dirty="0">
              <a:solidFill>
                <a:srgbClr val="FF2BD8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38798" y="4639556"/>
            <a:ext cx="2420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2BD8"/>
                </a:solidFill>
              </a:rPr>
              <a:t>Triple DES decryption</a:t>
            </a:r>
            <a:endParaRPr lang="en-US" dirty="0">
              <a:solidFill>
                <a:srgbClr val="FF2BD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Advanced Encryption Standard (1)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AES is the successor to DES:</a:t>
            </a:r>
          </a:p>
          <a:p>
            <a:pPr lvl="1"/>
            <a:r>
              <a:rPr lang="en-US" dirty="0" smtClean="0"/>
              <a:t>Symmetric block cipher, key lengths up to 256 bits</a:t>
            </a:r>
          </a:p>
          <a:p>
            <a:pPr lvl="1"/>
            <a:r>
              <a:rPr lang="en-US" dirty="0" smtClean="0"/>
              <a:t>Openly designed by public competition (1997-2000)</a:t>
            </a:r>
          </a:p>
          <a:p>
            <a:pPr lvl="1"/>
            <a:r>
              <a:rPr lang="en-US" dirty="0" smtClean="0"/>
              <a:t>Available for use by everyone</a:t>
            </a:r>
          </a:p>
          <a:p>
            <a:pPr lvl="1"/>
            <a:r>
              <a:rPr lang="en-US" dirty="0" smtClean="0"/>
              <a:t>Built as software (e.g., C) or hardware (e.g., x86)</a:t>
            </a:r>
          </a:p>
          <a:p>
            <a:pPr lvl="1"/>
            <a:r>
              <a:rPr lang="en-US" dirty="0" smtClean="0"/>
              <a:t>Winner was Rijndael cipher</a:t>
            </a:r>
          </a:p>
          <a:p>
            <a:pPr lvl="1"/>
            <a:r>
              <a:rPr lang="en-US" dirty="0" smtClean="0"/>
              <a:t>Now a widely used standard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Encryption Standard (2)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914399" y="1422173"/>
            <a:ext cx="7790214" cy="4600081"/>
          </a:xfrm>
        </p:spPr>
        <p:txBody>
          <a:bodyPr/>
          <a:lstStyle/>
          <a:p>
            <a:r>
              <a:rPr lang="en-US" dirty="0" smtClean="0"/>
              <a:t>AES uses 10 rounds for 128-bit block and 128-bit key</a:t>
            </a:r>
          </a:p>
          <a:p>
            <a:pPr lvl="1"/>
            <a:r>
              <a:rPr lang="en-US" dirty="0" smtClean="0"/>
              <a:t>Each round uses a key derived from 128-bit key</a:t>
            </a:r>
          </a:p>
          <a:p>
            <a:pPr lvl="1"/>
            <a:r>
              <a:rPr lang="en-US" dirty="0" smtClean="0"/>
              <a:t>Each round has a mix of substitutions and rotations</a:t>
            </a:r>
          </a:p>
          <a:p>
            <a:pPr lvl="1"/>
            <a:r>
              <a:rPr lang="en-US" dirty="0" smtClean="0"/>
              <a:t>All steps are reversible to allow for decryption</a:t>
            </a:r>
          </a:p>
          <a:p>
            <a:endParaRPr lang="en-US" dirty="0" smtClean="0"/>
          </a:p>
        </p:txBody>
      </p:sp>
      <p:pic>
        <p:nvPicPr>
          <p:cNvPr id="2048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3313" y="3413686"/>
            <a:ext cx="7984846" cy="2860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2517849" y="4308053"/>
            <a:ext cx="4847481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rgbClr val="FF2BD8"/>
                </a:solidFill>
              </a:rPr>
              <a:t>Round keys are derived from 128-bit secret key</a:t>
            </a:r>
            <a:endParaRPr lang="en-US" dirty="0">
              <a:solidFill>
                <a:srgbClr val="FF2BD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Cipher Modes (1)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914399" y="1600774"/>
            <a:ext cx="7790214" cy="4600081"/>
          </a:xfrm>
        </p:spPr>
        <p:txBody>
          <a:bodyPr/>
          <a:lstStyle/>
          <a:p>
            <a:r>
              <a:rPr lang="en-US" dirty="0" smtClean="0"/>
              <a:t>Cipher modes set how long messages are encrypted</a:t>
            </a:r>
          </a:p>
          <a:p>
            <a:pPr lvl="1"/>
            <a:r>
              <a:rPr lang="en-US" dirty="0" smtClean="0"/>
              <a:t>Encrypting each block independently, called ECB (Electronic Code Book) mode, is vulnerable to shifts</a:t>
            </a:r>
          </a:p>
        </p:txBody>
      </p:sp>
      <p:pic>
        <p:nvPicPr>
          <p:cNvPr id="21508" name="Picture 2"/>
          <p:cNvPicPr>
            <a:picLocks noChangeAspect="1" noChangeArrowheads="1"/>
          </p:cNvPicPr>
          <p:nvPr/>
        </p:nvPicPr>
        <p:blipFill>
          <a:blip r:embed="rId2" cstate="print"/>
          <a:srcRect r="626"/>
          <a:stretch>
            <a:fillRect/>
          </a:stretch>
        </p:blipFill>
        <p:spPr bwMode="auto">
          <a:xfrm>
            <a:off x="433633" y="3236938"/>
            <a:ext cx="7692272" cy="22236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2064471" y="5458118"/>
            <a:ext cx="4487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2BD8"/>
                </a:solidFill>
              </a:rPr>
              <a:t>With ECB mode, switching encrypted blocks gives a different but valid message</a:t>
            </a:r>
            <a:endParaRPr lang="en-US" dirty="0">
              <a:solidFill>
                <a:srgbClr val="FF2BD8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81186" y="5486393"/>
            <a:ext cx="1489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2BD8"/>
                </a:solidFill>
              </a:rPr>
              <a:t>Leslie gets a large bonus!</a:t>
            </a:r>
            <a:endParaRPr lang="en-US" dirty="0">
              <a:solidFill>
                <a:srgbClr val="FF2BD8"/>
              </a:solidFill>
            </a:endParaRPr>
          </a:p>
        </p:txBody>
      </p:sp>
      <p:cxnSp>
        <p:nvCxnSpPr>
          <p:cNvPr id="12" name="Straight Connector 11"/>
          <p:cNvCxnSpPr>
            <a:stCxn id="10" idx="0"/>
            <a:endCxn id="21508" idx="3"/>
          </p:cNvCxnSpPr>
          <p:nvPr/>
        </p:nvCxnSpPr>
        <p:spPr bwMode="auto">
          <a:xfrm rot="5400000" flipH="1" flipV="1">
            <a:off x="7557096" y="4917585"/>
            <a:ext cx="1137616" cy="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Cipher Modes (2)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914399" y="1450454"/>
            <a:ext cx="7790214" cy="4600081"/>
          </a:xfrm>
        </p:spPr>
        <p:txBody>
          <a:bodyPr/>
          <a:lstStyle/>
          <a:p>
            <a:r>
              <a:rPr lang="en-US" dirty="0" smtClean="0"/>
              <a:t>CBC (Cipher Block Chaining) is a widely used mode</a:t>
            </a:r>
          </a:p>
          <a:p>
            <a:pPr lvl="1"/>
            <a:r>
              <a:rPr lang="en-US" dirty="0" smtClean="0"/>
              <a:t>Chains blocks together with XOR to prevent shifts</a:t>
            </a:r>
          </a:p>
          <a:p>
            <a:pPr lvl="1"/>
            <a:r>
              <a:rPr lang="en-US" dirty="0" smtClean="0"/>
              <a:t>Has a random IV (Initial Value) for different output</a:t>
            </a:r>
          </a:p>
        </p:txBody>
      </p:sp>
      <p:pic>
        <p:nvPicPr>
          <p:cNvPr id="2253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0200" y="3082670"/>
            <a:ext cx="8408988" cy="3074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828091" y="5742516"/>
            <a:ext cx="31187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2BD8"/>
                </a:solidFill>
              </a:rPr>
              <a:t>CBC mode decryption</a:t>
            </a:r>
            <a:endParaRPr lang="en-US" dirty="0">
              <a:solidFill>
                <a:srgbClr val="FF2BD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0777" y="5744089"/>
            <a:ext cx="31187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2BD8"/>
                </a:solidFill>
              </a:rPr>
              <a:t>CBC mode encryption</a:t>
            </a:r>
            <a:endParaRPr lang="en-US" dirty="0">
              <a:solidFill>
                <a:srgbClr val="FF2BD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Cipher Modes (3)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914399" y="1282726"/>
            <a:ext cx="7790214" cy="4600081"/>
          </a:xfrm>
        </p:spPr>
        <p:txBody>
          <a:bodyPr/>
          <a:lstStyle/>
          <a:p>
            <a:r>
              <a:rPr lang="en-US" dirty="0" smtClean="0"/>
              <a:t>There are many other modes with pros / cons, e.g., cipher feedback mode is similar to CBC mode but can operate a byte (rather than a whole block) at a time</a:t>
            </a:r>
          </a:p>
        </p:txBody>
      </p:sp>
      <p:pic>
        <p:nvPicPr>
          <p:cNvPr id="23556" name="Picture 2"/>
          <p:cNvPicPr>
            <a:picLocks noChangeAspect="1" noChangeArrowheads="1"/>
          </p:cNvPicPr>
          <p:nvPr/>
        </p:nvPicPr>
        <p:blipFill>
          <a:blip r:embed="rId2" cstate="print"/>
          <a:srcRect b="10259"/>
          <a:stretch>
            <a:fillRect/>
          </a:stretch>
        </p:blipFill>
        <p:spPr bwMode="auto">
          <a:xfrm>
            <a:off x="656155" y="2554357"/>
            <a:ext cx="7831690" cy="3178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71446" y="5823595"/>
            <a:ext cx="370359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2BD8"/>
                </a:solidFill>
              </a:rPr>
              <a:t>Encryption</a:t>
            </a:r>
            <a:endParaRPr lang="en-US" dirty="0">
              <a:solidFill>
                <a:srgbClr val="FF2BD8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50295" y="5807028"/>
            <a:ext cx="368079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2BD8"/>
                </a:solidFill>
              </a:rPr>
              <a:t>Decryption</a:t>
            </a:r>
            <a:endParaRPr lang="en-US" dirty="0">
              <a:solidFill>
                <a:srgbClr val="FF2BD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Security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5485" y="2390775"/>
            <a:ext cx="5232466" cy="4019550"/>
          </a:xfrm>
        </p:spPr>
        <p:txBody>
          <a:bodyPr/>
          <a:lstStyle/>
          <a:p>
            <a:r>
              <a:rPr lang="en-US" dirty="0" smtClean="0"/>
              <a:t>Security concerns a variety of threats and defenses across all layers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6753225" y="2257425"/>
            <a:ext cx="1466850" cy="1930400"/>
            <a:chOff x="6753225" y="2638425"/>
            <a:chExt cx="1466850" cy="1930400"/>
          </a:xfrm>
        </p:grpSpPr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6753225" y="4187825"/>
              <a:ext cx="14478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6753225" y="3806825"/>
              <a:ext cx="14478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6753225" y="3416300"/>
              <a:ext cx="14478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6753225" y="3035300"/>
              <a:ext cx="14478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6753225" y="2657475"/>
              <a:ext cx="14478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6916738" y="4162425"/>
              <a:ext cx="1131887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/>
                <a:t>Physical</a:t>
              </a:r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7145975" y="3797300"/>
              <a:ext cx="655949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 smtClean="0"/>
                <a:t>Link</a:t>
              </a:r>
              <a:endParaRPr lang="en-US" sz="2000" dirty="0"/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6904038" y="3432175"/>
              <a:ext cx="1116012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/>
                <a:t>Network</a:t>
              </a:r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6818313" y="3035300"/>
              <a:ext cx="12700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/>
                <a:t>Transport</a:t>
              </a:r>
            </a:p>
          </p:txBody>
        </p:sp>
        <p:sp>
          <p:nvSpPr>
            <p:cNvPr id="16" name="Text Box 17"/>
            <p:cNvSpPr txBox="1">
              <a:spLocks noChangeArrowheads="1"/>
            </p:cNvSpPr>
            <p:nvPr/>
          </p:nvSpPr>
          <p:spPr bwMode="auto">
            <a:xfrm>
              <a:off x="6791325" y="2638425"/>
              <a:ext cx="14287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/>
                <a:t>Application</a:t>
              </a:r>
            </a:p>
          </p:txBody>
        </p:sp>
      </p:grpSp>
      <p:sp>
        <p:nvSpPr>
          <p:cNvPr id="17" name="Rectangle 16"/>
          <p:cNvSpPr/>
          <p:nvPr/>
        </p:nvSpPr>
        <p:spPr bwMode="auto">
          <a:xfrm>
            <a:off x="6762750" y="2285904"/>
            <a:ext cx="1447800" cy="1895475"/>
          </a:xfrm>
          <a:prstGeom prst="rect">
            <a:avLst/>
          </a:prstGeom>
          <a:solidFill>
            <a:srgbClr val="FF388C">
              <a:alpha val="30196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Cipher Modes (4)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914399" y="1481506"/>
            <a:ext cx="7790214" cy="4600081"/>
          </a:xfrm>
        </p:spPr>
        <p:txBody>
          <a:bodyPr/>
          <a:lstStyle/>
          <a:p>
            <a:r>
              <a:rPr lang="en-US" dirty="0" smtClean="0"/>
              <a:t>A stream cipher uses the key and IV to generate a stream that is a one-time pad; can’t reuse (key, IV) pair</a:t>
            </a:r>
          </a:p>
          <a:p>
            <a:pPr lvl="1"/>
            <a:r>
              <a:rPr lang="en-US" dirty="0" smtClean="0"/>
              <a:t>Doesn’t amplify transmission errors like CBC mode</a:t>
            </a:r>
          </a:p>
        </p:txBody>
      </p:sp>
      <p:pic>
        <p:nvPicPr>
          <p:cNvPr id="24580" name="Picture 2"/>
          <p:cNvPicPr>
            <a:picLocks noChangeAspect="1" noChangeArrowheads="1"/>
          </p:cNvPicPr>
          <p:nvPr/>
        </p:nvPicPr>
        <p:blipFill>
          <a:blip r:embed="rId2" cstate="print"/>
          <a:srcRect b="13891"/>
          <a:stretch>
            <a:fillRect/>
          </a:stretch>
        </p:blipFill>
        <p:spPr bwMode="auto">
          <a:xfrm>
            <a:off x="775734" y="3037440"/>
            <a:ext cx="7592532" cy="2647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719313" y="5803717"/>
            <a:ext cx="370359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2BD8"/>
                </a:solidFill>
              </a:rPr>
              <a:t>Encryption</a:t>
            </a:r>
            <a:endParaRPr lang="en-US" dirty="0">
              <a:solidFill>
                <a:srgbClr val="FF2BD8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39255" y="5816971"/>
            <a:ext cx="370359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2BD8"/>
                </a:solidFill>
              </a:rPr>
              <a:t>Decryption</a:t>
            </a:r>
            <a:endParaRPr lang="en-US" dirty="0">
              <a:solidFill>
                <a:srgbClr val="FF2BD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Cipher Modes (5)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Counter mode (encrypt a counter and XOR it with each message block) allows random access for decryption</a:t>
            </a:r>
          </a:p>
        </p:txBody>
      </p:sp>
      <p:pic>
        <p:nvPicPr>
          <p:cNvPr id="2560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2997" y="2630765"/>
            <a:ext cx="8558005" cy="3081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1713232" y="5575119"/>
            <a:ext cx="571130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2BD8"/>
                </a:solidFill>
              </a:rPr>
              <a:t>Encryption above; repeat the operation to decrypt</a:t>
            </a:r>
            <a:endParaRPr lang="en-US" dirty="0">
              <a:solidFill>
                <a:srgbClr val="FF2BD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Other Ciphers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914399" y="1451689"/>
            <a:ext cx="7790214" cy="4600081"/>
          </a:xfrm>
        </p:spPr>
        <p:txBody>
          <a:bodyPr/>
          <a:lstStyle/>
          <a:p>
            <a:r>
              <a:rPr lang="en-US" dirty="0" smtClean="0"/>
              <a:t>Some common symmetric-key cryptographic algorithms</a:t>
            </a:r>
          </a:p>
          <a:p>
            <a:pPr lvl="1"/>
            <a:r>
              <a:rPr lang="en-US" dirty="0" smtClean="0"/>
              <a:t>Can be used in combination, e.g., AES over </a:t>
            </a:r>
            <a:r>
              <a:rPr lang="en-US" dirty="0" err="1" smtClean="0"/>
              <a:t>Twofish</a:t>
            </a:r>
            <a:endParaRPr lang="en-US" dirty="0" smtClean="0"/>
          </a:p>
        </p:txBody>
      </p:sp>
      <p:pic>
        <p:nvPicPr>
          <p:cNvPr id="2662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729" y="2563378"/>
            <a:ext cx="8239845" cy="3134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Public-Key Algorithms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en-US" dirty="0" smtClean="0"/>
              <a:t>Encryption in which each party publishes a public part of their key and keep secret a private part of it</a:t>
            </a:r>
          </a:p>
          <a:p>
            <a:pPr marL="800100" lvl="4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RSA (by </a:t>
            </a:r>
            <a:r>
              <a:rPr lang="en-US" dirty="0" err="1" smtClean="0"/>
              <a:t>Rivest</a:t>
            </a:r>
            <a:r>
              <a:rPr lang="en-US" dirty="0" smtClean="0"/>
              <a:t>, Shamir, </a:t>
            </a:r>
            <a:r>
              <a:rPr lang="en-US" dirty="0" err="1" smtClean="0"/>
              <a:t>Adleman</a:t>
            </a:r>
            <a:r>
              <a:rPr lang="en-US" dirty="0" smtClean="0"/>
              <a:t>) </a:t>
            </a:r>
            <a:r>
              <a:rPr lang="en-US" dirty="0" smtClean="0">
                <a:solidFill>
                  <a:srgbClr val="0000FF"/>
                </a:solidFill>
              </a:rPr>
              <a:t>»</a:t>
            </a:r>
            <a:endParaRPr lang="en-US" dirty="0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Public-Key Algorithms (1)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CN5E by Tanenbaum &amp; Wetherall, © Pearson Education-Prentice Hall and D. Wetherall, 2011</a:t>
            </a:r>
            <a:endParaRPr lang="en-US" i="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14399" y="1431811"/>
            <a:ext cx="7790214" cy="460008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Downsides of keys for symmetric-key designs:</a:t>
            </a:r>
          </a:p>
          <a:p>
            <a:pPr lvl="1"/>
            <a:r>
              <a:rPr lang="en-US" dirty="0" smtClean="0"/>
              <a:t>Key must be secret, yet be distributed to both parties</a:t>
            </a:r>
          </a:p>
          <a:p>
            <a:pPr lvl="1"/>
            <a:r>
              <a:rPr lang="en-US" dirty="0" smtClean="0"/>
              <a:t>For N users there are N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r>
              <a:rPr lang="en-US" dirty="0" err="1" smtClean="0"/>
              <a:t>pairwise</a:t>
            </a:r>
            <a:r>
              <a:rPr lang="en-US" dirty="0" smtClean="0"/>
              <a:t> keys to manage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Public key schemes split the key into public and private parts that are mathematically related:</a:t>
            </a:r>
          </a:p>
          <a:p>
            <a:pPr lvl="1"/>
            <a:r>
              <a:rPr lang="en-US" dirty="0" smtClean="0"/>
              <a:t>Private part is not distributed; easy to keep secret</a:t>
            </a:r>
          </a:p>
          <a:p>
            <a:pPr lvl="1"/>
            <a:r>
              <a:rPr lang="en-US" dirty="0" smtClean="0"/>
              <a:t>Only one public key per user needs to be managed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Security depends on the chosen mathematical property</a:t>
            </a:r>
          </a:p>
          <a:p>
            <a:pPr lvl="1"/>
            <a:r>
              <a:rPr lang="en-US" dirty="0" smtClean="0"/>
              <a:t>Much slower than symmetric-key, e.g., 1000X</a:t>
            </a:r>
          </a:p>
          <a:p>
            <a:pPr lvl="1"/>
            <a:r>
              <a:rPr lang="en-US" dirty="0" smtClean="0"/>
              <a:t>So use it to set up per-session symmetric keys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RSA (1)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914399" y="1222513"/>
            <a:ext cx="7790214" cy="5118652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RSA is a widely used public-key encryption method whose security is based on the difficulty of factoring large numbers</a:t>
            </a:r>
          </a:p>
          <a:p>
            <a:r>
              <a:rPr lang="en-US" dirty="0" smtClean="0"/>
              <a:t>Key generation:</a:t>
            </a:r>
          </a:p>
          <a:p>
            <a:pPr lvl="2"/>
            <a:r>
              <a:rPr lang="en-US" dirty="0" smtClean="0"/>
              <a:t>Choose two large primes, p and q</a:t>
            </a:r>
          </a:p>
          <a:p>
            <a:pPr lvl="2"/>
            <a:r>
              <a:rPr lang="en-US" dirty="0" smtClean="0"/>
              <a:t>Compute n = p × q and z = ( p − 1) × (q − 1).</a:t>
            </a:r>
          </a:p>
          <a:p>
            <a:pPr lvl="2"/>
            <a:r>
              <a:rPr lang="en-US" dirty="0" smtClean="0"/>
              <a:t>Choose d to be relatively prime to z </a:t>
            </a:r>
          </a:p>
          <a:p>
            <a:pPr lvl="2"/>
            <a:r>
              <a:rPr lang="en-US" dirty="0" smtClean="0"/>
              <a:t>Find e such that e × d = 1 mod z</a:t>
            </a:r>
          </a:p>
          <a:p>
            <a:pPr lvl="2"/>
            <a:r>
              <a:rPr lang="en-US" dirty="0" smtClean="0"/>
              <a:t>Public key is (e, n), and private key is (d, n)</a:t>
            </a:r>
          </a:p>
          <a:p>
            <a:r>
              <a:rPr lang="en-US" dirty="0" smtClean="0"/>
              <a:t>Encryption (of k bit message, for numbers up to n):</a:t>
            </a:r>
          </a:p>
          <a:p>
            <a:pPr lvl="1"/>
            <a:r>
              <a:rPr lang="en-US" dirty="0" smtClean="0"/>
              <a:t>Cipher = </a:t>
            </a:r>
            <a:r>
              <a:rPr lang="en-US" dirty="0" err="1" smtClean="0"/>
              <a:t>Plain</a:t>
            </a:r>
            <a:r>
              <a:rPr lang="en-US" sz="3200" baseline="30000" dirty="0" err="1" smtClean="0"/>
              <a:t>e</a:t>
            </a:r>
            <a:r>
              <a:rPr lang="en-US" dirty="0" smtClean="0"/>
              <a:t> (mod n)</a:t>
            </a:r>
          </a:p>
          <a:p>
            <a:r>
              <a:rPr lang="en-US" dirty="0" smtClean="0"/>
              <a:t>Decryption:</a:t>
            </a:r>
          </a:p>
          <a:p>
            <a:pPr lvl="1"/>
            <a:r>
              <a:rPr lang="en-US" dirty="0" smtClean="0"/>
              <a:t>Plain = </a:t>
            </a:r>
            <a:r>
              <a:rPr lang="en-US" dirty="0" err="1" smtClean="0"/>
              <a:t>Cipher</a:t>
            </a:r>
            <a:r>
              <a:rPr lang="en-US" sz="3200" baseline="30000" dirty="0" err="1" smtClean="0"/>
              <a:t>d</a:t>
            </a:r>
            <a:r>
              <a:rPr lang="en-US" dirty="0" smtClean="0"/>
              <a:t> (mod n)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RSA (2)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914399" y="1272787"/>
            <a:ext cx="7790214" cy="4600081"/>
          </a:xfrm>
        </p:spPr>
        <p:txBody>
          <a:bodyPr/>
          <a:lstStyle/>
          <a:p>
            <a:r>
              <a:rPr lang="en-US" dirty="0" smtClean="0"/>
              <a:t>Small-scale example of RSA encryption</a:t>
            </a:r>
          </a:p>
          <a:p>
            <a:pPr lvl="1"/>
            <a:r>
              <a:rPr lang="en-US" dirty="0" smtClean="0"/>
              <a:t>For p=3, q=11 </a:t>
            </a:r>
            <a:r>
              <a:rPr lang="en-US" dirty="0" smtClean="0">
                <a:sym typeface="Wingdings" pitchFamily="2" charset="2"/>
              </a:rPr>
              <a:t> n=33, z=20  d=7, e=3</a:t>
            </a:r>
          </a:p>
        </p:txBody>
      </p:sp>
      <p:pic>
        <p:nvPicPr>
          <p:cNvPr id="2970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0130" y="2319200"/>
            <a:ext cx="8749732" cy="3246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580168" y="5545308"/>
            <a:ext cx="352468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2BD8"/>
                </a:solidFill>
              </a:rPr>
              <a:t>Encryption: </a:t>
            </a:r>
            <a:r>
              <a:rPr lang="en-US" dirty="0" smtClean="0">
                <a:solidFill>
                  <a:srgbClr val="FF2BD8"/>
                </a:solidFill>
                <a:sym typeface="Wingdings" pitchFamily="2" charset="2"/>
              </a:rPr>
              <a:t>C = P</a:t>
            </a:r>
            <a:r>
              <a:rPr lang="en-US" sz="2400" baseline="30000" dirty="0" smtClean="0">
                <a:solidFill>
                  <a:srgbClr val="FF2BD8"/>
                </a:solidFill>
                <a:sym typeface="Wingdings" pitchFamily="2" charset="2"/>
              </a:rPr>
              <a:t>3</a:t>
            </a:r>
            <a:r>
              <a:rPr lang="en-US" dirty="0" smtClean="0">
                <a:solidFill>
                  <a:srgbClr val="FF2BD8"/>
                </a:solidFill>
                <a:sym typeface="Wingdings" pitchFamily="2" charset="2"/>
              </a:rPr>
              <a:t> mod 33</a:t>
            </a:r>
            <a:endParaRPr lang="en-US" dirty="0">
              <a:solidFill>
                <a:srgbClr val="FF2BD8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19381" y="5548621"/>
            <a:ext cx="352468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2BD8"/>
                </a:solidFill>
              </a:rPr>
              <a:t>Decryption: P</a:t>
            </a:r>
            <a:r>
              <a:rPr lang="en-US" dirty="0" smtClean="0">
                <a:solidFill>
                  <a:srgbClr val="FF2BD8"/>
                </a:solidFill>
                <a:sym typeface="Wingdings" pitchFamily="2" charset="2"/>
              </a:rPr>
              <a:t> = C</a:t>
            </a:r>
            <a:r>
              <a:rPr lang="en-US" sz="2400" baseline="30000" dirty="0" smtClean="0">
                <a:solidFill>
                  <a:srgbClr val="FF2BD8"/>
                </a:solidFill>
                <a:sym typeface="Wingdings" pitchFamily="2" charset="2"/>
              </a:rPr>
              <a:t>7</a:t>
            </a:r>
            <a:r>
              <a:rPr lang="en-US" dirty="0" smtClean="0">
                <a:solidFill>
                  <a:srgbClr val="FF2BD8"/>
                </a:solidFill>
                <a:sym typeface="Wingdings" pitchFamily="2" charset="2"/>
              </a:rPr>
              <a:t> mod 33</a:t>
            </a:r>
            <a:endParaRPr lang="en-US" dirty="0">
              <a:solidFill>
                <a:srgbClr val="FF2BD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Signatures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r>
              <a:rPr lang="en-US" dirty="0" smtClean="0"/>
              <a:t>Lets receiver verify the message is authentic</a:t>
            </a:r>
          </a:p>
          <a:p>
            <a:pPr lvl="4">
              <a:buNone/>
            </a:pPr>
            <a:endParaRPr lang="en-US" dirty="0" smtClean="0"/>
          </a:p>
          <a:p>
            <a:pPr lvl="1"/>
            <a:r>
              <a:rPr lang="en-US" dirty="0" smtClean="0"/>
              <a:t>Symmetric-Key signatures </a:t>
            </a:r>
            <a:r>
              <a:rPr lang="en-US" dirty="0" smtClean="0">
                <a:solidFill>
                  <a:srgbClr val="0000FF"/>
                </a:solidFill>
              </a:rPr>
              <a:t>»</a:t>
            </a:r>
            <a:endParaRPr lang="en-US" dirty="0" smtClean="0"/>
          </a:p>
          <a:p>
            <a:pPr lvl="1"/>
            <a:r>
              <a:rPr lang="en-US" dirty="0" smtClean="0"/>
              <a:t>Public-Key signatures </a:t>
            </a:r>
            <a:r>
              <a:rPr lang="en-US" dirty="0" smtClean="0">
                <a:solidFill>
                  <a:srgbClr val="0000FF"/>
                </a:solidFill>
              </a:rPr>
              <a:t>»</a:t>
            </a:r>
            <a:endParaRPr lang="en-US" dirty="0" smtClean="0"/>
          </a:p>
          <a:p>
            <a:pPr lvl="1"/>
            <a:r>
              <a:rPr lang="en-US" dirty="0" smtClean="0"/>
              <a:t>Message digests </a:t>
            </a:r>
            <a:r>
              <a:rPr lang="en-US" dirty="0" smtClean="0">
                <a:solidFill>
                  <a:srgbClr val="0000FF"/>
                </a:solidFill>
              </a:rPr>
              <a:t>»</a:t>
            </a:r>
            <a:endParaRPr lang="en-US" dirty="0" smtClean="0"/>
          </a:p>
          <a:p>
            <a:pPr lvl="1"/>
            <a:r>
              <a:rPr lang="en-US" dirty="0" smtClean="0"/>
              <a:t>The birthday attack </a:t>
            </a:r>
            <a:r>
              <a:rPr lang="en-US" dirty="0" smtClean="0">
                <a:solidFill>
                  <a:srgbClr val="0000FF"/>
                </a:solidFill>
              </a:rPr>
              <a:t>»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Digital Signatures (1)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Requirements for a signature:</a:t>
            </a:r>
          </a:p>
          <a:p>
            <a:pPr lvl="1"/>
            <a:r>
              <a:rPr lang="en-US" dirty="0" smtClean="0"/>
              <a:t>Receiver can verify claimed identity of sender.</a:t>
            </a:r>
          </a:p>
          <a:p>
            <a:pPr lvl="1"/>
            <a:r>
              <a:rPr lang="en-US" dirty="0" smtClean="0"/>
              <a:t>Sender cannot later repudiate contents of message.</a:t>
            </a:r>
          </a:p>
          <a:p>
            <a:pPr lvl="1"/>
            <a:r>
              <a:rPr lang="en-US" dirty="0" smtClean="0"/>
              <a:t>Receiver cannot have concocted message himself.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Symmetric-key Signatures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Alice and Bob each trust and share a key with Big Brother; Big Brother doesn’t trust anyone</a:t>
            </a:r>
          </a:p>
          <a:p>
            <a:pPr lvl="1"/>
            <a:r>
              <a:rPr lang="en-US" dirty="0" smtClean="0"/>
              <a:t>A=Alice, B=Bob, P=message, R</a:t>
            </a:r>
            <a:r>
              <a:rPr lang="en-US" sz="2800" baseline="-25000" dirty="0" smtClean="0"/>
              <a:t>A</a:t>
            </a:r>
            <a:r>
              <a:rPr lang="en-US" dirty="0" smtClean="0"/>
              <a:t>=random, t=time</a:t>
            </a:r>
          </a:p>
        </p:txBody>
      </p:sp>
      <p:pic>
        <p:nvPicPr>
          <p:cNvPr id="3277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4794" y="3429000"/>
            <a:ext cx="8634412" cy="186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Arrow Connector 9"/>
          <p:cNvCxnSpPr>
            <a:stCxn id="11" idx="0"/>
          </p:cNvCxnSpPr>
          <p:nvPr/>
        </p:nvCxnSpPr>
        <p:spPr bwMode="auto">
          <a:xfrm rot="5400000" flipH="1" flipV="1">
            <a:off x="2059888" y="4873455"/>
            <a:ext cx="1122324" cy="417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1212576" y="5436704"/>
            <a:ext cx="28127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Only Alice can send this encrypted message to BB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4" idx="0"/>
          </p:cNvCxnSpPr>
          <p:nvPr/>
        </p:nvCxnSpPr>
        <p:spPr bwMode="auto">
          <a:xfrm rot="5400000" flipH="1" flipV="1">
            <a:off x="6281193" y="5257530"/>
            <a:ext cx="441243" cy="32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4999382" y="5479774"/>
            <a:ext cx="3001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Only BB can send this encrypted message to Bob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Security (1)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838983" y="1318476"/>
            <a:ext cx="7790214" cy="4600081"/>
          </a:xfrm>
        </p:spPr>
        <p:txBody>
          <a:bodyPr/>
          <a:lstStyle/>
          <a:p>
            <a:r>
              <a:rPr lang="en-US" dirty="0" smtClean="0"/>
              <a:t>Some different adversaries and security threats</a:t>
            </a:r>
          </a:p>
          <a:p>
            <a:pPr lvl="1"/>
            <a:r>
              <a:rPr lang="en-US" dirty="0" smtClean="0"/>
              <a:t>Different threats require different defenses</a:t>
            </a:r>
          </a:p>
        </p:txBody>
      </p:sp>
      <p:pic>
        <p:nvPicPr>
          <p:cNvPr id="512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6970" y="2302305"/>
            <a:ext cx="7330059" cy="4004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Public-Key Signatures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Big Brother and assumes encryption and decryption are inverses that can be applied in either order</a:t>
            </a:r>
          </a:p>
          <a:p>
            <a:pPr lvl="1"/>
            <a:r>
              <a:rPr lang="en-US" dirty="0" smtClean="0"/>
              <a:t>But relies on private key kept and secret</a:t>
            </a:r>
          </a:p>
          <a:p>
            <a:pPr lvl="1"/>
            <a:r>
              <a:rPr lang="en-US" dirty="0" smtClean="0"/>
              <a:t>RSA &amp; DSS (</a:t>
            </a:r>
            <a:r>
              <a:rPr lang="en-US" sz="2200" dirty="0" smtClean="0"/>
              <a:t>Digital Signature Standard</a:t>
            </a:r>
            <a:r>
              <a:rPr lang="en-US" dirty="0" smtClean="0"/>
              <a:t>) widely used</a:t>
            </a:r>
          </a:p>
        </p:txBody>
      </p:sp>
      <p:pic>
        <p:nvPicPr>
          <p:cNvPr id="3379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264" y="3430847"/>
            <a:ext cx="8963025" cy="2471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Message Digests (1)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914399" y="1590835"/>
            <a:ext cx="7790214" cy="460008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Message Digest (MD) converts arbitrary-size message (P) into a fixed-size identifier MD(P) with properties:</a:t>
            </a:r>
          </a:p>
          <a:p>
            <a:pPr lvl="1"/>
            <a:r>
              <a:rPr lang="en-US" dirty="0" smtClean="0"/>
              <a:t>Given P, easy to compute MD(P).</a:t>
            </a:r>
          </a:p>
          <a:p>
            <a:pPr lvl="1"/>
            <a:r>
              <a:rPr lang="en-US" dirty="0" smtClean="0"/>
              <a:t>Given MD(P), effectively impossible to find P.</a:t>
            </a:r>
          </a:p>
          <a:p>
            <a:pPr lvl="1"/>
            <a:r>
              <a:rPr lang="en-US" dirty="0" smtClean="0"/>
              <a:t>Given P no one can find P′ so that MD(P′) = MD(P).</a:t>
            </a:r>
          </a:p>
          <a:p>
            <a:pPr lvl="1"/>
            <a:r>
              <a:rPr lang="en-US" dirty="0" smtClean="0"/>
              <a:t>Changing 1 bit of P produces very different MD.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Message digests (also called cryptographic hash) can “stand for” messages in protocols, e.g., authentication</a:t>
            </a:r>
          </a:p>
          <a:p>
            <a:pPr lvl="1"/>
            <a:r>
              <a:rPr lang="en-US" dirty="0" smtClean="0"/>
              <a:t>Example: SHA-1 160-bit hash, widely used</a:t>
            </a:r>
          </a:p>
          <a:p>
            <a:pPr lvl="1"/>
            <a:r>
              <a:rPr lang="en-US" dirty="0" smtClean="0"/>
              <a:t>Example: MD5 128-bit hash – now known broken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Message Digests (2)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Public-key signature for message authenticity but not confidentiality with a message digest</a:t>
            </a:r>
          </a:p>
        </p:txBody>
      </p:sp>
      <p:pic>
        <p:nvPicPr>
          <p:cNvPr id="3686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1156" y="3155121"/>
            <a:ext cx="5541687" cy="2241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Arrow Connector 8"/>
          <p:cNvCxnSpPr>
            <a:stCxn id="10" idx="0"/>
          </p:cNvCxnSpPr>
          <p:nvPr/>
        </p:nvCxnSpPr>
        <p:spPr bwMode="auto">
          <a:xfrm rot="16200000" flipV="1">
            <a:off x="4821304" y="4650687"/>
            <a:ext cx="778568" cy="52180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4502424" y="5300872"/>
            <a:ext cx="1938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Alice signs </a:t>
            </a:r>
          </a:p>
          <a:p>
            <a:pPr algn="ctr"/>
            <a:r>
              <a:rPr lang="en-US" dirty="0" smtClean="0"/>
              <a:t>message digest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8" idx="0"/>
          </p:cNvCxnSpPr>
          <p:nvPr/>
        </p:nvCxnSpPr>
        <p:spPr bwMode="auto">
          <a:xfrm rot="5400000" flipH="1" flipV="1">
            <a:off x="3200399" y="4668079"/>
            <a:ext cx="752062" cy="54002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2438399" y="5314123"/>
            <a:ext cx="1736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Message sent in the clear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Message Digests (3)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more detail: example of using SHA-1 message digest and RSA public key for signing </a:t>
            </a:r>
            <a:r>
              <a:rPr lang="en-US" dirty="0" err="1" smtClean="0"/>
              <a:t>nonsecret</a:t>
            </a:r>
            <a:r>
              <a:rPr lang="en-US" dirty="0" smtClean="0"/>
              <a:t> messages</a:t>
            </a:r>
          </a:p>
        </p:txBody>
      </p:sp>
      <p:pic>
        <p:nvPicPr>
          <p:cNvPr id="3789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3102" y="2999754"/>
            <a:ext cx="7877796" cy="2338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Message Digests (4)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SHA-1 digests the message 512 bits at a time to build a 160-bit hash as five 32-bit components</a:t>
            </a:r>
          </a:p>
        </p:txBody>
      </p:sp>
      <p:pic>
        <p:nvPicPr>
          <p:cNvPr id="38916" name="Picture 2"/>
          <p:cNvPicPr>
            <a:picLocks noChangeAspect="1" noChangeArrowheads="1"/>
          </p:cNvPicPr>
          <p:nvPr/>
        </p:nvPicPr>
        <p:blipFill>
          <a:blip r:embed="rId2" cstate="print"/>
          <a:srcRect t="3310" r="23758" b="11844"/>
          <a:stretch>
            <a:fillRect/>
          </a:stretch>
        </p:blipFill>
        <p:spPr bwMode="auto">
          <a:xfrm>
            <a:off x="272863" y="2892290"/>
            <a:ext cx="6237270" cy="2331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1723167" y="5346529"/>
            <a:ext cx="352468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2BD8"/>
                </a:solidFill>
              </a:rPr>
              <a:t>Message in 512-bit blocks</a:t>
            </a:r>
            <a:endParaRPr lang="en-US" dirty="0">
              <a:solidFill>
                <a:srgbClr val="FF2BD8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215806" y="5359782"/>
            <a:ext cx="162007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2BD8"/>
                </a:solidFill>
              </a:rPr>
              <a:t>Five 32-bit hashes output</a:t>
            </a:r>
            <a:endParaRPr lang="en-US" dirty="0">
              <a:solidFill>
                <a:srgbClr val="FF2BD8"/>
              </a:solidFill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 l="75230" t="16571" r="10515" b="11844"/>
          <a:stretch>
            <a:fillRect/>
          </a:stretch>
        </p:blipFill>
        <p:spPr bwMode="auto">
          <a:xfrm>
            <a:off x="7474224" y="3230220"/>
            <a:ext cx="1166191" cy="1967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4" name="Straight Arrow Connector 13"/>
          <p:cNvCxnSpPr/>
          <p:nvPr/>
        </p:nvCxnSpPr>
        <p:spPr bwMode="auto">
          <a:xfrm>
            <a:off x="6629400" y="4273829"/>
            <a:ext cx="765313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6579705" y="3906081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SHA-1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Birthday Attack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CN5E by Tanenbaum &amp; Wetherall, © Pearson Education-Prentice Hall and D. Wetherall, 2011</a:t>
            </a:r>
            <a:endParaRPr lang="en-US" i="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hard is it to find a message P′ that has the same message digest as P?</a:t>
            </a:r>
          </a:p>
          <a:p>
            <a:pPr lvl="1"/>
            <a:r>
              <a:rPr lang="en-US" dirty="0" smtClean="0"/>
              <a:t>Such a collision will allow P′  to be substituted for P!</a:t>
            </a:r>
          </a:p>
          <a:p>
            <a:pPr lvl="1"/>
            <a:endParaRPr lang="en-US" dirty="0" smtClean="0"/>
          </a:p>
          <a:p>
            <a:pPr lvl="1">
              <a:buNone/>
            </a:pPr>
            <a:r>
              <a:rPr lang="en-US" dirty="0" smtClean="0"/>
              <a:t>Analysis:</a:t>
            </a:r>
          </a:p>
          <a:p>
            <a:pPr lvl="1"/>
            <a:r>
              <a:rPr lang="en-US" dirty="0" smtClean="0"/>
              <a:t>N bit hash has 2</a:t>
            </a:r>
            <a:r>
              <a:rPr lang="en-US" baseline="30000" dirty="0" smtClean="0"/>
              <a:t>N</a:t>
            </a:r>
            <a:r>
              <a:rPr lang="en-US" dirty="0" smtClean="0"/>
              <a:t> possible values </a:t>
            </a:r>
          </a:p>
          <a:p>
            <a:pPr lvl="1"/>
            <a:r>
              <a:rPr lang="en-US" dirty="0" smtClean="0"/>
              <a:t>Expect to test 2</a:t>
            </a:r>
            <a:r>
              <a:rPr lang="en-US" baseline="30000" dirty="0" smtClean="0"/>
              <a:t>N</a:t>
            </a:r>
            <a:r>
              <a:rPr lang="en-US" dirty="0" smtClean="0"/>
              <a:t> messages given P to find P′</a:t>
            </a:r>
          </a:p>
          <a:p>
            <a:pPr lvl="1"/>
            <a:r>
              <a:rPr lang="en-US" dirty="0" smtClean="0"/>
              <a:t>But expect only 2</a:t>
            </a:r>
            <a:r>
              <a:rPr lang="en-US" baseline="30000" dirty="0" smtClean="0"/>
              <a:t>N/2</a:t>
            </a:r>
            <a:r>
              <a:rPr lang="en-US" dirty="0" smtClean="0"/>
              <a:t> messages to find a collision </a:t>
            </a:r>
          </a:p>
          <a:p>
            <a:pPr lvl="1"/>
            <a:r>
              <a:rPr lang="en-US" dirty="0" smtClean="0"/>
              <a:t>This is the </a:t>
            </a:r>
            <a:r>
              <a:rPr lang="en-US" u="sng" dirty="0" smtClean="0"/>
              <a:t>birthday attack</a:t>
            </a:r>
            <a:endParaRPr lang="en-US" u="sng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Management of Public Keys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need a trusted way to distribute public keys</a:t>
            </a:r>
          </a:p>
          <a:p>
            <a:pPr lvl="3"/>
            <a:endParaRPr lang="en-US" dirty="0" smtClean="0"/>
          </a:p>
          <a:p>
            <a:pPr lvl="1"/>
            <a:r>
              <a:rPr lang="en-US" dirty="0" smtClean="0"/>
              <a:t>Certificates </a:t>
            </a:r>
            <a:r>
              <a:rPr lang="en-US" dirty="0" smtClean="0">
                <a:solidFill>
                  <a:srgbClr val="0000FF"/>
                </a:solidFill>
              </a:rPr>
              <a:t>»</a:t>
            </a:r>
            <a:endParaRPr lang="en-US" dirty="0" smtClean="0"/>
          </a:p>
          <a:p>
            <a:pPr lvl="1"/>
            <a:r>
              <a:rPr lang="en-US" dirty="0" smtClean="0"/>
              <a:t>X.509, the certificate standard </a:t>
            </a:r>
            <a:r>
              <a:rPr lang="en-US" dirty="0" smtClean="0">
                <a:solidFill>
                  <a:srgbClr val="0000FF"/>
                </a:solidFill>
              </a:rPr>
              <a:t>»</a:t>
            </a:r>
            <a:endParaRPr lang="en-US" dirty="0" smtClean="0"/>
          </a:p>
          <a:p>
            <a:pPr lvl="1"/>
            <a:r>
              <a:rPr lang="en-US" dirty="0" smtClean="0"/>
              <a:t>Public Key infrastructures </a:t>
            </a:r>
            <a:r>
              <a:rPr lang="en-US" dirty="0" smtClean="0">
                <a:solidFill>
                  <a:srgbClr val="0000FF"/>
                </a:solidFill>
              </a:rPr>
              <a:t>»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Management of Public Keys (1)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Trudy can subvert encryption if she can fake Bob’s public key; Alice and Bob will not necessarily know</a:t>
            </a:r>
          </a:p>
        </p:txBody>
      </p:sp>
      <p:pic>
        <p:nvPicPr>
          <p:cNvPr id="3994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212" y="3051318"/>
            <a:ext cx="7859575" cy="1651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2786653" y="4829694"/>
            <a:ext cx="3524689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2BD8"/>
                </a:solidFill>
              </a:rPr>
              <a:t>Trudy replaces E</a:t>
            </a:r>
            <a:r>
              <a:rPr lang="en-US" sz="2400" baseline="-25000" dirty="0" smtClean="0">
                <a:solidFill>
                  <a:srgbClr val="FF2BD8"/>
                </a:solidFill>
              </a:rPr>
              <a:t>B</a:t>
            </a:r>
            <a:r>
              <a:rPr lang="en-US" dirty="0" smtClean="0">
                <a:solidFill>
                  <a:srgbClr val="FF2BD8"/>
                </a:solidFill>
              </a:rPr>
              <a:t> with E</a:t>
            </a:r>
            <a:r>
              <a:rPr lang="en-US" sz="2400" baseline="-25000" dirty="0" smtClean="0">
                <a:solidFill>
                  <a:srgbClr val="FF2BD8"/>
                </a:solidFill>
              </a:rPr>
              <a:t>T</a:t>
            </a:r>
            <a:r>
              <a:rPr lang="en-US" dirty="0" smtClean="0">
                <a:solidFill>
                  <a:srgbClr val="FF2BD8"/>
                </a:solidFill>
              </a:rPr>
              <a:t> and acts as a “man in the middle”</a:t>
            </a:r>
            <a:endParaRPr lang="en-US" dirty="0">
              <a:solidFill>
                <a:srgbClr val="FF2BD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Certificates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 (</a:t>
            </a:r>
            <a:r>
              <a:rPr lang="en-US" sz="2200" dirty="0" smtClean="0"/>
              <a:t>Certification Authority</a:t>
            </a:r>
            <a:r>
              <a:rPr lang="en-US" dirty="0" smtClean="0"/>
              <a:t>) issues signed statements about public keys; users trust CA and it can be offline</a:t>
            </a:r>
          </a:p>
        </p:txBody>
      </p:sp>
      <p:pic>
        <p:nvPicPr>
          <p:cNvPr id="4198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8101" y="2672587"/>
            <a:ext cx="8387798" cy="2746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2809655" y="5485673"/>
            <a:ext cx="352468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2BD8"/>
                </a:solidFill>
              </a:rPr>
              <a:t>A possible certificate</a:t>
            </a:r>
            <a:endParaRPr lang="en-US" dirty="0">
              <a:solidFill>
                <a:srgbClr val="FF2BD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X.509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914399" y="1322482"/>
            <a:ext cx="7790214" cy="4600081"/>
          </a:xfrm>
        </p:spPr>
        <p:txBody>
          <a:bodyPr/>
          <a:lstStyle/>
          <a:p>
            <a:r>
              <a:rPr lang="en-US" dirty="0" smtClean="0"/>
              <a:t>X.509 is the standard for widely used certificates</a:t>
            </a:r>
          </a:p>
          <a:p>
            <a:pPr lvl="1"/>
            <a:r>
              <a:rPr lang="en-US" dirty="0" smtClean="0"/>
              <a:t>Ex: used with SSL for secure Web browsing</a:t>
            </a:r>
          </a:p>
        </p:txBody>
      </p:sp>
      <p:pic>
        <p:nvPicPr>
          <p:cNvPr id="430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6228" y="2378346"/>
            <a:ext cx="7907268" cy="3637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2809655" y="6052207"/>
            <a:ext cx="352468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2BD8"/>
                </a:solidFill>
              </a:rPr>
              <a:t>Basic fields in X.509 certificates</a:t>
            </a:r>
            <a:endParaRPr lang="en-US" dirty="0">
              <a:solidFill>
                <a:srgbClr val="FF2BD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Cryptography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Cryptography is a fundamental building block for security mechanisms.</a:t>
            </a:r>
          </a:p>
          <a:p>
            <a:pPr lvl="3"/>
            <a:endParaRPr lang="en-US" dirty="0" smtClean="0"/>
          </a:p>
          <a:p>
            <a:pPr lvl="1"/>
            <a:r>
              <a:rPr lang="en-US" dirty="0" smtClean="0"/>
              <a:t>Introduction </a:t>
            </a:r>
            <a:r>
              <a:rPr lang="en-US" dirty="0" smtClean="0">
                <a:solidFill>
                  <a:srgbClr val="0000FF"/>
                </a:solidFill>
              </a:rPr>
              <a:t>»</a:t>
            </a:r>
            <a:endParaRPr lang="en-US" dirty="0" smtClean="0"/>
          </a:p>
          <a:p>
            <a:pPr lvl="1"/>
            <a:r>
              <a:rPr lang="en-US" dirty="0" smtClean="0"/>
              <a:t>Substitution ciphers </a:t>
            </a:r>
            <a:r>
              <a:rPr lang="en-US" dirty="0" smtClean="0">
                <a:solidFill>
                  <a:srgbClr val="0000FF"/>
                </a:solidFill>
              </a:rPr>
              <a:t>»</a:t>
            </a:r>
            <a:endParaRPr lang="en-US" dirty="0" smtClean="0"/>
          </a:p>
          <a:p>
            <a:pPr lvl="1"/>
            <a:r>
              <a:rPr lang="en-US" dirty="0" smtClean="0"/>
              <a:t>Transposition ciphers </a:t>
            </a:r>
            <a:r>
              <a:rPr lang="en-US" dirty="0" smtClean="0">
                <a:solidFill>
                  <a:srgbClr val="0000FF"/>
                </a:solidFill>
              </a:rPr>
              <a:t>»</a:t>
            </a:r>
            <a:endParaRPr lang="en-US" dirty="0" smtClean="0"/>
          </a:p>
          <a:p>
            <a:pPr lvl="1"/>
            <a:r>
              <a:rPr lang="en-US" dirty="0" smtClean="0"/>
              <a:t>One-time pads </a:t>
            </a:r>
            <a:r>
              <a:rPr lang="en-US" dirty="0" smtClean="0">
                <a:solidFill>
                  <a:srgbClr val="0000FF"/>
                </a:solidFill>
              </a:rPr>
              <a:t>»</a:t>
            </a:r>
            <a:endParaRPr lang="en-US" dirty="0" smtClean="0"/>
          </a:p>
          <a:p>
            <a:pPr lvl="1"/>
            <a:r>
              <a:rPr lang="en-US" dirty="0" smtClean="0"/>
              <a:t>Fundamental cryptographic principles </a:t>
            </a:r>
            <a:r>
              <a:rPr lang="en-US" dirty="0" smtClean="0">
                <a:solidFill>
                  <a:srgbClr val="0000FF"/>
                </a:solidFill>
              </a:rPr>
              <a:t>»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 Key Infrastructures (PKIs)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914399" y="1342360"/>
            <a:ext cx="7790214" cy="4600081"/>
          </a:xfrm>
        </p:spPr>
        <p:txBody>
          <a:bodyPr/>
          <a:lstStyle/>
          <a:p>
            <a:r>
              <a:rPr lang="en-US" dirty="0" smtClean="0"/>
              <a:t>PKI is a system for managing public keys using CAs</a:t>
            </a:r>
          </a:p>
          <a:p>
            <a:pPr lvl="1"/>
            <a:r>
              <a:rPr lang="en-US" dirty="0" smtClean="0"/>
              <a:t>Scales with hierarchy, may have multiple roots</a:t>
            </a:r>
          </a:p>
          <a:p>
            <a:pPr lvl="1"/>
            <a:r>
              <a:rPr lang="en-US" dirty="0" smtClean="0"/>
              <a:t>Also need CRLs (</a:t>
            </a:r>
            <a:r>
              <a:rPr lang="en-US" sz="2200" dirty="0" smtClean="0"/>
              <a:t>Certificate Revocation Lists</a:t>
            </a:r>
            <a:r>
              <a:rPr lang="en-US" dirty="0" smtClean="0"/>
              <a:t>)</a:t>
            </a:r>
          </a:p>
        </p:txBody>
      </p:sp>
      <p:pic>
        <p:nvPicPr>
          <p:cNvPr id="44036" name="Picture 2"/>
          <p:cNvPicPr>
            <a:picLocks noChangeAspect="1" noChangeArrowheads="1"/>
          </p:cNvPicPr>
          <p:nvPr/>
        </p:nvPicPr>
        <p:blipFill>
          <a:blip r:embed="rId2" cstate="print"/>
          <a:srcRect b="9503"/>
          <a:stretch>
            <a:fillRect/>
          </a:stretch>
        </p:blipFill>
        <p:spPr bwMode="auto">
          <a:xfrm>
            <a:off x="1018450" y="2800343"/>
            <a:ext cx="7107099" cy="3227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1875373" y="6042263"/>
            <a:ext cx="352468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2BD8"/>
                </a:solidFill>
              </a:rPr>
              <a:t>Hierarchical PKI</a:t>
            </a:r>
            <a:endParaRPr lang="en-US" dirty="0">
              <a:solidFill>
                <a:srgbClr val="FF2BD8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63671" y="5876614"/>
            <a:ext cx="231562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2BD8"/>
                </a:solidFill>
              </a:rPr>
              <a:t>Chain of certificates for CA 5</a:t>
            </a:r>
            <a:endParaRPr lang="en-US" dirty="0">
              <a:solidFill>
                <a:srgbClr val="FF2BD8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26020" y="3051022"/>
            <a:ext cx="182529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Trust anchor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 bwMode="auto">
          <a:xfrm>
            <a:off x="2872409" y="3230214"/>
            <a:ext cx="367748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Communication Security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r>
              <a:rPr lang="en-US" dirty="0" smtClean="0"/>
              <a:t>Applications of security to network protocols</a:t>
            </a:r>
          </a:p>
          <a:p>
            <a:pPr lvl="4">
              <a:buNone/>
            </a:pPr>
            <a:endParaRPr lang="en-US" dirty="0" smtClean="0"/>
          </a:p>
          <a:p>
            <a:pPr lvl="1"/>
            <a:r>
              <a:rPr lang="en-US" dirty="0" err="1" smtClean="0"/>
              <a:t>IPsec</a:t>
            </a:r>
            <a:r>
              <a:rPr lang="en-US" dirty="0" smtClean="0"/>
              <a:t> (IP security) </a:t>
            </a:r>
            <a:r>
              <a:rPr lang="en-US" dirty="0" smtClean="0">
                <a:solidFill>
                  <a:srgbClr val="0000FF"/>
                </a:solidFill>
              </a:rPr>
              <a:t>»</a:t>
            </a:r>
            <a:endParaRPr lang="en-US" dirty="0" smtClean="0"/>
          </a:p>
          <a:p>
            <a:pPr lvl="1"/>
            <a:r>
              <a:rPr lang="en-US" dirty="0" smtClean="0"/>
              <a:t>Firewalls </a:t>
            </a:r>
            <a:r>
              <a:rPr lang="en-US" dirty="0" smtClean="0">
                <a:solidFill>
                  <a:srgbClr val="0000FF"/>
                </a:solidFill>
              </a:rPr>
              <a:t>»</a:t>
            </a:r>
            <a:endParaRPr lang="en-US" dirty="0" smtClean="0"/>
          </a:p>
          <a:p>
            <a:pPr lvl="1"/>
            <a:r>
              <a:rPr lang="en-US" dirty="0" smtClean="0"/>
              <a:t>Virtual private networks </a:t>
            </a:r>
            <a:r>
              <a:rPr lang="en-US" dirty="0" smtClean="0">
                <a:solidFill>
                  <a:srgbClr val="0000FF"/>
                </a:solidFill>
              </a:rPr>
              <a:t>»</a:t>
            </a:r>
            <a:endParaRPr lang="en-US" dirty="0" smtClean="0"/>
          </a:p>
          <a:p>
            <a:pPr lvl="1"/>
            <a:r>
              <a:rPr lang="en-US" dirty="0" smtClean="0"/>
              <a:t>Wireless security </a:t>
            </a:r>
            <a:r>
              <a:rPr lang="en-US" dirty="0" smtClean="0">
                <a:solidFill>
                  <a:srgbClr val="0000FF"/>
                </a:solidFill>
              </a:rPr>
              <a:t>»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IPsec (1)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924339" y="1262849"/>
            <a:ext cx="7790214" cy="4600081"/>
          </a:xfrm>
        </p:spPr>
        <p:txBody>
          <a:bodyPr/>
          <a:lstStyle/>
          <a:p>
            <a:r>
              <a:rPr lang="en-US" dirty="0" err="1" smtClean="0"/>
              <a:t>IPsec</a:t>
            </a:r>
            <a:r>
              <a:rPr lang="en-US" dirty="0" smtClean="0"/>
              <a:t> adds confidentiality and authentication to IP</a:t>
            </a:r>
          </a:p>
          <a:p>
            <a:pPr lvl="1"/>
            <a:r>
              <a:rPr lang="en-US" dirty="0" smtClean="0"/>
              <a:t>Secret keys are set up for packets between endpoints called security associations</a:t>
            </a:r>
          </a:p>
          <a:p>
            <a:pPr lvl="1"/>
            <a:r>
              <a:rPr lang="en-US" dirty="0" smtClean="0"/>
              <a:t>Adds AH header; inserted after IP in transport mode</a:t>
            </a:r>
          </a:p>
        </p:txBody>
      </p:sp>
      <p:pic>
        <p:nvPicPr>
          <p:cNvPr id="4608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7054" y="3190869"/>
            <a:ext cx="7909891" cy="2682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 bwMode="auto">
          <a:xfrm>
            <a:off x="2345635" y="3449486"/>
            <a:ext cx="1272208" cy="506694"/>
          </a:xfrm>
          <a:prstGeom prst="rect">
            <a:avLst/>
          </a:prstGeom>
          <a:solidFill>
            <a:srgbClr val="FF2BD8">
              <a:alpha val="50196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22514" y="5863361"/>
            <a:ext cx="646043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2BD8"/>
                </a:solidFill>
              </a:rPr>
              <a:t>AH (Authentication Header) provides integrity and anti-replay</a:t>
            </a:r>
            <a:endParaRPr lang="en-US" dirty="0">
              <a:solidFill>
                <a:srgbClr val="FF2BD8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89906" y="4531954"/>
            <a:ext cx="227255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Identifies security association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 bwMode="auto">
          <a:xfrm rot="10800000">
            <a:off x="5168349" y="4721086"/>
            <a:ext cx="457199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IPsec (2)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914399" y="1471567"/>
            <a:ext cx="7790214" cy="4600081"/>
          </a:xfrm>
        </p:spPr>
        <p:txBody>
          <a:bodyPr/>
          <a:lstStyle/>
          <a:p>
            <a:r>
              <a:rPr lang="fr-FR" dirty="0" smtClean="0"/>
              <a:t>ESP (</a:t>
            </a:r>
            <a:r>
              <a:rPr lang="fr-FR" sz="2200" dirty="0" err="1" smtClean="0"/>
              <a:t>Encapsulating</a:t>
            </a:r>
            <a:r>
              <a:rPr lang="fr-FR" sz="2200" dirty="0" smtClean="0"/>
              <a:t> Security </a:t>
            </a:r>
            <a:r>
              <a:rPr lang="fr-FR" sz="2200" dirty="0" err="1" smtClean="0"/>
              <a:t>Payload</a:t>
            </a:r>
            <a:r>
              <a:rPr lang="fr-FR" dirty="0" smtClean="0"/>
              <a:t>) </a:t>
            </a:r>
            <a:r>
              <a:rPr lang="fr-FR" dirty="0" err="1" smtClean="0"/>
              <a:t>provides</a:t>
            </a:r>
            <a:r>
              <a:rPr lang="fr-FR" dirty="0" smtClean="0"/>
              <a:t> </a:t>
            </a:r>
            <a:r>
              <a:rPr lang="fr-FR" dirty="0" err="1" smtClean="0"/>
              <a:t>secrecy</a:t>
            </a:r>
            <a:r>
              <a:rPr lang="fr-FR" dirty="0" smtClean="0"/>
              <a:t> and </a:t>
            </a:r>
            <a:r>
              <a:rPr lang="fr-FR" dirty="0" err="1" smtClean="0"/>
              <a:t>integrity</a:t>
            </a:r>
            <a:r>
              <a:rPr lang="fr-FR" dirty="0" smtClean="0"/>
              <a:t>; </a:t>
            </a:r>
            <a:r>
              <a:rPr lang="fr-FR" dirty="0" err="1" smtClean="0"/>
              <a:t>expands</a:t>
            </a:r>
            <a:r>
              <a:rPr lang="fr-FR" dirty="0" smtClean="0"/>
              <a:t> on AH</a:t>
            </a:r>
          </a:p>
          <a:p>
            <a:pPr lvl="1"/>
            <a:r>
              <a:rPr lang="fr-FR" dirty="0" err="1" smtClean="0"/>
              <a:t>Adds</a:t>
            </a:r>
            <a:r>
              <a:rPr lang="fr-FR" dirty="0" smtClean="0"/>
              <a:t> ESP header and </a:t>
            </a:r>
            <a:r>
              <a:rPr lang="fr-FR" dirty="0" err="1" smtClean="0"/>
              <a:t>trailer</a:t>
            </a:r>
            <a:r>
              <a:rPr lang="fr-FR" dirty="0" smtClean="0"/>
              <a:t>; </a:t>
            </a:r>
            <a:r>
              <a:rPr lang="fr-FR" dirty="0" err="1" smtClean="0"/>
              <a:t>inserted</a:t>
            </a:r>
            <a:r>
              <a:rPr lang="fr-FR" dirty="0" smtClean="0"/>
              <a:t> </a:t>
            </a:r>
            <a:r>
              <a:rPr lang="fr-FR" dirty="0" err="1" smtClean="0"/>
              <a:t>after</a:t>
            </a:r>
            <a:r>
              <a:rPr lang="fr-FR" dirty="0" smtClean="0"/>
              <a:t> IP header in transport or </a:t>
            </a:r>
            <a:r>
              <a:rPr lang="fr-FR" dirty="0" err="1" smtClean="0"/>
              <a:t>before</a:t>
            </a:r>
            <a:r>
              <a:rPr lang="fr-FR" dirty="0" smtClean="0"/>
              <a:t> in tunnel mode</a:t>
            </a:r>
            <a:endParaRPr lang="en-US" dirty="0" smtClean="0"/>
          </a:p>
        </p:txBody>
      </p:sp>
      <p:pic>
        <p:nvPicPr>
          <p:cNvPr id="47108" name="Picture 2"/>
          <p:cNvPicPr>
            <a:picLocks noChangeAspect="1" noChangeArrowheads="1"/>
          </p:cNvPicPr>
          <p:nvPr/>
        </p:nvPicPr>
        <p:blipFill>
          <a:blip r:embed="rId2" cstate="print"/>
          <a:srcRect l="4795"/>
          <a:stretch>
            <a:fillRect/>
          </a:stretch>
        </p:blipFill>
        <p:spPr bwMode="auto">
          <a:xfrm>
            <a:off x="1490867" y="3208679"/>
            <a:ext cx="7498314" cy="2575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248475" y="3468028"/>
            <a:ext cx="1361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2BD8"/>
                </a:solidFill>
              </a:rPr>
              <a:t>Transport mode</a:t>
            </a:r>
            <a:endParaRPr lang="en-US" dirty="0">
              <a:solidFill>
                <a:srgbClr val="FF2BD8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8292" y="4763428"/>
            <a:ext cx="1361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2BD8"/>
                </a:solidFill>
              </a:rPr>
              <a:t>Tunnel mode</a:t>
            </a:r>
            <a:endParaRPr lang="en-US" dirty="0">
              <a:solidFill>
                <a:srgbClr val="FF2BD8"/>
              </a:solidFill>
            </a:endParaRPr>
          </a:p>
        </p:txBody>
      </p:sp>
      <p:sp>
        <p:nvSpPr>
          <p:cNvPr id="11" name="Right Brace 10"/>
          <p:cNvSpPr/>
          <p:nvPr/>
        </p:nvSpPr>
        <p:spPr bwMode="auto">
          <a:xfrm rot="5400000">
            <a:off x="4954656" y="3985587"/>
            <a:ext cx="253448" cy="3493605"/>
          </a:xfrm>
          <a:prstGeom prst="rightBrace">
            <a:avLst/>
          </a:prstGeom>
          <a:noFill/>
          <a:ln w="1905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02329" y="5800410"/>
            <a:ext cx="3125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2BD8"/>
                </a:solidFill>
              </a:rPr>
              <a:t>Whole IP packet is wrapped</a:t>
            </a:r>
            <a:endParaRPr lang="en-US" dirty="0">
              <a:solidFill>
                <a:srgbClr val="FF2BD8"/>
              </a:solidFill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405880" y="3548268"/>
            <a:ext cx="904459" cy="516833"/>
          </a:xfrm>
          <a:prstGeom prst="rect">
            <a:avLst/>
          </a:prstGeom>
          <a:solidFill>
            <a:srgbClr val="FF2BD8">
              <a:alpha val="50196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2418523" y="4843668"/>
            <a:ext cx="901147" cy="516833"/>
          </a:xfrm>
          <a:prstGeom prst="rect">
            <a:avLst/>
          </a:prstGeom>
          <a:solidFill>
            <a:srgbClr val="FF2BD8">
              <a:alpha val="50196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6864627" y="4846373"/>
            <a:ext cx="1901686" cy="516833"/>
          </a:xfrm>
          <a:prstGeom prst="rect">
            <a:avLst/>
          </a:prstGeom>
          <a:solidFill>
            <a:srgbClr val="FF2BD8">
              <a:alpha val="50196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6122505" y="3548265"/>
            <a:ext cx="1901686" cy="516833"/>
          </a:xfrm>
          <a:prstGeom prst="rect">
            <a:avLst/>
          </a:prstGeom>
          <a:solidFill>
            <a:srgbClr val="FF2BD8">
              <a:alpha val="50196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Firewalls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>
          <a:xfrm>
            <a:off x="914399" y="1093885"/>
            <a:ext cx="7790214" cy="4600081"/>
          </a:xfrm>
        </p:spPr>
        <p:txBody>
          <a:bodyPr/>
          <a:lstStyle/>
          <a:p>
            <a:r>
              <a:rPr lang="en-US" dirty="0" smtClean="0"/>
              <a:t>A firewall protect an internal network by filtering packets</a:t>
            </a:r>
          </a:p>
          <a:p>
            <a:pPr lvl="1"/>
            <a:r>
              <a:rPr lang="en-US" dirty="0" smtClean="0"/>
              <a:t>Can have </a:t>
            </a:r>
            <a:r>
              <a:rPr lang="en-US" dirty="0" err="1" smtClean="0"/>
              <a:t>stateful</a:t>
            </a:r>
            <a:r>
              <a:rPr lang="en-US" dirty="0" smtClean="0"/>
              <a:t> rules about what packets to pass</a:t>
            </a:r>
          </a:p>
          <a:p>
            <a:pPr lvl="2"/>
            <a:r>
              <a:rPr lang="en-US" dirty="0" smtClean="0"/>
              <a:t>E.g., no incoming packets to port 80 (Web) or 25 (SMTP)</a:t>
            </a:r>
          </a:p>
          <a:p>
            <a:pPr lvl="1"/>
            <a:r>
              <a:rPr lang="en-US" dirty="0" smtClean="0"/>
              <a:t>DMZ helps to separate internal from external traffic</a:t>
            </a:r>
          </a:p>
          <a:p>
            <a:pPr lvl="2"/>
            <a:r>
              <a:rPr lang="en-US" dirty="0" smtClean="0"/>
              <a:t>E.g., run Web and Email servers there</a:t>
            </a:r>
          </a:p>
        </p:txBody>
      </p:sp>
      <p:pic>
        <p:nvPicPr>
          <p:cNvPr id="48132" name="Picture 2"/>
          <p:cNvPicPr>
            <a:picLocks noChangeAspect="1" noChangeArrowheads="1"/>
          </p:cNvPicPr>
          <p:nvPr/>
        </p:nvPicPr>
        <p:blipFill>
          <a:blip r:embed="rId2" cstate="print"/>
          <a:srcRect t="5830"/>
          <a:stretch>
            <a:fillRect/>
          </a:stretch>
        </p:blipFill>
        <p:spPr bwMode="auto">
          <a:xfrm>
            <a:off x="576467" y="3299791"/>
            <a:ext cx="7994236" cy="3150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883151" y="3335392"/>
            <a:ext cx="2029722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DMZ</a:t>
            </a:r>
          </a:p>
          <a:p>
            <a:pPr algn="ctr"/>
            <a:r>
              <a:rPr lang="en-US" sz="1600" dirty="0" smtClean="0"/>
              <a:t>(</a:t>
            </a:r>
            <a:r>
              <a:rPr lang="en-US" sz="1600" dirty="0" err="1" smtClean="0"/>
              <a:t>DeMilitarized</a:t>
            </a:r>
            <a:r>
              <a:rPr lang="en-US" sz="1600" dirty="0" smtClean="0"/>
              <a:t> Zone)</a:t>
            </a:r>
            <a:endParaRPr lang="en-US" sz="1600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Virtual Private Networks (1)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914399" y="1541140"/>
            <a:ext cx="7790214" cy="4600081"/>
          </a:xfrm>
        </p:spPr>
        <p:txBody>
          <a:bodyPr/>
          <a:lstStyle/>
          <a:p>
            <a:r>
              <a:rPr lang="en-US" dirty="0" smtClean="0"/>
              <a:t>VPNs (</a:t>
            </a:r>
            <a:r>
              <a:rPr lang="en-US" sz="2200" dirty="0" smtClean="0"/>
              <a:t>Virtual Private Networks</a:t>
            </a:r>
            <a:r>
              <a:rPr lang="en-US" dirty="0" smtClean="0"/>
              <a:t>) join disconnected islands of a logical network into a single virtual network</a:t>
            </a:r>
          </a:p>
          <a:p>
            <a:pPr lvl="1"/>
            <a:r>
              <a:rPr lang="en-US" dirty="0" smtClean="0"/>
              <a:t>Islands are joined by tunnels over the Internet</a:t>
            </a:r>
          </a:p>
        </p:txBody>
      </p:sp>
      <p:pic>
        <p:nvPicPr>
          <p:cNvPr id="4915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47850" y="2943017"/>
            <a:ext cx="5448300" cy="307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1928183" y="5883243"/>
            <a:ext cx="527767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2BD8"/>
                </a:solidFill>
              </a:rPr>
              <a:t>VPN joining London, Paris, Home, and Travel </a:t>
            </a:r>
            <a:endParaRPr lang="en-US" dirty="0">
              <a:solidFill>
                <a:srgbClr val="FF2BD8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94370" y="4661165"/>
            <a:ext cx="12985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Tunnel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 bwMode="auto">
          <a:xfrm rot="10800000">
            <a:off x="5973417" y="4581942"/>
            <a:ext cx="636106" cy="20037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Virtual Private Networks (2)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914399" y="1541140"/>
            <a:ext cx="7790214" cy="4600081"/>
          </a:xfrm>
        </p:spPr>
        <p:txBody>
          <a:bodyPr/>
          <a:lstStyle/>
          <a:p>
            <a:r>
              <a:rPr lang="en-US" dirty="0" smtClean="0"/>
              <a:t>VPN traffic travels over the Internet but VPN hosts are separated from the Internet</a:t>
            </a:r>
          </a:p>
          <a:p>
            <a:pPr lvl="1"/>
            <a:r>
              <a:rPr lang="en-US" dirty="0" smtClean="0"/>
              <a:t>Need a gateway to send traffic in/out of VPN</a:t>
            </a:r>
          </a:p>
          <a:p>
            <a:endParaRPr lang="en-US" dirty="0" smtClean="0"/>
          </a:p>
        </p:txBody>
      </p:sp>
      <p:pic>
        <p:nvPicPr>
          <p:cNvPr id="5018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45327" y="2935425"/>
            <a:ext cx="3853346" cy="3088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1938122" y="5982633"/>
            <a:ext cx="527767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2BD8"/>
                </a:solidFill>
              </a:rPr>
              <a:t>Topology as seen from inside the VPN</a:t>
            </a:r>
            <a:endParaRPr lang="en-US" dirty="0">
              <a:solidFill>
                <a:srgbClr val="FF2BD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Wireless Security (1)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CN5E by Tanenbaum &amp; Wetherall, © Pearson Education-Prentice Hall and D. Wetherall, 2011</a:t>
            </a:r>
            <a:endParaRPr lang="en-US" i="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Wireless signals are broadcast to all nearby receivers</a:t>
            </a:r>
          </a:p>
          <a:p>
            <a:pPr lvl="1"/>
            <a:r>
              <a:rPr lang="en-US" dirty="0" smtClean="0"/>
              <a:t>Important to use encryption to secure the network</a:t>
            </a:r>
          </a:p>
          <a:p>
            <a:pPr lvl="1"/>
            <a:r>
              <a:rPr lang="en-US" dirty="0" smtClean="0"/>
              <a:t>This is an issue for 802.11, Bluetooth, 3G, …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Common design:</a:t>
            </a:r>
          </a:p>
          <a:p>
            <a:pPr lvl="1">
              <a:buFont typeface="+mj-lt"/>
              <a:buAutoNum type="arabicPeriod"/>
            </a:pPr>
            <a:r>
              <a:rPr lang="en-US" dirty="0" smtClean="0"/>
              <a:t>Clients have a password set up for access</a:t>
            </a:r>
          </a:p>
          <a:p>
            <a:pPr lvl="1">
              <a:buFont typeface="+mj-lt"/>
              <a:buAutoNum type="arabicPeriod"/>
            </a:pPr>
            <a:r>
              <a:rPr lang="en-US" dirty="0" smtClean="0"/>
              <a:t>Clients authenticate to infrastructure and set up a session key</a:t>
            </a:r>
          </a:p>
          <a:p>
            <a:pPr lvl="1">
              <a:buFont typeface="+mj-lt"/>
              <a:buAutoNum type="arabicPeriod"/>
            </a:pPr>
            <a:r>
              <a:rPr lang="en-US" dirty="0" smtClean="0"/>
              <a:t>Session key is then used to encrypt packets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Wireless Security (2)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914399" y="1246221"/>
            <a:ext cx="7790214" cy="4600081"/>
          </a:xfrm>
        </p:spPr>
        <p:txBody>
          <a:bodyPr/>
          <a:lstStyle/>
          <a:p>
            <a:r>
              <a:rPr lang="en-US" dirty="0" smtClean="0"/>
              <a:t>802.11i session key setup handshake (step </a:t>
            </a:r>
            <a:r>
              <a:rPr lang="en-US" dirty="0" smtClean="0">
                <a:solidFill>
                  <a:srgbClr val="0000FF"/>
                </a:solidFill>
              </a:rPr>
              <a:t>2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Client and AP share a master key (password)</a:t>
            </a:r>
          </a:p>
          <a:p>
            <a:pPr lvl="2"/>
            <a:r>
              <a:rPr lang="en-US" dirty="0" smtClean="0"/>
              <a:t>MIC (Message Integrity Check) is like a signature</a:t>
            </a:r>
          </a:p>
          <a:p>
            <a:pPr lvl="2"/>
            <a:r>
              <a:rPr lang="en-US" dirty="0" smtClean="0"/>
              <a:t>K</a:t>
            </a:r>
            <a:r>
              <a:rPr lang="en-US" sz="2400" baseline="-25000" dirty="0" smtClean="0"/>
              <a:t>X</a:t>
            </a:r>
            <a:r>
              <a:rPr lang="en-US" dirty="0" smtClean="0"/>
              <a:t>(M) means a message M encrypted with key K</a:t>
            </a:r>
            <a:r>
              <a:rPr lang="en-US" sz="2400" baseline="-25000" dirty="0" smtClean="0"/>
              <a:t>X</a:t>
            </a:r>
            <a:endParaRPr lang="en-US" baseline="-25000" dirty="0" smtClean="0"/>
          </a:p>
        </p:txBody>
      </p:sp>
      <p:pic>
        <p:nvPicPr>
          <p:cNvPr id="5120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851" y="2884381"/>
            <a:ext cx="7984297" cy="3647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Authentication Protocols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Authentication verifies the identity of a remote party</a:t>
            </a:r>
          </a:p>
          <a:p>
            <a:pPr lvl="3"/>
            <a:endParaRPr lang="en-US" dirty="0" smtClean="0"/>
          </a:p>
          <a:p>
            <a:pPr lvl="1"/>
            <a:r>
              <a:rPr lang="en-US" dirty="0" smtClean="0"/>
              <a:t>Shared Secret Key </a:t>
            </a:r>
            <a:r>
              <a:rPr lang="en-US" dirty="0" smtClean="0">
                <a:solidFill>
                  <a:srgbClr val="0000FF"/>
                </a:solidFill>
              </a:rPr>
              <a:t>»</a:t>
            </a:r>
            <a:endParaRPr lang="en-US" dirty="0" smtClean="0"/>
          </a:p>
          <a:p>
            <a:pPr lvl="1"/>
            <a:r>
              <a:rPr lang="en-US" dirty="0" err="1" smtClean="0"/>
              <a:t>Diffie</a:t>
            </a:r>
            <a:r>
              <a:rPr lang="en-US" dirty="0" smtClean="0"/>
              <a:t>-Hellman Key Exchange </a:t>
            </a:r>
            <a:r>
              <a:rPr lang="en-US" dirty="0" smtClean="0">
                <a:solidFill>
                  <a:srgbClr val="0000FF"/>
                </a:solidFill>
              </a:rPr>
              <a:t>»</a:t>
            </a:r>
            <a:endParaRPr lang="en-US" dirty="0" smtClean="0"/>
          </a:p>
          <a:p>
            <a:pPr lvl="1"/>
            <a:r>
              <a:rPr lang="en-US" dirty="0" smtClean="0"/>
              <a:t>Key Distribution Center </a:t>
            </a:r>
            <a:r>
              <a:rPr lang="en-US" dirty="0" smtClean="0">
                <a:solidFill>
                  <a:srgbClr val="0000FF"/>
                </a:solidFill>
              </a:rPr>
              <a:t>»</a:t>
            </a:r>
            <a:endParaRPr lang="en-US" dirty="0" smtClean="0"/>
          </a:p>
          <a:p>
            <a:pPr lvl="1"/>
            <a:r>
              <a:rPr lang="en-US" dirty="0" smtClean="0"/>
              <a:t>Kerberos </a:t>
            </a:r>
            <a:r>
              <a:rPr lang="en-US" dirty="0" smtClean="0">
                <a:solidFill>
                  <a:srgbClr val="0000FF"/>
                </a:solidFill>
              </a:rPr>
              <a:t>»</a:t>
            </a:r>
            <a:endParaRPr lang="en-US" dirty="0" smtClean="0"/>
          </a:p>
          <a:p>
            <a:pPr lvl="1"/>
            <a:r>
              <a:rPr lang="en-US" dirty="0" smtClean="0"/>
              <a:t>Public-Key Cryptography </a:t>
            </a:r>
            <a:r>
              <a:rPr lang="en-US" dirty="0" smtClean="0">
                <a:solidFill>
                  <a:srgbClr val="0000FF"/>
                </a:solidFill>
              </a:rPr>
              <a:t>»</a:t>
            </a:r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914399" y="1450454"/>
            <a:ext cx="7790214" cy="4600081"/>
          </a:xfrm>
        </p:spPr>
        <p:txBody>
          <a:bodyPr/>
          <a:lstStyle/>
          <a:p>
            <a:r>
              <a:rPr lang="en-US" dirty="0" smtClean="0"/>
              <a:t>The encryption model (for a symmetric-key cipher)</a:t>
            </a:r>
          </a:p>
          <a:p>
            <a:pPr lvl="1"/>
            <a:r>
              <a:rPr lang="en-US" dirty="0" err="1" smtClean="0"/>
              <a:t>Kerckhoff’s</a:t>
            </a:r>
            <a:r>
              <a:rPr lang="en-US" dirty="0" smtClean="0"/>
              <a:t> principle: Algorithms (E, D) are public; only the keys (K) are secret</a:t>
            </a:r>
          </a:p>
        </p:txBody>
      </p:sp>
      <p:pic>
        <p:nvPicPr>
          <p:cNvPr id="717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5799" y="3060813"/>
            <a:ext cx="7111451" cy="3216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 bwMode="auto">
          <a:xfrm>
            <a:off x="2526384" y="4693317"/>
            <a:ext cx="1319752" cy="575035"/>
          </a:xfrm>
          <a:prstGeom prst="rect">
            <a:avLst/>
          </a:prstGeom>
          <a:solidFill>
            <a:srgbClr val="FF2BD8">
              <a:alpha val="50196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5290009" y="4685461"/>
            <a:ext cx="1319752" cy="575035"/>
          </a:xfrm>
          <a:prstGeom prst="rect">
            <a:avLst/>
          </a:prstGeom>
          <a:solidFill>
            <a:srgbClr val="FF2BD8">
              <a:alpha val="50196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52939" y="4412971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2BD8"/>
                </a:solidFill>
              </a:rPr>
              <a:t>Alice</a:t>
            </a:r>
            <a:endParaRPr lang="en-US" dirty="0">
              <a:solidFill>
                <a:srgbClr val="FF2BD8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08573" y="4485858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2BD8"/>
                </a:solidFill>
              </a:rPr>
              <a:t>Bob</a:t>
            </a:r>
            <a:endParaRPr lang="en-US" dirty="0">
              <a:solidFill>
                <a:srgbClr val="FF2BD8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75092" y="3077814"/>
            <a:ext cx="765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2BD8"/>
                </a:solidFill>
              </a:rPr>
              <a:t>Trudy</a:t>
            </a:r>
            <a:endParaRPr lang="en-US" dirty="0">
              <a:solidFill>
                <a:srgbClr val="FF2BD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Secret Key (1)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914399" y="1441750"/>
            <a:ext cx="7790214" cy="4600081"/>
          </a:xfrm>
        </p:spPr>
        <p:txBody>
          <a:bodyPr/>
          <a:lstStyle/>
          <a:p>
            <a:r>
              <a:rPr lang="en-US" dirty="0" smtClean="0"/>
              <a:t>Authenticating with a </a:t>
            </a:r>
            <a:r>
              <a:rPr lang="en-US" u="sng" dirty="0" smtClean="0"/>
              <a:t>challenge-response</a:t>
            </a:r>
            <a:r>
              <a:rPr lang="en-US" dirty="0" smtClean="0"/>
              <a:t> (first attempt)</a:t>
            </a:r>
          </a:p>
          <a:p>
            <a:pPr lvl="1"/>
            <a:r>
              <a:rPr lang="en-US" dirty="0" smtClean="0"/>
              <a:t>Alice (A) and Bob (B) share a key K</a:t>
            </a:r>
            <a:r>
              <a:rPr lang="en-US" sz="2800" baseline="-25000" dirty="0" smtClean="0"/>
              <a:t>AB</a:t>
            </a:r>
            <a:endParaRPr lang="en-US" dirty="0" smtClean="0"/>
          </a:p>
          <a:p>
            <a:pPr lvl="1"/>
            <a:r>
              <a:rPr lang="en-US" dirty="0" smtClean="0"/>
              <a:t>R</a:t>
            </a:r>
            <a:r>
              <a:rPr lang="en-US" sz="2800" baseline="-25000" dirty="0" smtClean="0"/>
              <a:t>X</a:t>
            </a:r>
            <a:r>
              <a:rPr lang="en-US" dirty="0" smtClean="0"/>
              <a:t> is random, K</a:t>
            </a:r>
            <a:r>
              <a:rPr lang="en-US" baseline="-25000" dirty="0" smtClean="0"/>
              <a:t>X </a:t>
            </a:r>
            <a:r>
              <a:rPr lang="en-US" dirty="0" smtClean="0"/>
              <a:t>(M) is M encrypted with key K</a:t>
            </a:r>
            <a:r>
              <a:rPr lang="en-US" sz="2800" baseline="-25000" dirty="0" smtClean="0"/>
              <a:t>X</a:t>
            </a:r>
            <a:endParaRPr lang="en-US" baseline="-25000" dirty="0" smtClean="0"/>
          </a:p>
        </p:txBody>
      </p:sp>
      <p:pic>
        <p:nvPicPr>
          <p:cNvPr id="5427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63996" y="2871029"/>
            <a:ext cx="5416008" cy="3062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7146235" y="4075045"/>
            <a:ext cx="1361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2BD8"/>
                </a:solidFill>
              </a:rPr>
              <a:t>Bob knows it’s Alice</a:t>
            </a:r>
            <a:endParaRPr lang="en-US" dirty="0">
              <a:solidFill>
                <a:srgbClr val="FF2BD8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5737" y="5201480"/>
            <a:ext cx="1504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2BD8"/>
                </a:solidFill>
              </a:rPr>
              <a:t>Alice knows it’s Bob</a:t>
            </a:r>
            <a:endParaRPr lang="en-US" dirty="0">
              <a:solidFill>
                <a:srgbClr val="FF2BD8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293704" y="3676871"/>
            <a:ext cx="626166" cy="357809"/>
          </a:xfrm>
          <a:prstGeom prst="rect">
            <a:avLst/>
          </a:prstGeom>
          <a:solidFill>
            <a:srgbClr val="FF2BD8">
              <a:alpha val="50196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 bwMode="auto">
          <a:xfrm flipV="1">
            <a:off x="4989444" y="3518454"/>
            <a:ext cx="188843" cy="15902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5052392" y="3329610"/>
            <a:ext cx="1361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2BD8"/>
                </a:solidFill>
              </a:rPr>
              <a:t>Challenge</a:t>
            </a:r>
            <a:endParaRPr lang="en-US" dirty="0">
              <a:solidFill>
                <a:srgbClr val="FF2BD8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 bwMode="auto">
          <a:xfrm flipV="1">
            <a:off x="4992757" y="4068418"/>
            <a:ext cx="188843" cy="15902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5065644" y="3919330"/>
            <a:ext cx="1361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2BD8"/>
                </a:solidFill>
              </a:rPr>
              <a:t>Response</a:t>
            </a:r>
            <a:endParaRPr lang="en-US" dirty="0">
              <a:solidFill>
                <a:srgbClr val="FF2BD8"/>
              </a:solidFill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4078355" y="4227444"/>
            <a:ext cx="1050235" cy="357809"/>
          </a:xfrm>
          <a:prstGeom prst="rect">
            <a:avLst/>
          </a:prstGeom>
          <a:solidFill>
            <a:srgbClr val="FF2BD8">
              <a:alpha val="50196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Secret Key (2)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shortened two-way authentication (second attempt)</a:t>
            </a:r>
          </a:p>
          <a:p>
            <a:pPr lvl="1"/>
            <a:r>
              <a:rPr lang="en-US" dirty="0" smtClean="0"/>
              <a:t>But it is vulnerable to reflection attack</a:t>
            </a:r>
          </a:p>
        </p:txBody>
      </p:sp>
      <p:pic>
        <p:nvPicPr>
          <p:cNvPr id="5530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6974" y="2747755"/>
            <a:ext cx="4890052" cy="2790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Secret Key (3)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Trudy impersonates Alice to Bob with </a:t>
            </a:r>
            <a:r>
              <a:rPr lang="en-US" u="sng" dirty="0" smtClean="0"/>
              <a:t>reflection attack</a:t>
            </a:r>
          </a:p>
          <a:p>
            <a:pPr lvl="1"/>
            <a:r>
              <a:rPr lang="en-US" dirty="0" smtClean="0"/>
              <a:t>Second session gets Bob to give Trudy the response </a:t>
            </a:r>
          </a:p>
        </p:txBody>
      </p:sp>
      <p:pic>
        <p:nvPicPr>
          <p:cNvPr id="5632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1152" y="2565538"/>
            <a:ext cx="6705600" cy="325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7096543" y="4939749"/>
            <a:ext cx="15405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2BD8"/>
                </a:solidFill>
              </a:rPr>
              <a:t>Bob thinks he is talking to Alice now</a:t>
            </a:r>
            <a:endParaRPr lang="en-US" dirty="0">
              <a:solidFill>
                <a:srgbClr val="FF2BD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Secret Key (4)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>
          <a:xfrm>
            <a:off x="914399" y="1173397"/>
            <a:ext cx="7790214" cy="4600081"/>
          </a:xfrm>
        </p:spPr>
        <p:txBody>
          <a:bodyPr/>
          <a:lstStyle/>
          <a:p>
            <a:r>
              <a:rPr lang="en-US" dirty="0" smtClean="0"/>
              <a:t>First attempt is also vulnerable to reflection attack!</a:t>
            </a:r>
          </a:p>
          <a:p>
            <a:pPr lvl="1"/>
            <a:r>
              <a:rPr lang="en-US" dirty="0" smtClean="0"/>
              <a:t>Trudy impersonates Bob to Alice after Alice initiates</a:t>
            </a:r>
          </a:p>
          <a:p>
            <a:pPr lvl="1"/>
            <a:endParaRPr lang="en-US" dirty="0" smtClean="0"/>
          </a:p>
        </p:txBody>
      </p:sp>
      <p:pic>
        <p:nvPicPr>
          <p:cNvPr id="5837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41659" y="2216421"/>
            <a:ext cx="5676900" cy="4245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506893" y="5685185"/>
            <a:ext cx="15405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2BD8"/>
                </a:solidFill>
              </a:rPr>
              <a:t>Alice thinks she is talking to Bob again</a:t>
            </a:r>
            <a:endParaRPr lang="en-US" dirty="0">
              <a:solidFill>
                <a:srgbClr val="FF2BD8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7075" y="3949152"/>
            <a:ext cx="15405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2BD8"/>
                </a:solidFill>
              </a:rPr>
              <a:t>Alice thinks she is talking to Bob</a:t>
            </a:r>
            <a:endParaRPr lang="en-US" dirty="0">
              <a:solidFill>
                <a:srgbClr val="FF2BD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Secret Key (5)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Moral: </a:t>
            </a:r>
            <a:r>
              <a:rPr lang="en-US" i="1" dirty="0" smtClean="0"/>
              <a:t>Designing a correct authentication protocol is harder than it looks; errors are often subtle.</a:t>
            </a:r>
          </a:p>
          <a:p>
            <a:r>
              <a:rPr lang="en-US" dirty="0" smtClean="0"/>
              <a:t>General design rules for authentication:</a:t>
            </a:r>
          </a:p>
          <a:p>
            <a:pPr lvl="1">
              <a:buFont typeface="+mj-lt"/>
              <a:buAutoNum type="arabicPeriod"/>
            </a:pPr>
            <a:r>
              <a:rPr lang="en-US" dirty="0" smtClean="0"/>
              <a:t>Have initiator prove who she is before responder</a:t>
            </a:r>
          </a:p>
          <a:p>
            <a:pPr lvl="1">
              <a:buFont typeface="+mj-lt"/>
              <a:buAutoNum type="arabicPeriod"/>
            </a:pPr>
            <a:r>
              <a:rPr lang="en-US" dirty="0" smtClean="0"/>
              <a:t>Initiator, responder use different keys</a:t>
            </a:r>
          </a:p>
          <a:p>
            <a:pPr lvl="1">
              <a:buFont typeface="+mj-lt"/>
              <a:buAutoNum type="arabicPeriod"/>
            </a:pPr>
            <a:r>
              <a:rPr lang="en-US" dirty="0" smtClean="0"/>
              <a:t>Draw challenges from different sets</a:t>
            </a:r>
          </a:p>
          <a:p>
            <a:pPr lvl="1">
              <a:buFont typeface="+mj-lt"/>
              <a:buAutoNum type="arabicPeriod"/>
            </a:pPr>
            <a:r>
              <a:rPr lang="en-US" dirty="0" smtClean="0"/>
              <a:t>Make protocol resistant to attacks involving  second parallel session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Secret Key (6)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>
          <a:xfrm>
            <a:off x="914399" y="1511323"/>
            <a:ext cx="7790214" cy="4600081"/>
          </a:xfrm>
        </p:spPr>
        <p:txBody>
          <a:bodyPr/>
          <a:lstStyle/>
          <a:p>
            <a:r>
              <a:rPr lang="en-US" dirty="0" smtClean="0"/>
              <a:t>An authentication protocol that is not vulnerable</a:t>
            </a:r>
          </a:p>
          <a:p>
            <a:pPr lvl="1"/>
            <a:r>
              <a:rPr lang="en-US" dirty="0" smtClean="0"/>
              <a:t>HMAC (</a:t>
            </a:r>
            <a:r>
              <a:rPr lang="en-US" sz="2200" dirty="0" smtClean="0"/>
              <a:t>Hashed Message Authentication Code</a:t>
            </a:r>
            <a:r>
              <a:rPr lang="en-US" dirty="0" smtClean="0"/>
              <a:t>) is an authenticator, like a signature </a:t>
            </a:r>
          </a:p>
        </p:txBody>
      </p:sp>
      <p:pic>
        <p:nvPicPr>
          <p:cNvPr id="5939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812" y="3010101"/>
            <a:ext cx="6048375" cy="290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7384774" y="5068957"/>
            <a:ext cx="1361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2BD8"/>
                </a:solidFill>
              </a:rPr>
              <a:t>Bob knows it’s Alice</a:t>
            </a:r>
            <a:endParaRPr lang="en-US" dirty="0">
              <a:solidFill>
                <a:srgbClr val="FF2BD8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8050" y="4118115"/>
            <a:ext cx="1504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2BD8"/>
                </a:solidFill>
              </a:rPr>
              <a:t>Alice knows it’s Bob</a:t>
            </a:r>
            <a:endParaRPr lang="en-US" dirty="0">
              <a:solidFill>
                <a:srgbClr val="FF2BD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Diffie-Hellman Key Exchange (1)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>
          <a:xfrm>
            <a:off x="914399" y="1352299"/>
            <a:ext cx="7790214" cy="4600081"/>
          </a:xfrm>
        </p:spPr>
        <p:txBody>
          <a:bodyPr/>
          <a:lstStyle/>
          <a:p>
            <a:r>
              <a:rPr lang="en-US" dirty="0" smtClean="0"/>
              <a:t>Lets two parties establish a shared secret</a:t>
            </a:r>
          </a:p>
          <a:p>
            <a:pPr lvl="1"/>
            <a:r>
              <a:rPr lang="en-US" dirty="0" smtClean="0"/>
              <a:t>Eavesdropper can’t compute secret </a:t>
            </a:r>
            <a:r>
              <a:rPr lang="en-US" dirty="0" err="1" smtClean="0"/>
              <a:t>g</a:t>
            </a:r>
            <a:r>
              <a:rPr lang="en-US" sz="2800" baseline="30000" dirty="0" err="1" smtClean="0"/>
              <a:t>xy</a:t>
            </a:r>
            <a:r>
              <a:rPr lang="en-US" dirty="0" smtClean="0"/>
              <a:t> mod n without knowing x or y</a:t>
            </a:r>
          </a:p>
        </p:txBody>
      </p:sp>
      <p:pic>
        <p:nvPicPr>
          <p:cNvPr id="6042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26792" y="2682323"/>
            <a:ext cx="6690415" cy="3174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 bwMode="auto">
          <a:xfrm>
            <a:off x="2256183" y="5367130"/>
            <a:ext cx="964095" cy="258417"/>
          </a:xfrm>
          <a:prstGeom prst="rect">
            <a:avLst/>
          </a:prstGeom>
          <a:solidFill>
            <a:schemeClr val="accent3">
              <a:lumMod val="60000"/>
              <a:lumOff val="40000"/>
              <a:alpha val="50196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175513" y="5360504"/>
            <a:ext cx="964095" cy="258417"/>
          </a:xfrm>
          <a:prstGeom prst="rect">
            <a:avLst/>
          </a:prstGeom>
          <a:solidFill>
            <a:schemeClr val="accent3">
              <a:lumMod val="60000"/>
              <a:lumOff val="40000"/>
              <a:alpha val="50196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18318" y="5589104"/>
            <a:ext cx="193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2BD8"/>
                </a:solidFill>
              </a:rPr>
              <a:t>Shared secret</a:t>
            </a:r>
            <a:endParaRPr lang="en-US" dirty="0">
              <a:solidFill>
                <a:srgbClr val="FF2BD8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15554" y="5612296"/>
            <a:ext cx="193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2BD8"/>
                </a:solidFill>
              </a:rPr>
              <a:t>Shared secret</a:t>
            </a:r>
            <a:endParaRPr lang="en-US" dirty="0">
              <a:solidFill>
                <a:srgbClr val="FF2BD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Diffie</a:t>
            </a:r>
            <a:r>
              <a:rPr lang="en-US" dirty="0" smtClean="0"/>
              <a:t>-Hellman Key Exchange (2)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But it is vulnerable to a man-in-the-middle attack</a:t>
            </a:r>
          </a:p>
          <a:p>
            <a:pPr lvl="1"/>
            <a:r>
              <a:rPr lang="en-US" dirty="0" smtClean="0"/>
              <a:t>Need to confirm identities, not just share a secret</a:t>
            </a:r>
          </a:p>
        </p:txBody>
      </p:sp>
      <p:pic>
        <p:nvPicPr>
          <p:cNvPr id="6144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4488" y="2745747"/>
            <a:ext cx="8396287" cy="258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248511" y="5252043"/>
            <a:ext cx="12522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FF2BD8"/>
                </a:solidFill>
              </a:rPr>
              <a:t>g</a:t>
            </a:r>
            <a:r>
              <a:rPr lang="en-US" sz="2000" baseline="30000" dirty="0" err="1" smtClean="0">
                <a:solidFill>
                  <a:srgbClr val="FF2BD8"/>
                </a:solidFill>
              </a:rPr>
              <a:t>xz</a:t>
            </a:r>
            <a:r>
              <a:rPr lang="en-US" dirty="0" smtClean="0">
                <a:solidFill>
                  <a:srgbClr val="FF2BD8"/>
                </a:solidFill>
              </a:rPr>
              <a:t> mod n </a:t>
            </a:r>
            <a:endParaRPr lang="en-US" dirty="0">
              <a:solidFill>
                <a:srgbClr val="FF2BD8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25989" y="5295113"/>
            <a:ext cx="12522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FF2BD8"/>
                </a:solidFill>
              </a:rPr>
              <a:t>g</a:t>
            </a:r>
            <a:r>
              <a:rPr lang="en-US" sz="2000" baseline="30000" dirty="0" err="1" smtClean="0">
                <a:solidFill>
                  <a:srgbClr val="FF2BD8"/>
                </a:solidFill>
              </a:rPr>
              <a:t>xz</a:t>
            </a:r>
            <a:r>
              <a:rPr lang="en-US" dirty="0" smtClean="0">
                <a:solidFill>
                  <a:srgbClr val="FF2BD8"/>
                </a:solidFill>
              </a:rPr>
              <a:t> mod n </a:t>
            </a:r>
            <a:endParaRPr lang="en-US" dirty="0">
              <a:solidFill>
                <a:srgbClr val="FF2BD8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576964" y="5593283"/>
            <a:ext cx="12522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FF2BD8"/>
                </a:solidFill>
              </a:rPr>
              <a:t>g</a:t>
            </a:r>
            <a:r>
              <a:rPr lang="en-US" sz="2000" baseline="30000" dirty="0" err="1" smtClean="0">
                <a:solidFill>
                  <a:srgbClr val="FF2BD8"/>
                </a:solidFill>
              </a:rPr>
              <a:t>zy</a:t>
            </a:r>
            <a:r>
              <a:rPr lang="en-US" dirty="0" smtClean="0">
                <a:solidFill>
                  <a:srgbClr val="FF2BD8"/>
                </a:solidFill>
              </a:rPr>
              <a:t> mod n </a:t>
            </a:r>
            <a:endParaRPr lang="en-US" dirty="0">
              <a:solidFill>
                <a:srgbClr val="FF2BD8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935928" y="5593288"/>
            <a:ext cx="12522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FF2BD8"/>
                </a:solidFill>
              </a:rPr>
              <a:t>g</a:t>
            </a:r>
            <a:r>
              <a:rPr lang="en-US" sz="2000" baseline="30000" dirty="0" err="1" smtClean="0">
                <a:solidFill>
                  <a:srgbClr val="FF2BD8"/>
                </a:solidFill>
              </a:rPr>
              <a:t>zy</a:t>
            </a:r>
            <a:r>
              <a:rPr lang="en-US" dirty="0" smtClean="0">
                <a:solidFill>
                  <a:srgbClr val="FF2BD8"/>
                </a:solidFill>
              </a:rPr>
              <a:t> mod n </a:t>
            </a:r>
            <a:endParaRPr lang="en-US" dirty="0">
              <a:solidFill>
                <a:srgbClr val="FF2BD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KDC – Key Distribution Center (1)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>
          <a:xfrm>
            <a:off x="914399" y="1401994"/>
            <a:ext cx="7790214" cy="4600081"/>
          </a:xfrm>
        </p:spPr>
        <p:txBody>
          <a:bodyPr/>
          <a:lstStyle/>
          <a:p>
            <a:r>
              <a:rPr lang="en-US" dirty="0" smtClean="0"/>
              <a:t>Trusted KDC removes need for many shared secrets</a:t>
            </a:r>
          </a:p>
          <a:p>
            <a:pPr lvl="1"/>
            <a:r>
              <a:rPr lang="en-US" dirty="0" smtClean="0"/>
              <a:t>Alice and Bob share a secret only with KDC (K</a:t>
            </a:r>
            <a:r>
              <a:rPr lang="en-US" sz="2800" baseline="-25000" dirty="0" smtClean="0"/>
              <a:t>A</a:t>
            </a:r>
            <a:r>
              <a:rPr lang="en-US" dirty="0" smtClean="0"/>
              <a:t>, K</a:t>
            </a:r>
            <a:r>
              <a:rPr lang="en-US" sz="2800" baseline="-25000" dirty="0" smtClean="0"/>
              <a:t>B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End up with K</a:t>
            </a:r>
            <a:r>
              <a:rPr lang="en-US" sz="2800" baseline="-25000" dirty="0" smtClean="0"/>
              <a:t>S</a:t>
            </a:r>
            <a:r>
              <a:rPr lang="en-US" dirty="0" smtClean="0"/>
              <a:t>, a shared secret session key</a:t>
            </a:r>
          </a:p>
          <a:p>
            <a:pPr lvl="1"/>
            <a:r>
              <a:rPr lang="en-US" dirty="0" smtClean="0"/>
              <a:t>First attempt below is vulnerable to </a:t>
            </a:r>
            <a:r>
              <a:rPr lang="en-US" u="sng" dirty="0" smtClean="0"/>
              <a:t>replay attack</a:t>
            </a:r>
            <a:r>
              <a:rPr lang="en-US" dirty="0" smtClean="0"/>
              <a:t> in which Trudy captures and later replays messages</a:t>
            </a:r>
          </a:p>
        </p:txBody>
      </p:sp>
      <p:pic>
        <p:nvPicPr>
          <p:cNvPr id="6246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5680" y="3585735"/>
            <a:ext cx="7726227" cy="2132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111996" y="5456581"/>
            <a:ext cx="1796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2BD8"/>
                </a:solidFill>
              </a:rPr>
              <a:t>Alice has session key K</a:t>
            </a:r>
            <a:r>
              <a:rPr lang="en-US" sz="2000" baseline="-25000" dirty="0" smtClean="0">
                <a:solidFill>
                  <a:srgbClr val="FF2BD8"/>
                </a:solidFill>
              </a:rPr>
              <a:t>S</a:t>
            </a:r>
            <a:endParaRPr lang="en-US" baseline="-25000" dirty="0">
              <a:solidFill>
                <a:srgbClr val="FF2BD8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2151" y="5449955"/>
            <a:ext cx="1796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2BD8"/>
                </a:solidFill>
              </a:rPr>
              <a:t>Bob has session key K</a:t>
            </a:r>
            <a:r>
              <a:rPr lang="en-US" sz="2000" baseline="-25000" dirty="0" smtClean="0">
                <a:solidFill>
                  <a:srgbClr val="FF2BD8"/>
                </a:solidFill>
              </a:rPr>
              <a:t>S</a:t>
            </a:r>
            <a:endParaRPr lang="en-US" baseline="-25000" dirty="0">
              <a:solidFill>
                <a:srgbClr val="FF2BD8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 rot="5400000" flipH="1" flipV="1">
            <a:off x="5496339" y="4919870"/>
            <a:ext cx="447261" cy="308113"/>
          </a:xfrm>
          <a:prstGeom prst="straightConnector1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508513" y="5317433"/>
            <a:ext cx="2932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Trudy can send this later to impersonate Alice to Bob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Key Distribution Center (2)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Needham-Schroeder authentication protocol</a:t>
            </a:r>
          </a:p>
          <a:p>
            <a:pPr lvl="1"/>
            <a:r>
              <a:rPr lang="en-US" dirty="0" smtClean="0"/>
              <a:t>Not vulnerable to replays; doesn’t use timestamps</a:t>
            </a:r>
          </a:p>
        </p:txBody>
      </p:sp>
      <p:pic>
        <p:nvPicPr>
          <p:cNvPr id="6349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7095" y="3011901"/>
            <a:ext cx="7809809" cy="2722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1421297" y="4542183"/>
            <a:ext cx="1232451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smtClean="0">
                <a:solidFill>
                  <a:srgbClr val="FF2BD8"/>
                </a:solidFill>
              </a:rPr>
              <a:t>Alice knows it’s Bob</a:t>
            </a:r>
            <a:endParaRPr lang="en-US" baseline="-25000" dirty="0">
              <a:solidFill>
                <a:srgbClr val="FF2BD8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04115" y="5161723"/>
            <a:ext cx="1169503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smtClean="0">
                <a:solidFill>
                  <a:srgbClr val="FF2BD8"/>
                </a:solidFill>
              </a:rPr>
              <a:t>Bob knows it’s Alice</a:t>
            </a:r>
            <a:endParaRPr lang="en-US" baseline="-25000" dirty="0">
              <a:solidFill>
                <a:srgbClr val="FF2BD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Substitution Ciphers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Substitution ciphers replace each group of letters in the message with another group of letters to disguise it</a:t>
            </a:r>
          </a:p>
        </p:txBody>
      </p:sp>
      <p:pic>
        <p:nvPicPr>
          <p:cNvPr id="819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750" y="3424688"/>
            <a:ext cx="8050213" cy="97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2535809" y="4458871"/>
            <a:ext cx="4070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2BD8"/>
                </a:solidFill>
              </a:rPr>
              <a:t>Simple single-letter substitution cipher</a:t>
            </a:r>
            <a:endParaRPr lang="en-US" dirty="0">
              <a:solidFill>
                <a:srgbClr val="FF2BD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Key Distribution Center (3)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Otway-Rees authentication protocol (simplified)</a:t>
            </a:r>
          </a:p>
          <a:p>
            <a:pPr lvl="1"/>
            <a:r>
              <a:rPr lang="en-US" dirty="0" smtClean="0"/>
              <a:t>Slightly stronger than previous; Trudy can’t replay even if she obtains previous secret K</a:t>
            </a:r>
            <a:r>
              <a:rPr lang="en-US" sz="2800" baseline="-25000" dirty="0" smtClean="0"/>
              <a:t>S</a:t>
            </a:r>
            <a:endParaRPr lang="en-US" baseline="-25000" dirty="0" smtClean="0"/>
          </a:p>
        </p:txBody>
      </p:sp>
      <p:pic>
        <p:nvPicPr>
          <p:cNvPr id="6451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7044" y="3053512"/>
            <a:ext cx="8169911" cy="2452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Kerberos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>
          <a:xfrm>
            <a:off x="914399" y="1113763"/>
            <a:ext cx="7790214" cy="4600081"/>
          </a:xfrm>
        </p:spPr>
        <p:txBody>
          <a:bodyPr/>
          <a:lstStyle/>
          <a:p>
            <a:r>
              <a:rPr lang="en-US" dirty="0" smtClean="0"/>
              <a:t>Kerberos V5 is a widely used protocol (e.g., Windows)</a:t>
            </a:r>
          </a:p>
          <a:p>
            <a:pPr lvl="1"/>
            <a:r>
              <a:rPr lang="en-US" dirty="0" smtClean="0"/>
              <a:t>Authentication includes TGS (</a:t>
            </a:r>
            <a:r>
              <a:rPr lang="en-US" sz="2200" dirty="0" smtClean="0"/>
              <a:t>Ticket Granting Server</a:t>
            </a:r>
            <a:r>
              <a:rPr lang="en-US" dirty="0" smtClean="0"/>
              <a:t>)</a:t>
            </a:r>
          </a:p>
        </p:txBody>
      </p:sp>
      <p:pic>
        <p:nvPicPr>
          <p:cNvPr id="6554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47353" y="2195168"/>
            <a:ext cx="5861740" cy="4110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 bwMode="auto">
          <a:xfrm>
            <a:off x="4371892" y="2941982"/>
            <a:ext cx="964096" cy="258417"/>
          </a:xfrm>
          <a:prstGeom prst="rect">
            <a:avLst/>
          </a:prstGeom>
          <a:solidFill>
            <a:schemeClr val="accent3">
              <a:lumMod val="60000"/>
              <a:lumOff val="40000"/>
              <a:alpha val="50196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61341" y="2594114"/>
            <a:ext cx="791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2BD8"/>
                </a:solidFill>
              </a:rPr>
              <a:t>Ticket</a:t>
            </a:r>
            <a:endParaRPr lang="en-US" dirty="0">
              <a:solidFill>
                <a:srgbClr val="FF2BD8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6182" y="2753142"/>
            <a:ext cx="1580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2BD8"/>
                </a:solidFill>
              </a:rPr>
              <a:t>Gets session key K</a:t>
            </a:r>
            <a:r>
              <a:rPr lang="en-US" sz="2000" baseline="-25000" dirty="0" smtClean="0">
                <a:solidFill>
                  <a:srgbClr val="FF2BD8"/>
                </a:solidFill>
              </a:rPr>
              <a:t>S</a:t>
            </a:r>
            <a:endParaRPr lang="en-US" baseline="-25000" dirty="0">
              <a:solidFill>
                <a:srgbClr val="FF2BD8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15988" y="3055034"/>
            <a:ext cx="2506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2BD8"/>
                </a:solidFill>
              </a:rPr>
              <a:t>Alice asks for a secret shared with Bob</a:t>
            </a:r>
            <a:endParaRPr lang="en-US" dirty="0">
              <a:solidFill>
                <a:srgbClr val="FF2BD8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 rot="5400000">
            <a:off x="5793740" y="3477260"/>
            <a:ext cx="401320" cy="3048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345222" y="4226342"/>
            <a:ext cx="1580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2BD8"/>
                </a:solidFill>
              </a:rPr>
              <a:t>Gets shared key K</a:t>
            </a:r>
            <a:r>
              <a:rPr lang="en-US" sz="2000" baseline="-25000" dirty="0" smtClean="0">
                <a:solidFill>
                  <a:srgbClr val="FF2BD8"/>
                </a:solidFill>
              </a:rPr>
              <a:t>AB</a:t>
            </a:r>
            <a:endParaRPr lang="en-US" baseline="-25000" dirty="0">
              <a:solidFill>
                <a:srgbClr val="FF2BD8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19358" y="5130582"/>
            <a:ext cx="1041842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smtClean="0">
                <a:solidFill>
                  <a:srgbClr val="FF2BD8"/>
                </a:solidFill>
              </a:rPr>
              <a:t>Bob gets key K</a:t>
            </a:r>
            <a:r>
              <a:rPr lang="en-US" sz="2000" baseline="-25000" dirty="0" smtClean="0">
                <a:solidFill>
                  <a:srgbClr val="FF2BD8"/>
                </a:solidFill>
              </a:rPr>
              <a:t>AB</a:t>
            </a:r>
            <a:endParaRPr lang="en-US" baseline="-25000" dirty="0">
              <a:solidFill>
                <a:srgbClr val="FF2BD8"/>
              </a:solidFill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4249972" y="4430422"/>
            <a:ext cx="1053548" cy="258417"/>
          </a:xfrm>
          <a:prstGeom prst="rect">
            <a:avLst/>
          </a:prstGeom>
          <a:solidFill>
            <a:schemeClr val="accent3">
              <a:lumMod val="60000"/>
              <a:lumOff val="40000"/>
              <a:alpha val="50196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369901" y="4082554"/>
            <a:ext cx="791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2BD8"/>
                </a:solidFill>
              </a:rPr>
              <a:t>Ticket</a:t>
            </a:r>
            <a:endParaRPr lang="en-US" dirty="0">
              <a:solidFill>
                <a:srgbClr val="FF2BD8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2720" y="5831622"/>
            <a:ext cx="1732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2BD8"/>
                </a:solidFill>
              </a:rPr>
              <a:t>Knows it’s Bob</a:t>
            </a:r>
            <a:endParaRPr lang="en-US" baseline="-25000" dirty="0">
              <a:solidFill>
                <a:srgbClr val="FF2BD8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518400" y="4988342"/>
            <a:ext cx="1402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2BD8"/>
                </a:solidFill>
              </a:rPr>
              <a:t>Knows it’s Alice</a:t>
            </a:r>
            <a:endParaRPr lang="en-US" baseline="-25000" dirty="0">
              <a:solidFill>
                <a:srgbClr val="FF2BD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Public-Key Cryptography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>
          <a:xfrm>
            <a:off x="914399" y="1312543"/>
            <a:ext cx="7790214" cy="4600081"/>
          </a:xfrm>
        </p:spPr>
        <p:txBody>
          <a:bodyPr/>
          <a:lstStyle/>
          <a:p>
            <a:r>
              <a:rPr lang="en-US" dirty="0" smtClean="0"/>
              <a:t>Mutual authentication using public-key cryptography</a:t>
            </a:r>
          </a:p>
          <a:p>
            <a:pPr lvl="1"/>
            <a:r>
              <a:rPr lang="en-US" dirty="0" smtClean="0"/>
              <a:t>Alice and Bob get each other’s public keys (E</a:t>
            </a:r>
            <a:r>
              <a:rPr lang="en-US" sz="2800" baseline="-25000" dirty="0" smtClean="0"/>
              <a:t>A</a:t>
            </a:r>
            <a:r>
              <a:rPr lang="en-US" dirty="0" smtClean="0"/>
              <a:t>, E</a:t>
            </a:r>
            <a:r>
              <a:rPr lang="en-US" sz="2800" baseline="-25000" dirty="0" smtClean="0"/>
              <a:t>B</a:t>
            </a:r>
            <a:r>
              <a:rPr lang="en-US" dirty="0" smtClean="0"/>
              <a:t>) from a trusted directory; shared K</a:t>
            </a:r>
            <a:r>
              <a:rPr lang="en-US" sz="2800" baseline="-25000" dirty="0" smtClean="0"/>
              <a:t>S</a:t>
            </a:r>
            <a:r>
              <a:rPr lang="en-US" dirty="0" smtClean="0"/>
              <a:t> is the result</a:t>
            </a:r>
          </a:p>
        </p:txBody>
      </p:sp>
      <p:pic>
        <p:nvPicPr>
          <p:cNvPr id="6656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52625" y="2724344"/>
            <a:ext cx="5238750" cy="347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Email Security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of security for authenticated, confidential email</a:t>
            </a:r>
          </a:p>
          <a:p>
            <a:pPr lvl="3"/>
            <a:endParaRPr lang="en-US" dirty="0" smtClean="0"/>
          </a:p>
          <a:p>
            <a:pPr lvl="1"/>
            <a:r>
              <a:rPr lang="en-US" dirty="0" smtClean="0"/>
              <a:t>PGP—Pretty Good Privacy </a:t>
            </a:r>
            <a:r>
              <a:rPr lang="en-US" dirty="0" smtClean="0">
                <a:solidFill>
                  <a:srgbClr val="0000FF"/>
                </a:solidFill>
              </a:rPr>
              <a:t>»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PGP—Pretty Good Privacy (1)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>
          <a:xfrm>
            <a:off x="914399" y="1381541"/>
            <a:ext cx="7790214" cy="4729864"/>
          </a:xfrm>
        </p:spPr>
        <p:txBody>
          <a:bodyPr/>
          <a:lstStyle/>
          <a:p>
            <a:r>
              <a:rPr lang="en-US" dirty="0" smtClean="0"/>
              <a:t>PGP uses public- and symmetric-key cryptography for email secrecy and signatures; it also manages keys</a:t>
            </a:r>
          </a:p>
          <a:p>
            <a:r>
              <a:rPr lang="en-US" dirty="0" smtClean="0"/>
              <a:t>Levels of public-key strengths:</a:t>
            </a:r>
          </a:p>
          <a:p>
            <a:pPr lvl="1"/>
            <a:r>
              <a:rPr lang="en-US" dirty="0" smtClean="0"/>
              <a:t>Casual (384 bits): </a:t>
            </a:r>
          </a:p>
          <a:p>
            <a:pPr lvl="2"/>
            <a:r>
              <a:rPr lang="en-US" dirty="0" smtClean="0"/>
              <a:t>Can be broken easily today.</a:t>
            </a:r>
          </a:p>
          <a:p>
            <a:pPr lvl="1"/>
            <a:r>
              <a:rPr lang="en-US" dirty="0" smtClean="0"/>
              <a:t>Commercial (512 bits): b</a:t>
            </a:r>
          </a:p>
          <a:p>
            <a:pPr lvl="2"/>
            <a:r>
              <a:rPr lang="en-US" dirty="0" smtClean="0"/>
              <a:t>Breakable by three-letter organizations.</a:t>
            </a:r>
          </a:p>
          <a:p>
            <a:pPr lvl="1"/>
            <a:r>
              <a:rPr lang="en-US" dirty="0" smtClean="0"/>
              <a:t>Military (1024 bits): </a:t>
            </a:r>
          </a:p>
          <a:p>
            <a:pPr lvl="2"/>
            <a:r>
              <a:rPr lang="en-US" dirty="0" smtClean="0"/>
              <a:t>Not breakable by anyone on earth.</a:t>
            </a:r>
          </a:p>
          <a:p>
            <a:pPr lvl="1"/>
            <a:r>
              <a:rPr lang="en-US" dirty="0" smtClean="0"/>
              <a:t>Alien (2048 bits): </a:t>
            </a:r>
          </a:p>
          <a:p>
            <a:pPr lvl="2"/>
            <a:r>
              <a:rPr lang="en-US" dirty="0" smtClean="0"/>
              <a:t>Unbreakable by anyone on other planets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PGP—Pretty Good Privacy (2)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>
          <a:xfrm>
            <a:off x="914399" y="1123702"/>
            <a:ext cx="7790214" cy="4600081"/>
          </a:xfrm>
        </p:spPr>
        <p:txBody>
          <a:bodyPr/>
          <a:lstStyle/>
          <a:p>
            <a:r>
              <a:rPr lang="en-US" dirty="0" smtClean="0"/>
              <a:t>Signing and encrypting a message from Alice to Bob</a:t>
            </a:r>
          </a:p>
          <a:p>
            <a:pPr lvl="1"/>
            <a:r>
              <a:rPr lang="en-US" dirty="0" smtClean="0"/>
              <a:t>For speed, message symmetric-key IDEA encrypted with K</a:t>
            </a:r>
            <a:r>
              <a:rPr lang="en-US" sz="2800" baseline="-25000" dirty="0" smtClean="0"/>
              <a:t>M</a:t>
            </a:r>
            <a:r>
              <a:rPr lang="en-US" dirty="0" smtClean="0"/>
              <a:t>; K</a:t>
            </a:r>
            <a:r>
              <a:rPr lang="en-US" sz="2800" baseline="-25000" dirty="0" smtClean="0"/>
              <a:t>M</a:t>
            </a:r>
            <a:r>
              <a:rPr lang="en-US" dirty="0" smtClean="0"/>
              <a:t> is RSA public-key encrypted with K</a:t>
            </a:r>
            <a:r>
              <a:rPr lang="en-US" sz="2800" baseline="-25000" dirty="0" smtClean="0"/>
              <a:t>B</a:t>
            </a:r>
            <a:r>
              <a:rPr lang="en-US" dirty="0" smtClean="0"/>
              <a:t>  </a:t>
            </a:r>
          </a:p>
        </p:txBody>
      </p:sp>
      <p:pic>
        <p:nvPicPr>
          <p:cNvPr id="68612" name="Picture 2"/>
          <p:cNvPicPr>
            <a:picLocks noChangeAspect="1" noChangeArrowheads="1"/>
          </p:cNvPicPr>
          <p:nvPr/>
        </p:nvPicPr>
        <p:blipFill>
          <a:blip r:embed="rId2" cstate="print"/>
          <a:srcRect t="4068"/>
          <a:stretch>
            <a:fillRect/>
          </a:stretch>
        </p:blipFill>
        <p:spPr bwMode="auto">
          <a:xfrm>
            <a:off x="649736" y="2554357"/>
            <a:ext cx="7844528" cy="3667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2613992" y="5883959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2BD8"/>
                </a:solidFill>
              </a:rPr>
              <a:t>Authentication</a:t>
            </a:r>
            <a:endParaRPr lang="en-US" dirty="0">
              <a:solidFill>
                <a:srgbClr val="FF2BD8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00261" y="6076115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2BD8"/>
                </a:solidFill>
              </a:rPr>
              <a:t>Confidentiality</a:t>
            </a:r>
            <a:endParaRPr lang="en-US" dirty="0">
              <a:solidFill>
                <a:srgbClr val="FF2BD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PGP—Pretty Good Privacy (3)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>
          <a:xfrm>
            <a:off x="914399" y="1332421"/>
            <a:ext cx="7790214" cy="4600081"/>
          </a:xfrm>
        </p:spPr>
        <p:txBody>
          <a:bodyPr/>
          <a:lstStyle/>
          <a:p>
            <a:r>
              <a:rPr lang="en-US" dirty="0" smtClean="0"/>
              <a:t>Three parts of a PGP message and their encryption: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PGP also manages public keys for a user:</a:t>
            </a:r>
          </a:p>
          <a:p>
            <a:pPr lvl="1"/>
            <a:r>
              <a:rPr lang="en-US" dirty="0" smtClean="0"/>
              <a:t>Private key ring has user’s public/private keys</a:t>
            </a:r>
          </a:p>
          <a:p>
            <a:pPr lvl="1"/>
            <a:r>
              <a:rPr lang="en-US" dirty="0" smtClean="0"/>
              <a:t>Public key ring has correspondent’s public keys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28405" y="1764807"/>
            <a:ext cx="8487189" cy="2862589"/>
            <a:chOff x="328405" y="2540069"/>
            <a:chExt cx="8487189" cy="2862589"/>
          </a:xfrm>
        </p:grpSpPr>
        <p:pic>
          <p:nvPicPr>
            <p:cNvPr id="7066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28405" y="2540069"/>
              <a:ext cx="8487189" cy="28625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0" name="Straight Arrow Connector 9"/>
            <p:cNvCxnSpPr/>
            <p:nvPr/>
          </p:nvCxnSpPr>
          <p:spPr bwMode="auto">
            <a:xfrm>
              <a:off x="2276061" y="5297557"/>
              <a:ext cx="6361043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arrow" w="med" len="med"/>
            </a:ln>
            <a:effectLst/>
          </p:spPr>
        </p:cxnSp>
        <p:sp>
          <p:nvSpPr>
            <p:cNvPr id="11" name="Rectangle 10"/>
            <p:cNvSpPr/>
            <p:nvPr/>
          </p:nvSpPr>
          <p:spPr>
            <a:xfrm>
              <a:off x="5186152" y="4918602"/>
              <a:ext cx="48122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K</a:t>
              </a:r>
              <a:r>
                <a:rPr lang="en-US" sz="2000" baseline="-25000" dirty="0" smtClean="0"/>
                <a:t>M</a:t>
              </a:r>
              <a:endParaRPr lang="en-US" dirty="0"/>
            </a:p>
          </p:txBody>
        </p:sp>
        <p:cxnSp>
          <p:nvCxnSpPr>
            <p:cNvPr id="15" name="Straight Connector 14"/>
            <p:cNvCxnSpPr/>
            <p:nvPr/>
          </p:nvCxnSpPr>
          <p:spPr bwMode="auto">
            <a:xfrm rot="5400000">
              <a:off x="8537715" y="5297561"/>
              <a:ext cx="198783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Connector 15"/>
            <p:cNvCxnSpPr/>
            <p:nvPr/>
          </p:nvCxnSpPr>
          <p:spPr bwMode="auto">
            <a:xfrm rot="5400000">
              <a:off x="2189924" y="5290936"/>
              <a:ext cx="198783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Security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Applications of security to the Web</a:t>
            </a:r>
          </a:p>
          <a:p>
            <a:pPr lvl="3"/>
            <a:endParaRPr lang="en-US" dirty="0" smtClean="0"/>
          </a:p>
          <a:p>
            <a:pPr lvl="1"/>
            <a:r>
              <a:rPr lang="en-US" dirty="0" smtClean="0"/>
              <a:t>Secure naming </a:t>
            </a:r>
            <a:r>
              <a:rPr lang="en-US" dirty="0" smtClean="0">
                <a:solidFill>
                  <a:srgbClr val="0000FF"/>
                </a:solidFill>
              </a:rPr>
              <a:t>»</a:t>
            </a:r>
            <a:endParaRPr lang="en-US" dirty="0" smtClean="0"/>
          </a:p>
          <a:p>
            <a:pPr lvl="1"/>
            <a:r>
              <a:rPr lang="en-US" dirty="0" smtClean="0"/>
              <a:t>SSL—Secure Sockets Layer </a:t>
            </a:r>
            <a:r>
              <a:rPr lang="en-US" dirty="0" smtClean="0">
                <a:solidFill>
                  <a:srgbClr val="0000FF"/>
                </a:solidFill>
              </a:rPr>
              <a:t>»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Many other issues with downloaded code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Secure Naming (1)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>
          <a:xfrm>
            <a:off x="914399" y="1421872"/>
            <a:ext cx="7790214" cy="4600081"/>
          </a:xfrm>
        </p:spPr>
        <p:txBody>
          <a:bodyPr/>
          <a:lstStyle/>
          <a:p>
            <a:r>
              <a:rPr lang="en-US" dirty="0" smtClean="0"/>
              <a:t>DNS names are included as part of URLs – so spoofing DNS resolution causes Alice contact Trudy not Bob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904463" y="2362676"/>
            <a:ext cx="7334113" cy="3898969"/>
            <a:chOff x="903100" y="1169988"/>
            <a:chExt cx="7752917" cy="4211637"/>
          </a:xfrm>
        </p:grpSpPr>
        <p:pic>
          <p:nvPicPr>
            <p:cNvPr id="72708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03100" y="1193316"/>
              <a:ext cx="3499451" cy="41340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107955" y="1169988"/>
              <a:ext cx="3548062" cy="42116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1" name="TextBox 10"/>
          <p:cNvSpPr txBox="1"/>
          <p:nvPr/>
        </p:nvSpPr>
        <p:spPr>
          <a:xfrm>
            <a:off x="4363279" y="2891998"/>
            <a:ext cx="1610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2BD8"/>
                </a:solidFill>
              </a:rPr>
              <a:t>Trudy sends spoofed reply</a:t>
            </a:r>
            <a:endParaRPr lang="en-US" dirty="0">
              <a:solidFill>
                <a:srgbClr val="FF2BD8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 bwMode="auto">
          <a:xfrm>
            <a:off x="5893905" y="3468756"/>
            <a:ext cx="407504" cy="25841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Secure Naming (2)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>
          <a:xfrm>
            <a:off x="914399" y="1407513"/>
            <a:ext cx="7790214" cy="4600081"/>
          </a:xfrm>
        </p:spPr>
        <p:txBody>
          <a:bodyPr/>
          <a:lstStyle/>
          <a:p>
            <a:r>
              <a:rPr lang="en-US" dirty="0" smtClean="0"/>
              <a:t>How Trudy spoofs the DNS for </a:t>
            </a:r>
            <a:r>
              <a:rPr lang="en-US" i="1" dirty="0" smtClean="0"/>
              <a:t>bob.com</a:t>
            </a:r>
            <a:r>
              <a:rPr lang="en-US" dirty="0" smtClean="0"/>
              <a:t> in more detail</a:t>
            </a:r>
          </a:p>
          <a:p>
            <a:pPr lvl="1"/>
            <a:r>
              <a:rPr lang="en-US" dirty="0" smtClean="0"/>
              <a:t>To counter, DNS servers randomize seq. numbers</a:t>
            </a:r>
          </a:p>
        </p:txBody>
      </p:sp>
      <p:pic>
        <p:nvPicPr>
          <p:cNvPr id="7475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1463" y="2493714"/>
            <a:ext cx="8632825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338443" y="3353683"/>
            <a:ext cx="938917" cy="98488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 smtClean="0"/>
              <a:t>DNS cache at Alice’s ISP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Transposition Ciphers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914399" y="1554151"/>
            <a:ext cx="7790214" cy="4600081"/>
          </a:xfrm>
        </p:spPr>
        <p:txBody>
          <a:bodyPr/>
          <a:lstStyle/>
          <a:p>
            <a:r>
              <a:rPr lang="en-US" dirty="0" smtClean="0"/>
              <a:t>Transposition ciphers reorder letters to disguise them</a:t>
            </a:r>
          </a:p>
        </p:txBody>
      </p:sp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2386" y="2165043"/>
            <a:ext cx="8193498" cy="3698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2640524" y="5901174"/>
            <a:ext cx="3890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2BD8"/>
                </a:solidFill>
              </a:rPr>
              <a:t>Simple column transposition cipher</a:t>
            </a:r>
            <a:endParaRPr lang="en-US" dirty="0">
              <a:solidFill>
                <a:srgbClr val="FF2BD8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 flipH="1">
            <a:off x="3271101" y="2460396"/>
            <a:ext cx="405352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2BD8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3601034" y="2262428"/>
            <a:ext cx="2595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Key gives column order</a:t>
            </a:r>
            <a:endParaRPr lang="en-US" dirty="0"/>
          </a:p>
        </p:txBody>
      </p:sp>
      <p:sp>
        <p:nvSpPr>
          <p:cNvPr id="22" name="Right Brace 21"/>
          <p:cNvSpPr/>
          <p:nvPr/>
        </p:nvSpPr>
        <p:spPr bwMode="auto">
          <a:xfrm rot="5400000" flipV="1">
            <a:off x="4553143" y="4741687"/>
            <a:ext cx="133555" cy="1019667"/>
          </a:xfrm>
          <a:prstGeom prst="rightBrace">
            <a:avLst/>
          </a:prstGeom>
          <a:noFill/>
          <a:ln w="19050" cap="flat" cmpd="sng" algn="ctr">
            <a:solidFill>
              <a:srgbClr val="FF2BD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Right Brace 22"/>
          <p:cNvSpPr/>
          <p:nvPr/>
        </p:nvSpPr>
        <p:spPr bwMode="auto">
          <a:xfrm rot="5400000" flipV="1">
            <a:off x="5689073" y="4663130"/>
            <a:ext cx="161834" cy="1167353"/>
          </a:xfrm>
          <a:prstGeom prst="rightBrace">
            <a:avLst/>
          </a:prstGeom>
          <a:noFill/>
          <a:ln w="19050" cap="flat" cmpd="sng" algn="ctr">
            <a:solidFill>
              <a:srgbClr val="FF2BD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Right Brace 23"/>
          <p:cNvSpPr/>
          <p:nvPr/>
        </p:nvSpPr>
        <p:spPr bwMode="auto">
          <a:xfrm rot="5400000" flipV="1">
            <a:off x="6892568" y="4680417"/>
            <a:ext cx="153971" cy="1146929"/>
          </a:xfrm>
          <a:prstGeom prst="rightBrace">
            <a:avLst/>
          </a:prstGeom>
          <a:noFill/>
          <a:ln w="19050" cap="flat" cmpd="sng" algn="ctr">
            <a:solidFill>
              <a:srgbClr val="FF2BD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Right Brace 24"/>
          <p:cNvSpPr/>
          <p:nvPr/>
        </p:nvSpPr>
        <p:spPr bwMode="auto">
          <a:xfrm rot="5400000" flipV="1">
            <a:off x="7958577" y="4769184"/>
            <a:ext cx="185402" cy="959960"/>
          </a:xfrm>
          <a:prstGeom prst="rightBrace">
            <a:avLst/>
          </a:prstGeom>
          <a:noFill/>
          <a:ln w="19050" cap="flat" cmpd="sng" algn="ctr">
            <a:solidFill>
              <a:srgbClr val="FF2BD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629306" y="5250723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Column 5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610506" y="526172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818708" y="52727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904361" y="52931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Secure Naming (3)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>
          <a:xfrm>
            <a:off x="914399" y="1372177"/>
            <a:ext cx="7790214" cy="4600081"/>
          </a:xfrm>
        </p:spPr>
        <p:txBody>
          <a:bodyPr/>
          <a:lstStyle/>
          <a:p>
            <a:r>
              <a:rPr lang="en-US" dirty="0" err="1" smtClean="0"/>
              <a:t>DNSsec</a:t>
            </a:r>
            <a:r>
              <a:rPr lang="en-US" dirty="0" smtClean="0"/>
              <a:t> (DNS security) adds strong authenticity to DNS</a:t>
            </a:r>
          </a:p>
          <a:p>
            <a:pPr lvl="1"/>
            <a:r>
              <a:rPr lang="en-US" dirty="0" smtClean="0"/>
              <a:t>Responses are signed with public keys</a:t>
            </a:r>
          </a:p>
          <a:p>
            <a:pPr lvl="1"/>
            <a:r>
              <a:rPr lang="en-US" dirty="0" smtClean="0"/>
              <a:t>Public keys are included; client starts with top-level</a:t>
            </a:r>
          </a:p>
          <a:p>
            <a:pPr lvl="1"/>
            <a:r>
              <a:rPr lang="en-US" dirty="0" smtClean="0"/>
              <a:t>Also optional anti-spoofing to tie request/response</a:t>
            </a:r>
          </a:p>
          <a:p>
            <a:pPr lvl="1"/>
            <a:r>
              <a:rPr lang="en-US" dirty="0" smtClean="0"/>
              <a:t>Now being deployed in the Internet</a:t>
            </a:r>
          </a:p>
        </p:txBody>
      </p:sp>
      <p:pic>
        <p:nvPicPr>
          <p:cNvPr id="7680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716" y="3778043"/>
            <a:ext cx="8115300" cy="1508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955040" y="5296673"/>
            <a:ext cx="7233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2BD8"/>
                </a:solidFill>
              </a:rPr>
              <a:t>Resource Record set for </a:t>
            </a:r>
            <a:r>
              <a:rPr lang="en-US" i="1" dirty="0" smtClean="0">
                <a:solidFill>
                  <a:srgbClr val="FF2BD8"/>
                </a:solidFill>
              </a:rPr>
              <a:t>bob.com</a:t>
            </a:r>
            <a:r>
              <a:rPr lang="en-US" dirty="0" smtClean="0">
                <a:solidFill>
                  <a:srgbClr val="FF2BD8"/>
                </a:solidFill>
              </a:rPr>
              <a:t>. </a:t>
            </a:r>
          </a:p>
          <a:p>
            <a:pPr algn="ctr"/>
            <a:r>
              <a:rPr lang="en-US" dirty="0" smtClean="0">
                <a:solidFill>
                  <a:srgbClr val="FF2BD8"/>
                </a:solidFill>
              </a:rPr>
              <a:t>Has Bob’s public key (KEY), and is signed by .com server (SIG) </a:t>
            </a:r>
            <a:endParaRPr lang="en-US" dirty="0">
              <a:solidFill>
                <a:srgbClr val="FF2BD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SSL—Secure Sockets Layer (1)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7987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SSL provides an authenticated, secret connection between two sockets; uses public keys with X.509</a:t>
            </a:r>
          </a:p>
          <a:p>
            <a:pPr lvl="1"/>
            <a:r>
              <a:rPr lang="en-US" dirty="0" smtClean="0"/>
              <a:t>TLS (</a:t>
            </a:r>
            <a:r>
              <a:rPr lang="en-US" sz="2200" dirty="0" smtClean="0"/>
              <a:t>Transport Layer Security</a:t>
            </a:r>
            <a:r>
              <a:rPr lang="en-US" dirty="0" smtClean="0"/>
              <a:t>) is the IETF version</a:t>
            </a:r>
          </a:p>
        </p:txBody>
      </p:sp>
      <p:pic>
        <p:nvPicPr>
          <p:cNvPr id="7987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05891" y="3105221"/>
            <a:ext cx="4332218" cy="2505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 bwMode="auto">
          <a:xfrm>
            <a:off x="2574235" y="3627785"/>
            <a:ext cx="3995530" cy="367748"/>
          </a:xfrm>
          <a:prstGeom prst="rect">
            <a:avLst/>
          </a:prstGeom>
          <a:solidFill>
            <a:schemeClr val="accent3">
              <a:lumMod val="60000"/>
              <a:lumOff val="40000"/>
              <a:alpha val="50196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07972" y="5536098"/>
            <a:ext cx="2728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2BD8"/>
                </a:solidFill>
              </a:rPr>
              <a:t>SSL in the protocol stack</a:t>
            </a:r>
            <a:endParaRPr lang="en-US" dirty="0">
              <a:solidFill>
                <a:srgbClr val="FF2BD8"/>
              </a:solidFill>
            </a:endParaRPr>
          </a:p>
        </p:txBody>
      </p:sp>
      <p:sp>
        <p:nvSpPr>
          <p:cNvPr id="11" name="Right Brace 10"/>
          <p:cNvSpPr/>
          <p:nvPr/>
        </p:nvSpPr>
        <p:spPr bwMode="auto">
          <a:xfrm>
            <a:off x="6619461" y="3250098"/>
            <a:ext cx="188843" cy="765313"/>
          </a:xfrm>
          <a:prstGeom prst="rightBrac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78487" y="3329610"/>
            <a:ext cx="17963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HTTPS means</a:t>
            </a:r>
          </a:p>
          <a:p>
            <a:pPr algn="ctr"/>
            <a:r>
              <a:rPr lang="en-US" dirty="0" smtClean="0"/>
              <a:t>HTTP over SSL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 bwMode="auto">
          <a:xfrm>
            <a:off x="1818861" y="3806689"/>
            <a:ext cx="616226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427377" y="3190464"/>
            <a:ext cx="16995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SSL runs on top of TCP and below </a:t>
            </a:r>
          </a:p>
          <a:p>
            <a:pPr algn="ctr"/>
            <a:r>
              <a:rPr lang="en-US" dirty="0" smtClean="0"/>
              <a:t>the application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SSL—Secure Sockets Layer (2)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80899" name="Rectangle 3"/>
          <p:cNvSpPr>
            <a:spLocks noGrp="1" noChangeArrowheads="1"/>
          </p:cNvSpPr>
          <p:nvPr>
            <p:ph idx="1"/>
          </p:nvPr>
        </p:nvSpPr>
        <p:spPr>
          <a:xfrm>
            <a:off x="914399" y="1017240"/>
            <a:ext cx="7790214" cy="4600081"/>
          </a:xfrm>
        </p:spPr>
        <p:txBody>
          <a:bodyPr/>
          <a:lstStyle/>
          <a:p>
            <a:r>
              <a:rPr lang="en-US" dirty="0" smtClean="0"/>
              <a:t>Phases in SSL V3 connection establishment (simplified)</a:t>
            </a:r>
          </a:p>
          <a:p>
            <a:pPr lvl="1"/>
            <a:r>
              <a:rPr lang="en-US" dirty="0" smtClean="0"/>
              <a:t>Only the client (Alice) authenticates the server (Bob)</a:t>
            </a:r>
          </a:p>
          <a:p>
            <a:pPr lvl="1"/>
            <a:r>
              <a:rPr lang="en-US" dirty="0" smtClean="0"/>
              <a:t>Session key computed on both sides (E</a:t>
            </a:r>
            <a:r>
              <a:rPr lang="en-US" sz="2800" baseline="-25000" dirty="0" smtClean="0"/>
              <a:t>B</a:t>
            </a:r>
            <a:r>
              <a:rPr lang="en-US" dirty="0" smtClean="0"/>
              <a:t>, R</a:t>
            </a:r>
            <a:r>
              <a:rPr lang="en-US" sz="2800" baseline="-25000" dirty="0" smtClean="0"/>
              <a:t>A</a:t>
            </a:r>
            <a:r>
              <a:rPr lang="en-US" dirty="0" smtClean="0"/>
              <a:t>, R</a:t>
            </a:r>
            <a:r>
              <a:rPr lang="en-US" sz="2800" baseline="-25000" dirty="0" smtClean="0"/>
              <a:t>B</a:t>
            </a:r>
            <a:r>
              <a:rPr lang="en-US" dirty="0" smtClean="0"/>
              <a:t>) </a:t>
            </a:r>
          </a:p>
        </p:txBody>
      </p:sp>
      <p:pic>
        <p:nvPicPr>
          <p:cNvPr id="8090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18301" y="2489196"/>
            <a:ext cx="6532522" cy="3846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SSL—Secure Sockets Layer (3)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>
          <a:xfrm>
            <a:off x="914399" y="1272787"/>
            <a:ext cx="7790214" cy="4600081"/>
          </a:xfrm>
        </p:spPr>
        <p:txBody>
          <a:bodyPr/>
          <a:lstStyle/>
          <a:p>
            <a:r>
              <a:rPr lang="en-US" dirty="0" smtClean="0"/>
              <a:t>Data transmission using SSL. Authentication and encryption for a connection use the session key.</a:t>
            </a:r>
          </a:p>
        </p:txBody>
      </p:sp>
      <p:pic>
        <p:nvPicPr>
          <p:cNvPr id="8294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7224" y="2165897"/>
            <a:ext cx="7069552" cy="4134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Social Issues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r>
              <a:rPr lang="en-US" dirty="0" smtClean="0"/>
              <a:t>Networks give rise to many social issues</a:t>
            </a:r>
          </a:p>
          <a:p>
            <a:pPr lvl="4">
              <a:buNone/>
            </a:pPr>
            <a:endParaRPr lang="en-US" dirty="0" smtClean="0"/>
          </a:p>
          <a:p>
            <a:pPr lvl="1"/>
            <a:r>
              <a:rPr lang="en-US" dirty="0" smtClean="0"/>
              <a:t>Privacy </a:t>
            </a:r>
            <a:r>
              <a:rPr lang="en-US" dirty="0" smtClean="0">
                <a:solidFill>
                  <a:srgbClr val="0000FF"/>
                </a:solidFill>
              </a:rPr>
              <a:t>»</a:t>
            </a:r>
            <a:endParaRPr lang="en-US" dirty="0" smtClean="0"/>
          </a:p>
          <a:p>
            <a:pPr lvl="1"/>
            <a:r>
              <a:rPr lang="en-US" dirty="0" smtClean="0"/>
              <a:t>Freedom of speech </a:t>
            </a:r>
            <a:r>
              <a:rPr lang="en-US" dirty="0" smtClean="0">
                <a:solidFill>
                  <a:srgbClr val="0000FF"/>
                </a:solidFill>
              </a:rPr>
              <a:t>»</a:t>
            </a:r>
            <a:endParaRPr lang="en-US" dirty="0" smtClean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Privacy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>
          <a:xfrm>
            <a:off x="914399" y="1272787"/>
            <a:ext cx="7790214" cy="4600081"/>
          </a:xfrm>
        </p:spPr>
        <p:txBody>
          <a:bodyPr/>
          <a:lstStyle/>
          <a:p>
            <a:r>
              <a:rPr lang="en-US" dirty="0" smtClean="0"/>
              <a:t>Anonymous remailers hide the identity of the sender</a:t>
            </a:r>
          </a:p>
          <a:p>
            <a:pPr lvl="1"/>
            <a:r>
              <a:rPr lang="en-US" dirty="0" smtClean="0"/>
              <a:t>Unlike PGP, which only hides message contents</a:t>
            </a:r>
          </a:p>
          <a:p>
            <a:pPr lvl="1"/>
            <a:r>
              <a:rPr lang="en-US" dirty="0" smtClean="0"/>
              <a:t>A chain can be used for stronger anonymity</a:t>
            </a:r>
          </a:p>
        </p:txBody>
      </p:sp>
      <p:pic>
        <p:nvPicPr>
          <p:cNvPr id="8499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9550" y="2656153"/>
            <a:ext cx="8709025" cy="316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6102629" y="5585793"/>
            <a:ext cx="1878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2BD8"/>
                </a:solidFill>
              </a:rPr>
              <a:t>Bob gets a very anonymous mail</a:t>
            </a:r>
            <a:endParaRPr lang="en-US" dirty="0">
              <a:solidFill>
                <a:srgbClr val="FF2BD8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 rot="5400000">
            <a:off x="7931427" y="5555974"/>
            <a:ext cx="218661" cy="21866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390941" y="5589106"/>
            <a:ext cx="2570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2BD8"/>
                </a:solidFill>
              </a:rPr>
              <a:t>Alice looks up keys E1, E2, E3 separately</a:t>
            </a:r>
            <a:endParaRPr lang="en-US" dirty="0">
              <a:solidFill>
                <a:srgbClr val="FF2BD8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 bwMode="auto">
          <a:xfrm rot="16200000" flipH="1">
            <a:off x="1036983" y="5400261"/>
            <a:ext cx="218661" cy="21866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Freedom of Speech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>
          <a:xfrm>
            <a:off x="854765" y="1610713"/>
            <a:ext cx="7790214" cy="4600081"/>
          </a:xfrm>
        </p:spPr>
        <p:txBody>
          <a:bodyPr/>
          <a:lstStyle/>
          <a:p>
            <a:r>
              <a:rPr lang="en-US" dirty="0" err="1" smtClean="0"/>
              <a:t>Steganography</a:t>
            </a:r>
            <a:r>
              <a:rPr lang="en-US" dirty="0" smtClean="0"/>
              <a:t> hides messages on unrelated content</a:t>
            </a:r>
          </a:p>
          <a:p>
            <a:pPr lvl="1"/>
            <a:r>
              <a:rPr lang="en-US" dirty="0" smtClean="0"/>
              <a:t>Can help avoid censorship or protect ownership</a:t>
            </a:r>
          </a:p>
        </p:txBody>
      </p:sp>
      <p:pic>
        <p:nvPicPr>
          <p:cNvPr id="8704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0713" y="2834863"/>
            <a:ext cx="3095625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704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3044" y="2848323"/>
            <a:ext cx="3097212" cy="2332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894522" y="5218046"/>
            <a:ext cx="280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2BD8"/>
                </a:solidFill>
              </a:rPr>
              <a:t>“Three zebras and a tree”</a:t>
            </a:r>
            <a:endParaRPr lang="en-US" dirty="0">
              <a:solidFill>
                <a:srgbClr val="FF2BD8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53350" y="5241238"/>
            <a:ext cx="3488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2BD8"/>
                </a:solidFill>
              </a:rPr>
              <a:t>“Three zebras and a tree,” with five plays by Shakespeare”</a:t>
            </a:r>
            <a:endParaRPr lang="en-US" dirty="0">
              <a:solidFill>
                <a:srgbClr val="FF2BD8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40099" y="3389468"/>
            <a:ext cx="11991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Text hidden in low-order bits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 bwMode="auto">
          <a:xfrm rot="10800000">
            <a:off x="7670800" y="3541426"/>
            <a:ext cx="314960" cy="11176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smtClean="0">
                <a:latin typeface="Arial" charset="0"/>
                <a:cs typeface="Arial" charset="0"/>
              </a:rPr>
              <a:t>End</a:t>
            </a:r>
          </a:p>
        </p:txBody>
      </p:sp>
      <p:sp>
        <p:nvSpPr>
          <p:cNvPr id="88067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cs typeface="Arial" charset="0"/>
              </a:rPr>
              <a:t>Chapter 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One-Time Pads (1)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scheme for perfect secrecy:</a:t>
            </a:r>
          </a:p>
          <a:p>
            <a:pPr lvl="1"/>
            <a:r>
              <a:rPr lang="en-US" dirty="0" smtClean="0"/>
              <a:t>XOR message with secret pad to encrypt, decrypt</a:t>
            </a:r>
          </a:p>
          <a:p>
            <a:pPr lvl="1"/>
            <a:r>
              <a:rPr lang="en-US" dirty="0" smtClean="0"/>
              <a:t>Pad is as long as the message and can’t be reused!</a:t>
            </a:r>
          </a:p>
          <a:p>
            <a:pPr lvl="2"/>
            <a:r>
              <a:rPr lang="en-US" dirty="0" smtClean="0"/>
              <a:t>It is a “one-time” pad to guarantee secrecy</a:t>
            </a:r>
          </a:p>
        </p:txBody>
      </p:sp>
      <p:pic>
        <p:nvPicPr>
          <p:cNvPr id="1024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8112" y="3429000"/>
            <a:ext cx="8867775" cy="194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ounded Rectangle 11"/>
          <p:cNvSpPr/>
          <p:nvPr/>
        </p:nvSpPr>
        <p:spPr bwMode="auto">
          <a:xfrm>
            <a:off x="1423447" y="4694548"/>
            <a:ext cx="7400042" cy="245097"/>
          </a:xfrm>
          <a:prstGeom prst="roundRect">
            <a:avLst/>
          </a:prstGeom>
          <a:noFill/>
          <a:ln w="19050" cap="flat" cmpd="sng" algn="ctr">
            <a:solidFill>
              <a:srgbClr val="FF2BD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Freeform 15"/>
          <p:cNvSpPr/>
          <p:nvPr/>
        </p:nvSpPr>
        <p:spPr bwMode="auto">
          <a:xfrm>
            <a:off x="1239625" y="4892511"/>
            <a:ext cx="306371" cy="838986"/>
          </a:xfrm>
          <a:custGeom>
            <a:avLst/>
            <a:gdLst>
              <a:gd name="connsiteX0" fmla="*/ 155542 w 306371"/>
              <a:gd name="connsiteY0" fmla="*/ 0 h 838986"/>
              <a:gd name="connsiteX1" fmla="*/ 23567 w 306371"/>
              <a:gd name="connsiteY1" fmla="*/ 395926 h 838986"/>
              <a:gd name="connsiteX2" fmla="*/ 296944 w 306371"/>
              <a:gd name="connsiteY2" fmla="*/ 810705 h 838986"/>
              <a:gd name="connsiteX3" fmla="*/ 296944 w 306371"/>
              <a:gd name="connsiteY3" fmla="*/ 810705 h 838986"/>
              <a:gd name="connsiteX4" fmla="*/ 306371 w 306371"/>
              <a:gd name="connsiteY4" fmla="*/ 838986 h 838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6371" h="838986">
                <a:moveTo>
                  <a:pt x="155542" y="0"/>
                </a:moveTo>
                <a:cubicBezTo>
                  <a:pt x="77771" y="130404"/>
                  <a:pt x="0" y="260808"/>
                  <a:pt x="23567" y="395926"/>
                </a:cubicBezTo>
                <a:cubicBezTo>
                  <a:pt x="47134" y="531044"/>
                  <a:pt x="296944" y="810705"/>
                  <a:pt x="296944" y="810705"/>
                </a:cubicBezTo>
                <a:lnTo>
                  <a:pt x="296944" y="810705"/>
                </a:lnTo>
                <a:lnTo>
                  <a:pt x="306371" y="838986"/>
                </a:ln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545988" y="5542955"/>
            <a:ext cx="5524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Different secret pad decrypts to the wrong plaintext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One-Time Pads (2)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914399" y="1177071"/>
            <a:ext cx="7790214" cy="4600081"/>
          </a:xfrm>
        </p:spPr>
        <p:txBody>
          <a:bodyPr/>
          <a:lstStyle/>
          <a:p>
            <a:r>
              <a:rPr lang="en-US" dirty="0" smtClean="0"/>
              <a:t>Alice sending Bob a one-time pad with quantum crypto.</a:t>
            </a:r>
          </a:p>
          <a:p>
            <a:pPr lvl="1"/>
            <a:r>
              <a:rPr lang="en-US" dirty="0" smtClean="0"/>
              <a:t>Bob’s guesses yield bits; Trudy misses some</a:t>
            </a:r>
          </a:p>
          <a:p>
            <a:pPr lvl="1"/>
            <a:r>
              <a:rPr lang="en-US" dirty="0" smtClean="0"/>
              <a:t>Bob can detect Trudy since error rate increases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1639464" y="2573522"/>
            <a:ext cx="5923254" cy="4025254"/>
            <a:chOff x="2440745" y="2507534"/>
            <a:chExt cx="5923254" cy="4025254"/>
          </a:xfrm>
        </p:grpSpPr>
        <p:pic>
          <p:nvPicPr>
            <p:cNvPr id="11268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440745" y="2507534"/>
              <a:ext cx="5923254" cy="40252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Rectangle 8"/>
            <p:cNvSpPr/>
            <p:nvPr/>
          </p:nvSpPr>
          <p:spPr bwMode="auto">
            <a:xfrm>
              <a:off x="2714921" y="3141755"/>
              <a:ext cx="273377" cy="317421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3346515" y="5099901"/>
              <a:ext cx="292231" cy="273377"/>
            </a:xfrm>
            <a:prstGeom prst="rect">
              <a:avLst/>
            </a:prstGeom>
            <a:solidFill>
              <a:srgbClr val="FF2BD8">
                <a:alpha val="50196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3932549" y="5092045"/>
              <a:ext cx="292231" cy="273377"/>
            </a:xfrm>
            <a:prstGeom prst="rect">
              <a:avLst/>
            </a:prstGeom>
            <a:solidFill>
              <a:srgbClr val="FF2BD8">
                <a:alpha val="50196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5093617" y="5103043"/>
              <a:ext cx="292231" cy="273377"/>
            </a:xfrm>
            <a:prstGeom prst="rect">
              <a:avLst/>
            </a:prstGeom>
            <a:solidFill>
              <a:srgbClr val="FF2BD8">
                <a:alpha val="50196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5377995" y="5104611"/>
              <a:ext cx="292231" cy="273377"/>
            </a:xfrm>
            <a:prstGeom prst="rect">
              <a:avLst/>
            </a:prstGeom>
            <a:solidFill>
              <a:srgbClr val="FF2BD8">
                <a:alpha val="50196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5964037" y="5096752"/>
              <a:ext cx="292231" cy="273377"/>
            </a:xfrm>
            <a:prstGeom prst="rect">
              <a:avLst/>
            </a:prstGeom>
            <a:solidFill>
              <a:srgbClr val="FF2BD8">
                <a:alpha val="50196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6257842" y="5098320"/>
              <a:ext cx="292231" cy="273377"/>
            </a:xfrm>
            <a:prstGeom prst="rect">
              <a:avLst/>
            </a:prstGeom>
            <a:solidFill>
              <a:srgbClr val="FF2BD8">
                <a:alpha val="50196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6551647" y="5099888"/>
              <a:ext cx="292231" cy="273377"/>
            </a:xfrm>
            <a:prstGeom prst="rect">
              <a:avLst/>
            </a:prstGeom>
            <a:solidFill>
              <a:srgbClr val="FF2BD8">
                <a:alpha val="50196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7137689" y="5101456"/>
              <a:ext cx="292231" cy="273377"/>
            </a:xfrm>
            <a:prstGeom prst="rect">
              <a:avLst/>
            </a:prstGeom>
            <a:solidFill>
              <a:srgbClr val="FF2BD8">
                <a:alpha val="50196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3348083" y="6100731"/>
              <a:ext cx="292231" cy="273377"/>
            </a:xfrm>
            <a:prstGeom prst="rect">
              <a:avLst/>
            </a:prstGeom>
            <a:solidFill>
              <a:srgbClr val="FF2BD8">
                <a:alpha val="50196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3934117" y="6092875"/>
              <a:ext cx="292231" cy="273377"/>
            </a:xfrm>
            <a:prstGeom prst="rect">
              <a:avLst/>
            </a:prstGeom>
            <a:solidFill>
              <a:srgbClr val="FF2BD8">
                <a:alpha val="50196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5379563" y="6105441"/>
              <a:ext cx="292231" cy="273377"/>
            </a:xfrm>
            <a:prstGeom prst="rect">
              <a:avLst/>
            </a:prstGeom>
            <a:solidFill>
              <a:srgbClr val="FF2BD8">
                <a:alpha val="50196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6549963" y="6097585"/>
              <a:ext cx="292231" cy="273377"/>
            </a:xfrm>
            <a:prstGeom prst="rect">
              <a:avLst/>
            </a:prstGeom>
            <a:solidFill>
              <a:srgbClr val="FF2BD8">
                <a:alpha val="50196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annenbaum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Tannenbaum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annenbaum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annenbaum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enbaum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enbaum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enbaum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enbaum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enbaum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54270</TotalTime>
  <Words>4337</Words>
  <Application>Microsoft Office PowerPoint</Application>
  <PresentationFormat>On-screen Show (4:3)</PresentationFormat>
  <Paragraphs>549</Paragraphs>
  <Slides>77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78" baseType="lpstr">
      <vt:lpstr>Tannenbaum</vt:lpstr>
      <vt:lpstr>Network Security Chapter 8</vt:lpstr>
      <vt:lpstr>Network Security</vt:lpstr>
      <vt:lpstr>Network Security (1)</vt:lpstr>
      <vt:lpstr>Cryptography</vt:lpstr>
      <vt:lpstr>Introduction</vt:lpstr>
      <vt:lpstr>Substitution Ciphers</vt:lpstr>
      <vt:lpstr>Transposition Ciphers</vt:lpstr>
      <vt:lpstr>One-Time Pads (1)</vt:lpstr>
      <vt:lpstr>One-Time Pads (2)</vt:lpstr>
      <vt:lpstr>Fundamental Cryptographic Principles</vt:lpstr>
      <vt:lpstr>Symmetric-Key Algorithms</vt:lpstr>
      <vt:lpstr>Symmetric-Key Algorithms (1)</vt:lpstr>
      <vt:lpstr>Data Encryption Standard (1)</vt:lpstr>
      <vt:lpstr>Data Encryption Standard (2)</vt:lpstr>
      <vt:lpstr>Advanced Encryption Standard (1)</vt:lpstr>
      <vt:lpstr>Advanced Encryption Standard (2)</vt:lpstr>
      <vt:lpstr>Cipher Modes (1)</vt:lpstr>
      <vt:lpstr>Cipher Modes (2)</vt:lpstr>
      <vt:lpstr>Cipher Modes (3)</vt:lpstr>
      <vt:lpstr>Cipher Modes (4)</vt:lpstr>
      <vt:lpstr>Cipher Modes (5)</vt:lpstr>
      <vt:lpstr>Other Ciphers</vt:lpstr>
      <vt:lpstr>Public-Key Algorithms</vt:lpstr>
      <vt:lpstr>Public-Key Algorithms (1)</vt:lpstr>
      <vt:lpstr>RSA (1)</vt:lpstr>
      <vt:lpstr>RSA (2)</vt:lpstr>
      <vt:lpstr>Digital Signatures</vt:lpstr>
      <vt:lpstr>Digital Signatures (1)</vt:lpstr>
      <vt:lpstr>Symmetric-key Signatures</vt:lpstr>
      <vt:lpstr>Public-Key Signatures</vt:lpstr>
      <vt:lpstr>Message Digests (1)</vt:lpstr>
      <vt:lpstr>Message Digests (2)</vt:lpstr>
      <vt:lpstr>Message Digests (3)</vt:lpstr>
      <vt:lpstr>Message Digests (4)</vt:lpstr>
      <vt:lpstr>Birthday Attack</vt:lpstr>
      <vt:lpstr>Management of Public Keys</vt:lpstr>
      <vt:lpstr>Management of Public Keys (1)</vt:lpstr>
      <vt:lpstr>Certificates</vt:lpstr>
      <vt:lpstr>X.509</vt:lpstr>
      <vt:lpstr>Public Key Infrastructures (PKIs)</vt:lpstr>
      <vt:lpstr>Communication Security</vt:lpstr>
      <vt:lpstr>IPsec (1)</vt:lpstr>
      <vt:lpstr>IPsec (2)</vt:lpstr>
      <vt:lpstr>Firewalls</vt:lpstr>
      <vt:lpstr>Virtual Private Networks (1)</vt:lpstr>
      <vt:lpstr>Virtual Private Networks (2)</vt:lpstr>
      <vt:lpstr>Wireless Security (1)</vt:lpstr>
      <vt:lpstr>Wireless Security (2)</vt:lpstr>
      <vt:lpstr>Authentication Protocols</vt:lpstr>
      <vt:lpstr>Shared Secret Key (1)</vt:lpstr>
      <vt:lpstr>Shared Secret Key (2)</vt:lpstr>
      <vt:lpstr>Shared Secret Key (3)</vt:lpstr>
      <vt:lpstr>Shared Secret Key (4)</vt:lpstr>
      <vt:lpstr>Shared Secret Key (5)</vt:lpstr>
      <vt:lpstr>Shared Secret Key (6)</vt:lpstr>
      <vt:lpstr>Diffie-Hellman Key Exchange (1)</vt:lpstr>
      <vt:lpstr>Diffie-Hellman Key Exchange (2)</vt:lpstr>
      <vt:lpstr>KDC – Key Distribution Center (1)</vt:lpstr>
      <vt:lpstr>Key Distribution Center (2)</vt:lpstr>
      <vt:lpstr>Key Distribution Center (3)</vt:lpstr>
      <vt:lpstr>Kerberos</vt:lpstr>
      <vt:lpstr>Public-Key Cryptography</vt:lpstr>
      <vt:lpstr>Email Security</vt:lpstr>
      <vt:lpstr>PGP—Pretty Good Privacy (1)</vt:lpstr>
      <vt:lpstr>PGP—Pretty Good Privacy (2)</vt:lpstr>
      <vt:lpstr>PGP—Pretty Good Privacy (3)</vt:lpstr>
      <vt:lpstr>Web Security</vt:lpstr>
      <vt:lpstr>Secure Naming (1)</vt:lpstr>
      <vt:lpstr>Secure Naming (2)</vt:lpstr>
      <vt:lpstr>Secure Naming (3)</vt:lpstr>
      <vt:lpstr>SSL—Secure Sockets Layer (1)</vt:lpstr>
      <vt:lpstr>SSL—Secure Sockets Layer (2)</vt:lpstr>
      <vt:lpstr>SSL—Secure Sockets Layer (3)</vt:lpstr>
      <vt:lpstr>Social Issues</vt:lpstr>
      <vt:lpstr>Privacy</vt:lpstr>
      <vt:lpstr>Freedom of Speech</vt:lpstr>
      <vt:lpstr>End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Steve_2</dc:creator>
  <cp:lastModifiedBy>cse</cp:lastModifiedBy>
  <cp:revision>836</cp:revision>
  <dcterms:created xsi:type="dcterms:W3CDTF">2010-05-03T15:18:06Z</dcterms:created>
  <dcterms:modified xsi:type="dcterms:W3CDTF">2011-09-16T00:50:45Z</dcterms:modified>
</cp:coreProperties>
</file>