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01A7-B931-4FAF-8281-E9EFD3405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2B99D-9FD6-4C4E-BF4D-284159F03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B477-EF46-41AD-B4F1-933DC725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2BEE-44B9-4324-B4D0-63F528F4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46B9-AFF0-45D1-A925-AFEE828A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F724-8135-446A-A1FA-D3763A4E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C87D4-8C6C-4C20-9BCC-325E0BB5B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C8AA-B6C1-4E5F-B7DA-E29AABF2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3095-0B00-45F6-A4A0-A9F3832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5A8E-C84D-4A17-833C-8E37D119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33EB8-D398-4CE8-A92D-3A092FCF0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E4591-5E44-442B-B3E7-879DC273E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75A4-C1EF-40CD-ACBD-591C4601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55959-B665-4B3E-8B2A-7EFFE8DA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47C33-3EA9-45CD-966C-EA038409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E998-92BE-4B00-8B74-8B6D9CFD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496A-F5AB-4F65-B880-AA0A3BCC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8F24-8624-4018-967B-72103E54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49A6-68EB-44E4-A849-7F74C5B8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C75BF-E23F-40E2-AF77-895838B0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7820-01F3-4F61-B6AD-DF552754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67BB-22D0-4F35-B943-51DA9F31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44ECA-E624-4103-AFDD-70C2AA87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9B98-87A0-4E94-9124-13E0515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3D2DA-1006-4169-8721-9309B3A7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CB0F-F79E-475A-9F37-58B38BC8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1C81-9692-42C6-82BA-A90DC1485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57E1-5DFA-44AC-90F7-F3D46210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2374-BDA2-400C-84E0-B8686697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3077-E559-4237-BD39-558223A3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C42A3-D724-40F4-98A1-9417F371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4ADB-5F86-459B-B497-BA89690E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EC3D-D80C-434A-8EBE-83E4AA86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B10E-3F66-4405-92A1-C88F78ECB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F80DC-8E5A-4CC5-983D-C8C3FF1D4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99246-A7C9-4215-8319-E88F18107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BEE1C-52E3-41AB-BC36-AD029D2C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B93E5-C808-4EA2-9382-B573D239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60D44-C41D-43E2-B2E0-F256827F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4D3D-08BF-4609-A4C8-889E954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1711F-D5FB-4218-8B5C-2BC1F6F3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C352D-89E1-4C0A-83A9-52837985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E116E-305E-4BCC-9BFC-395C58A3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2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3F9B3-10F2-48C4-B421-83717CA9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FDF48-F121-421D-ADFF-74B2C383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B7BD-B278-44F7-A24A-0C003858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1360-CE7C-46D1-969E-A48D39FB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C680-CA1F-4817-B3FC-E5723F06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F401C-E1AA-4FFB-8DF2-1A74E846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420B5-CE32-4EDC-9292-370EFEFF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1CA10-9083-48AA-BC51-5731C30A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1BB09-CED5-4466-A8A6-920F58E7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7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0854-FE25-45BE-9B15-7955224A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CE6A0-B811-4184-8573-CB6AE1F76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7107C-88DB-4D48-9911-0E18828CB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27A81-836D-4572-A070-4352E71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1DDE-6555-497C-B892-DCE76602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EE7EB-5541-4731-8931-C94E3EF1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3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DB6EA-2A53-4C0F-B16A-41F80906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F3415-CBE9-4DC2-A291-AE8C1C3D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6ABE-26A0-4B41-8F0E-65E8ECC9C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3534C-08F3-441E-8536-E266BF73ECD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0124-7AE5-4510-8B82-9A246012F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9E8D-8E5E-409F-8716-2E5A21A66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621E-B5B2-4F8B-A88A-9492F2206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lar System, Galaxy, Universe: What&amp;#39;s the Difference? | Night Sky Network">
            <a:extLst>
              <a:ext uri="{FF2B5EF4-FFF2-40B4-BE49-F238E27FC236}">
                <a16:creationId xmlns:a16="http://schemas.microsoft.com/office/drawing/2014/main" id="{4FAC50D4-AB08-444D-B41E-45E4FE1535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85764F-3621-440E-95F1-82A61B591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Solar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DD991-4AC4-42EA-8BE1-4BE6F3207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Mariam Kilauridze</a:t>
            </a:r>
          </a:p>
        </p:txBody>
      </p:sp>
    </p:spTree>
    <p:extLst>
      <p:ext uri="{BB962C8B-B14F-4D97-AF65-F5344CB8AC3E}">
        <p14:creationId xmlns:p14="http://schemas.microsoft.com/office/powerpoint/2010/main" val="301044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icture containing table, indoor, wooden, wood&#10;&#10;Description automatically generated">
            <a:extLst>
              <a:ext uri="{FF2B5EF4-FFF2-40B4-BE49-F238E27FC236}">
                <a16:creationId xmlns:a16="http://schemas.microsoft.com/office/drawing/2014/main" id="{C115E4B3-5148-4C5E-9422-A4E40DF0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r="16350"/>
          <a:stretch/>
        </p:blipFill>
        <p:spPr>
          <a:xfrm rot="16200000">
            <a:off x="2667641" y="-2666359"/>
            <a:ext cx="6856718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6591-CAF2-4371-BCD1-E2DDBACD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25" y="375285"/>
            <a:ext cx="10515600" cy="1325563"/>
          </a:xfrm>
        </p:spPr>
        <p:txBody>
          <a:bodyPr/>
          <a:lstStyle/>
          <a:p>
            <a:r>
              <a:rPr lang="en-US" dirty="0"/>
              <a:t>Process </a:t>
            </a:r>
          </a:p>
        </p:txBody>
      </p:sp>
      <p:pic>
        <p:nvPicPr>
          <p:cNvPr id="7" name="Content Placeholder 6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C780BDE6-B773-42A9-8B32-8F03CAD1B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1" b="19063"/>
          <a:stretch/>
        </p:blipFill>
        <p:spPr>
          <a:xfrm>
            <a:off x="3797561" y="1806258"/>
            <a:ext cx="2412184" cy="3245481"/>
          </a:xfrm>
        </p:spPr>
      </p:pic>
      <p:pic>
        <p:nvPicPr>
          <p:cNvPr id="4" name="Picture 3" descr="A picture containing table, doughnut, indoor, donut&#10;&#10;Description automatically generated">
            <a:extLst>
              <a:ext uri="{FF2B5EF4-FFF2-40B4-BE49-F238E27FC236}">
                <a16:creationId xmlns:a16="http://schemas.microsoft.com/office/drawing/2014/main" id="{A2846A29-1F2C-4E30-9F03-C9F5B93BEA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" b="1522"/>
          <a:stretch/>
        </p:blipFill>
        <p:spPr bwMode="auto">
          <a:xfrm>
            <a:off x="8975333" y="1753551"/>
            <a:ext cx="2330841" cy="33432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picture containing table, floor, chocolate, indoor&#10;&#10;Description automatically generated">
            <a:extLst>
              <a:ext uri="{FF2B5EF4-FFF2-40B4-BE49-F238E27FC236}">
                <a16:creationId xmlns:a16="http://schemas.microsoft.com/office/drawing/2014/main" id="{04C58482-8548-4DF5-A05C-A035211522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11" b="4425"/>
          <a:stretch/>
        </p:blipFill>
        <p:spPr bwMode="auto">
          <a:xfrm>
            <a:off x="6209745" y="1753552"/>
            <a:ext cx="2765589" cy="33508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72BB1E2B-89FB-4358-81DC-E8EB881ABF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3" b="18963"/>
          <a:stretch/>
        </p:blipFill>
        <p:spPr>
          <a:xfrm>
            <a:off x="1381760" y="1806259"/>
            <a:ext cx="2415801" cy="3245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5DC87E-B8CB-45E4-A70D-69B2E94F812E}"/>
              </a:ext>
            </a:extLst>
          </p:cNvPr>
          <p:cNvSpPr txBox="1"/>
          <p:nvPr/>
        </p:nvSpPr>
        <p:spPr>
          <a:xfrm>
            <a:off x="1566625" y="5149508"/>
            <a:ext cx="928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flattened out, modeling clay for every planet. Then I took tin foil bunched it up in my hand and made spherical shapes. I used a chart where it showed how big the planets were in reference to earth. Then I took the modeling clay which I had ready for every planet and spread it around the tin foil balls. I took a poster and spray painted black and silver. I took some pictures in the process. Here they 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4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E644-7EE7-4983-958B-A9E2B565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52" y="884482"/>
            <a:ext cx="10664123" cy="1368182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1.My solar system model sizes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2.Solar systems size in real life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3.How much bigger is our solar system compared my model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C13E8B0-F4ED-47B8-81E6-58752695ED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2933881"/>
                  </p:ext>
                </p:extLst>
              </p:nvPr>
            </p:nvGraphicFramePr>
            <p:xfrm>
              <a:off x="200024" y="2333626"/>
              <a:ext cx="11687175" cy="431482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427886">
                      <a:extLst>
                        <a:ext uri="{9D8B030D-6E8A-4147-A177-3AD203B41FA5}">
                          <a16:colId xmlns:a16="http://schemas.microsoft.com/office/drawing/2014/main" val="2216905595"/>
                        </a:ext>
                      </a:extLst>
                    </a:gridCol>
                    <a:gridCol w="1205303">
                      <a:extLst>
                        <a:ext uri="{9D8B030D-6E8A-4147-A177-3AD203B41FA5}">
                          <a16:colId xmlns:a16="http://schemas.microsoft.com/office/drawing/2014/main" val="2869644049"/>
                        </a:ext>
                      </a:extLst>
                    </a:gridCol>
                    <a:gridCol w="1112912">
                      <a:extLst>
                        <a:ext uri="{9D8B030D-6E8A-4147-A177-3AD203B41FA5}">
                          <a16:colId xmlns:a16="http://schemas.microsoft.com/office/drawing/2014/main" val="106643504"/>
                        </a:ext>
                      </a:extLst>
                    </a:gridCol>
                    <a:gridCol w="1112912">
                      <a:extLst>
                        <a:ext uri="{9D8B030D-6E8A-4147-A177-3AD203B41FA5}">
                          <a16:colId xmlns:a16="http://schemas.microsoft.com/office/drawing/2014/main" val="3896550577"/>
                        </a:ext>
                      </a:extLst>
                    </a:gridCol>
                    <a:gridCol w="980622">
                      <a:extLst>
                        <a:ext uri="{9D8B030D-6E8A-4147-A177-3AD203B41FA5}">
                          <a16:colId xmlns:a16="http://schemas.microsoft.com/office/drawing/2014/main" val="2479902510"/>
                        </a:ext>
                      </a:extLst>
                    </a:gridCol>
                    <a:gridCol w="1112912">
                      <a:extLst>
                        <a:ext uri="{9D8B030D-6E8A-4147-A177-3AD203B41FA5}">
                          <a16:colId xmlns:a16="http://schemas.microsoft.com/office/drawing/2014/main" val="2667936533"/>
                        </a:ext>
                      </a:extLst>
                    </a:gridCol>
                    <a:gridCol w="1108712">
                      <a:extLst>
                        <a:ext uri="{9D8B030D-6E8A-4147-A177-3AD203B41FA5}">
                          <a16:colId xmlns:a16="http://schemas.microsoft.com/office/drawing/2014/main" val="3391895362"/>
                        </a:ext>
                      </a:extLst>
                    </a:gridCol>
                    <a:gridCol w="1241002">
                      <a:extLst>
                        <a:ext uri="{9D8B030D-6E8A-4147-A177-3AD203B41FA5}">
                          <a16:colId xmlns:a16="http://schemas.microsoft.com/office/drawing/2014/main" val="2429077813"/>
                        </a:ext>
                      </a:extLst>
                    </a:gridCol>
                    <a:gridCol w="1108712">
                      <a:extLst>
                        <a:ext uri="{9D8B030D-6E8A-4147-A177-3AD203B41FA5}">
                          <a16:colId xmlns:a16="http://schemas.microsoft.com/office/drawing/2014/main" val="3803589837"/>
                        </a:ext>
                      </a:extLst>
                    </a:gridCol>
                    <a:gridCol w="1276202">
                      <a:extLst>
                        <a:ext uri="{9D8B030D-6E8A-4147-A177-3AD203B41FA5}">
                          <a16:colId xmlns:a16="http://schemas.microsoft.com/office/drawing/2014/main" val="2573355568"/>
                        </a:ext>
                      </a:extLst>
                    </a:gridCol>
                  </a:tblGrid>
                  <a:tr h="108958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Radius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Sun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Mercury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Venus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Earth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Mars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Jupiter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Saturn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Uranus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Neptune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30129249"/>
                      </a:ext>
                    </a:extLst>
                  </a:tr>
                  <a:tr h="108958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31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𝑐𝑚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6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𝑐𝑚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15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𝑐𝑚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15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𝑐𝑚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11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𝑐𝑚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22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𝑐𝑚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21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𝑐𝑚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18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𝑐𝑚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19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𝑐𝑚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33422378"/>
                      </a:ext>
                    </a:extLst>
                  </a:tr>
                  <a:tr h="108958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2.(thousand)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4400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15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38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40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21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440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379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160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155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𝑘𝑚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</m:t>
                                    </m:r>
                                    <m:r>
                                      <a:rPr lang="en-US" sz="1600">
                                        <a:effectLst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31304832"/>
                      </a:ext>
                    </a:extLst>
                  </a:tr>
                  <a:tr h="104607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3.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44×</m:t>
                                    </m:r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31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15×</m:t>
                                    </m:r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38×</m:t>
                                    </m:r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4×</m:t>
                                    </m:r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15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21×</m:t>
                                    </m:r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11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44×</m:t>
                                    </m:r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379×</m:t>
                                    </m:r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21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16×</m:t>
                                    </m:r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9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18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</a:rPr>
                                      <m:t>155×</m:t>
                                    </m:r>
                                    <m:sSup>
                                      <m:sSupPr>
                                        <m:ctrlPr>
                                          <a:rPr lang="en-US" sz="16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</a:rPr>
                                      <m:t>19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24758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C13E8B0-F4ED-47B8-81E6-58752695ED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42933881"/>
                  </p:ext>
                </p:extLst>
              </p:nvPr>
            </p:nvGraphicFramePr>
            <p:xfrm>
              <a:off x="200024" y="2333626"/>
              <a:ext cx="11687175" cy="431482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427886">
                      <a:extLst>
                        <a:ext uri="{9D8B030D-6E8A-4147-A177-3AD203B41FA5}">
                          <a16:colId xmlns:a16="http://schemas.microsoft.com/office/drawing/2014/main" val="2216905595"/>
                        </a:ext>
                      </a:extLst>
                    </a:gridCol>
                    <a:gridCol w="1205303">
                      <a:extLst>
                        <a:ext uri="{9D8B030D-6E8A-4147-A177-3AD203B41FA5}">
                          <a16:colId xmlns:a16="http://schemas.microsoft.com/office/drawing/2014/main" val="2869644049"/>
                        </a:ext>
                      </a:extLst>
                    </a:gridCol>
                    <a:gridCol w="1112912">
                      <a:extLst>
                        <a:ext uri="{9D8B030D-6E8A-4147-A177-3AD203B41FA5}">
                          <a16:colId xmlns:a16="http://schemas.microsoft.com/office/drawing/2014/main" val="106643504"/>
                        </a:ext>
                      </a:extLst>
                    </a:gridCol>
                    <a:gridCol w="1112912">
                      <a:extLst>
                        <a:ext uri="{9D8B030D-6E8A-4147-A177-3AD203B41FA5}">
                          <a16:colId xmlns:a16="http://schemas.microsoft.com/office/drawing/2014/main" val="3896550577"/>
                        </a:ext>
                      </a:extLst>
                    </a:gridCol>
                    <a:gridCol w="980622">
                      <a:extLst>
                        <a:ext uri="{9D8B030D-6E8A-4147-A177-3AD203B41FA5}">
                          <a16:colId xmlns:a16="http://schemas.microsoft.com/office/drawing/2014/main" val="2479902510"/>
                        </a:ext>
                      </a:extLst>
                    </a:gridCol>
                    <a:gridCol w="1112912">
                      <a:extLst>
                        <a:ext uri="{9D8B030D-6E8A-4147-A177-3AD203B41FA5}">
                          <a16:colId xmlns:a16="http://schemas.microsoft.com/office/drawing/2014/main" val="2667936533"/>
                        </a:ext>
                      </a:extLst>
                    </a:gridCol>
                    <a:gridCol w="1108712">
                      <a:extLst>
                        <a:ext uri="{9D8B030D-6E8A-4147-A177-3AD203B41FA5}">
                          <a16:colId xmlns:a16="http://schemas.microsoft.com/office/drawing/2014/main" val="3391895362"/>
                        </a:ext>
                      </a:extLst>
                    </a:gridCol>
                    <a:gridCol w="1241002">
                      <a:extLst>
                        <a:ext uri="{9D8B030D-6E8A-4147-A177-3AD203B41FA5}">
                          <a16:colId xmlns:a16="http://schemas.microsoft.com/office/drawing/2014/main" val="2429077813"/>
                        </a:ext>
                      </a:extLst>
                    </a:gridCol>
                    <a:gridCol w="1108712">
                      <a:extLst>
                        <a:ext uri="{9D8B030D-6E8A-4147-A177-3AD203B41FA5}">
                          <a16:colId xmlns:a16="http://schemas.microsoft.com/office/drawing/2014/main" val="3803589837"/>
                        </a:ext>
                      </a:extLst>
                    </a:gridCol>
                    <a:gridCol w="1276202">
                      <a:extLst>
                        <a:ext uri="{9D8B030D-6E8A-4147-A177-3AD203B41FA5}">
                          <a16:colId xmlns:a16="http://schemas.microsoft.com/office/drawing/2014/main" val="2573355568"/>
                        </a:ext>
                      </a:extLst>
                    </a:gridCol>
                  </a:tblGrid>
                  <a:tr h="108958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Radius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Sun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Mercury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Venus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Earth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Mars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Jupiter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Saturn 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Uranus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Neptune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30129249"/>
                      </a:ext>
                    </a:extLst>
                  </a:tr>
                  <a:tr h="108958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1.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182" t="-105028" r="-750505" b="-1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6066" t="-105028" r="-712022" b="-1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7912" t="-105028" r="-615934" b="-1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031" t="-105028" r="-596273" b="-1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23497" t="-105028" r="-424590" b="-1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26923" t="-105028" r="-326923" b="-1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48529" t="-105028" r="-191667" b="-1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39011" t="-105028" r="-114835" b="-1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17703" t="-105028" b="-1960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3422378"/>
                      </a:ext>
                    </a:extLst>
                  </a:tr>
                  <a:tr h="108958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2.(thousand)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182" t="-205028" r="-750505" b="-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6066" t="-205028" r="-712022" b="-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7912" t="-205028" r="-615934" b="-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031" t="-205028" r="-596273" b="-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23497" t="-205028" r="-424590" b="-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26923" t="-205028" r="-326923" b="-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48529" t="-205028" r="-191667" b="-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39011" t="-205028" r="-114835" b="-960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17703" t="-205028" b="-960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1304832"/>
                      </a:ext>
                    </a:extLst>
                  </a:tr>
                  <a:tr h="104607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3.</a:t>
                          </a:r>
                          <a:endParaRPr lang="en-US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18182" t="-317442" r="-7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36066" t="-317442" r="-712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37912" t="-317442" r="-615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95031" t="-317442" r="-596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23497" t="-317442" r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26923" t="-317442" r="-3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48529" t="-317442" r="-1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39011" t="-317442" r="-114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17703" t="-317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24758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87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F19A-2CD1-4B49-93AF-9DDD1C5D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10515600" cy="757238"/>
          </a:xfrm>
        </p:spPr>
        <p:txBody>
          <a:bodyPr>
            <a:normAutofit fontScale="90000"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1.Distance from sun in my model</a:t>
            </a: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2.The real distance </a:t>
            </a:r>
            <a:b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3.How much smaller the distances are in my model, than in real life.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168DCD4-141A-45D5-AF94-94679A4E35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79627"/>
                  </p:ext>
                </p:extLst>
              </p:nvPr>
            </p:nvGraphicFramePr>
            <p:xfrm>
              <a:off x="419100" y="2057400"/>
              <a:ext cx="11439522" cy="45720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17164">
                      <a:extLst>
                        <a:ext uri="{9D8B030D-6E8A-4147-A177-3AD203B41FA5}">
                          <a16:colId xmlns:a16="http://schemas.microsoft.com/office/drawing/2014/main" val="1577214998"/>
                        </a:ext>
                      </a:extLst>
                    </a:gridCol>
                    <a:gridCol w="1138991">
                      <a:extLst>
                        <a:ext uri="{9D8B030D-6E8A-4147-A177-3AD203B41FA5}">
                          <a16:colId xmlns:a16="http://schemas.microsoft.com/office/drawing/2014/main" val="180850111"/>
                        </a:ext>
                      </a:extLst>
                    </a:gridCol>
                    <a:gridCol w="1260034">
                      <a:extLst>
                        <a:ext uri="{9D8B030D-6E8A-4147-A177-3AD203B41FA5}">
                          <a16:colId xmlns:a16="http://schemas.microsoft.com/office/drawing/2014/main" val="1675968545"/>
                        </a:ext>
                      </a:extLst>
                    </a:gridCol>
                    <a:gridCol w="1260034">
                      <a:extLst>
                        <a:ext uri="{9D8B030D-6E8A-4147-A177-3AD203B41FA5}">
                          <a16:colId xmlns:a16="http://schemas.microsoft.com/office/drawing/2014/main" val="986487136"/>
                        </a:ext>
                      </a:extLst>
                    </a:gridCol>
                    <a:gridCol w="1260034">
                      <a:extLst>
                        <a:ext uri="{9D8B030D-6E8A-4147-A177-3AD203B41FA5}">
                          <a16:colId xmlns:a16="http://schemas.microsoft.com/office/drawing/2014/main" val="780136013"/>
                        </a:ext>
                      </a:extLst>
                    </a:gridCol>
                    <a:gridCol w="1260034">
                      <a:extLst>
                        <a:ext uri="{9D8B030D-6E8A-4147-A177-3AD203B41FA5}">
                          <a16:colId xmlns:a16="http://schemas.microsoft.com/office/drawing/2014/main" val="3683916374"/>
                        </a:ext>
                      </a:extLst>
                    </a:gridCol>
                    <a:gridCol w="1381077">
                      <a:extLst>
                        <a:ext uri="{9D8B030D-6E8A-4147-A177-3AD203B41FA5}">
                          <a16:colId xmlns:a16="http://schemas.microsoft.com/office/drawing/2014/main" val="520720021"/>
                        </a:ext>
                      </a:extLst>
                    </a:gridCol>
                    <a:gridCol w="1381077">
                      <a:extLst>
                        <a:ext uri="{9D8B030D-6E8A-4147-A177-3AD203B41FA5}">
                          <a16:colId xmlns:a16="http://schemas.microsoft.com/office/drawing/2014/main" val="2789677853"/>
                        </a:ext>
                      </a:extLst>
                    </a:gridCol>
                    <a:gridCol w="1381077">
                      <a:extLst>
                        <a:ext uri="{9D8B030D-6E8A-4147-A177-3AD203B41FA5}">
                          <a16:colId xmlns:a16="http://schemas.microsoft.com/office/drawing/2014/main" val="3312042672"/>
                        </a:ext>
                      </a:extLst>
                    </a:gridCol>
                  </a:tblGrid>
                  <a:tr h="1388311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Distance from sun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Mercury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Venus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Earth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Mars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Jupiter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Saturn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Uranus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Neptune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62716660"/>
                      </a:ext>
                    </a:extLst>
                  </a:tr>
                  <a:tr h="67845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12cm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16cm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20cm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24cm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65160774"/>
                      </a:ext>
                    </a:extLst>
                  </a:tr>
                  <a:tr h="92470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2.(million)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47km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108km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148km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243km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749km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1483km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2951km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4475km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9192665"/>
                      </a:ext>
                    </a:extLst>
                  </a:tr>
                  <a:tr h="158053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</a:rPr>
                                      <m:t>47×</m:t>
                                    </m:r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11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</a:rPr>
                                      <m:t>108×</m:t>
                                    </m:r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11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</a:rPr>
                                      <m:t>148×</m:t>
                                    </m:r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11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</a:rPr>
                                      <m:t>12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</a:rPr>
                                      <m:t>243×</m:t>
                                    </m:r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11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</a:rPr>
                                      <m:t>749×</m:t>
                                    </m:r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11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</a:rPr>
                                      <m:t>1483×</m:t>
                                    </m:r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11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</a:rPr>
                                      <m:t>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</a:rPr>
                                      <m:t>2951×</m:t>
                                    </m:r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11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</a:rPr>
                                      <m:t>28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</a:rPr>
                                      <m:t>4475×</m:t>
                                    </m:r>
                                    <m:sSup>
                                      <m:sSupPr>
                                        <m:ctrlPr>
                                          <a:rPr lang="en-US" sz="18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</a:rPr>
                                          <m:t>11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874093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168DCD4-141A-45D5-AF94-94679A4E35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79627"/>
                  </p:ext>
                </p:extLst>
              </p:nvPr>
            </p:nvGraphicFramePr>
            <p:xfrm>
              <a:off x="419100" y="2057400"/>
              <a:ext cx="11439522" cy="4572000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117164">
                      <a:extLst>
                        <a:ext uri="{9D8B030D-6E8A-4147-A177-3AD203B41FA5}">
                          <a16:colId xmlns:a16="http://schemas.microsoft.com/office/drawing/2014/main" val="1577214998"/>
                        </a:ext>
                      </a:extLst>
                    </a:gridCol>
                    <a:gridCol w="1138991">
                      <a:extLst>
                        <a:ext uri="{9D8B030D-6E8A-4147-A177-3AD203B41FA5}">
                          <a16:colId xmlns:a16="http://schemas.microsoft.com/office/drawing/2014/main" val="180850111"/>
                        </a:ext>
                      </a:extLst>
                    </a:gridCol>
                    <a:gridCol w="1260034">
                      <a:extLst>
                        <a:ext uri="{9D8B030D-6E8A-4147-A177-3AD203B41FA5}">
                          <a16:colId xmlns:a16="http://schemas.microsoft.com/office/drawing/2014/main" val="1675968545"/>
                        </a:ext>
                      </a:extLst>
                    </a:gridCol>
                    <a:gridCol w="1260034">
                      <a:extLst>
                        <a:ext uri="{9D8B030D-6E8A-4147-A177-3AD203B41FA5}">
                          <a16:colId xmlns:a16="http://schemas.microsoft.com/office/drawing/2014/main" val="986487136"/>
                        </a:ext>
                      </a:extLst>
                    </a:gridCol>
                    <a:gridCol w="1260034">
                      <a:extLst>
                        <a:ext uri="{9D8B030D-6E8A-4147-A177-3AD203B41FA5}">
                          <a16:colId xmlns:a16="http://schemas.microsoft.com/office/drawing/2014/main" val="780136013"/>
                        </a:ext>
                      </a:extLst>
                    </a:gridCol>
                    <a:gridCol w="1260034">
                      <a:extLst>
                        <a:ext uri="{9D8B030D-6E8A-4147-A177-3AD203B41FA5}">
                          <a16:colId xmlns:a16="http://schemas.microsoft.com/office/drawing/2014/main" val="3683916374"/>
                        </a:ext>
                      </a:extLst>
                    </a:gridCol>
                    <a:gridCol w="1381077">
                      <a:extLst>
                        <a:ext uri="{9D8B030D-6E8A-4147-A177-3AD203B41FA5}">
                          <a16:colId xmlns:a16="http://schemas.microsoft.com/office/drawing/2014/main" val="520720021"/>
                        </a:ext>
                      </a:extLst>
                    </a:gridCol>
                    <a:gridCol w="1381077">
                      <a:extLst>
                        <a:ext uri="{9D8B030D-6E8A-4147-A177-3AD203B41FA5}">
                          <a16:colId xmlns:a16="http://schemas.microsoft.com/office/drawing/2014/main" val="2789677853"/>
                        </a:ext>
                      </a:extLst>
                    </a:gridCol>
                    <a:gridCol w="1381077">
                      <a:extLst>
                        <a:ext uri="{9D8B030D-6E8A-4147-A177-3AD203B41FA5}">
                          <a16:colId xmlns:a16="http://schemas.microsoft.com/office/drawing/2014/main" val="3312042672"/>
                        </a:ext>
                      </a:extLst>
                    </a:gridCol>
                  </a:tblGrid>
                  <a:tr h="1388311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Distance from sun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Mercury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Venus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Earth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Mars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Jupiter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Saturn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Uranus 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Neptune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62716660"/>
                      </a:ext>
                    </a:extLst>
                  </a:tr>
                  <a:tr h="67845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12cm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16cm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20cm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24cm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28cm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32cm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65160774"/>
                      </a:ext>
                    </a:extLst>
                  </a:tr>
                  <a:tr h="924702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2.(million)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47km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108km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148km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243km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749km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1483km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2951km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4475km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99192665"/>
                      </a:ext>
                    </a:extLst>
                  </a:tr>
                  <a:tr h="158053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3.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7861" t="-193077" r="-806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8744" t="-193077" r="-6285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78744" t="-193077" r="-5285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8744" t="-193077" r="-4285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78744" t="-193077" r="-3285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27753" t="-193077" r="-199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30531" t="-193077" r="-1004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27313" t="-19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74093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897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457B-BF32-4015-BA9C-DD42334F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big would every planet/star would be if we did the model in earths scale      (Circumference=15cm)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F8380-FAD6-4BA5-8BF9-2E9B7B24C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980537"/>
              </p:ext>
            </p:extLst>
          </p:nvPr>
        </p:nvGraphicFramePr>
        <p:xfrm>
          <a:off x="295274" y="1690688"/>
          <a:ext cx="11668124" cy="366236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89441">
                  <a:extLst>
                    <a:ext uri="{9D8B030D-6E8A-4147-A177-3AD203B41FA5}">
                      <a16:colId xmlns:a16="http://schemas.microsoft.com/office/drawing/2014/main" val="2940908824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3709833097"/>
                    </a:ext>
                  </a:extLst>
                </a:gridCol>
                <a:gridCol w="1279126">
                  <a:extLst>
                    <a:ext uri="{9D8B030D-6E8A-4147-A177-3AD203B41FA5}">
                      <a16:colId xmlns:a16="http://schemas.microsoft.com/office/drawing/2014/main" val="1986721264"/>
                    </a:ext>
                  </a:extLst>
                </a:gridCol>
                <a:gridCol w="1224217">
                  <a:extLst>
                    <a:ext uri="{9D8B030D-6E8A-4147-A177-3AD203B41FA5}">
                      <a16:colId xmlns:a16="http://schemas.microsoft.com/office/drawing/2014/main" val="284373452"/>
                    </a:ext>
                  </a:extLst>
                </a:gridCol>
                <a:gridCol w="1204250">
                  <a:extLst>
                    <a:ext uri="{9D8B030D-6E8A-4147-A177-3AD203B41FA5}">
                      <a16:colId xmlns:a16="http://schemas.microsoft.com/office/drawing/2014/main" val="3047657898"/>
                    </a:ext>
                  </a:extLst>
                </a:gridCol>
                <a:gridCol w="1106912">
                  <a:extLst>
                    <a:ext uri="{9D8B030D-6E8A-4147-A177-3AD203B41FA5}">
                      <a16:colId xmlns:a16="http://schemas.microsoft.com/office/drawing/2014/main" val="3497735316"/>
                    </a:ext>
                  </a:extLst>
                </a:gridCol>
                <a:gridCol w="1116895">
                  <a:extLst>
                    <a:ext uri="{9D8B030D-6E8A-4147-A177-3AD203B41FA5}">
                      <a16:colId xmlns:a16="http://schemas.microsoft.com/office/drawing/2014/main" val="2728709217"/>
                    </a:ext>
                  </a:extLst>
                </a:gridCol>
                <a:gridCol w="1115647">
                  <a:extLst>
                    <a:ext uri="{9D8B030D-6E8A-4147-A177-3AD203B41FA5}">
                      <a16:colId xmlns:a16="http://schemas.microsoft.com/office/drawing/2014/main" val="160771899"/>
                    </a:ext>
                  </a:extLst>
                </a:gridCol>
                <a:gridCol w="1119391">
                  <a:extLst>
                    <a:ext uri="{9D8B030D-6E8A-4147-A177-3AD203B41FA5}">
                      <a16:colId xmlns:a16="http://schemas.microsoft.com/office/drawing/2014/main" val="3000701442"/>
                    </a:ext>
                  </a:extLst>
                </a:gridCol>
                <a:gridCol w="1245432">
                  <a:extLst>
                    <a:ext uri="{9D8B030D-6E8A-4147-A177-3AD203B41FA5}">
                      <a16:colId xmlns:a16="http://schemas.microsoft.com/office/drawing/2014/main" val="1271832280"/>
                    </a:ext>
                  </a:extLst>
                </a:gridCol>
              </a:tblGrid>
              <a:tr h="905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Mercury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Venus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Earth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Jupiter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Saturn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Uranus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Neptune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647283"/>
                  </a:ext>
                </a:extLst>
              </a:tr>
              <a:tr h="9051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31cm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22cm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93769"/>
                  </a:ext>
                </a:extLst>
              </a:tr>
              <a:tr h="1852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1650cm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5.7cm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14.25cm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7.95cm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168cm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effectLst/>
                        </a:rPr>
                        <a:t>141.7cm</a:t>
                      </a:r>
                      <a:endParaRPr lang="en-US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60cm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58.2cm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06874"/>
                  </a:ext>
                </a:extLst>
              </a:tr>
            </a:tbl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5DC6E952-841D-4B16-8FD1-9A63C00F2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4" y="4804789"/>
            <a:ext cx="10880408" cy="1096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My model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my models measurements if this was an accurate model</a:t>
            </a:r>
          </a:p>
        </p:txBody>
      </p:sp>
    </p:spTree>
    <p:extLst>
      <p:ext uri="{BB962C8B-B14F-4D97-AF65-F5344CB8AC3E}">
        <p14:creationId xmlns:p14="http://schemas.microsoft.com/office/powerpoint/2010/main" val="94362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314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Solar System </vt:lpstr>
      <vt:lpstr>PowerPoint Presentation</vt:lpstr>
      <vt:lpstr>Process </vt:lpstr>
      <vt:lpstr>1.My solar system model sizes 2.Solar systems size in real life 3.How much bigger is our solar system compared my model</vt:lpstr>
      <vt:lpstr>1.Distance from sun in my model 2.The real distance  3.How much smaller the distances are in my model, than in real life. </vt:lpstr>
      <vt:lpstr>How big would every planet/star would be if we did the model in earths scale      (Circumference=15cm)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</dc:title>
  <dc:creator>mariam kilauridze</dc:creator>
  <cp:lastModifiedBy>mariam kilauridze</cp:lastModifiedBy>
  <cp:revision>1</cp:revision>
  <dcterms:created xsi:type="dcterms:W3CDTF">2021-11-01T04:53:43Z</dcterms:created>
  <dcterms:modified xsi:type="dcterms:W3CDTF">2021-11-01T05:07:15Z</dcterms:modified>
</cp:coreProperties>
</file>