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3" r:id="rId6"/>
    <p:sldId id="265" r:id="rId7"/>
    <p:sldId id="267" r:id="rId8"/>
    <p:sldId id="259" r:id="rId9"/>
    <p:sldId id="260" r:id="rId10"/>
    <p:sldId id="268" r:id="rId11"/>
    <p:sldId id="270" r:id="rId12"/>
    <p:sldId id="271" r:id="rId13"/>
    <p:sldId id="269" r:id="rId14"/>
    <p:sldId id="261" r:id="rId15"/>
    <p:sldId id="273" r:id="rId16"/>
    <p:sldId id="272" r:id="rId17"/>
    <p:sldId id="274" r:id="rId18"/>
    <p:sldId id="275" r:id="rId19"/>
    <p:sldId id="277" r:id="rId20"/>
    <p:sldId id="262" r:id="rId21"/>
    <p:sldId id="276" r:id="rId22"/>
    <p:sldId id="278" r:id="rId23"/>
    <p:sldId id="280" r:id="rId24"/>
    <p:sldId id="279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459B-A305-7D57-7B69-F9563E12B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2A15A-FD55-FA6E-4A81-4DE69C1DE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2DE8C-2DCB-C02E-2554-7FC052A5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DEB-EAD1-4FF3-9743-B34C32A15350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37A0A-9F7A-A230-ABCB-0C2FE7CE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8F52F-4F67-4043-1303-3BEF98CC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8EAA-8581-427C-A649-15DC9027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9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4472-F231-46C0-5D96-8377BD0C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56B77-AC4C-4067-565D-AD6A075C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70B6F-412C-806B-B7C6-C0A6CB04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DEB-EAD1-4FF3-9743-B34C32A15350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DF1B9-FD42-F5E2-5A0B-720CA81A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C42D6-79A1-CF0E-D4E6-2BEBB795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8EAA-8581-427C-A649-15DC9027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5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88492-CECA-1CF4-975A-6FF34B729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38AC4-9198-9807-F9C6-41E732196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38AAC-1CF8-66ED-6797-8107074E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DEB-EAD1-4FF3-9743-B34C32A15350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37314-0D22-E626-D9C9-29DA2C96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70477-9FB7-08FF-3B3F-5F9547E7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8EAA-8581-427C-A649-15DC9027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5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7C57-63CA-4B44-6DDB-0EBEAD17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BC07F-3C01-D64E-6A5C-DB1E5BC60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97ACD-FC5B-190E-CA0A-21896604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DEB-EAD1-4FF3-9743-B34C32A15350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0E02D-B88B-311A-AA28-19E03209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D2749-7217-F00C-7FCC-9B8FA7B8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8EAA-8581-427C-A649-15DC9027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0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F2A48-E498-F75B-B100-AD33D9DE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79F12-81BA-2E6C-E935-F66DC3813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75046-5F34-147A-2AD3-89AFA3A9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DEB-EAD1-4FF3-9743-B34C32A15350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67168-8F27-03D4-AD9A-F2D45DD0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EF6BC-01AF-42A9-B880-FEA2A6DF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8EAA-8581-427C-A649-15DC9027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4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B32E-ADD2-68BF-C139-F06E44DB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FA85-81A1-DE94-7136-D2F0CBD5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121AA-7EB6-A253-558B-462435046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C0E35-558D-3063-05AC-417F3DBF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DEB-EAD1-4FF3-9743-B34C32A15350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1E793-BE30-9ABF-8F88-AD5FBE97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D1F7C-E9F3-9908-F645-B253C2F7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8EAA-8581-427C-A649-15DC9027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5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917D-5AE9-2176-D0CE-1B01A1BF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264BC-CF6C-30DA-DD98-1F2CAF30E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779F1-9B93-6812-5EDA-CAECAAF96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129C6-ECA8-A7D7-86E6-0454B10A2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D86E5-D098-440E-CD68-EA35CF4CF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0E97C-DA48-F670-855F-578E98DD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DEB-EAD1-4FF3-9743-B34C32A15350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6EFBA-5A6E-608E-62F5-49DDF394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C8276-1251-591D-0E26-52A6B734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8EAA-8581-427C-A649-15DC9027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1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1800-2E43-5BFD-36A0-69DD62A0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A1575-7D4F-5252-BBA8-BABE24A5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DEB-EAD1-4FF3-9743-B34C32A15350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7BADF-85A3-8FA8-9923-58369FDE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2BDF9-B594-BA9B-5616-E947B974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8EAA-8581-427C-A649-15DC9027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9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6A5B8-5DEF-96EE-AD6F-21B35F19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DEB-EAD1-4FF3-9743-B34C32A15350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EDD07-CF0A-937F-3089-D15F86E6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7C94E-B27B-F568-271A-414E8EA3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8EAA-8581-427C-A649-15DC9027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4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4939-1DB4-E053-D013-18530D44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731C4-52E5-30F8-9E4C-3E26569C1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86F09-DB25-9949-781D-E41601D6A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F99E8-7EBE-9AB7-E6A0-920DE0889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DEB-EAD1-4FF3-9743-B34C32A15350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F7183-0D55-179F-7FC7-956C0D42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A8A81-3CC8-185F-EF61-ACB7FEA6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8EAA-8581-427C-A649-15DC9027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0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8CAC-CC5A-A554-72D6-51E34793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BF96A-E0FC-38EE-A7B9-EB877A946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A68F5-87E4-081F-6FCD-26104D414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8FC1E-FAD5-714A-AE2B-4F4080F6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DEB-EAD1-4FF3-9743-B34C32A15350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08ECC-E194-87AD-CEB0-5E51F28A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B318E-5419-6271-77AF-9E61F2F4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8EAA-8581-427C-A649-15DC9027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1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3687C-A5E3-B714-5621-98A60008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A1E06-8981-E33E-677D-C5B71AFEA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199C8-AC71-663F-D470-2E5B10CBC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2DEB-EAD1-4FF3-9743-B34C32A15350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BB347-94C8-EA91-F743-6660F24F4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17D2F-0558-4CBA-8759-E63CFDAE9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68EAA-8581-427C-A649-15DC9027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1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5.svg"/><Relationship Id="rId5" Type="http://schemas.openxmlformats.org/officeDocument/2006/relationships/image" Target="../media/image5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blockchain network with many cubes&#10;&#10;Description automatically generated">
            <a:extLst>
              <a:ext uri="{FF2B5EF4-FFF2-40B4-BE49-F238E27FC236}">
                <a16:creationId xmlns:a16="http://schemas.microsoft.com/office/drawing/2014/main" id="{9908FC67-3371-1A1D-A1F4-5ED2A4682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" t="25714" b="180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D4E269-264A-E4AB-8299-8FB80DEDC45F}"/>
              </a:ext>
            </a:extLst>
          </p:cNvPr>
          <p:cNvSpPr/>
          <p:nvPr/>
        </p:nvSpPr>
        <p:spPr>
          <a:xfrm>
            <a:off x="404553" y="3091928"/>
            <a:ext cx="9078562" cy="23876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Overview of Monetary Systems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A1F2570-D04E-2FC8-745C-0512CBAE7E1C}"/>
              </a:ext>
            </a:extLst>
          </p:cNvPr>
          <p:cNvGrpSpPr/>
          <p:nvPr/>
        </p:nvGrpSpPr>
        <p:grpSpPr>
          <a:xfrm>
            <a:off x="514037" y="504208"/>
            <a:ext cx="1179566" cy="1641231"/>
            <a:chOff x="1413690" y="976157"/>
            <a:chExt cx="1179566" cy="16412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464ABA-6406-3D04-0D46-9F3ED1E8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690" y="976157"/>
              <a:ext cx="1179566" cy="11795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1222A-5E73-EFB3-ED51-C8660B1B3709}"/>
                </a:ext>
              </a:extLst>
            </p:cNvPr>
            <p:cNvSpPr txBox="1"/>
            <p:nvPr/>
          </p:nvSpPr>
          <p:spPr>
            <a:xfrm>
              <a:off x="1456243" y="2155723"/>
              <a:ext cx="1028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Barter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E369-4BB1-C8FB-AA65-98E25B0B8E4E}"/>
              </a:ext>
            </a:extLst>
          </p:cNvPr>
          <p:cNvGrpSpPr/>
          <p:nvPr/>
        </p:nvGrpSpPr>
        <p:grpSpPr>
          <a:xfrm>
            <a:off x="2598785" y="383762"/>
            <a:ext cx="1179566" cy="1761677"/>
            <a:chOff x="2598785" y="383762"/>
            <a:chExt cx="1179566" cy="17616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111A62-C2BE-2119-8AAB-E7E3119CD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8785" y="383762"/>
              <a:ext cx="1179566" cy="11795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CE6700-0F66-6895-5101-0F0D3B48CB3C}"/>
                </a:ext>
              </a:extLst>
            </p:cNvPr>
            <p:cNvSpPr txBox="1"/>
            <p:nvPr/>
          </p:nvSpPr>
          <p:spPr>
            <a:xfrm>
              <a:off x="2782847" y="1683774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Cash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AA76F-04A5-F6C5-48DE-C1F1432F765B}"/>
              </a:ext>
            </a:extLst>
          </p:cNvPr>
          <p:cNvGrpSpPr/>
          <p:nvPr/>
        </p:nvGrpSpPr>
        <p:grpSpPr>
          <a:xfrm>
            <a:off x="4867595" y="504208"/>
            <a:ext cx="1179566" cy="1641231"/>
            <a:chOff x="4867595" y="504208"/>
            <a:chExt cx="1179566" cy="164123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E5FA6D-1DDF-0AED-E8C2-E2780CDB3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595" y="504208"/>
              <a:ext cx="1179566" cy="11795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8171B6-DA79-7EA1-F852-FDB46E2BB704}"/>
                </a:ext>
              </a:extLst>
            </p:cNvPr>
            <p:cNvSpPr txBox="1"/>
            <p:nvPr/>
          </p:nvSpPr>
          <p:spPr>
            <a:xfrm>
              <a:off x="4961729" y="1683774"/>
              <a:ext cx="99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Credit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D1075F8-EE9C-81A5-C984-8A5FA390B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2" y="528594"/>
            <a:ext cx="1179567" cy="11795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0C5253-7675-4473-A8E7-1A37A09F0B47}"/>
              </a:ext>
            </a:extLst>
          </p:cNvPr>
          <p:cNvSpPr txBox="1"/>
          <p:nvPr/>
        </p:nvSpPr>
        <p:spPr>
          <a:xfrm>
            <a:off x="7438845" y="1700980"/>
            <a:ext cx="113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Online</a:t>
            </a: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Market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0BB20A-E2D7-9194-A2F9-A3C20A777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10" y="528594"/>
            <a:ext cx="1179568" cy="11795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874666-3F41-78C0-3573-2AACA594DDB7}"/>
              </a:ext>
            </a:extLst>
          </p:cNvPr>
          <p:cNvSpPr txBox="1"/>
          <p:nvPr/>
        </p:nvSpPr>
        <p:spPr>
          <a:xfrm>
            <a:off x="9428714" y="1708161"/>
            <a:ext cx="224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Cryptocurrency</a:t>
            </a: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1320B01A-138C-25D6-CA15-B4116B91B7A3}"/>
              </a:ext>
            </a:extLst>
          </p:cNvPr>
          <p:cNvSpPr/>
          <p:nvPr/>
        </p:nvSpPr>
        <p:spPr>
          <a:xfrm>
            <a:off x="-17395196" y="-21565778"/>
            <a:ext cx="45720000" cy="45720000"/>
          </a:xfrm>
          <a:prstGeom prst="donut">
            <a:avLst>
              <a:gd name="adj" fmla="val 4777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14453F-900D-C411-2923-8C5A5CB77E0B}"/>
              </a:ext>
            </a:extLst>
          </p:cNvPr>
          <p:cNvSpPr txBox="1"/>
          <p:nvPr/>
        </p:nvSpPr>
        <p:spPr>
          <a:xfrm>
            <a:off x="5138823" y="5090469"/>
            <a:ext cx="8002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Almaz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3C6AF-1A55-EE9C-DC39-08011ECAD5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71" y="3575348"/>
            <a:ext cx="1235342" cy="12353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BCEBC1-609B-6D49-B9E5-F09871B6C4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534" y="2147474"/>
            <a:ext cx="1889539" cy="18895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5AA599-D87F-65A1-4899-7E6F432CC7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136" y="3419261"/>
            <a:ext cx="1391429" cy="13914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9DEF3C5-2390-6EAE-5A1E-ED7643A6DACA}"/>
              </a:ext>
            </a:extLst>
          </p:cNvPr>
          <p:cNvSpPr txBox="1"/>
          <p:nvPr/>
        </p:nvSpPr>
        <p:spPr>
          <a:xfrm>
            <a:off x="9137486" y="5090469"/>
            <a:ext cx="842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Bekele</a:t>
            </a:r>
          </a:p>
        </p:txBody>
      </p:sp>
      <p:pic>
        <p:nvPicPr>
          <p:cNvPr id="23" name="!!Picture 22">
            <a:extLst>
              <a:ext uri="{FF2B5EF4-FFF2-40B4-BE49-F238E27FC236}">
                <a16:creationId xmlns:a16="http://schemas.microsoft.com/office/drawing/2014/main" id="{601DBFDB-BBED-0208-53F2-C5B6CE74B5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350" y="5579456"/>
            <a:ext cx="1265782" cy="12657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F4901E6-4906-BCA6-72A3-6DC51C849F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000" y="2147474"/>
            <a:ext cx="1758945" cy="175894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3990A04-8E2F-5CB9-20CC-25805794CEE7}"/>
              </a:ext>
            </a:extLst>
          </p:cNvPr>
          <p:cNvSpPr txBox="1"/>
          <p:nvPr/>
        </p:nvSpPr>
        <p:spPr>
          <a:xfrm>
            <a:off x="4768877" y="2537560"/>
            <a:ext cx="977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3092BC-422F-E49B-A277-F2E988D39236}"/>
              </a:ext>
            </a:extLst>
          </p:cNvPr>
          <p:cNvSpPr txBox="1"/>
          <p:nvPr/>
        </p:nvSpPr>
        <p:spPr>
          <a:xfrm>
            <a:off x="10109984" y="2357471"/>
            <a:ext cx="1391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Nothing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now!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4805B-D40C-EA11-CF94-0EBE9495EE4E}"/>
              </a:ext>
            </a:extLst>
          </p:cNvPr>
          <p:cNvSpPr txBox="1"/>
          <p:nvPr/>
        </p:nvSpPr>
        <p:spPr>
          <a:xfrm>
            <a:off x="8863136" y="6060125"/>
            <a:ext cx="2368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Favor owed to him.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42848B-7A4E-CC7B-3BC4-DF7AA1CB80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534" y="2550161"/>
            <a:ext cx="513771" cy="51377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ACF68D3-AFB0-9E78-441B-CFDD2AC02342}"/>
              </a:ext>
            </a:extLst>
          </p:cNvPr>
          <p:cNvSpPr txBox="1"/>
          <p:nvPr/>
        </p:nvSpPr>
        <p:spPr>
          <a:xfrm>
            <a:off x="6036157" y="2593383"/>
            <a:ext cx="720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Pay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9CEDD8-2EF3-3743-3801-22957BC55607}"/>
              </a:ext>
            </a:extLst>
          </p:cNvPr>
          <p:cNvSpPr txBox="1"/>
          <p:nvPr/>
        </p:nvSpPr>
        <p:spPr>
          <a:xfrm>
            <a:off x="6940258" y="2616861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Back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89DF5E-28B2-6EB0-9E4D-4234703205FF}"/>
              </a:ext>
            </a:extLst>
          </p:cNvPr>
          <p:cNvSpPr txBox="1"/>
          <p:nvPr/>
        </p:nvSpPr>
        <p:spPr>
          <a:xfrm>
            <a:off x="186030" y="2738052"/>
            <a:ext cx="3959991" cy="577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Pay with debt for a product.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9F72C1-3B46-41B9-CC1F-7F9A7B6ED2B0}"/>
              </a:ext>
            </a:extLst>
          </p:cNvPr>
          <p:cNvSpPr txBox="1"/>
          <p:nvPr/>
        </p:nvSpPr>
        <p:spPr>
          <a:xfrm>
            <a:off x="518396" y="4039859"/>
            <a:ext cx="1976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Traditional Credit 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D07E03-5C4A-80C8-4833-CC299A535C29}"/>
              </a:ext>
            </a:extLst>
          </p:cNvPr>
          <p:cNvCxnSpPr>
            <a:cxnSpLocks/>
          </p:cNvCxnSpPr>
          <p:nvPr/>
        </p:nvCxnSpPr>
        <p:spPr>
          <a:xfrm>
            <a:off x="2741763" y="4645438"/>
            <a:ext cx="852525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96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A1F2570-D04E-2FC8-745C-0512CBAE7E1C}"/>
              </a:ext>
            </a:extLst>
          </p:cNvPr>
          <p:cNvGrpSpPr/>
          <p:nvPr/>
        </p:nvGrpSpPr>
        <p:grpSpPr>
          <a:xfrm>
            <a:off x="514037" y="504208"/>
            <a:ext cx="1179566" cy="1641231"/>
            <a:chOff x="1413690" y="976157"/>
            <a:chExt cx="1179566" cy="16412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464ABA-6406-3D04-0D46-9F3ED1E8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690" y="976157"/>
              <a:ext cx="1179566" cy="11795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1222A-5E73-EFB3-ED51-C8660B1B3709}"/>
                </a:ext>
              </a:extLst>
            </p:cNvPr>
            <p:cNvSpPr txBox="1"/>
            <p:nvPr/>
          </p:nvSpPr>
          <p:spPr>
            <a:xfrm>
              <a:off x="1456243" y="2155723"/>
              <a:ext cx="1028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Barter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E369-4BB1-C8FB-AA65-98E25B0B8E4E}"/>
              </a:ext>
            </a:extLst>
          </p:cNvPr>
          <p:cNvGrpSpPr/>
          <p:nvPr/>
        </p:nvGrpSpPr>
        <p:grpSpPr>
          <a:xfrm>
            <a:off x="2598785" y="383762"/>
            <a:ext cx="1179566" cy="1761677"/>
            <a:chOff x="2598785" y="383762"/>
            <a:chExt cx="1179566" cy="17616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111A62-C2BE-2119-8AAB-E7E3119CD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8785" y="383762"/>
              <a:ext cx="1179566" cy="11795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CE6700-0F66-6895-5101-0F0D3B48CB3C}"/>
                </a:ext>
              </a:extLst>
            </p:cNvPr>
            <p:cNvSpPr txBox="1"/>
            <p:nvPr/>
          </p:nvSpPr>
          <p:spPr>
            <a:xfrm>
              <a:off x="2782847" y="1683774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Cash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AA76F-04A5-F6C5-48DE-C1F1432F765B}"/>
              </a:ext>
            </a:extLst>
          </p:cNvPr>
          <p:cNvGrpSpPr/>
          <p:nvPr/>
        </p:nvGrpSpPr>
        <p:grpSpPr>
          <a:xfrm>
            <a:off x="4867595" y="504208"/>
            <a:ext cx="1179566" cy="1641231"/>
            <a:chOff x="4867595" y="504208"/>
            <a:chExt cx="1179566" cy="164123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E5FA6D-1DDF-0AED-E8C2-E2780CDB3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595" y="504208"/>
              <a:ext cx="1179566" cy="11795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8171B6-DA79-7EA1-F852-FDB46E2BB704}"/>
                </a:ext>
              </a:extLst>
            </p:cNvPr>
            <p:cNvSpPr txBox="1"/>
            <p:nvPr/>
          </p:nvSpPr>
          <p:spPr>
            <a:xfrm>
              <a:off x="4961729" y="1683774"/>
              <a:ext cx="99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Credit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D1075F8-EE9C-81A5-C984-8A5FA390B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2" y="528594"/>
            <a:ext cx="1179567" cy="11795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0C5253-7675-4473-A8E7-1A37A09F0B47}"/>
              </a:ext>
            </a:extLst>
          </p:cNvPr>
          <p:cNvSpPr txBox="1"/>
          <p:nvPr/>
        </p:nvSpPr>
        <p:spPr>
          <a:xfrm>
            <a:off x="7438845" y="1700980"/>
            <a:ext cx="113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Online</a:t>
            </a: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Market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0BB20A-E2D7-9194-A2F9-A3C20A777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10" y="528594"/>
            <a:ext cx="1179568" cy="11795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874666-3F41-78C0-3573-2AACA594DDB7}"/>
              </a:ext>
            </a:extLst>
          </p:cNvPr>
          <p:cNvSpPr txBox="1"/>
          <p:nvPr/>
        </p:nvSpPr>
        <p:spPr>
          <a:xfrm>
            <a:off x="9428714" y="1708161"/>
            <a:ext cx="224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Cryptocurrency</a:t>
            </a: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1320B01A-138C-25D6-CA15-B4116B91B7A3}"/>
              </a:ext>
            </a:extLst>
          </p:cNvPr>
          <p:cNvSpPr/>
          <p:nvPr/>
        </p:nvSpPr>
        <p:spPr>
          <a:xfrm>
            <a:off x="-17395196" y="-21565778"/>
            <a:ext cx="45720000" cy="45720000"/>
          </a:xfrm>
          <a:prstGeom prst="donut">
            <a:avLst>
              <a:gd name="adj" fmla="val 4777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14453F-900D-C411-2923-8C5A5CB77E0B}"/>
              </a:ext>
            </a:extLst>
          </p:cNvPr>
          <p:cNvSpPr txBox="1"/>
          <p:nvPr/>
        </p:nvSpPr>
        <p:spPr>
          <a:xfrm>
            <a:off x="5138823" y="5090469"/>
            <a:ext cx="8002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Almaz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3C6AF-1A55-EE9C-DC39-08011ECAD5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71" y="3575348"/>
            <a:ext cx="1235342" cy="12353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BCEBC1-609B-6D49-B9E5-F09871B6C4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534" y="2147474"/>
            <a:ext cx="1758945" cy="17589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5AA599-D87F-65A1-4899-7E6F432CC7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3136" y="3419261"/>
            <a:ext cx="1391429" cy="13914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F4901E6-4906-BCA6-72A3-6DC51C849F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000" y="2147474"/>
            <a:ext cx="1758945" cy="1758945"/>
          </a:xfrm>
          <a:prstGeom prst="rect">
            <a:avLst/>
          </a:prstGeom>
        </p:spPr>
      </p:pic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915C934-808B-443A-8F7D-7ADBDF91E6AE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4793173" y="4193018"/>
            <a:ext cx="120298" cy="2053673"/>
          </a:xfrm>
          <a:prstGeom prst="curvedConnector3">
            <a:avLst>
              <a:gd name="adj1" fmla="val 656511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9362F0-44B3-B6F3-D585-0937F14ECF8A}"/>
              </a:ext>
            </a:extLst>
          </p:cNvPr>
          <p:cNvSpPr txBox="1"/>
          <p:nvPr/>
        </p:nvSpPr>
        <p:spPr>
          <a:xfrm>
            <a:off x="3422628" y="4873641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990A04-8E2F-5CB9-20CC-25805794CEE7}"/>
              </a:ext>
            </a:extLst>
          </p:cNvPr>
          <p:cNvSpPr txBox="1"/>
          <p:nvPr/>
        </p:nvSpPr>
        <p:spPr>
          <a:xfrm>
            <a:off x="4768877" y="2537560"/>
            <a:ext cx="977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ACFD3B-AA66-CFDB-AFD0-C035859F7B0A}"/>
              </a:ext>
            </a:extLst>
          </p:cNvPr>
          <p:cNvSpPr txBox="1"/>
          <p:nvPr/>
        </p:nvSpPr>
        <p:spPr>
          <a:xfrm>
            <a:off x="4843278" y="5823065"/>
            <a:ext cx="2368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Good Credit Score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3092BC-422F-E49B-A277-F2E988D39236}"/>
              </a:ext>
            </a:extLst>
          </p:cNvPr>
          <p:cNvSpPr txBox="1"/>
          <p:nvPr/>
        </p:nvSpPr>
        <p:spPr>
          <a:xfrm>
            <a:off x="10359805" y="2379045"/>
            <a:ext cx="1391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Debt Buyers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FCC042-2780-825D-397D-2C1EE963D10F}"/>
              </a:ext>
            </a:extLst>
          </p:cNvPr>
          <p:cNvSpPr txBox="1"/>
          <p:nvPr/>
        </p:nvSpPr>
        <p:spPr>
          <a:xfrm>
            <a:off x="518396" y="4039859"/>
            <a:ext cx="1976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Modern Credit 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DC37EA-1267-EC49-E813-B9B68569AD6B}"/>
              </a:ext>
            </a:extLst>
          </p:cNvPr>
          <p:cNvCxnSpPr>
            <a:cxnSpLocks/>
          </p:cNvCxnSpPr>
          <p:nvPr/>
        </p:nvCxnSpPr>
        <p:spPr>
          <a:xfrm>
            <a:off x="2741763" y="4645438"/>
            <a:ext cx="852525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212852C-5F11-5FE3-8CF4-9827CF53CF31}"/>
              </a:ext>
            </a:extLst>
          </p:cNvPr>
          <p:cNvSpPr txBox="1"/>
          <p:nvPr/>
        </p:nvSpPr>
        <p:spPr>
          <a:xfrm>
            <a:off x="186030" y="2738052"/>
            <a:ext cx="3959991" cy="577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Pay with debt for a product.</a:t>
            </a:r>
          </a:p>
        </p:txBody>
      </p:sp>
      <p:sp>
        <p:nvSpPr>
          <p:cNvPr id="4" name="!!TextBox 3">
            <a:extLst>
              <a:ext uri="{FF2B5EF4-FFF2-40B4-BE49-F238E27FC236}">
                <a16:creationId xmlns:a16="http://schemas.microsoft.com/office/drawing/2014/main" id="{50C5C7C5-1C45-BD81-DDFD-647857C73E35}"/>
              </a:ext>
            </a:extLst>
          </p:cNvPr>
          <p:cNvSpPr txBox="1"/>
          <p:nvPr/>
        </p:nvSpPr>
        <p:spPr>
          <a:xfrm>
            <a:off x="6460821" y="2560406"/>
            <a:ext cx="679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$$$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DAA971-D11C-1591-669E-2C84F4570C4A}"/>
              </a:ext>
            </a:extLst>
          </p:cNvPr>
          <p:cNvSpPr txBox="1"/>
          <p:nvPr/>
        </p:nvSpPr>
        <p:spPr>
          <a:xfrm>
            <a:off x="9215850" y="5902623"/>
            <a:ext cx="679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$$$</a:t>
            </a:r>
          </a:p>
        </p:txBody>
      </p:sp>
    </p:spTree>
    <p:extLst>
      <p:ext uri="{BB962C8B-B14F-4D97-AF65-F5344CB8AC3E}">
        <p14:creationId xmlns:p14="http://schemas.microsoft.com/office/powerpoint/2010/main" val="1177579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/>
      <p:bldP spid="28" grpId="0"/>
      <p:bldP spid="29" grpId="0"/>
      <p:bldP spid="30" grpId="0"/>
      <p:bldP spid="31" grpId="0"/>
      <p:bldP spid="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A1F2570-D04E-2FC8-745C-0512CBAE7E1C}"/>
              </a:ext>
            </a:extLst>
          </p:cNvPr>
          <p:cNvGrpSpPr/>
          <p:nvPr/>
        </p:nvGrpSpPr>
        <p:grpSpPr>
          <a:xfrm>
            <a:off x="514037" y="504208"/>
            <a:ext cx="1179566" cy="1641231"/>
            <a:chOff x="1413690" y="976157"/>
            <a:chExt cx="1179566" cy="16412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464ABA-6406-3D04-0D46-9F3ED1E8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690" y="976157"/>
              <a:ext cx="1179566" cy="11795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1222A-5E73-EFB3-ED51-C8660B1B3709}"/>
                </a:ext>
              </a:extLst>
            </p:cNvPr>
            <p:cNvSpPr txBox="1"/>
            <p:nvPr/>
          </p:nvSpPr>
          <p:spPr>
            <a:xfrm>
              <a:off x="1456243" y="2155723"/>
              <a:ext cx="1028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Barter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E369-4BB1-C8FB-AA65-98E25B0B8E4E}"/>
              </a:ext>
            </a:extLst>
          </p:cNvPr>
          <p:cNvGrpSpPr/>
          <p:nvPr/>
        </p:nvGrpSpPr>
        <p:grpSpPr>
          <a:xfrm>
            <a:off x="2598785" y="383762"/>
            <a:ext cx="1179566" cy="1761677"/>
            <a:chOff x="2598785" y="383762"/>
            <a:chExt cx="1179566" cy="17616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111A62-C2BE-2119-8AAB-E7E3119CD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8785" y="383762"/>
              <a:ext cx="1179566" cy="11795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CE6700-0F66-6895-5101-0F0D3B48CB3C}"/>
                </a:ext>
              </a:extLst>
            </p:cNvPr>
            <p:cNvSpPr txBox="1"/>
            <p:nvPr/>
          </p:nvSpPr>
          <p:spPr>
            <a:xfrm>
              <a:off x="2782847" y="1683774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Cash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AA76F-04A5-F6C5-48DE-C1F1432F765B}"/>
              </a:ext>
            </a:extLst>
          </p:cNvPr>
          <p:cNvGrpSpPr/>
          <p:nvPr/>
        </p:nvGrpSpPr>
        <p:grpSpPr>
          <a:xfrm>
            <a:off x="4867595" y="504208"/>
            <a:ext cx="1179566" cy="1641231"/>
            <a:chOff x="4867595" y="504208"/>
            <a:chExt cx="1179566" cy="164123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E5FA6D-1DDF-0AED-E8C2-E2780CDB3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595" y="504208"/>
              <a:ext cx="1179566" cy="11795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8171B6-DA79-7EA1-F852-FDB46E2BB704}"/>
                </a:ext>
              </a:extLst>
            </p:cNvPr>
            <p:cNvSpPr txBox="1"/>
            <p:nvPr/>
          </p:nvSpPr>
          <p:spPr>
            <a:xfrm>
              <a:off x="4961729" y="1683774"/>
              <a:ext cx="99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Credit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D1075F8-EE9C-81A5-C984-8A5FA390B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2" y="528594"/>
            <a:ext cx="1179567" cy="11795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0C5253-7675-4473-A8E7-1A37A09F0B47}"/>
              </a:ext>
            </a:extLst>
          </p:cNvPr>
          <p:cNvSpPr txBox="1"/>
          <p:nvPr/>
        </p:nvSpPr>
        <p:spPr>
          <a:xfrm>
            <a:off x="7438845" y="1700980"/>
            <a:ext cx="113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Online</a:t>
            </a: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Market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0BB20A-E2D7-9194-A2F9-A3C20A777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10" y="528594"/>
            <a:ext cx="1179568" cy="11795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874666-3F41-78C0-3573-2AACA594DDB7}"/>
              </a:ext>
            </a:extLst>
          </p:cNvPr>
          <p:cNvSpPr txBox="1"/>
          <p:nvPr/>
        </p:nvSpPr>
        <p:spPr>
          <a:xfrm>
            <a:off x="9428714" y="1708161"/>
            <a:ext cx="224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Cryptocurrency</a:t>
            </a: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1320B01A-138C-25D6-CA15-B4116B91B7A3}"/>
              </a:ext>
            </a:extLst>
          </p:cNvPr>
          <p:cNvSpPr/>
          <p:nvPr/>
        </p:nvSpPr>
        <p:spPr>
          <a:xfrm>
            <a:off x="-17395196" y="-21565778"/>
            <a:ext cx="45720000" cy="45720000"/>
          </a:xfrm>
          <a:prstGeom prst="donut">
            <a:avLst>
              <a:gd name="adj" fmla="val 4777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14453F-900D-C411-2923-8C5A5CB77E0B}"/>
              </a:ext>
            </a:extLst>
          </p:cNvPr>
          <p:cNvSpPr txBox="1"/>
          <p:nvPr/>
        </p:nvSpPr>
        <p:spPr>
          <a:xfrm>
            <a:off x="5138823" y="5090469"/>
            <a:ext cx="8002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Almaz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3C6AF-1A55-EE9C-DC39-08011ECAD5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71" y="3575348"/>
            <a:ext cx="1235342" cy="12353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BCEBC1-609B-6D49-B9E5-F09871B6C4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534" y="2147474"/>
            <a:ext cx="1758945" cy="17589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5AA599-D87F-65A1-4899-7E6F432CC7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3136" y="3419261"/>
            <a:ext cx="1391429" cy="13914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F4901E6-4906-BCA6-72A3-6DC51C849F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624" y="2032276"/>
            <a:ext cx="2045544" cy="2045544"/>
          </a:xfrm>
          <a:prstGeom prst="rect">
            <a:avLst/>
          </a:prstGeom>
        </p:spPr>
      </p:pic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915C934-808B-443A-8F7D-7ADBDF91E6AE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4793173" y="4193018"/>
            <a:ext cx="120298" cy="2053673"/>
          </a:xfrm>
          <a:prstGeom prst="curvedConnector3">
            <a:avLst>
              <a:gd name="adj1" fmla="val 656511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9362F0-44B3-B6F3-D585-0937F14ECF8A}"/>
              </a:ext>
            </a:extLst>
          </p:cNvPr>
          <p:cNvSpPr txBox="1"/>
          <p:nvPr/>
        </p:nvSpPr>
        <p:spPr>
          <a:xfrm>
            <a:off x="3422628" y="4873641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990A04-8E2F-5CB9-20CC-25805794CEE7}"/>
              </a:ext>
            </a:extLst>
          </p:cNvPr>
          <p:cNvSpPr txBox="1"/>
          <p:nvPr/>
        </p:nvSpPr>
        <p:spPr>
          <a:xfrm>
            <a:off x="4768877" y="2537560"/>
            <a:ext cx="977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ACFD3B-AA66-CFDB-AFD0-C035859F7B0A}"/>
              </a:ext>
            </a:extLst>
          </p:cNvPr>
          <p:cNvSpPr txBox="1"/>
          <p:nvPr/>
        </p:nvSpPr>
        <p:spPr>
          <a:xfrm>
            <a:off x="4843278" y="5823065"/>
            <a:ext cx="2368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Good Credit Score and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3092BC-422F-E49B-A277-F2E988D39236}"/>
              </a:ext>
            </a:extLst>
          </p:cNvPr>
          <p:cNvSpPr txBox="1"/>
          <p:nvPr/>
        </p:nvSpPr>
        <p:spPr>
          <a:xfrm>
            <a:off x="10060797" y="2367806"/>
            <a:ext cx="1391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Debt Buyers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&amp;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FCC042-2780-825D-397D-2C1EE963D10F}"/>
              </a:ext>
            </a:extLst>
          </p:cNvPr>
          <p:cNvSpPr txBox="1"/>
          <p:nvPr/>
        </p:nvSpPr>
        <p:spPr>
          <a:xfrm>
            <a:off x="518396" y="4039859"/>
            <a:ext cx="1976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Modern Credit 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DC37EA-1267-EC49-E813-B9B68569AD6B}"/>
              </a:ext>
            </a:extLst>
          </p:cNvPr>
          <p:cNvCxnSpPr>
            <a:cxnSpLocks/>
          </p:cNvCxnSpPr>
          <p:nvPr/>
        </p:nvCxnSpPr>
        <p:spPr>
          <a:xfrm>
            <a:off x="2741763" y="4645438"/>
            <a:ext cx="852525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212852C-5F11-5FE3-8CF4-9827CF53CF31}"/>
              </a:ext>
            </a:extLst>
          </p:cNvPr>
          <p:cNvSpPr txBox="1"/>
          <p:nvPr/>
        </p:nvSpPr>
        <p:spPr>
          <a:xfrm>
            <a:off x="186030" y="2738052"/>
            <a:ext cx="3959991" cy="577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Pay with debt for a product.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DAA971-D11C-1591-669E-2C84F4570C4A}"/>
              </a:ext>
            </a:extLst>
          </p:cNvPr>
          <p:cNvSpPr txBox="1"/>
          <p:nvPr/>
        </p:nvSpPr>
        <p:spPr>
          <a:xfrm>
            <a:off x="9215850" y="5902623"/>
            <a:ext cx="679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$$$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6D7D22-95C4-24BC-9DE5-E15BF3B66EFF}"/>
              </a:ext>
            </a:extLst>
          </p:cNvPr>
          <p:cNvSpPr txBox="1"/>
          <p:nvPr/>
        </p:nvSpPr>
        <p:spPr>
          <a:xfrm>
            <a:off x="5348349" y="6133455"/>
            <a:ext cx="679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$$$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150BB5-6D06-0A63-D9DC-6FFBD4D359CD}"/>
              </a:ext>
            </a:extLst>
          </p:cNvPr>
          <p:cNvSpPr txBox="1"/>
          <p:nvPr/>
        </p:nvSpPr>
        <p:spPr>
          <a:xfrm>
            <a:off x="6036157" y="2593383"/>
            <a:ext cx="720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9F0F71-1869-D4C0-7B71-36951514230A}"/>
              </a:ext>
            </a:extLst>
          </p:cNvPr>
          <p:cNvSpPr txBox="1"/>
          <p:nvPr/>
        </p:nvSpPr>
        <p:spPr>
          <a:xfrm>
            <a:off x="6940258" y="2616861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Back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D590FB-C425-F45E-9E20-56326EC268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85173" y="2575876"/>
            <a:ext cx="461666" cy="46166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6368EE9-EC56-31D8-136C-720B50726A39}"/>
              </a:ext>
            </a:extLst>
          </p:cNvPr>
          <p:cNvSpPr txBox="1"/>
          <p:nvPr/>
        </p:nvSpPr>
        <p:spPr>
          <a:xfrm>
            <a:off x="10097163" y="2893860"/>
            <a:ext cx="125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$$$ from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4ED1CD3-C6C2-4331-FEE1-F8486BD3A2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203" y="2768392"/>
            <a:ext cx="458450" cy="45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13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A1F2570-D04E-2FC8-745C-0512CBAE7E1C}"/>
              </a:ext>
            </a:extLst>
          </p:cNvPr>
          <p:cNvGrpSpPr/>
          <p:nvPr/>
        </p:nvGrpSpPr>
        <p:grpSpPr>
          <a:xfrm>
            <a:off x="514037" y="504208"/>
            <a:ext cx="1179566" cy="1641231"/>
            <a:chOff x="1413690" y="976157"/>
            <a:chExt cx="1179566" cy="16412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464ABA-6406-3D04-0D46-9F3ED1E8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690" y="976157"/>
              <a:ext cx="1179566" cy="11795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1222A-5E73-EFB3-ED51-C8660B1B3709}"/>
                </a:ext>
              </a:extLst>
            </p:cNvPr>
            <p:cNvSpPr txBox="1"/>
            <p:nvPr/>
          </p:nvSpPr>
          <p:spPr>
            <a:xfrm>
              <a:off x="1456243" y="2155723"/>
              <a:ext cx="1028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Barter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E369-4BB1-C8FB-AA65-98E25B0B8E4E}"/>
              </a:ext>
            </a:extLst>
          </p:cNvPr>
          <p:cNvGrpSpPr/>
          <p:nvPr/>
        </p:nvGrpSpPr>
        <p:grpSpPr>
          <a:xfrm>
            <a:off x="2598785" y="383762"/>
            <a:ext cx="1179566" cy="1761677"/>
            <a:chOff x="2598785" y="383762"/>
            <a:chExt cx="1179566" cy="17616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111A62-C2BE-2119-8AAB-E7E3119CD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8785" y="383762"/>
              <a:ext cx="1179566" cy="11795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CE6700-0F66-6895-5101-0F0D3B48CB3C}"/>
                </a:ext>
              </a:extLst>
            </p:cNvPr>
            <p:cNvSpPr txBox="1"/>
            <p:nvPr/>
          </p:nvSpPr>
          <p:spPr>
            <a:xfrm>
              <a:off x="2782847" y="1683774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Cash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AA76F-04A5-F6C5-48DE-C1F1432F765B}"/>
              </a:ext>
            </a:extLst>
          </p:cNvPr>
          <p:cNvGrpSpPr/>
          <p:nvPr/>
        </p:nvGrpSpPr>
        <p:grpSpPr>
          <a:xfrm>
            <a:off x="4867595" y="504208"/>
            <a:ext cx="1179566" cy="1641231"/>
            <a:chOff x="4867595" y="504208"/>
            <a:chExt cx="1179566" cy="164123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E5FA6D-1DDF-0AED-E8C2-E2780CDB3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595" y="504208"/>
              <a:ext cx="1179566" cy="11795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8171B6-DA79-7EA1-F852-FDB46E2BB704}"/>
                </a:ext>
              </a:extLst>
            </p:cNvPr>
            <p:cNvSpPr txBox="1"/>
            <p:nvPr/>
          </p:nvSpPr>
          <p:spPr>
            <a:xfrm>
              <a:off x="4961729" y="1683774"/>
              <a:ext cx="99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Credit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D1075F8-EE9C-81A5-C984-8A5FA390B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2" y="528594"/>
            <a:ext cx="1179567" cy="11795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0C5253-7675-4473-A8E7-1A37A09F0B47}"/>
              </a:ext>
            </a:extLst>
          </p:cNvPr>
          <p:cNvSpPr txBox="1"/>
          <p:nvPr/>
        </p:nvSpPr>
        <p:spPr>
          <a:xfrm>
            <a:off x="7438845" y="1700980"/>
            <a:ext cx="113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Online</a:t>
            </a: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Market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0BB20A-E2D7-9194-A2F9-A3C20A777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10" y="528594"/>
            <a:ext cx="1179568" cy="11795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874666-3F41-78C0-3573-2AACA594DDB7}"/>
              </a:ext>
            </a:extLst>
          </p:cNvPr>
          <p:cNvSpPr txBox="1"/>
          <p:nvPr/>
        </p:nvSpPr>
        <p:spPr>
          <a:xfrm>
            <a:off x="9428714" y="1708161"/>
            <a:ext cx="224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Cryptocurrency</a:t>
            </a: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1320B01A-138C-25D6-CA15-B4116B91B7A3}"/>
              </a:ext>
            </a:extLst>
          </p:cNvPr>
          <p:cNvSpPr/>
          <p:nvPr/>
        </p:nvSpPr>
        <p:spPr>
          <a:xfrm>
            <a:off x="-17395196" y="-21565778"/>
            <a:ext cx="45720000" cy="45720000"/>
          </a:xfrm>
          <a:prstGeom prst="donut">
            <a:avLst>
              <a:gd name="adj" fmla="val 4777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3243E-7D19-B4F1-2A72-26687C02FBA5}"/>
              </a:ext>
            </a:extLst>
          </p:cNvPr>
          <p:cNvSpPr txBox="1"/>
          <p:nvPr/>
        </p:nvSpPr>
        <p:spPr>
          <a:xfrm>
            <a:off x="301766" y="2349554"/>
            <a:ext cx="9985234" cy="577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Pay with debt for a product.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77D0EA-E47C-465A-6519-471E65878178}"/>
              </a:ext>
            </a:extLst>
          </p:cNvPr>
          <p:cNvSpPr txBox="1"/>
          <p:nvPr/>
        </p:nvSpPr>
        <p:spPr>
          <a:xfrm>
            <a:off x="301765" y="2811219"/>
            <a:ext cx="10360791" cy="353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Financial inclusion.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Convenient.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Require a central system(Banks)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Buyer defaulting on her/his debt.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 Anonymity.</a:t>
            </a:r>
          </a:p>
        </p:txBody>
      </p:sp>
    </p:spTree>
    <p:extLst>
      <p:ext uri="{BB962C8B-B14F-4D97-AF65-F5344CB8AC3E}">
        <p14:creationId xmlns:p14="http://schemas.microsoft.com/office/powerpoint/2010/main" val="2384939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A1F2570-D04E-2FC8-745C-0512CBAE7E1C}"/>
              </a:ext>
            </a:extLst>
          </p:cNvPr>
          <p:cNvGrpSpPr/>
          <p:nvPr/>
        </p:nvGrpSpPr>
        <p:grpSpPr>
          <a:xfrm>
            <a:off x="514037" y="504208"/>
            <a:ext cx="1179566" cy="1641231"/>
            <a:chOff x="1413690" y="976157"/>
            <a:chExt cx="1179566" cy="16412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464ABA-6406-3D04-0D46-9F3ED1E8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690" y="976157"/>
              <a:ext cx="1179566" cy="11795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1222A-5E73-EFB3-ED51-C8660B1B3709}"/>
                </a:ext>
              </a:extLst>
            </p:cNvPr>
            <p:cNvSpPr txBox="1"/>
            <p:nvPr/>
          </p:nvSpPr>
          <p:spPr>
            <a:xfrm>
              <a:off x="1456243" y="2155723"/>
              <a:ext cx="1028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Barter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E369-4BB1-C8FB-AA65-98E25B0B8E4E}"/>
              </a:ext>
            </a:extLst>
          </p:cNvPr>
          <p:cNvGrpSpPr/>
          <p:nvPr/>
        </p:nvGrpSpPr>
        <p:grpSpPr>
          <a:xfrm>
            <a:off x="2598785" y="383762"/>
            <a:ext cx="1179566" cy="1761677"/>
            <a:chOff x="2598785" y="383762"/>
            <a:chExt cx="1179566" cy="17616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111A62-C2BE-2119-8AAB-E7E3119CD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8785" y="383762"/>
              <a:ext cx="1179566" cy="11795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CE6700-0F66-6895-5101-0F0D3B48CB3C}"/>
                </a:ext>
              </a:extLst>
            </p:cNvPr>
            <p:cNvSpPr txBox="1"/>
            <p:nvPr/>
          </p:nvSpPr>
          <p:spPr>
            <a:xfrm>
              <a:off x="2782847" y="1683774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Cash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AA76F-04A5-F6C5-48DE-C1F1432F765B}"/>
              </a:ext>
            </a:extLst>
          </p:cNvPr>
          <p:cNvGrpSpPr/>
          <p:nvPr/>
        </p:nvGrpSpPr>
        <p:grpSpPr>
          <a:xfrm>
            <a:off x="4867595" y="504208"/>
            <a:ext cx="1179566" cy="1641231"/>
            <a:chOff x="4867595" y="504208"/>
            <a:chExt cx="1179566" cy="164123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E5FA6D-1DDF-0AED-E8C2-E2780CDB3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595" y="504208"/>
              <a:ext cx="1179566" cy="11795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8171B6-DA79-7EA1-F852-FDB46E2BB704}"/>
                </a:ext>
              </a:extLst>
            </p:cNvPr>
            <p:cNvSpPr txBox="1"/>
            <p:nvPr/>
          </p:nvSpPr>
          <p:spPr>
            <a:xfrm>
              <a:off x="4961729" y="1683774"/>
              <a:ext cx="99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Credit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D1075F8-EE9C-81A5-C984-8A5FA390B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2" y="528594"/>
            <a:ext cx="1179567" cy="11795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0C5253-7675-4473-A8E7-1A37A09F0B47}"/>
              </a:ext>
            </a:extLst>
          </p:cNvPr>
          <p:cNvSpPr txBox="1"/>
          <p:nvPr/>
        </p:nvSpPr>
        <p:spPr>
          <a:xfrm>
            <a:off x="7438845" y="1700980"/>
            <a:ext cx="113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Online</a:t>
            </a: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Market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0BB20A-E2D7-9194-A2F9-A3C20A777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10" y="528594"/>
            <a:ext cx="1179568" cy="11795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874666-3F41-78C0-3573-2AACA594DDB7}"/>
              </a:ext>
            </a:extLst>
          </p:cNvPr>
          <p:cNvSpPr txBox="1"/>
          <p:nvPr/>
        </p:nvSpPr>
        <p:spPr>
          <a:xfrm>
            <a:off x="9428714" y="1708161"/>
            <a:ext cx="224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Cryptocurrency</a:t>
            </a: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1320B01A-138C-25D6-CA15-B4116B91B7A3}"/>
              </a:ext>
            </a:extLst>
          </p:cNvPr>
          <p:cNvSpPr/>
          <p:nvPr/>
        </p:nvSpPr>
        <p:spPr>
          <a:xfrm>
            <a:off x="-14839287" y="-21378314"/>
            <a:ext cx="45720000" cy="45720000"/>
          </a:xfrm>
          <a:prstGeom prst="donut">
            <a:avLst>
              <a:gd name="adj" fmla="val 47654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528865-D44B-28D1-1348-4A43119182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505" y="4215428"/>
            <a:ext cx="1235342" cy="12353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75B723-1DE1-4B6E-9F8F-68218427D274}"/>
              </a:ext>
            </a:extLst>
          </p:cNvPr>
          <p:cNvSpPr txBox="1"/>
          <p:nvPr/>
        </p:nvSpPr>
        <p:spPr>
          <a:xfrm>
            <a:off x="1691788" y="3670607"/>
            <a:ext cx="962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Buyer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E6636A-2547-291F-FF98-5A7298D5569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44"/>
          <a:stretch/>
        </p:blipFill>
        <p:spPr>
          <a:xfrm>
            <a:off x="4986098" y="1606815"/>
            <a:ext cx="2244489" cy="340301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848DBC5-09ED-D776-AB58-1B48E59035EB}"/>
              </a:ext>
            </a:extLst>
          </p:cNvPr>
          <p:cNvSpPr txBox="1"/>
          <p:nvPr/>
        </p:nvSpPr>
        <p:spPr>
          <a:xfrm>
            <a:off x="3064916" y="2969817"/>
            <a:ext cx="1302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Almaz’s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credit card details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D67D610-58F1-E13E-6008-1359CB61AE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3838" y="4215428"/>
            <a:ext cx="1391429" cy="1391429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66D137E-F580-BAAA-7F54-D2C3DF4BA717}"/>
              </a:ext>
            </a:extLst>
          </p:cNvPr>
          <p:cNvCxnSpPr>
            <a:stCxn id="12" idx="3"/>
            <a:endCxn id="24" idx="1"/>
          </p:cNvCxnSpPr>
          <p:nvPr/>
        </p:nvCxnSpPr>
        <p:spPr>
          <a:xfrm>
            <a:off x="7230587" y="3308321"/>
            <a:ext cx="2203251" cy="1602822"/>
          </a:xfrm>
          <a:prstGeom prst="curvedConnector3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A3417BD-CBE3-58DF-0470-5A8D59161F88}"/>
              </a:ext>
            </a:extLst>
          </p:cNvPr>
          <p:cNvCxnSpPr>
            <a:endCxn id="12" idx="1"/>
          </p:cNvCxnSpPr>
          <p:nvPr/>
        </p:nvCxnSpPr>
        <p:spPr>
          <a:xfrm flipV="1">
            <a:off x="2654552" y="3308321"/>
            <a:ext cx="2331546" cy="1602821"/>
          </a:xfrm>
          <a:prstGeom prst="curvedConnector3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D974D7-BE44-E6E8-D7E6-E544EB26BB30}"/>
              </a:ext>
            </a:extLst>
          </p:cNvPr>
          <p:cNvSpPr txBox="1"/>
          <p:nvPr/>
        </p:nvSpPr>
        <p:spPr>
          <a:xfrm>
            <a:off x="5521560" y="2428083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Seller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4A2FB9-8A3E-AE96-905F-2D96113C9CC3}"/>
              </a:ext>
            </a:extLst>
          </p:cNvPr>
          <p:cNvSpPr txBox="1"/>
          <p:nvPr/>
        </p:nvSpPr>
        <p:spPr>
          <a:xfrm>
            <a:off x="8332212" y="2889748"/>
            <a:ext cx="1509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Check </a:t>
            </a:r>
          </a:p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credit card detail and return affirmation.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63A5903-34C0-E015-E277-055C321C06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205" y="4033176"/>
            <a:ext cx="1203129" cy="120312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F438CC0-4E4F-C6D2-260C-99CFEDB38BA7}"/>
              </a:ext>
            </a:extLst>
          </p:cNvPr>
          <p:cNvSpPr txBox="1"/>
          <p:nvPr/>
        </p:nvSpPr>
        <p:spPr>
          <a:xfrm>
            <a:off x="5949550" y="4199736"/>
            <a:ext cx="2167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Transaction is successful If everything is fine.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43C4B5E-F4FB-CFE9-A6AB-F2004C89EF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95" y="5292470"/>
            <a:ext cx="1002005" cy="100200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71FA4A5-E26B-804E-5AFE-191EF0FBCE68}"/>
              </a:ext>
            </a:extLst>
          </p:cNvPr>
          <p:cNvSpPr txBox="1"/>
          <p:nvPr/>
        </p:nvSpPr>
        <p:spPr>
          <a:xfrm>
            <a:off x="5987392" y="5547493"/>
            <a:ext cx="2167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Transaction fails If something is wrong.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FB3575-3F66-D3F2-657C-63F3DAA2760F}"/>
              </a:ext>
            </a:extLst>
          </p:cNvPr>
          <p:cNvSpPr txBox="1"/>
          <p:nvPr/>
        </p:nvSpPr>
        <p:spPr>
          <a:xfrm>
            <a:off x="158440" y="2360048"/>
            <a:ext cx="330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I. Without Intermediary</a:t>
            </a:r>
          </a:p>
        </p:txBody>
      </p:sp>
    </p:spTree>
    <p:extLst>
      <p:ext uri="{BB962C8B-B14F-4D97-AF65-F5344CB8AC3E}">
        <p14:creationId xmlns:p14="http://schemas.microsoft.com/office/powerpoint/2010/main" val="2122541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2" grpId="0"/>
      <p:bldP spid="33" grpId="0"/>
      <p:bldP spid="36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A1F2570-D04E-2FC8-745C-0512CBAE7E1C}"/>
              </a:ext>
            </a:extLst>
          </p:cNvPr>
          <p:cNvGrpSpPr/>
          <p:nvPr/>
        </p:nvGrpSpPr>
        <p:grpSpPr>
          <a:xfrm>
            <a:off x="514037" y="504208"/>
            <a:ext cx="1179566" cy="1641231"/>
            <a:chOff x="1413690" y="976157"/>
            <a:chExt cx="1179566" cy="16412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464ABA-6406-3D04-0D46-9F3ED1E8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690" y="976157"/>
              <a:ext cx="1179566" cy="11795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1222A-5E73-EFB3-ED51-C8660B1B3709}"/>
                </a:ext>
              </a:extLst>
            </p:cNvPr>
            <p:cNvSpPr txBox="1"/>
            <p:nvPr/>
          </p:nvSpPr>
          <p:spPr>
            <a:xfrm>
              <a:off x="1456243" y="2155723"/>
              <a:ext cx="1028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Barter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E369-4BB1-C8FB-AA65-98E25B0B8E4E}"/>
              </a:ext>
            </a:extLst>
          </p:cNvPr>
          <p:cNvGrpSpPr/>
          <p:nvPr/>
        </p:nvGrpSpPr>
        <p:grpSpPr>
          <a:xfrm>
            <a:off x="2598785" y="383762"/>
            <a:ext cx="1179566" cy="1761677"/>
            <a:chOff x="2598785" y="383762"/>
            <a:chExt cx="1179566" cy="17616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111A62-C2BE-2119-8AAB-E7E3119CD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8785" y="383762"/>
              <a:ext cx="1179566" cy="11795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CE6700-0F66-6895-5101-0F0D3B48CB3C}"/>
                </a:ext>
              </a:extLst>
            </p:cNvPr>
            <p:cNvSpPr txBox="1"/>
            <p:nvPr/>
          </p:nvSpPr>
          <p:spPr>
            <a:xfrm>
              <a:off x="2782847" y="1683774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Cash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AA76F-04A5-F6C5-48DE-C1F1432F765B}"/>
              </a:ext>
            </a:extLst>
          </p:cNvPr>
          <p:cNvGrpSpPr/>
          <p:nvPr/>
        </p:nvGrpSpPr>
        <p:grpSpPr>
          <a:xfrm>
            <a:off x="4867595" y="504208"/>
            <a:ext cx="1179566" cy="1641231"/>
            <a:chOff x="4867595" y="504208"/>
            <a:chExt cx="1179566" cy="164123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E5FA6D-1DDF-0AED-E8C2-E2780CDB3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595" y="504208"/>
              <a:ext cx="1179566" cy="11795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8171B6-DA79-7EA1-F852-FDB46E2BB704}"/>
                </a:ext>
              </a:extLst>
            </p:cNvPr>
            <p:cNvSpPr txBox="1"/>
            <p:nvPr/>
          </p:nvSpPr>
          <p:spPr>
            <a:xfrm>
              <a:off x="4961729" y="1683774"/>
              <a:ext cx="99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Credit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D1075F8-EE9C-81A5-C984-8A5FA390B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2" y="528594"/>
            <a:ext cx="1179567" cy="11795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0C5253-7675-4473-A8E7-1A37A09F0B47}"/>
              </a:ext>
            </a:extLst>
          </p:cNvPr>
          <p:cNvSpPr txBox="1"/>
          <p:nvPr/>
        </p:nvSpPr>
        <p:spPr>
          <a:xfrm>
            <a:off x="7438845" y="1700980"/>
            <a:ext cx="113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Online</a:t>
            </a: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Market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0BB20A-E2D7-9194-A2F9-A3C20A777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10" y="528594"/>
            <a:ext cx="1179568" cy="11795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874666-3F41-78C0-3573-2AACA594DDB7}"/>
              </a:ext>
            </a:extLst>
          </p:cNvPr>
          <p:cNvSpPr txBox="1"/>
          <p:nvPr/>
        </p:nvSpPr>
        <p:spPr>
          <a:xfrm>
            <a:off x="9428714" y="1708161"/>
            <a:ext cx="224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Cryptocurrency</a:t>
            </a: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1320B01A-138C-25D6-CA15-B4116B91B7A3}"/>
              </a:ext>
            </a:extLst>
          </p:cNvPr>
          <p:cNvSpPr/>
          <p:nvPr/>
        </p:nvSpPr>
        <p:spPr>
          <a:xfrm>
            <a:off x="-14839287" y="-21378314"/>
            <a:ext cx="45720000" cy="45720000"/>
          </a:xfrm>
          <a:prstGeom prst="donut">
            <a:avLst>
              <a:gd name="adj" fmla="val 47654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FB3575-3F66-D3F2-657C-63F3DAA2760F}"/>
              </a:ext>
            </a:extLst>
          </p:cNvPr>
          <p:cNvSpPr txBox="1"/>
          <p:nvPr/>
        </p:nvSpPr>
        <p:spPr>
          <a:xfrm>
            <a:off x="158440" y="2360048"/>
            <a:ext cx="330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I. Without Intermediary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E7C21-1CB0-A691-25B6-DE3CE789543A}"/>
              </a:ext>
            </a:extLst>
          </p:cNvPr>
          <p:cNvSpPr txBox="1"/>
          <p:nvPr/>
        </p:nvSpPr>
        <p:spPr>
          <a:xfrm>
            <a:off x="301765" y="2811219"/>
            <a:ext cx="10360791" cy="3163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Simple and Convenient.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Requires private information to be handed to the seller.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Relies on credit.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Relies on central financial system (bank).</a:t>
            </a:r>
          </a:p>
        </p:txBody>
      </p:sp>
    </p:spTree>
    <p:extLst>
      <p:ext uri="{BB962C8B-B14F-4D97-AF65-F5344CB8AC3E}">
        <p14:creationId xmlns:p14="http://schemas.microsoft.com/office/powerpoint/2010/main" val="3865523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A1F2570-D04E-2FC8-745C-0512CBAE7E1C}"/>
              </a:ext>
            </a:extLst>
          </p:cNvPr>
          <p:cNvGrpSpPr/>
          <p:nvPr/>
        </p:nvGrpSpPr>
        <p:grpSpPr>
          <a:xfrm>
            <a:off x="514037" y="504208"/>
            <a:ext cx="1179566" cy="1641231"/>
            <a:chOff x="1413690" y="976157"/>
            <a:chExt cx="1179566" cy="16412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464ABA-6406-3D04-0D46-9F3ED1E8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690" y="976157"/>
              <a:ext cx="1179566" cy="11795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1222A-5E73-EFB3-ED51-C8660B1B3709}"/>
                </a:ext>
              </a:extLst>
            </p:cNvPr>
            <p:cNvSpPr txBox="1"/>
            <p:nvPr/>
          </p:nvSpPr>
          <p:spPr>
            <a:xfrm>
              <a:off x="1456243" y="2155723"/>
              <a:ext cx="1028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Barter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E369-4BB1-C8FB-AA65-98E25B0B8E4E}"/>
              </a:ext>
            </a:extLst>
          </p:cNvPr>
          <p:cNvGrpSpPr/>
          <p:nvPr/>
        </p:nvGrpSpPr>
        <p:grpSpPr>
          <a:xfrm>
            <a:off x="2598785" y="383762"/>
            <a:ext cx="1179566" cy="1761677"/>
            <a:chOff x="2598785" y="383762"/>
            <a:chExt cx="1179566" cy="17616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111A62-C2BE-2119-8AAB-E7E3119CD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8785" y="383762"/>
              <a:ext cx="1179566" cy="11795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CE6700-0F66-6895-5101-0F0D3B48CB3C}"/>
                </a:ext>
              </a:extLst>
            </p:cNvPr>
            <p:cNvSpPr txBox="1"/>
            <p:nvPr/>
          </p:nvSpPr>
          <p:spPr>
            <a:xfrm>
              <a:off x="2782847" y="1683774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Cash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AA76F-04A5-F6C5-48DE-C1F1432F765B}"/>
              </a:ext>
            </a:extLst>
          </p:cNvPr>
          <p:cNvGrpSpPr/>
          <p:nvPr/>
        </p:nvGrpSpPr>
        <p:grpSpPr>
          <a:xfrm>
            <a:off x="4867595" y="504208"/>
            <a:ext cx="1179566" cy="1641231"/>
            <a:chOff x="4867595" y="504208"/>
            <a:chExt cx="1179566" cy="164123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E5FA6D-1DDF-0AED-E8C2-E2780CDB3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595" y="504208"/>
              <a:ext cx="1179566" cy="11795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8171B6-DA79-7EA1-F852-FDB46E2BB704}"/>
                </a:ext>
              </a:extLst>
            </p:cNvPr>
            <p:cNvSpPr txBox="1"/>
            <p:nvPr/>
          </p:nvSpPr>
          <p:spPr>
            <a:xfrm>
              <a:off x="4961729" y="1683774"/>
              <a:ext cx="99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Credit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D1075F8-EE9C-81A5-C984-8A5FA390B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2" y="528594"/>
            <a:ext cx="1179567" cy="11795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0C5253-7675-4473-A8E7-1A37A09F0B47}"/>
              </a:ext>
            </a:extLst>
          </p:cNvPr>
          <p:cNvSpPr txBox="1"/>
          <p:nvPr/>
        </p:nvSpPr>
        <p:spPr>
          <a:xfrm>
            <a:off x="7438845" y="1700980"/>
            <a:ext cx="113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Online</a:t>
            </a: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Market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0BB20A-E2D7-9194-A2F9-A3C20A777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10" y="528594"/>
            <a:ext cx="1179568" cy="11795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874666-3F41-78C0-3573-2AACA594DDB7}"/>
              </a:ext>
            </a:extLst>
          </p:cNvPr>
          <p:cNvSpPr txBox="1"/>
          <p:nvPr/>
        </p:nvSpPr>
        <p:spPr>
          <a:xfrm>
            <a:off x="9428714" y="1708161"/>
            <a:ext cx="224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Cryptocurrency</a:t>
            </a: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1320B01A-138C-25D6-CA15-B4116B91B7A3}"/>
              </a:ext>
            </a:extLst>
          </p:cNvPr>
          <p:cNvSpPr/>
          <p:nvPr/>
        </p:nvSpPr>
        <p:spPr>
          <a:xfrm>
            <a:off x="-14839287" y="-21378314"/>
            <a:ext cx="45720000" cy="45720000"/>
          </a:xfrm>
          <a:prstGeom prst="donut">
            <a:avLst>
              <a:gd name="adj" fmla="val 47654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528865-D44B-28D1-1348-4A43119182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505" y="4215428"/>
            <a:ext cx="1235342" cy="12353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75B723-1DE1-4B6E-9F8F-68218427D274}"/>
              </a:ext>
            </a:extLst>
          </p:cNvPr>
          <p:cNvSpPr txBox="1"/>
          <p:nvPr/>
        </p:nvSpPr>
        <p:spPr>
          <a:xfrm>
            <a:off x="1691788" y="3670607"/>
            <a:ext cx="962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48DBC5-09ED-D776-AB58-1B48E59035EB}"/>
              </a:ext>
            </a:extLst>
          </p:cNvPr>
          <p:cNvSpPr txBox="1"/>
          <p:nvPr/>
        </p:nvSpPr>
        <p:spPr>
          <a:xfrm>
            <a:off x="3088108" y="2936228"/>
            <a:ext cx="1302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Almaz’s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credit card details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66D137E-F580-BAAA-7F54-D2C3DF4BA717}"/>
              </a:ext>
            </a:extLst>
          </p:cNvPr>
          <p:cNvCxnSpPr>
            <a:cxnSpLocks/>
            <a:stCxn id="16" idx="3"/>
            <a:endCxn id="43" idx="1"/>
          </p:cNvCxnSpPr>
          <p:nvPr/>
        </p:nvCxnSpPr>
        <p:spPr>
          <a:xfrm>
            <a:off x="6946035" y="3201247"/>
            <a:ext cx="2552661" cy="1637926"/>
          </a:xfrm>
          <a:prstGeom prst="curvedConnector3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A3417BD-CBE3-58DF-0470-5A8D59161F88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 flipV="1">
            <a:off x="2782847" y="3201247"/>
            <a:ext cx="2560367" cy="1631852"/>
          </a:xfrm>
          <a:prstGeom prst="curvedConnector3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D974D7-BE44-E6E8-D7E6-E544EB26BB30}"/>
              </a:ext>
            </a:extLst>
          </p:cNvPr>
          <p:cNvSpPr txBox="1"/>
          <p:nvPr/>
        </p:nvSpPr>
        <p:spPr>
          <a:xfrm>
            <a:off x="5343214" y="2474562"/>
            <a:ext cx="1998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Intermediary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4A2FB9-8A3E-AE96-905F-2D96113C9CC3}"/>
              </a:ext>
            </a:extLst>
          </p:cNvPr>
          <p:cNvSpPr txBox="1"/>
          <p:nvPr/>
        </p:nvSpPr>
        <p:spPr>
          <a:xfrm>
            <a:off x="4543624" y="4365226"/>
            <a:ext cx="2797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Check &amp; return affirmation.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C49759-FD7A-5448-957E-844512F10CC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214" y="2399836"/>
            <a:ext cx="1602821" cy="160282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4FD5CE6-D8AE-FD98-A346-8E6ABC790A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3866" y="5358309"/>
            <a:ext cx="1113811" cy="1113811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61D94A-4140-3122-66D6-DC7B8C3BE50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140772" y="3727015"/>
            <a:ext cx="0" cy="163129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8138C2E5-3959-C3F7-8591-925E4E0135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696" y="4177992"/>
            <a:ext cx="1322362" cy="132236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08A88C3-D398-B544-4682-107CD3233990}"/>
              </a:ext>
            </a:extLst>
          </p:cNvPr>
          <p:cNvSpPr txBox="1"/>
          <p:nvPr/>
        </p:nvSpPr>
        <p:spPr>
          <a:xfrm>
            <a:off x="9660245" y="3670606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Seller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271F34-8262-871B-98FB-CF85CE198047}"/>
              </a:ext>
            </a:extLst>
          </p:cNvPr>
          <p:cNvSpPr txBox="1"/>
          <p:nvPr/>
        </p:nvSpPr>
        <p:spPr>
          <a:xfrm>
            <a:off x="8253288" y="2936228"/>
            <a:ext cx="1302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Approve and notify Seller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BDDB12-BA0E-9CDD-8842-7359BE208DED}"/>
              </a:ext>
            </a:extLst>
          </p:cNvPr>
          <p:cNvSpPr txBox="1"/>
          <p:nvPr/>
        </p:nvSpPr>
        <p:spPr>
          <a:xfrm>
            <a:off x="158440" y="2360048"/>
            <a:ext cx="2969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II. With Intermediary</a:t>
            </a:r>
          </a:p>
        </p:txBody>
      </p:sp>
    </p:spTree>
    <p:extLst>
      <p:ext uri="{BB962C8B-B14F-4D97-AF65-F5344CB8AC3E}">
        <p14:creationId xmlns:p14="http://schemas.microsoft.com/office/powerpoint/2010/main" val="970494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2" grpId="0"/>
      <p:bldP spid="33" grpId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A1F2570-D04E-2FC8-745C-0512CBAE7E1C}"/>
              </a:ext>
            </a:extLst>
          </p:cNvPr>
          <p:cNvGrpSpPr/>
          <p:nvPr/>
        </p:nvGrpSpPr>
        <p:grpSpPr>
          <a:xfrm>
            <a:off x="514037" y="504208"/>
            <a:ext cx="1179566" cy="1641231"/>
            <a:chOff x="1413690" y="976157"/>
            <a:chExt cx="1179566" cy="16412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464ABA-6406-3D04-0D46-9F3ED1E8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690" y="976157"/>
              <a:ext cx="1179566" cy="11795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1222A-5E73-EFB3-ED51-C8660B1B3709}"/>
                </a:ext>
              </a:extLst>
            </p:cNvPr>
            <p:cNvSpPr txBox="1"/>
            <p:nvPr/>
          </p:nvSpPr>
          <p:spPr>
            <a:xfrm>
              <a:off x="1456243" y="2155723"/>
              <a:ext cx="1028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Barter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E369-4BB1-C8FB-AA65-98E25B0B8E4E}"/>
              </a:ext>
            </a:extLst>
          </p:cNvPr>
          <p:cNvGrpSpPr/>
          <p:nvPr/>
        </p:nvGrpSpPr>
        <p:grpSpPr>
          <a:xfrm>
            <a:off x="2598785" y="383762"/>
            <a:ext cx="1179566" cy="1761677"/>
            <a:chOff x="2598785" y="383762"/>
            <a:chExt cx="1179566" cy="17616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111A62-C2BE-2119-8AAB-E7E3119CD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8785" y="383762"/>
              <a:ext cx="1179566" cy="11795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CE6700-0F66-6895-5101-0F0D3B48CB3C}"/>
                </a:ext>
              </a:extLst>
            </p:cNvPr>
            <p:cNvSpPr txBox="1"/>
            <p:nvPr/>
          </p:nvSpPr>
          <p:spPr>
            <a:xfrm>
              <a:off x="2782847" y="1683774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Cash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AA76F-04A5-F6C5-48DE-C1F1432F765B}"/>
              </a:ext>
            </a:extLst>
          </p:cNvPr>
          <p:cNvGrpSpPr/>
          <p:nvPr/>
        </p:nvGrpSpPr>
        <p:grpSpPr>
          <a:xfrm>
            <a:off x="4867595" y="504208"/>
            <a:ext cx="1179566" cy="1641231"/>
            <a:chOff x="4867595" y="504208"/>
            <a:chExt cx="1179566" cy="164123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E5FA6D-1DDF-0AED-E8C2-E2780CDB3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595" y="504208"/>
              <a:ext cx="1179566" cy="11795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8171B6-DA79-7EA1-F852-FDB46E2BB704}"/>
                </a:ext>
              </a:extLst>
            </p:cNvPr>
            <p:cNvSpPr txBox="1"/>
            <p:nvPr/>
          </p:nvSpPr>
          <p:spPr>
            <a:xfrm>
              <a:off x="4961729" y="1683774"/>
              <a:ext cx="99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Credit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D1075F8-EE9C-81A5-C984-8A5FA390B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2" y="528594"/>
            <a:ext cx="1179567" cy="11795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0C5253-7675-4473-A8E7-1A37A09F0B47}"/>
              </a:ext>
            </a:extLst>
          </p:cNvPr>
          <p:cNvSpPr txBox="1"/>
          <p:nvPr/>
        </p:nvSpPr>
        <p:spPr>
          <a:xfrm>
            <a:off x="7438845" y="1700980"/>
            <a:ext cx="113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Online</a:t>
            </a: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Market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0BB20A-E2D7-9194-A2F9-A3C20A777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10" y="528594"/>
            <a:ext cx="1179568" cy="11795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874666-3F41-78C0-3573-2AACA594DDB7}"/>
              </a:ext>
            </a:extLst>
          </p:cNvPr>
          <p:cNvSpPr txBox="1"/>
          <p:nvPr/>
        </p:nvSpPr>
        <p:spPr>
          <a:xfrm>
            <a:off x="9428714" y="1708161"/>
            <a:ext cx="224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Cryptocurrency</a:t>
            </a: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1320B01A-138C-25D6-CA15-B4116B91B7A3}"/>
              </a:ext>
            </a:extLst>
          </p:cNvPr>
          <p:cNvSpPr/>
          <p:nvPr/>
        </p:nvSpPr>
        <p:spPr>
          <a:xfrm>
            <a:off x="-14839287" y="-21378314"/>
            <a:ext cx="45720000" cy="45720000"/>
          </a:xfrm>
          <a:prstGeom prst="donut">
            <a:avLst>
              <a:gd name="adj" fmla="val 47654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BDDB12-BA0E-9CDD-8842-7359BE208DED}"/>
              </a:ext>
            </a:extLst>
          </p:cNvPr>
          <p:cNvSpPr txBox="1"/>
          <p:nvPr/>
        </p:nvSpPr>
        <p:spPr>
          <a:xfrm>
            <a:off x="158440" y="2360048"/>
            <a:ext cx="2969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II. With Intermediary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BE3848-9D98-2887-96DB-6FDA108CD8AC}"/>
              </a:ext>
            </a:extLst>
          </p:cNvPr>
          <p:cNvSpPr txBox="1"/>
          <p:nvPr/>
        </p:nvSpPr>
        <p:spPr>
          <a:xfrm>
            <a:off x="301765" y="2811219"/>
            <a:ext cx="10360791" cy="3163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Seller is deprived of buyer’s private information.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Lacks the simplicity of interacting with the seller.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Relies on credit.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Relies on central financial system (bank)</a:t>
            </a:r>
          </a:p>
        </p:txBody>
      </p:sp>
    </p:spTree>
    <p:extLst>
      <p:ext uri="{BB962C8B-B14F-4D97-AF65-F5344CB8AC3E}">
        <p14:creationId xmlns:p14="http://schemas.microsoft.com/office/powerpoint/2010/main" val="4163858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A1F2570-D04E-2FC8-745C-0512CBAE7E1C}"/>
              </a:ext>
            </a:extLst>
          </p:cNvPr>
          <p:cNvGrpSpPr/>
          <p:nvPr/>
        </p:nvGrpSpPr>
        <p:grpSpPr>
          <a:xfrm>
            <a:off x="514037" y="504208"/>
            <a:ext cx="1179566" cy="1641231"/>
            <a:chOff x="1413690" y="976157"/>
            <a:chExt cx="1179566" cy="16412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464ABA-6406-3D04-0D46-9F3ED1E8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690" y="976157"/>
              <a:ext cx="1179566" cy="11795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1222A-5E73-EFB3-ED51-C8660B1B3709}"/>
                </a:ext>
              </a:extLst>
            </p:cNvPr>
            <p:cNvSpPr txBox="1"/>
            <p:nvPr/>
          </p:nvSpPr>
          <p:spPr>
            <a:xfrm>
              <a:off x="1456243" y="2155723"/>
              <a:ext cx="1028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Barter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E369-4BB1-C8FB-AA65-98E25B0B8E4E}"/>
              </a:ext>
            </a:extLst>
          </p:cNvPr>
          <p:cNvGrpSpPr/>
          <p:nvPr/>
        </p:nvGrpSpPr>
        <p:grpSpPr>
          <a:xfrm>
            <a:off x="2598785" y="383762"/>
            <a:ext cx="1179566" cy="1761677"/>
            <a:chOff x="2598785" y="383762"/>
            <a:chExt cx="1179566" cy="17616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111A62-C2BE-2119-8AAB-E7E3119CD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8785" y="383762"/>
              <a:ext cx="1179566" cy="11795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CE6700-0F66-6895-5101-0F0D3B48CB3C}"/>
                </a:ext>
              </a:extLst>
            </p:cNvPr>
            <p:cNvSpPr txBox="1"/>
            <p:nvPr/>
          </p:nvSpPr>
          <p:spPr>
            <a:xfrm>
              <a:off x="2782847" y="1683774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Cash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AA76F-04A5-F6C5-48DE-C1F1432F765B}"/>
              </a:ext>
            </a:extLst>
          </p:cNvPr>
          <p:cNvGrpSpPr/>
          <p:nvPr/>
        </p:nvGrpSpPr>
        <p:grpSpPr>
          <a:xfrm>
            <a:off x="4867595" y="504208"/>
            <a:ext cx="1179566" cy="1641231"/>
            <a:chOff x="4867595" y="504208"/>
            <a:chExt cx="1179566" cy="164123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E5FA6D-1DDF-0AED-E8C2-E2780CDB3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595" y="504208"/>
              <a:ext cx="1179566" cy="11795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8171B6-DA79-7EA1-F852-FDB46E2BB704}"/>
                </a:ext>
              </a:extLst>
            </p:cNvPr>
            <p:cNvSpPr txBox="1"/>
            <p:nvPr/>
          </p:nvSpPr>
          <p:spPr>
            <a:xfrm>
              <a:off x="4961729" y="1683774"/>
              <a:ext cx="99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Credit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D1075F8-EE9C-81A5-C984-8A5FA390B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2" y="528594"/>
            <a:ext cx="1179567" cy="11795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0C5253-7675-4473-A8E7-1A37A09F0B47}"/>
              </a:ext>
            </a:extLst>
          </p:cNvPr>
          <p:cNvSpPr txBox="1"/>
          <p:nvPr/>
        </p:nvSpPr>
        <p:spPr>
          <a:xfrm>
            <a:off x="7438845" y="1700980"/>
            <a:ext cx="113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Online</a:t>
            </a: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Market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0BB20A-E2D7-9194-A2F9-A3C20A777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10" y="528594"/>
            <a:ext cx="1179568" cy="11795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874666-3F41-78C0-3573-2AACA594DDB7}"/>
              </a:ext>
            </a:extLst>
          </p:cNvPr>
          <p:cNvSpPr txBox="1"/>
          <p:nvPr/>
        </p:nvSpPr>
        <p:spPr>
          <a:xfrm>
            <a:off x="9428714" y="1708161"/>
            <a:ext cx="224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Cryptocurrency</a:t>
            </a: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1320B01A-138C-25D6-CA15-B4116B91B7A3}"/>
              </a:ext>
            </a:extLst>
          </p:cNvPr>
          <p:cNvSpPr/>
          <p:nvPr/>
        </p:nvSpPr>
        <p:spPr>
          <a:xfrm>
            <a:off x="-14839287" y="-21378314"/>
            <a:ext cx="45720000" cy="45720000"/>
          </a:xfrm>
          <a:prstGeom prst="donut">
            <a:avLst>
              <a:gd name="adj" fmla="val 47654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5381D8-BF08-78F3-3FAD-2183723155BB}"/>
              </a:ext>
            </a:extLst>
          </p:cNvPr>
          <p:cNvSpPr txBox="1"/>
          <p:nvPr/>
        </p:nvSpPr>
        <p:spPr>
          <a:xfrm>
            <a:off x="1103820" y="3044014"/>
            <a:ext cx="9411780" cy="334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Barter is outdated with indefinite flaws for giant economy.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Cash and credit rely on a central system (bank) making it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Inconvenient and expensive to perform transactions.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Holds trust as collateral for its reliability.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Online market depends on cash and credit and lack substantial amount of privacy.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313CC2-4B16-3069-0542-67F015E4944E}"/>
              </a:ext>
            </a:extLst>
          </p:cNvPr>
          <p:cNvSpPr txBox="1"/>
          <p:nvPr/>
        </p:nvSpPr>
        <p:spPr>
          <a:xfrm>
            <a:off x="808756" y="2531977"/>
            <a:ext cx="2123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Summarize: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A3FEE-71F7-E30D-4186-FE9CBECFCEA8}"/>
              </a:ext>
            </a:extLst>
          </p:cNvPr>
          <p:cNvSpPr txBox="1"/>
          <p:nvPr/>
        </p:nvSpPr>
        <p:spPr>
          <a:xfrm>
            <a:off x="7897990" y="6098573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Solution???</a:t>
            </a:r>
          </a:p>
        </p:txBody>
      </p:sp>
    </p:spTree>
    <p:extLst>
      <p:ext uri="{BB962C8B-B14F-4D97-AF65-F5344CB8AC3E}">
        <p14:creationId xmlns:p14="http://schemas.microsoft.com/office/powerpoint/2010/main" val="681614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A1F2570-D04E-2FC8-745C-0512CBAE7E1C}"/>
              </a:ext>
            </a:extLst>
          </p:cNvPr>
          <p:cNvGrpSpPr/>
          <p:nvPr/>
        </p:nvGrpSpPr>
        <p:grpSpPr>
          <a:xfrm>
            <a:off x="514037" y="504208"/>
            <a:ext cx="1179566" cy="1641231"/>
            <a:chOff x="1413690" y="976157"/>
            <a:chExt cx="1179566" cy="16412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464ABA-6406-3D04-0D46-9F3ED1E8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690" y="976157"/>
              <a:ext cx="1179566" cy="11795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1222A-5E73-EFB3-ED51-C8660B1B3709}"/>
                </a:ext>
              </a:extLst>
            </p:cNvPr>
            <p:cNvSpPr txBox="1"/>
            <p:nvPr/>
          </p:nvSpPr>
          <p:spPr>
            <a:xfrm>
              <a:off x="1456243" y="2155723"/>
              <a:ext cx="1028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Barter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E369-4BB1-C8FB-AA65-98E25B0B8E4E}"/>
              </a:ext>
            </a:extLst>
          </p:cNvPr>
          <p:cNvGrpSpPr/>
          <p:nvPr/>
        </p:nvGrpSpPr>
        <p:grpSpPr>
          <a:xfrm>
            <a:off x="2598785" y="383762"/>
            <a:ext cx="1179566" cy="1761677"/>
            <a:chOff x="2598785" y="383762"/>
            <a:chExt cx="1179566" cy="17616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111A62-C2BE-2119-8AAB-E7E3119CD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8785" y="383762"/>
              <a:ext cx="1179566" cy="11795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CE6700-0F66-6895-5101-0F0D3B48CB3C}"/>
                </a:ext>
              </a:extLst>
            </p:cNvPr>
            <p:cNvSpPr txBox="1"/>
            <p:nvPr/>
          </p:nvSpPr>
          <p:spPr>
            <a:xfrm>
              <a:off x="2782847" y="1683774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Cash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AA76F-04A5-F6C5-48DE-C1F1432F765B}"/>
              </a:ext>
            </a:extLst>
          </p:cNvPr>
          <p:cNvGrpSpPr/>
          <p:nvPr/>
        </p:nvGrpSpPr>
        <p:grpSpPr>
          <a:xfrm>
            <a:off x="4867595" y="504208"/>
            <a:ext cx="1179566" cy="1641231"/>
            <a:chOff x="4867595" y="504208"/>
            <a:chExt cx="1179566" cy="164123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E5FA6D-1DDF-0AED-E8C2-E2780CDB3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595" y="504208"/>
              <a:ext cx="1179566" cy="11795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8171B6-DA79-7EA1-F852-FDB46E2BB704}"/>
                </a:ext>
              </a:extLst>
            </p:cNvPr>
            <p:cNvSpPr txBox="1"/>
            <p:nvPr/>
          </p:nvSpPr>
          <p:spPr>
            <a:xfrm>
              <a:off x="4961729" y="1683774"/>
              <a:ext cx="99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Credit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D1075F8-EE9C-81A5-C984-8A5FA390B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2" y="528594"/>
            <a:ext cx="1179567" cy="11795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0C5253-7675-4473-A8E7-1A37A09F0B47}"/>
              </a:ext>
            </a:extLst>
          </p:cNvPr>
          <p:cNvSpPr txBox="1"/>
          <p:nvPr/>
        </p:nvSpPr>
        <p:spPr>
          <a:xfrm>
            <a:off x="7438845" y="1700980"/>
            <a:ext cx="113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Online</a:t>
            </a: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Market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0BB20A-E2D7-9194-A2F9-A3C20A777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10" y="528594"/>
            <a:ext cx="1179568" cy="11795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874666-3F41-78C0-3573-2AACA594DDB7}"/>
              </a:ext>
            </a:extLst>
          </p:cNvPr>
          <p:cNvSpPr txBox="1"/>
          <p:nvPr/>
        </p:nvSpPr>
        <p:spPr>
          <a:xfrm>
            <a:off x="9428714" y="1708161"/>
            <a:ext cx="224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Cryptocurrency</a:t>
            </a: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1320B01A-138C-25D6-CA15-B4116B91B7A3}"/>
              </a:ext>
            </a:extLst>
          </p:cNvPr>
          <p:cNvSpPr/>
          <p:nvPr/>
        </p:nvSpPr>
        <p:spPr>
          <a:xfrm>
            <a:off x="-12311988" y="-21394643"/>
            <a:ext cx="45720000" cy="45720000"/>
          </a:xfrm>
          <a:prstGeom prst="donut">
            <a:avLst>
              <a:gd name="adj" fmla="val 4738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53BB4-CC45-6D95-89F6-0F7EBCE138C4}"/>
              </a:ext>
            </a:extLst>
          </p:cNvPr>
          <p:cNvSpPr txBox="1"/>
          <p:nvPr/>
        </p:nvSpPr>
        <p:spPr>
          <a:xfrm>
            <a:off x="296035" y="2656894"/>
            <a:ext cx="1150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system of validating transactions using a decentralized, trustless verification system.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7293E6-6032-D58A-EFF8-9B97A6F549C7}"/>
              </a:ext>
            </a:extLst>
          </p:cNvPr>
          <p:cNvCxnSpPr>
            <a:cxnSpLocks/>
            <a:stCxn id="49" idx="3"/>
            <a:endCxn id="43" idx="1"/>
          </p:cNvCxnSpPr>
          <p:nvPr/>
        </p:nvCxnSpPr>
        <p:spPr>
          <a:xfrm>
            <a:off x="4716909" y="3657299"/>
            <a:ext cx="3967144" cy="2545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D492DE-59A9-8AD9-3CB5-105D0877AB60}"/>
              </a:ext>
            </a:extLst>
          </p:cNvPr>
          <p:cNvSpPr txBox="1"/>
          <p:nvPr/>
        </p:nvSpPr>
        <p:spPr>
          <a:xfrm>
            <a:off x="4030575" y="4189466"/>
            <a:ext cx="7804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Helen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61782D-69D9-E3EF-C032-D94107671F2E}"/>
              </a:ext>
            </a:extLst>
          </p:cNvPr>
          <p:cNvSpPr txBox="1"/>
          <p:nvPr/>
        </p:nvSpPr>
        <p:spPr>
          <a:xfrm>
            <a:off x="8648246" y="4260376"/>
            <a:ext cx="7804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FE988D-9378-8755-518A-FFE2BF551CE5}"/>
              </a:ext>
            </a:extLst>
          </p:cNvPr>
          <p:cNvSpPr/>
          <p:nvPr/>
        </p:nvSpPr>
        <p:spPr>
          <a:xfrm>
            <a:off x="45719" y="3325005"/>
            <a:ext cx="3529858" cy="261636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u="sng" dirty="0">
                <a:latin typeface="Cambria" panose="02040503050406030204" pitchFamily="18" charset="0"/>
                <a:ea typeface="Cambria" panose="02040503050406030204" pitchFamily="18" charset="0"/>
              </a:rPr>
              <a:t>Ledger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Helen pays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100Birr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Daniel pays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50Birr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Hana pays Helen 10Birr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D078ECC-1412-D493-218B-2FA2FD66D6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053" y="3328324"/>
            <a:ext cx="708855" cy="70885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9FA224F-53EC-8AC8-144B-403FC2D48A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801" y="5511111"/>
            <a:ext cx="664587" cy="66458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C8C6039-AA83-945A-279B-DD088EB730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866" y="5511111"/>
            <a:ext cx="664587" cy="66458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3DEABF2-5EA6-FE2D-FD4C-96CAD31FE2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322" y="3325005"/>
            <a:ext cx="664587" cy="66458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B46B184-9BE0-9F8D-2DF2-F4CF3D44369B}"/>
              </a:ext>
            </a:extLst>
          </p:cNvPr>
          <p:cNvSpPr txBox="1"/>
          <p:nvPr/>
        </p:nvSpPr>
        <p:spPr>
          <a:xfrm>
            <a:off x="4007712" y="6279201"/>
            <a:ext cx="8338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Daniel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CA2811-86DD-9088-CD66-DB8C85604848}"/>
              </a:ext>
            </a:extLst>
          </p:cNvPr>
          <p:cNvSpPr txBox="1"/>
          <p:nvPr/>
        </p:nvSpPr>
        <p:spPr>
          <a:xfrm>
            <a:off x="8648246" y="6279201"/>
            <a:ext cx="7491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Hana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0E705F-2CC3-B6E0-B7EE-84E5F6616F75}"/>
              </a:ext>
            </a:extLst>
          </p:cNvPr>
          <p:cNvCxnSpPr>
            <a:cxnSpLocks/>
            <a:stCxn id="24" idx="2"/>
            <a:endCxn id="45" idx="0"/>
          </p:cNvCxnSpPr>
          <p:nvPr/>
        </p:nvCxnSpPr>
        <p:spPr>
          <a:xfrm flipH="1">
            <a:off x="4415095" y="4558798"/>
            <a:ext cx="5714" cy="95231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163CFC5-1A37-195B-CC3C-C943A18E5647}"/>
              </a:ext>
            </a:extLst>
          </p:cNvPr>
          <p:cNvCxnSpPr>
            <a:cxnSpLocks/>
            <a:stCxn id="47" idx="0"/>
            <a:endCxn id="25" idx="2"/>
          </p:cNvCxnSpPr>
          <p:nvPr/>
        </p:nvCxnSpPr>
        <p:spPr>
          <a:xfrm flipV="1">
            <a:off x="9028160" y="4629708"/>
            <a:ext cx="10320" cy="88140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1FD7490-F09D-0EE7-3866-49BC68DA01F0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4747388" y="5843405"/>
            <a:ext cx="394847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D22F20E-3FED-21B3-20FD-9454611A9233}"/>
              </a:ext>
            </a:extLst>
          </p:cNvPr>
          <p:cNvSpPr txBox="1"/>
          <p:nvPr/>
        </p:nvSpPr>
        <p:spPr>
          <a:xfrm>
            <a:off x="5260327" y="3738266"/>
            <a:ext cx="3171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Security Question 1:</a:t>
            </a:r>
          </a:p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What’s keeping anyone of the users from just adding a line? (Double spending)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3E3BF79-5B4E-3E51-5314-BA929FCC44CF}"/>
              </a:ext>
            </a:extLst>
          </p:cNvPr>
          <p:cNvSpPr txBox="1"/>
          <p:nvPr/>
        </p:nvSpPr>
        <p:spPr>
          <a:xfrm>
            <a:off x="5753801" y="4992111"/>
            <a:ext cx="25077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Solution???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Digital Signatures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09B2E1-53D4-61A4-0B3C-5CE8B6E14C33}"/>
              </a:ext>
            </a:extLst>
          </p:cNvPr>
          <p:cNvSpPr txBox="1"/>
          <p:nvPr/>
        </p:nvSpPr>
        <p:spPr>
          <a:xfrm>
            <a:off x="2695374" y="3579980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Brush Script MT" panose="03060802040406070304" pitchFamily="66" charset="0"/>
                <a:ea typeface="Cambria" panose="02040503050406030204" pitchFamily="18" charset="0"/>
              </a:rPr>
              <a:t>Helen</a:t>
            </a:r>
            <a:endParaRPr lang="en-US" sz="2400" dirty="0">
              <a:solidFill>
                <a:schemeClr val="bg1"/>
              </a:solidFill>
              <a:latin typeface="Brush Script MT" panose="03060802040406070304" pitchFamily="66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BE271-3A15-5395-B4CA-273EF38CF6DB}"/>
              </a:ext>
            </a:extLst>
          </p:cNvPr>
          <p:cNvSpPr txBox="1"/>
          <p:nvPr/>
        </p:nvSpPr>
        <p:spPr>
          <a:xfrm>
            <a:off x="2636776" y="40048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Brush Script MT" panose="03060802040406070304" pitchFamily="66" charset="0"/>
                <a:ea typeface="Cambria" panose="02040503050406030204" pitchFamily="18" charset="0"/>
              </a:rPr>
              <a:t>Daniel</a:t>
            </a:r>
            <a:endParaRPr lang="en-US" sz="2400" dirty="0">
              <a:solidFill>
                <a:schemeClr val="bg1"/>
              </a:solidFill>
              <a:latin typeface="Brush Script MT" panose="03060802040406070304" pitchFamily="66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354B9-86AC-F3EE-F65B-FEBFF2C6046F}"/>
              </a:ext>
            </a:extLst>
          </p:cNvPr>
          <p:cNvSpPr txBox="1"/>
          <p:nvPr/>
        </p:nvSpPr>
        <p:spPr>
          <a:xfrm>
            <a:off x="2667911" y="4416600"/>
            <a:ext cx="745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Brush Script MT" panose="03060802040406070304" pitchFamily="66" charset="0"/>
                <a:ea typeface="Cambria" panose="02040503050406030204" pitchFamily="18" charset="0"/>
              </a:rPr>
              <a:t>Hana</a:t>
            </a:r>
            <a:endParaRPr lang="en-US" sz="2400" dirty="0">
              <a:solidFill>
                <a:schemeClr val="bg1"/>
              </a:solidFill>
              <a:latin typeface="Brush Script MT" panose="03060802040406070304" pitchFamily="66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8C036-8F1E-71AD-50EF-DAA654C6D432}"/>
              </a:ext>
            </a:extLst>
          </p:cNvPr>
          <p:cNvSpPr txBox="1"/>
          <p:nvPr/>
        </p:nvSpPr>
        <p:spPr>
          <a:xfrm>
            <a:off x="9392909" y="3605627"/>
            <a:ext cx="27990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Security Question 2:</a:t>
            </a:r>
          </a:p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How can you safeguard from a fraudulent signature?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85C01F-2F1E-943F-00A2-39296A732115}"/>
              </a:ext>
            </a:extLst>
          </p:cNvPr>
          <p:cNvSpPr txBox="1"/>
          <p:nvPr/>
        </p:nvSpPr>
        <p:spPr>
          <a:xfrm>
            <a:off x="9535384" y="4985502"/>
            <a:ext cx="27710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Solution???</a:t>
            </a:r>
          </a:p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Private Key (ATM Key)</a:t>
            </a:r>
          </a:p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 Key (Bank account)</a:t>
            </a:r>
          </a:p>
        </p:txBody>
      </p:sp>
    </p:spTree>
    <p:extLst>
      <p:ext uri="{BB962C8B-B14F-4D97-AF65-F5344CB8AC3E}">
        <p14:creationId xmlns:p14="http://schemas.microsoft.com/office/powerpoint/2010/main" val="3324185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52" grpId="0" animBg="1"/>
      <p:bldP spid="53" grpId="0" animBg="1"/>
      <p:bldP spid="68" grpId="0"/>
      <p:bldP spid="69" grpId="0"/>
      <p:bldP spid="2" grpId="0"/>
      <p:bldP spid="4" grpId="0"/>
      <p:bldP spid="8" grpId="0"/>
      <p:bldP spid="12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A1F2570-D04E-2FC8-745C-0512CBAE7E1C}"/>
              </a:ext>
            </a:extLst>
          </p:cNvPr>
          <p:cNvGrpSpPr/>
          <p:nvPr/>
        </p:nvGrpSpPr>
        <p:grpSpPr>
          <a:xfrm>
            <a:off x="514037" y="504208"/>
            <a:ext cx="1179566" cy="1641231"/>
            <a:chOff x="1413690" y="976157"/>
            <a:chExt cx="1179566" cy="16412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464ABA-6406-3D04-0D46-9F3ED1E8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690" y="976157"/>
              <a:ext cx="1179566" cy="11795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1222A-5E73-EFB3-ED51-C8660B1B3709}"/>
                </a:ext>
              </a:extLst>
            </p:cNvPr>
            <p:cNvSpPr txBox="1"/>
            <p:nvPr/>
          </p:nvSpPr>
          <p:spPr>
            <a:xfrm>
              <a:off x="1456243" y="2155723"/>
              <a:ext cx="1028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Barter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E369-4BB1-C8FB-AA65-98E25B0B8E4E}"/>
              </a:ext>
            </a:extLst>
          </p:cNvPr>
          <p:cNvGrpSpPr/>
          <p:nvPr/>
        </p:nvGrpSpPr>
        <p:grpSpPr>
          <a:xfrm>
            <a:off x="2598785" y="383762"/>
            <a:ext cx="1179566" cy="1761677"/>
            <a:chOff x="2598785" y="383762"/>
            <a:chExt cx="1179566" cy="17616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111A62-C2BE-2119-8AAB-E7E3119CD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8785" y="383762"/>
              <a:ext cx="1179566" cy="11795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CE6700-0F66-6895-5101-0F0D3B48CB3C}"/>
                </a:ext>
              </a:extLst>
            </p:cNvPr>
            <p:cNvSpPr txBox="1"/>
            <p:nvPr/>
          </p:nvSpPr>
          <p:spPr>
            <a:xfrm>
              <a:off x="2782847" y="1683774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Cash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AA76F-04A5-F6C5-48DE-C1F1432F765B}"/>
              </a:ext>
            </a:extLst>
          </p:cNvPr>
          <p:cNvGrpSpPr/>
          <p:nvPr/>
        </p:nvGrpSpPr>
        <p:grpSpPr>
          <a:xfrm>
            <a:off x="4867595" y="504208"/>
            <a:ext cx="1179566" cy="1641231"/>
            <a:chOff x="4867595" y="504208"/>
            <a:chExt cx="1179566" cy="164123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E5FA6D-1DDF-0AED-E8C2-E2780CDB3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595" y="504208"/>
              <a:ext cx="1179566" cy="11795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8171B6-DA79-7EA1-F852-FDB46E2BB704}"/>
                </a:ext>
              </a:extLst>
            </p:cNvPr>
            <p:cNvSpPr txBox="1"/>
            <p:nvPr/>
          </p:nvSpPr>
          <p:spPr>
            <a:xfrm>
              <a:off x="4961729" y="1683774"/>
              <a:ext cx="99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Credit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D1075F8-EE9C-81A5-C984-8A5FA390B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2" y="528594"/>
            <a:ext cx="1179567" cy="11795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0C5253-7675-4473-A8E7-1A37A09F0B47}"/>
              </a:ext>
            </a:extLst>
          </p:cNvPr>
          <p:cNvSpPr txBox="1"/>
          <p:nvPr/>
        </p:nvSpPr>
        <p:spPr>
          <a:xfrm>
            <a:off x="7438845" y="1700980"/>
            <a:ext cx="113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Online</a:t>
            </a: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Market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0BB20A-E2D7-9194-A2F9-A3C20A777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10" y="528594"/>
            <a:ext cx="1179568" cy="11795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874666-3F41-78C0-3573-2AACA594DDB7}"/>
              </a:ext>
            </a:extLst>
          </p:cNvPr>
          <p:cNvSpPr txBox="1"/>
          <p:nvPr/>
        </p:nvSpPr>
        <p:spPr>
          <a:xfrm>
            <a:off x="9428714" y="1708161"/>
            <a:ext cx="224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Cryptocurrency</a:t>
            </a: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1320B01A-138C-25D6-CA15-B4116B91B7A3}"/>
              </a:ext>
            </a:extLst>
          </p:cNvPr>
          <p:cNvSpPr/>
          <p:nvPr/>
        </p:nvSpPr>
        <p:spPr>
          <a:xfrm>
            <a:off x="-15884770" y="-9292129"/>
            <a:ext cx="45720000" cy="45720000"/>
          </a:xfrm>
          <a:prstGeom prst="donut">
            <a:avLst>
              <a:gd name="adj" fmla="val 5684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002DA4-1668-B77E-9195-03A13C1D6970}"/>
              </a:ext>
            </a:extLst>
          </p:cNvPr>
          <p:cNvSpPr txBox="1"/>
          <p:nvPr/>
        </p:nvSpPr>
        <p:spPr>
          <a:xfrm>
            <a:off x="4085547" y="66929"/>
            <a:ext cx="301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Preliminary Concepts</a:t>
            </a:r>
          </a:p>
        </p:txBody>
      </p:sp>
    </p:spTree>
    <p:extLst>
      <p:ext uri="{BB962C8B-B14F-4D97-AF65-F5344CB8AC3E}">
        <p14:creationId xmlns:p14="http://schemas.microsoft.com/office/powerpoint/2010/main" val="4165344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A1F2570-D04E-2FC8-745C-0512CBAE7E1C}"/>
              </a:ext>
            </a:extLst>
          </p:cNvPr>
          <p:cNvGrpSpPr/>
          <p:nvPr/>
        </p:nvGrpSpPr>
        <p:grpSpPr>
          <a:xfrm>
            <a:off x="514037" y="504208"/>
            <a:ext cx="1179566" cy="1641231"/>
            <a:chOff x="1413690" y="976157"/>
            <a:chExt cx="1179566" cy="16412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464ABA-6406-3D04-0D46-9F3ED1E8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690" y="976157"/>
              <a:ext cx="1179566" cy="11795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1222A-5E73-EFB3-ED51-C8660B1B3709}"/>
                </a:ext>
              </a:extLst>
            </p:cNvPr>
            <p:cNvSpPr txBox="1"/>
            <p:nvPr/>
          </p:nvSpPr>
          <p:spPr>
            <a:xfrm>
              <a:off x="1456243" y="2155723"/>
              <a:ext cx="1028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Barter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E369-4BB1-C8FB-AA65-98E25B0B8E4E}"/>
              </a:ext>
            </a:extLst>
          </p:cNvPr>
          <p:cNvGrpSpPr/>
          <p:nvPr/>
        </p:nvGrpSpPr>
        <p:grpSpPr>
          <a:xfrm>
            <a:off x="2598785" y="383762"/>
            <a:ext cx="1179566" cy="1761677"/>
            <a:chOff x="2598785" y="383762"/>
            <a:chExt cx="1179566" cy="17616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111A62-C2BE-2119-8AAB-E7E3119CD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8785" y="383762"/>
              <a:ext cx="1179566" cy="11795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CE6700-0F66-6895-5101-0F0D3B48CB3C}"/>
                </a:ext>
              </a:extLst>
            </p:cNvPr>
            <p:cNvSpPr txBox="1"/>
            <p:nvPr/>
          </p:nvSpPr>
          <p:spPr>
            <a:xfrm>
              <a:off x="2782847" y="1683774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Cash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AA76F-04A5-F6C5-48DE-C1F1432F765B}"/>
              </a:ext>
            </a:extLst>
          </p:cNvPr>
          <p:cNvGrpSpPr/>
          <p:nvPr/>
        </p:nvGrpSpPr>
        <p:grpSpPr>
          <a:xfrm>
            <a:off x="4867595" y="504208"/>
            <a:ext cx="1179566" cy="1641231"/>
            <a:chOff x="4867595" y="504208"/>
            <a:chExt cx="1179566" cy="164123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E5FA6D-1DDF-0AED-E8C2-E2780CDB3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595" y="504208"/>
              <a:ext cx="1179566" cy="11795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8171B6-DA79-7EA1-F852-FDB46E2BB704}"/>
                </a:ext>
              </a:extLst>
            </p:cNvPr>
            <p:cNvSpPr txBox="1"/>
            <p:nvPr/>
          </p:nvSpPr>
          <p:spPr>
            <a:xfrm>
              <a:off x="4961729" y="1683774"/>
              <a:ext cx="99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Credit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D1075F8-EE9C-81A5-C984-8A5FA390B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2" y="528594"/>
            <a:ext cx="1179567" cy="11795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0C5253-7675-4473-A8E7-1A37A09F0B47}"/>
              </a:ext>
            </a:extLst>
          </p:cNvPr>
          <p:cNvSpPr txBox="1"/>
          <p:nvPr/>
        </p:nvSpPr>
        <p:spPr>
          <a:xfrm>
            <a:off x="7438845" y="1700980"/>
            <a:ext cx="113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Online</a:t>
            </a: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Market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0BB20A-E2D7-9194-A2F9-A3C20A777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10" y="528594"/>
            <a:ext cx="1179568" cy="11795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874666-3F41-78C0-3573-2AACA594DDB7}"/>
              </a:ext>
            </a:extLst>
          </p:cNvPr>
          <p:cNvSpPr txBox="1"/>
          <p:nvPr/>
        </p:nvSpPr>
        <p:spPr>
          <a:xfrm>
            <a:off x="9428714" y="1708161"/>
            <a:ext cx="224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Cryptocurrency</a:t>
            </a: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1320B01A-138C-25D6-CA15-B4116B91B7A3}"/>
              </a:ext>
            </a:extLst>
          </p:cNvPr>
          <p:cNvSpPr/>
          <p:nvPr/>
        </p:nvSpPr>
        <p:spPr>
          <a:xfrm>
            <a:off x="-12311988" y="-21394643"/>
            <a:ext cx="45720000" cy="45720000"/>
          </a:xfrm>
          <a:prstGeom prst="donut">
            <a:avLst>
              <a:gd name="adj" fmla="val 4738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53BB4-CC45-6D95-89F6-0F7EBCE138C4}"/>
              </a:ext>
            </a:extLst>
          </p:cNvPr>
          <p:cNvSpPr txBox="1"/>
          <p:nvPr/>
        </p:nvSpPr>
        <p:spPr>
          <a:xfrm>
            <a:off x="296035" y="2656894"/>
            <a:ext cx="1150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system of validating transactions using a decentralized, trustless verification system.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7293E6-6032-D58A-EFF8-9B97A6F549C7}"/>
              </a:ext>
            </a:extLst>
          </p:cNvPr>
          <p:cNvCxnSpPr>
            <a:cxnSpLocks/>
            <a:stCxn id="49" idx="3"/>
            <a:endCxn id="43" idx="1"/>
          </p:cNvCxnSpPr>
          <p:nvPr/>
        </p:nvCxnSpPr>
        <p:spPr>
          <a:xfrm>
            <a:off x="4716909" y="3657299"/>
            <a:ext cx="3967144" cy="2545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D492DE-59A9-8AD9-3CB5-105D0877AB60}"/>
              </a:ext>
            </a:extLst>
          </p:cNvPr>
          <p:cNvSpPr txBox="1"/>
          <p:nvPr/>
        </p:nvSpPr>
        <p:spPr>
          <a:xfrm>
            <a:off x="4030575" y="4189466"/>
            <a:ext cx="7804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Helen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61782D-69D9-E3EF-C032-D94107671F2E}"/>
              </a:ext>
            </a:extLst>
          </p:cNvPr>
          <p:cNvSpPr txBox="1"/>
          <p:nvPr/>
        </p:nvSpPr>
        <p:spPr>
          <a:xfrm>
            <a:off x="8648246" y="4260376"/>
            <a:ext cx="7804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FE988D-9378-8755-518A-FFE2BF551CE5}"/>
              </a:ext>
            </a:extLst>
          </p:cNvPr>
          <p:cNvSpPr/>
          <p:nvPr/>
        </p:nvSpPr>
        <p:spPr>
          <a:xfrm>
            <a:off x="45719" y="3670606"/>
            <a:ext cx="2785043" cy="227076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u="sng" dirty="0">
                <a:latin typeface="Cambria" panose="02040503050406030204" pitchFamily="18" charset="0"/>
                <a:ea typeface="Cambria" panose="02040503050406030204" pitchFamily="18" charset="0"/>
              </a:rPr>
              <a:t>Ledger</a:t>
            </a:r>
          </a:p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Helen pays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100Birr</a:t>
            </a:r>
          </a:p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Daniel pays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50Birr</a:t>
            </a:r>
          </a:p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Hana pays Helen 10Birr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D078ECC-1412-D493-218B-2FA2FD66D6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053" y="3328324"/>
            <a:ext cx="708855" cy="70885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9FA224F-53EC-8AC8-144B-403FC2D48A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801" y="5511111"/>
            <a:ext cx="664587" cy="66458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C8C6039-AA83-945A-279B-DD088EB730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866" y="5511111"/>
            <a:ext cx="664587" cy="66458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3DEABF2-5EA6-FE2D-FD4C-96CAD31FE2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322" y="3325005"/>
            <a:ext cx="664587" cy="66458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B46B184-9BE0-9F8D-2DF2-F4CF3D44369B}"/>
              </a:ext>
            </a:extLst>
          </p:cNvPr>
          <p:cNvSpPr txBox="1"/>
          <p:nvPr/>
        </p:nvSpPr>
        <p:spPr>
          <a:xfrm>
            <a:off x="4007712" y="6279201"/>
            <a:ext cx="8338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Daniel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CA2811-86DD-9088-CD66-DB8C85604848}"/>
              </a:ext>
            </a:extLst>
          </p:cNvPr>
          <p:cNvSpPr txBox="1"/>
          <p:nvPr/>
        </p:nvSpPr>
        <p:spPr>
          <a:xfrm>
            <a:off x="8648246" y="6279201"/>
            <a:ext cx="7491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Hana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0E705F-2CC3-B6E0-B7EE-84E5F6616F75}"/>
              </a:ext>
            </a:extLst>
          </p:cNvPr>
          <p:cNvCxnSpPr>
            <a:cxnSpLocks/>
            <a:stCxn id="24" idx="2"/>
            <a:endCxn id="45" idx="0"/>
          </p:cNvCxnSpPr>
          <p:nvPr/>
        </p:nvCxnSpPr>
        <p:spPr>
          <a:xfrm flipH="1">
            <a:off x="4415095" y="4558798"/>
            <a:ext cx="5714" cy="95231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163CFC5-1A37-195B-CC3C-C943A18E5647}"/>
              </a:ext>
            </a:extLst>
          </p:cNvPr>
          <p:cNvCxnSpPr>
            <a:cxnSpLocks/>
            <a:stCxn id="47" idx="0"/>
            <a:endCxn id="25" idx="2"/>
          </p:cNvCxnSpPr>
          <p:nvPr/>
        </p:nvCxnSpPr>
        <p:spPr>
          <a:xfrm flipV="1">
            <a:off x="9028160" y="4629708"/>
            <a:ext cx="10320" cy="88140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1FD7490-F09D-0EE7-3866-49BC68DA01F0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4747388" y="5843405"/>
            <a:ext cx="394847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D22F20E-3FED-21B3-20FD-9454611A9233}"/>
              </a:ext>
            </a:extLst>
          </p:cNvPr>
          <p:cNvSpPr txBox="1"/>
          <p:nvPr/>
        </p:nvSpPr>
        <p:spPr>
          <a:xfrm>
            <a:off x="5260327" y="3738266"/>
            <a:ext cx="3171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Security Question 3:</a:t>
            </a:r>
          </a:p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website or central website is hosting the ledger?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3E3BF79-5B4E-3E51-5314-BA929FCC44CF}"/>
              </a:ext>
            </a:extLst>
          </p:cNvPr>
          <p:cNvSpPr txBox="1"/>
          <p:nvPr/>
        </p:nvSpPr>
        <p:spPr>
          <a:xfrm>
            <a:off x="5953026" y="4993710"/>
            <a:ext cx="2356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Solution???</a:t>
            </a:r>
            <a:b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Decentralization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DFCFD1D-4D8B-C494-B60D-B3BA510ADC7B}"/>
              </a:ext>
            </a:extLst>
          </p:cNvPr>
          <p:cNvSpPr/>
          <p:nvPr/>
        </p:nvSpPr>
        <p:spPr>
          <a:xfrm>
            <a:off x="-3352800" y="2645306"/>
            <a:ext cx="1889727" cy="173613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latin typeface="Cambria" panose="02040503050406030204" pitchFamily="18" charset="0"/>
                <a:ea typeface="Cambria" panose="02040503050406030204" pitchFamily="18" charset="0"/>
              </a:rPr>
              <a:t>Ledger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Helen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100Birr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Daniel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50Birr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Hana pays Helen 10Birr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F155296-9602-3B76-B43D-03F42BB08133}"/>
              </a:ext>
            </a:extLst>
          </p:cNvPr>
          <p:cNvSpPr/>
          <p:nvPr/>
        </p:nvSpPr>
        <p:spPr>
          <a:xfrm>
            <a:off x="-3352800" y="5075759"/>
            <a:ext cx="1889727" cy="173613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latin typeface="Cambria" panose="02040503050406030204" pitchFamily="18" charset="0"/>
                <a:ea typeface="Cambria" panose="02040503050406030204" pitchFamily="18" charset="0"/>
              </a:rPr>
              <a:t>Ledger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Helen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100Birr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Daniel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50Birr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Hana pays Helen 10Birr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D201BE6-F49A-347A-F723-7519E7A9A7C0}"/>
              </a:ext>
            </a:extLst>
          </p:cNvPr>
          <p:cNvSpPr/>
          <p:nvPr/>
        </p:nvSpPr>
        <p:spPr>
          <a:xfrm>
            <a:off x="12744560" y="2736746"/>
            <a:ext cx="1889727" cy="173613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latin typeface="Cambria" panose="02040503050406030204" pitchFamily="18" charset="0"/>
                <a:ea typeface="Cambria" panose="02040503050406030204" pitchFamily="18" charset="0"/>
              </a:rPr>
              <a:t>Ledger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Helen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100Birr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Daniel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50Birr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Hana pays Helen 10Birr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00C79A1-25C7-065B-F2F1-FFC300807D34}"/>
              </a:ext>
            </a:extLst>
          </p:cNvPr>
          <p:cNvSpPr/>
          <p:nvPr/>
        </p:nvSpPr>
        <p:spPr>
          <a:xfrm>
            <a:off x="12759800" y="5068466"/>
            <a:ext cx="1889727" cy="173613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latin typeface="Cambria" panose="02040503050406030204" pitchFamily="18" charset="0"/>
                <a:ea typeface="Cambria" panose="02040503050406030204" pitchFamily="18" charset="0"/>
              </a:rPr>
              <a:t>Ledger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Helen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100Birr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Daniel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50Birr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Hana pays Helen 10Birr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3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A1F2570-D04E-2FC8-745C-0512CBAE7E1C}"/>
              </a:ext>
            </a:extLst>
          </p:cNvPr>
          <p:cNvGrpSpPr/>
          <p:nvPr/>
        </p:nvGrpSpPr>
        <p:grpSpPr>
          <a:xfrm>
            <a:off x="514037" y="504208"/>
            <a:ext cx="1179566" cy="1641231"/>
            <a:chOff x="1413690" y="976157"/>
            <a:chExt cx="1179566" cy="16412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464ABA-6406-3D04-0D46-9F3ED1E8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690" y="976157"/>
              <a:ext cx="1179566" cy="11795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1222A-5E73-EFB3-ED51-C8660B1B3709}"/>
                </a:ext>
              </a:extLst>
            </p:cNvPr>
            <p:cNvSpPr txBox="1"/>
            <p:nvPr/>
          </p:nvSpPr>
          <p:spPr>
            <a:xfrm>
              <a:off x="1456243" y="2155723"/>
              <a:ext cx="1028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Barter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E369-4BB1-C8FB-AA65-98E25B0B8E4E}"/>
              </a:ext>
            </a:extLst>
          </p:cNvPr>
          <p:cNvGrpSpPr/>
          <p:nvPr/>
        </p:nvGrpSpPr>
        <p:grpSpPr>
          <a:xfrm>
            <a:off x="2598785" y="383762"/>
            <a:ext cx="1179566" cy="1761677"/>
            <a:chOff x="2598785" y="383762"/>
            <a:chExt cx="1179566" cy="17616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111A62-C2BE-2119-8AAB-E7E3119CD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8785" y="383762"/>
              <a:ext cx="1179566" cy="11795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CE6700-0F66-6895-5101-0F0D3B48CB3C}"/>
                </a:ext>
              </a:extLst>
            </p:cNvPr>
            <p:cNvSpPr txBox="1"/>
            <p:nvPr/>
          </p:nvSpPr>
          <p:spPr>
            <a:xfrm>
              <a:off x="2782847" y="1683774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Cash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AA76F-04A5-F6C5-48DE-C1F1432F765B}"/>
              </a:ext>
            </a:extLst>
          </p:cNvPr>
          <p:cNvGrpSpPr/>
          <p:nvPr/>
        </p:nvGrpSpPr>
        <p:grpSpPr>
          <a:xfrm>
            <a:off x="4867595" y="504208"/>
            <a:ext cx="1179566" cy="1641231"/>
            <a:chOff x="4867595" y="504208"/>
            <a:chExt cx="1179566" cy="164123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E5FA6D-1DDF-0AED-E8C2-E2780CDB3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595" y="504208"/>
              <a:ext cx="1179566" cy="11795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8171B6-DA79-7EA1-F852-FDB46E2BB704}"/>
                </a:ext>
              </a:extLst>
            </p:cNvPr>
            <p:cNvSpPr txBox="1"/>
            <p:nvPr/>
          </p:nvSpPr>
          <p:spPr>
            <a:xfrm>
              <a:off x="4961729" y="1683774"/>
              <a:ext cx="99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Credit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D1075F8-EE9C-81A5-C984-8A5FA390B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2" y="528594"/>
            <a:ext cx="1179567" cy="11795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0C5253-7675-4473-A8E7-1A37A09F0B47}"/>
              </a:ext>
            </a:extLst>
          </p:cNvPr>
          <p:cNvSpPr txBox="1"/>
          <p:nvPr/>
        </p:nvSpPr>
        <p:spPr>
          <a:xfrm>
            <a:off x="7438845" y="1700980"/>
            <a:ext cx="113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Online</a:t>
            </a: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Market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0BB20A-E2D7-9194-A2F9-A3C20A777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10" y="528594"/>
            <a:ext cx="1179568" cy="11795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874666-3F41-78C0-3573-2AACA594DDB7}"/>
              </a:ext>
            </a:extLst>
          </p:cNvPr>
          <p:cNvSpPr txBox="1"/>
          <p:nvPr/>
        </p:nvSpPr>
        <p:spPr>
          <a:xfrm>
            <a:off x="9428714" y="1708161"/>
            <a:ext cx="224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Cryptocurrency</a:t>
            </a: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1320B01A-138C-25D6-CA15-B4116B91B7A3}"/>
              </a:ext>
            </a:extLst>
          </p:cNvPr>
          <p:cNvSpPr/>
          <p:nvPr/>
        </p:nvSpPr>
        <p:spPr>
          <a:xfrm>
            <a:off x="-12311988" y="-21394643"/>
            <a:ext cx="45720000" cy="45720000"/>
          </a:xfrm>
          <a:prstGeom prst="donut">
            <a:avLst>
              <a:gd name="adj" fmla="val 4738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7293E6-6032-D58A-EFF8-9B97A6F549C7}"/>
              </a:ext>
            </a:extLst>
          </p:cNvPr>
          <p:cNvCxnSpPr>
            <a:cxnSpLocks/>
            <a:stCxn id="49" idx="3"/>
            <a:endCxn id="43" idx="1"/>
          </p:cNvCxnSpPr>
          <p:nvPr/>
        </p:nvCxnSpPr>
        <p:spPr>
          <a:xfrm>
            <a:off x="3749637" y="3605323"/>
            <a:ext cx="3967144" cy="2545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D492DE-59A9-8AD9-3CB5-105D0877AB60}"/>
              </a:ext>
            </a:extLst>
          </p:cNvPr>
          <p:cNvSpPr txBox="1"/>
          <p:nvPr/>
        </p:nvSpPr>
        <p:spPr>
          <a:xfrm>
            <a:off x="3063303" y="4137490"/>
            <a:ext cx="7804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Helen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61782D-69D9-E3EF-C032-D94107671F2E}"/>
              </a:ext>
            </a:extLst>
          </p:cNvPr>
          <p:cNvSpPr txBox="1"/>
          <p:nvPr/>
        </p:nvSpPr>
        <p:spPr>
          <a:xfrm>
            <a:off x="7680974" y="4208400"/>
            <a:ext cx="7804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D078ECC-1412-D493-218B-2FA2FD66D6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781" y="3276348"/>
            <a:ext cx="708855" cy="70885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9FA224F-53EC-8AC8-144B-403FC2D48A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529" y="5459135"/>
            <a:ext cx="664587" cy="66458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C8C6039-AA83-945A-279B-DD088EB730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94" y="5459135"/>
            <a:ext cx="664587" cy="66458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3DEABF2-5EA6-FE2D-FD4C-96CAD31FE2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50" y="3273029"/>
            <a:ext cx="664587" cy="66458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B46B184-9BE0-9F8D-2DF2-F4CF3D44369B}"/>
              </a:ext>
            </a:extLst>
          </p:cNvPr>
          <p:cNvSpPr txBox="1"/>
          <p:nvPr/>
        </p:nvSpPr>
        <p:spPr>
          <a:xfrm>
            <a:off x="3040440" y="6227225"/>
            <a:ext cx="8338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Daniel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CA2811-86DD-9088-CD66-DB8C85604848}"/>
              </a:ext>
            </a:extLst>
          </p:cNvPr>
          <p:cNvSpPr txBox="1"/>
          <p:nvPr/>
        </p:nvSpPr>
        <p:spPr>
          <a:xfrm>
            <a:off x="7680974" y="6227225"/>
            <a:ext cx="7491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Hana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0E705F-2CC3-B6E0-B7EE-84E5F6616F75}"/>
              </a:ext>
            </a:extLst>
          </p:cNvPr>
          <p:cNvCxnSpPr>
            <a:cxnSpLocks/>
            <a:stCxn id="24" idx="2"/>
            <a:endCxn id="45" idx="0"/>
          </p:cNvCxnSpPr>
          <p:nvPr/>
        </p:nvCxnSpPr>
        <p:spPr>
          <a:xfrm flipH="1">
            <a:off x="3447823" y="4506822"/>
            <a:ext cx="5714" cy="95231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163CFC5-1A37-195B-CC3C-C943A18E5647}"/>
              </a:ext>
            </a:extLst>
          </p:cNvPr>
          <p:cNvCxnSpPr>
            <a:cxnSpLocks/>
            <a:stCxn id="47" idx="0"/>
            <a:endCxn id="25" idx="2"/>
          </p:cNvCxnSpPr>
          <p:nvPr/>
        </p:nvCxnSpPr>
        <p:spPr>
          <a:xfrm flipV="1">
            <a:off x="8060888" y="4577732"/>
            <a:ext cx="10320" cy="88140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1FD7490-F09D-0EE7-3866-49BC68DA01F0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3780116" y="5791429"/>
            <a:ext cx="394847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DFCFD1D-4D8B-C494-B60D-B3BA510ADC7B}"/>
              </a:ext>
            </a:extLst>
          </p:cNvPr>
          <p:cNvSpPr/>
          <p:nvPr/>
        </p:nvSpPr>
        <p:spPr>
          <a:xfrm>
            <a:off x="701040" y="2645306"/>
            <a:ext cx="1889727" cy="173613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latin typeface="Cambria" panose="02040503050406030204" pitchFamily="18" charset="0"/>
                <a:ea typeface="Cambria" panose="02040503050406030204" pitchFamily="18" charset="0"/>
              </a:rPr>
              <a:t>Ledger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Helen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100Birr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Daniel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50Birr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Hana pays Helen 10Birr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F155296-9602-3B76-B43D-03F42BB08133}"/>
              </a:ext>
            </a:extLst>
          </p:cNvPr>
          <p:cNvSpPr/>
          <p:nvPr/>
        </p:nvSpPr>
        <p:spPr>
          <a:xfrm>
            <a:off x="685800" y="5075759"/>
            <a:ext cx="1889727" cy="173613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latin typeface="Cambria" panose="02040503050406030204" pitchFamily="18" charset="0"/>
                <a:ea typeface="Cambria" panose="02040503050406030204" pitchFamily="18" charset="0"/>
              </a:rPr>
              <a:t>Ledger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Helen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100Birr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Daniel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50Birr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Hana pays Helen 10Birr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D201BE6-F49A-347A-F723-7519E7A9A7C0}"/>
              </a:ext>
            </a:extLst>
          </p:cNvPr>
          <p:cNvSpPr/>
          <p:nvPr/>
        </p:nvSpPr>
        <p:spPr>
          <a:xfrm>
            <a:off x="8934560" y="2736746"/>
            <a:ext cx="1889727" cy="173613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latin typeface="Cambria" panose="02040503050406030204" pitchFamily="18" charset="0"/>
                <a:ea typeface="Cambria" panose="02040503050406030204" pitchFamily="18" charset="0"/>
              </a:rPr>
              <a:t>Ledger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Helen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100Birr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Daniel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50Birr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Hana pays Helen 10Birr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00C79A1-25C7-065B-F2F1-FFC300807D34}"/>
              </a:ext>
            </a:extLst>
          </p:cNvPr>
          <p:cNvSpPr/>
          <p:nvPr/>
        </p:nvSpPr>
        <p:spPr>
          <a:xfrm>
            <a:off x="8934560" y="5068466"/>
            <a:ext cx="1889727" cy="173613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latin typeface="Cambria" panose="02040503050406030204" pitchFamily="18" charset="0"/>
                <a:ea typeface="Cambria" panose="02040503050406030204" pitchFamily="18" charset="0"/>
              </a:rPr>
              <a:t>Ledger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Helen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100Birr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Daniel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50Birr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Hana pays Helen 10Birr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48A56329-E961-D0C3-6077-040EBF93B0CB}"/>
              </a:ext>
            </a:extLst>
          </p:cNvPr>
          <p:cNvSpPr/>
          <p:nvPr/>
        </p:nvSpPr>
        <p:spPr>
          <a:xfrm>
            <a:off x="3320185" y="3421934"/>
            <a:ext cx="182880" cy="182880"/>
          </a:xfrm>
          <a:prstGeom prst="donut">
            <a:avLst>
              <a:gd name="adj" fmla="val 6123"/>
            </a:avLst>
          </a:prstGeom>
          <a:solidFill>
            <a:schemeClr val="bg2">
              <a:lumMod val="25000"/>
              <a:alpha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1C0D6CA1-340D-9F1F-6915-10DB6A01EFF0}"/>
              </a:ext>
            </a:extLst>
          </p:cNvPr>
          <p:cNvSpPr/>
          <p:nvPr/>
        </p:nvSpPr>
        <p:spPr>
          <a:xfrm>
            <a:off x="3228745" y="3330494"/>
            <a:ext cx="365760" cy="365760"/>
          </a:xfrm>
          <a:prstGeom prst="donut">
            <a:avLst>
              <a:gd name="adj" fmla="val 6123"/>
            </a:avLst>
          </a:prstGeom>
          <a:solidFill>
            <a:schemeClr val="bg2">
              <a:lumMod val="25000"/>
              <a:alpha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731A248D-D317-3C57-2233-504B510CA90C}"/>
              </a:ext>
            </a:extLst>
          </p:cNvPr>
          <p:cNvSpPr/>
          <p:nvPr/>
        </p:nvSpPr>
        <p:spPr>
          <a:xfrm>
            <a:off x="3137305" y="3239054"/>
            <a:ext cx="548640" cy="548640"/>
          </a:xfrm>
          <a:prstGeom prst="donut">
            <a:avLst>
              <a:gd name="adj" fmla="val 6123"/>
            </a:avLst>
          </a:prstGeom>
          <a:solidFill>
            <a:schemeClr val="bg2">
              <a:lumMod val="25000"/>
              <a:alpha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21973EC6-A034-6906-CF91-B89AA8054C8C}"/>
              </a:ext>
            </a:extLst>
          </p:cNvPr>
          <p:cNvSpPr/>
          <p:nvPr/>
        </p:nvSpPr>
        <p:spPr>
          <a:xfrm>
            <a:off x="2954425" y="3056174"/>
            <a:ext cx="914400" cy="914400"/>
          </a:xfrm>
          <a:prstGeom prst="donut">
            <a:avLst>
              <a:gd name="adj" fmla="val 5339"/>
            </a:avLst>
          </a:prstGeom>
          <a:solidFill>
            <a:schemeClr val="bg2">
              <a:lumMod val="25000"/>
              <a:alpha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CECCBE0B-1EBE-1E59-BD9F-DAB8C79365AD}"/>
              </a:ext>
            </a:extLst>
          </p:cNvPr>
          <p:cNvSpPr/>
          <p:nvPr/>
        </p:nvSpPr>
        <p:spPr>
          <a:xfrm>
            <a:off x="2771545" y="2890562"/>
            <a:ext cx="1280160" cy="1280160"/>
          </a:xfrm>
          <a:prstGeom prst="donut">
            <a:avLst>
              <a:gd name="adj" fmla="val 2997"/>
            </a:avLst>
          </a:prstGeom>
          <a:solidFill>
            <a:schemeClr val="bg2">
              <a:lumMod val="25000"/>
              <a:alpha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E0949E17-16CD-6E77-1735-77EA833C7088}"/>
              </a:ext>
            </a:extLst>
          </p:cNvPr>
          <p:cNvSpPr/>
          <p:nvPr/>
        </p:nvSpPr>
        <p:spPr>
          <a:xfrm>
            <a:off x="2588665" y="2694067"/>
            <a:ext cx="1645920" cy="1645920"/>
          </a:xfrm>
          <a:prstGeom prst="donut">
            <a:avLst>
              <a:gd name="adj" fmla="val 2980"/>
            </a:avLst>
          </a:prstGeom>
          <a:solidFill>
            <a:schemeClr val="bg2">
              <a:lumMod val="25000"/>
              <a:alpha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EFDF782C-728D-8528-7AAE-86713F738544}"/>
              </a:ext>
            </a:extLst>
          </p:cNvPr>
          <p:cNvSpPr/>
          <p:nvPr/>
        </p:nvSpPr>
        <p:spPr>
          <a:xfrm>
            <a:off x="2314345" y="2414924"/>
            <a:ext cx="2194560" cy="2194560"/>
          </a:xfrm>
          <a:prstGeom prst="donut">
            <a:avLst>
              <a:gd name="adj" fmla="val 1622"/>
            </a:avLst>
          </a:prstGeom>
          <a:solidFill>
            <a:schemeClr val="bg2">
              <a:lumMod val="25000"/>
              <a:alpha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C3EB8F02-D979-68C3-8681-E2FD27465709}"/>
              </a:ext>
            </a:extLst>
          </p:cNvPr>
          <p:cNvSpPr/>
          <p:nvPr/>
        </p:nvSpPr>
        <p:spPr>
          <a:xfrm>
            <a:off x="2040025" y="2144588"/>
            <a:ext cx="2743200" cy="2743200"/>
          </a:xfrm>
          <a:prstGeom prst="donut">
            <a:avLst>
              <a:gd name="adj" fmla="val 1622"/>
            </a:avLst>
          </a:prstGeom>
          <a:solidFill>
            <a:schemeClr val="bg2">
              <a:lumMod val="25000"/>
              <a:alpha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FB7DE8BE-B8C7-0AEA-FF5C-DDFFB2E9D98E}"/>
              </a:ext>
            </a:extLst>
          </p:cNvPr>
          <p:cNvSpPr/>
          <p:nvPr/>
        </p:nvSpPr>
        <p:spPr>
          <a:xfrm>
            <a:off x="1582825" y="1731575"/>
            <a:ext cx="3657600" cy="3657600"/>
          </a:xfrm>
          <a:prstGeom prst="donut">
            <a:avLst>
              <a:gd name="adj" fmla="val 1118"/>
            </a:avLst>
          </a:prstGeom>
          <a:solidFill>
            <a:schemeClr val="bg2">
              <a:lumMod val="25000"/>
              <a:alpha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11BC13BB-5E5D-1C65-9AB4-D56AE639ECA3}"/>
              </a:ext>
            </a:extLst>
          </p:cNvPr>
          <p:cNvSpPr/>
          <p:nvPr/>
        </p:nvSpPr>
        <p:spPr>
          <a:xfrm>
            <a:off x="668425" y="769004"/>
            <a:ext cx="5486400" cy="5486400"/>
          </a:xfrm>
          <a:prstGeom prst="donut">
            <a:avLst>
              <a:gd name="adj" fmla="val 758"/>
            </a:avLst>
          </a:prstGeom>
          <a:solidFill>
            <a:schemeClr val="bg2">
              <a:lumMod val="25000"/>
              <a:alpha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043D409B-B495-BE6D-99F9-87D013C73E56}"/>
              </a:ext>
            </a:extLst>
          </p:cNvPr>
          <p:cNvSpPr/>
          <p:nvPr/>
        </p:nvSpPr>
        <p:spPr>
          <a:xfrm>
            <a:off x="-1160375" y="-1059796"/>
            <a:ext cx="9144000" cy="9144000"/>
          </a:xfrm>
          <a:prstGeom prst="donut">
            <a:avLst>
              <a:gd name="adj" fmla="val 424"/>
            </a:avLst>
          </a:prstGeom>
          <a:solidFill>
            <a:schemeClr val="bg2">
              <a:lumMod val="25000"/>
              <a:alpha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C6DBEF-3A64-ECF2-FA07-372C828049A0}"/>
              </a:ext>
            </a:extLst>
          </p:cNvPr>
          <p:cNvSpPr txBox="1"/>
          <p:nvPr/>
        </p:nvSpPr>
        <p:spPr>
          <a:xfrm>
            <a:off x="3478230" y="2914817"/>
            <a:ext cx="457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a transaction on a ledger then broadcast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D4C37E-2BF6-C41E-7873-E66FE4A7A43D}"/>
              </a:ext>
            </a:extLst>
          </p:cNvPr>
          <p:cNvSpPr txBox="1"/>
          <p:nvPr/>
        </p:nvSpPr>
        <p:spPr>
          <a:xfrm>
            <a:off x="677272" y="4099209"/>
            <a:ext cx="1829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Helen pays Daniel 10Birr</a:t>
            </a:r>
            <a:endParaRPr lang="en-US" sz="12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933433-B779-8D4C-CEFE-30733E3F8F40}"/>
              </a:ext>
            </a:extLst>
          </p:cNvPr>
          <p:cNvSpPr txBox="1"/>
          <p:nvPr/>
        </p:nvSpPr>
        <p:spPr>
          <a:xfrm>
            <a:off x="-1829475" y="6527604"/>
            <a:ext cx="1829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Helen pays Daniel 10Birr</a:t>
            </a:r>
            <a:endParaRPr lang="en-US" sz="12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5EFE0B-9F6C-CD98-AE41-036FA35CDFDE}"/>
              </a:ext>
            </a:extLst>
          </p:cNvPr>
          <p:cNvSpPr txBox="1"/>
          <p:nvPr/>
        </p:nvSpPr>
        <p:spPr>
          <a:xfrm>
            <a:off x="12337974" y="6527603"/>
            <a:ext cx="1829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Helen pays Daniel 10Birr</a:t>
            </a:r>
            <a:endParaRPr lang="en-US" sz="12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261F51-8054-7EDD-B323-A0486280F4F1}"/>
              </a:ext>
            </a:extLst>
          </p:cNvPr>
          <p:cNvSpPr txBox="1"/>
          <p:nvPr/>
        </p:nvSpPr>
        <p:spPr>
          <a:xfrm>
            <a:off x="12391421" y="4183656"/>
            <a:ext cx="1829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Helen pays Daniel 10Birr</a:t>
            </a:r>
            <a:endParaRPr lang="en-US" sz="12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267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"/>
                            </p:stCondLst>
                            <p:childTnLst>
                              <p:par>
                                <p:cTn id="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0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80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8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20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8" grpId="0" animBg="1"/>
      <p:bldP spid="8" grpId="1" animBg="1"/>
      <p:bldP spid="16" grpId="0" animBg="1"/>
      <p:bldP spid="16" grpId="1" animBg="1"/>
      <p:bldP spid="19" grpId="0" animBg="1"/>
      <p:bldP spid="19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2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A1F2570-D04E-2FC8-745C-0512CBAE7E1C}"/>
              </a:ext>
            </a:extLst>
          </p:cNvPr>
          <p:cNvGrpSpPr/>
          <p:nvPr/>
        </p:nvGrpSpPr>
        <p:grpSpPr>
          <a:xfrm>
            <a:off x="514037" y="504208"/>
            <a:ext cx="1179566" cy="1641231"/>
            <a:chOff x="1413690" y="976157"/>
            <a:chExt cx="1179566" cy="16412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464ABA-6406-3D04-0D46-9F3ED1E8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690" y="976157"/>
              <a:ext cx="1179566" cy="11795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1222A-5E73-EFB3-ED51-C8660B1B3709}"/>
                </a:ext>
              </a:extLst>
            </p:cNvPr>
            <p:cNvSpPr txBox="1"/>
            <p:nvPr/>
          </p:nvSpPr>
          <p:spPr>
            <a:xfrm>
              <a:off x="1456243" y="2155723"/>
              <a:ext cx="1028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Barter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E369-4BB1-C8FB-AA65-98E25B0B8E4E}"/>
              </a:ext>
            </a:extLst>
          </p:cNvPr>
          <p:cNvGrpSpPr/>
          <p:nvPr/>
        </p:nvGrpSpPr>
        <p:grpSpPr>
          <a:xfrm>
            <a:off x="2598785" y="383762"/>
            <a:ext cx="1179566" cy="1761677"/>
            <a:chOff x="2598785" y="383762"/>
            <a:chExt cx="1179566" cy="17616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111A62-C2BE-2119-8AAB-E7E3119CD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8785" y="383762"/>
              <a:ext cx="1179566" cy="11795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CE6700-0F66-6895-5101-0F0D3B48CB3C}"/>
                </a:ext>
              </a:extLst>
            </p:cNvPr>
            <p:cNvSpPr txBox="1"/>
            <p:nvPr/>
          </p:nvSpPr>
          <p:spPr>
            <a:xfrm>
              <a:off x="2782847" y="1683774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Cash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AA76F-04A5-F6C5-48DE-C1F1432F765B}"/>
              </a:ext>
            </a:extLst>
          </p:cNvPr>
          <p:cNvGrpSpPr/>
          <p:nvPr/>
        </p:nvGrpSpPr>
        <p:grpSpPr>
          <a:xfrm>
            <a:off x="4867595" y="504208"/>
            <a:ext cx="1179566" cy="1641231"/>
            <a:chOff x="4867595" y="504208"/>
            <a:chExt cx="1179566" cy="164123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E5FA6D-1DDF-0AED-E8C2-E2780CDB3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595" y="504208"/>
              <a:ext cx="1179566" cy="11795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8171B6-DA79-7EA1-F852-FDB46E2BB704}"/>
                </a:ext>
              </a:extLst>
            </p:cNvPr>
            <p:cNvSpPr txBox="1"/>
            <p:nvPr/>
          </p:nvSpPr>
          <p:spPr>
            <a:xfrm>
              <a:off x="4961729" y="1683774"/>
              <a:ext cx="99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Credit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D1075F8-EE9C-81A5-C984-8A5FA390B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2" y="528594"/>
            <a:ext cx="1179567" cy="11795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0C5253-7675-4473-A8E7-1A37A09F0B47}"/>
              </a:ext>
            </a:extLst>
          </p:cNvPr>
          <p:cNvSpPr txBox="1"/>
          <p:nvPr/>
        </p:nvSpPr>
        <p:spPr>
          <a:xfrm>
            <a:off x="7438845" y="1700980"/>
            <a:ext cx="113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Online</a:t>
            </a: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Market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0BB20A-E2D7-9194-A2F9-A3C20A777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10" y="528594"/>
            <a:ext cx="1179568" cy="11795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874666-3F41-78C0-3573-2AACA594DDB7}"/>
              </a:ext>
            </a:extLst>
          </p:cNvPr>
          <p:cNvSpPr txBox="1"/>
          <p:nvPr/>
        </p:nvSpPr>
        <p:spPr>
          <a:xfrm>
            <a:off x="9428714" y="1708161"/>
            <a:ext cx="224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Cryptocurrency</a:t>
            </a: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1320B01A-138C-25D6-CA15-B4116B91B7A3}"/>
              </a:ext>
            </a:extLst>
          </p:cNvPr>
          <p:cNvSpPr/>
          <p:nvPr/>
        </p:nvSpPr>
        <p:spPr>
          <a:xfrm>
            <a:off x="-12311988" y="-21394643"/>
            <a:ext cx="45720000" cy="45720000"/>
          </a:xfrm>
          <a:prstGeom prst="donut">
            <a:avLst>
              <a:gd name="adj" fmla="val 4738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7293E6-6032-D58A-EFF8-9B97A6F549C7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749637" y="3605323"/>
            <a:ext cx="3967144" cy="2545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D492DE-59A9-8AD9-3CB5-105D0877AB60}"/>
              </a:ext>
            </a:extLst>
          </p:cNvPr>
          <p:cNvSpPr txBox="1"/>
          <p:nvPr/>
        </p:nvSpPr>
        <p:spPr>
          <a:xfrm>
            <a:off x="3063303" y="4137490"/>
            <a:ext cx="7804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Helen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61782D-69D9-E3EF-C032-D94107671F2E}"/>
              </a:ext>
            </a:extLst>
          </p:cNvPr>
          <p:cNvSpPr txBox="1"/>
          <p:nvPr/>
        </p:nvSpPr>
        <p:spPr>
          <a:xfrm>
            <a:off x="7680974" y="4208400"/>
            <a:ext cx="7804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D078ECC-1412-D493-218B-2FA2FD66D6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781" y="3276348"/>
            <a:ext cx="708855" cy="70885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9FA224F-53EC-8AC8-144B-403FC2D48A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529" y="5459135"/>
            <a:ext cx="664587" cy="66458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C8C6039-AA83-945A-279B-DD088EB730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94" y="5459135"/>
            <a:ext cx="664587" cy="66458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B46B184-9BE0-9F8D-2DF2-F4CF3D44369B}"/>
              </a:ext>
            </a:extLst>
          </p:cNvPr>
          <p:cNvSpPr txBox="1"/>
          <p:nvPr/>
        </p:nvSpPr>
        <p:spPr>
          <a:xfrm>
            <a:off x="3040440" y="6227225"/>
            <a:ext cx="8338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Daniel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CA2811-86DD-9088-CD66-DB8C85604848}"/>
              </a:ext>
            </a:extLst>
          </p:cNvPr>
          <p:cNvSpPr txBox="1"/>
          <p:nvPr/>
        </p:nvSpPr>
        <p:spPr>
          <a:xfrm>
            <a:off x="7680974" y="6227225"/>
            <a:ext cx="7491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Hana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0E705F-2CC3-B6E0-B7EE-84E5F6616F75}"/>
              </a:ext>
            </a:extLst>
          </p:cNvPr>
          <p:cNvCxnSpPr>
            <a:cxnSpLocks/>
            <a:stCxn id="24" idx="2"/>
            <a:endCxn id="45" idx="0"/>
          </p:cNvCxnSpPr>
          <p:nvPr/>
        </p:nvCxnSpPr>
        <p:spPr>
          <a:xfrm flipH="1">
            <a:off x="3447823" y="4506822"/>
            <a:ext cx="5714" cy="95231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163CFC5-1A37-195B-CC3C-C943A18E5647}"/>
              </a:ext>
            </a:extLst>
          </p:cNvPr>
          <p:cNvCxnSpPr>
            <a:cxnSpLocks/>
            <a:stCxn id="47" idx="0"/>
            <a:endCxn id="25" idx="2"/>
          </p:cNvCxnSpPr>
          <p:nvPr/>
        </p:nvCxnSpPr>
        <p:spPr>
          <a:xfrm flipV="1">
            <a:off x="8060888" y="4577732"/>
            <a:ext cx="10320" cy="88140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1FD7490-F09D-0EE7-3866-49BC68DA01F0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3780116" y="5791429"/>
            <a:ext cx="394847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DFCFD1D-4D8B-C494-B60D-B3BA510ADC7B}"/>
              </a:ext>
            </a:extLst>
          </p:cNvPr>
          <p:cNvSpPr/>
          <p:nvPr/>
        </p:nvSpPr>
        <p:spPr>
          <a:xfrm>
            <a:off x="701040" y="2645306"/>
            <a:ext cx="1889727" cy="173613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latin typeface="Cambria" panose="02040503050406030204" pitchFamily="18" charset="0"/>
                <a:ea typeface="Cambria" panose="02040503050406030204" pitchFamily="18" charset="0"/>
              </a:rPr>
              <a:t>Ledger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Helen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100Birr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Daniel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50Birr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Hana pays Helen 10Birr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F155296-9602-3B76-B43D-03F42BB08133}"/>
              </a:ext>
            </a:extLst>
          </p:cNvPr>
          <p:cNvSpPr/>
          <p:nvPr/>
        </p:nvSpPr>
        <p:spPr>
          <a:xfrm>
            <a:off x="685800" y="5075759"/>
            <a:ext cx="1889727" cy="173613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latin typeface="Cambria" panose="02040503050406030204" pitchFamily="18" charset="0"/>
                <a:ea typeface="Cambria" panose="02040503050406030204" pitchFamily="18" charset="0"/>
              </a:rPr>
              <a:t>Ledger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Helen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100Birr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Daniel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50Birr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Hana pays Helen 10Birr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D201BE6-F49A-347A-F723-7519E7A9A7C0}"/>
              </a:ext>
            </a:extLst>
          </p:cNvPr>
          <p:cNvSpPr/>
          <p:nvPr/>
        </p:nvSpPr>
        <p:spPr>
          <a:xfrm>
            <a:off x="8934560" y="2736746"/>
            <a:ext cx="1889727" cy="173613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latin typeface="Cambria" panose="02040503050406030204" pitchFamily="18" charset="0"/>
                <a:ea typeface="Cambria" panose="02040503050406030204" pitchFamily="18" charset="0"/>
              </a:rPr>
              <a:t>Ledger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Helen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100Birr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Daniel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50Birr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Hana pays Helen 10Birr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00C79A1-25C7-065B-F2F1-FFC300807D34}"/>
              </a:ext>
            </a:extLst>
          </p:cNvPr>
          <p:cNvSpPr/>
          <p:nvPr/>
        </p:nvSpPr>
        <p:spPr>
          <a:xfrm>
            <a:off x="8934560" y="5068466"/>
            <a:ext cx="1889727" cy="173613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latin typeface="Cambria" panose="02040503050406030204" pitchFamily="18" charset="0"/>
                <a:ea typeface="Cambria" panose="02040503050406030204" pitchFamily="18" charset="0"/>
              </a:rPr>
              <a:t>Ledger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Helen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100Birr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Daniel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50Birr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Hana pays Helen 10Birr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C6DBEF-3A64-ECF2-FA07-372C828049A0}"/>
              </a:ext>
            </a:extLst>
          </p:cNvPr>
          <p:cNvSpPr txBox="1"/>
          <p:nvPr/>
        </p:nvSpPr>
        <p:spPr>
          <a:xfrm>
            <a:off x="3478230" y="2914817"/>
            <a:ext cx="457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a transaction on a ledger then broadcast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D4C37E-2BF6-C41E-7873-E66FE4A7A43D}"/>
              </a:ext>
            </a:extLst>
          </p:cNvPr>
          <p:cNvSpPr txBox="1"/>
          <p:nvPr/>
        </p:nvSpPr>
        <p:spPr>
          <a:xfrm>
            <a:off x="677272" y="4099209"/>
            <a:ext cx="1829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Helen pays Daniel 10Birr</a:t>
            </a:r>
            <a:endParaRPr lang="en-US" sz="12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933433-B779-8D4C-CEFE-30733E3F8F40}"/>
              </a:ext>
            </a:extLst>
          </p:cNvPr>
          <p:cNvSpPr txBox="1"/>
          <p:nvPr/>
        </p:nvSpPr>
        <p:spPr>
          <a:xfrm>
            <a:off x="715605" y="6527604"/>
            <a:ext cx="1829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Helen pays Daniel 10Birr</a:t>
            </a:r>
            <a:endParaRPr lang="en-US" sz="12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5EFE0B-9F6C-CD98-AE41-036FA35CDFDE}"/>
              </a:ext>
            </a:extLst>
          </p:cNvPr>
          <p:cNvSpPr txBox="1"/>
          <p:nvPr/>
        </p:nvSpPr>
        <p:spPr>
          <a:xfrm>
            <a:off x="8985174" y="6527603"/>
            <a:ext cx="1829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Helen pays Daniel 10Birr</a:t>
            </a:r>
            <a:endParaRPr lang="en-US" sz="12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261F51-8054-7EDD-B323-A0486280F4F1}"/>
              </a:ext>
            </a:extLst>
          </p:cNvPr>
          <p:cNvSpPr txBox="1"/>
          <p:nvPr/>
        </p:nvSpPr>
        <p:spPr>
          <a:xfrm>
            <a:off x="8947181" y="4183656"/>
            <a:ext cx="1829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Helen pays Daniel 10Birr</a:t>
            </a:r>
            <a:endParaRPr lang="en-US" sz="12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667935C-051E-2EB6-C209-BA21F24964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50" y="3273029"/>
            <a:ext cx="664587" cy="6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85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A1F2570-D04E-2FC8-745C-0512CBAE7E1C}"/>
              </a:ext>
            </a:extLst>
          </p:cNvPr>
          <p:cNvGrpSpPr/>
          <p:nvPr/>
        </p:nvGrpSpPr>
        <p:grpSpPr>
          <a:xfrm>
            <a:off x="514037" y="504208"/>
            <a:ext cx="1179566" cy="1641231"/>
            <a:chOff x="1413690" y="976157"/>
            <a:chExt cx="1179566" cy="16412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464ABA-6406-3D04-0D46-9F3ED1E8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690" y="976157"/>
              <a:ext cx="1179566" cy="11795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1222A-5E73-EFB3-ED51-C8660B1B3709}"/>
                </a:ext>
              </a:extLst>
            </p:cNvPr>
            <p:cNvSpPr txBox="1"/>
            <p:nvPr/>
          </p:nvSpPr>
          <p:spPr>
            <a:xfrm>
              <a:off x="1456243" y="2155723"/>
              <a:ext cx="1028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Barter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E369-4BB1-C8FB-AA65-98E25B0B8E4E}"/>
              </a:ext>
            </a:extLst>
          </p:cNvPr>
          <p:cNvGrpSpPr/>
          <p:nvPr/>
        </p:nvGrpSpPr>
        <p:grpSpPr>
          <a:xfrm>
            <a:off x="2598785" y="383762"/>
            <a:ext cx="1179566" cy="1761677"/>
            <a:chOff x="2598785" y="383762"/>
            <a:chExt cx="1179566" cy="17616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111A62-C2BE-2119-8AAB-E7E3119CD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8785" y="383762"/>
              <a:ext cx="1179566" cy="11795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CE6700-0F66-6895-5101-0F0D3B48CB3C}"/>
                </a:ext>
              </a:extLst>
            </p:cNvPr>
            <p:cNvSpPr txBox="1"/>
            <p:nvPr/>
          </p:nvSpPr>
          <p:spPr>
            <a:xfrm>
              <a:off x="2782847" y="1683774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Cash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AA76F-04A5-F6C5-48DE-C1F1432F765B}"/>
              </a:ext>
            </a:extLst>
          </p:cNvPr>
          <p:cNvGrpSpPr/>
          <p:nvPr/>
        </p:nvGrpSpPr>
        <p:grpSpPr>
          <a:xfrm>
            <a:off x="4867595" y="504208"/>
            <a:ext cx="1179566" cy="1641231"/>
            <a:chOff x="4867595" y="504208"/>
            <a:chExt cx="1179566" cy="164123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E5FA6D-1DDF-0AED-E8C2-E2780CDB3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595" y="504208"/>
              <a:ext cx="1179566" cy="11795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8171B6-DA79-7EA1-F852-FDB46E2BB704}"/>
                </a:ext>
              </a:extLst>
            </p:cNvPr>
            <p:cNvSpPr txBox="1"/>
            <p:nvPr/>
          </p:nvSpPr>
          <p:spPr>
            <a:xfrm>
              <a:off x="4961729" y="1683774"/>
              <a:ext cx="99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Credit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D1075F8-EE9C-81A5-C984-8A5FA390B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2" y="528594"/>
            <a:ext cx="1179567" cy="11795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0C5253-7675-4473-A8E7-1A37A09F0B47}"/>
              </a:ext>
            </a:extLst>
          </p:cNvPr>
          <p:cNvSpPr txBox="1"/>
          <p:nvPr/>
        </p:nvSpPr>
        <p:spPr>
          <a:xfrm>
            <a:off x="7438845" y="1700980"/>
            <a:ext cx="113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Online</a:t>
            </a: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Market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0BB20A-E2D7-9194-A2F9-A3C20A777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10" y="528594"/>
            <a:ext cx="1179568" cy="11795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874666-3F41-78C0-3573-2AACA594DDB7}"/>
              </a:ext>
            </a:extLst>
          </p:cNvPr>
          <p:cNvSpPr txBox="1"/>
          <p:nvPr/>
        </p:nvSpPr>
        <p:spPr>
          <a:xfrm>
            <a:off x="9428714" y="1708161"/>
            <a:ext cx="224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Cryptocurrency</a:t>
            </a: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1320B01A-138C-25D6-CA15-B4116B91B7A3}"/>
              </a:ext>
            </a:extLst>
          </p:cNvPr>
          <p:cNvSpPr/>
          <p:nvPr/>
        </p:nvSpPr>
        <p:spPr>
          <a:xfrm>
            <a:off x="-12311988" y="-21394643"/>
            <a:ext cx="45720000" cy="45720000"/>
          </a:xfrm>
          <a:prstGeom prst="donut">
            <a:avLst>
              <a:gd name="adj" fmla="val 4738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7293E6-6032-D58A-EFF8-9B97A6F549C7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749637" y="3605323"/>
            <a:ext cx="3967144" cy="2545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D492DE-59A9-8AD9-3CB5-105D0877AB60}"/>
              </a:ext>
            </a:extLst>
          </p:cNvPr>
          <p:cNvSpPr txBox="1"/>
          <p:nvPr/>
        </p:nvSpPr>
        <p:spPr>
          <a:xfrm>
            <a:off x="3063303" y="4137490"/>
            <a:ext cx="7804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Helen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61782D-69D9-E3EF-C032-D94107671F2E}"/>
              </a:ext>
            </a:extLst>
          </p:cNvPr>
          <p:cNvSpPr txBox="1"/>
          <p:nvPr/>
        </p:nvSpPr>
        <p:spPr>
          <a:xfrm>
            <a:off x="7680974" y="4208400"/>
            <a:ext cx="7804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D078ECC-1412-D493-218B-2FA2FD66D6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781" y="3276348"/>
            <a:ext cx="708855" cy="70885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9FA224F-53EC-8AC8-144B-403FC2D48A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529" y="5459135"/>
            <a:ext cx="664587" cy="66458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C8C6039-AA83-945A-279B-DD088EB730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94" y="5459135"/>
            <a:ext cx="664587" cy="66458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B46B184-9BE0-9F8D-2DF2-F4CF3D44369B}"/>
              </a:ext>
            </a:extLst>
          </p:cNvPr>
          <p:cNvSpPr txBox="1"/>
          <p:nvPr/>
        </p:nvSpPr>
        <p:spPr>
          <a:xfrm>
            <a:off x="3040440" y="6227225"/>
            <a:ext cx="8338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Daniel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CA2811-86DD-9088-CD66-DB8C85604848}"/>
              </a:ext>
            </a:extLst>
          </p:cNvPr>
          <p:cNvSpPr txBox="1"/>
          <p:nvPr/>
        </p:nvSpPr>
        <p:spPr>
          <a:xfrm>
            <a:off x="7680974" y="6227225"/>
            <a:ext cx="7491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Hana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0E705F-2CC3-B6E0-B7EE-84E5F6616F75}"/>
              </a:ext>
            </a:extLst>
          </p:cNvPr>
          <p:cNvCxnSpPr>
            <a:cxnSpLocks/>
            <a:stCxn id="24" idx="2"/>
            <a:endCxn id="45" idx="0"/>
          </p:cNvCxnSpPr>
          <p:nvPr/>
        </p:nvCxnSpPr>
        <p:spPr>
          <a:xfrm flipH="1">
            <a:off x="3447823" y="4506822"/>
            <a:ext cx="5714" cy="95231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163CFC5-1A37-195B-CC3C-C943A18E5647}"/>
              </a:ext>
            </a:extLst>
          </p:cNvPr>
          <p:cNvCxnSpPr>
            <a:cxnSpLocks/>
            <a:stCxn id="47" idx="0"/>
            <a:endCxn id="25" idx="2"/>
          </p:cNvCxnSpPr>
          <p:nvPr/>
        </p:nvCxnSpPr>
        <p:spPr>
          <a:xfrm flipV="1">
            <a:off x="8060888" y="4577732"/>
            <a:ext cx="10320" cy="88140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1FD7490-F09D-0EE7-3866-49BC68DA01F0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3780116" y="5791429"/>
            <a:ext cx="394847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DFCFD1D-4D8B-C494-B60D-B3BA510ADC7B}"/>
              </a:ext>
            </a:extLst>
          </p:cNvPr>
          <p:cNvSpPr/>
          <p:nvPr/>
        </p:nvSpPr>
        <p:spPr>
          <a:xfrm>
            <a:off x="701040" y="2645306"/>
            <a:ext cx="1889727" cy="173613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latin typeface="Cambria" panose="02040503050406030204" pitchFamily="18" charset="0"/>
                <a:ea typeface="Cambria" panose="02040503050406030204" pitchFamily="18" charset="0"/>
              </a:rPr>
              <a:t>Ledger</a:t>
            </a:r>
          </a:p>
          <a:p>
            <a:pPr algn="ctr"/>
            <a:endParaRPr lang="en-US" sz="1200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F155296-9602-3B76-B43D-03F42BB08133}"/>
              </a:ext>
            </a:extLst>
          </p:cNvPr>
          <p:cNvSpPr/>
          <p:nvPr/>
        </p:nvSpPr>
        <p:spPr>
          <a:xfrm>
            <a:off x="685800" y="5075759"/>
            <a:ext cx="1889727" cy="173613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latin typeface="Cambria" panose="02040503050406030204" pitchFamily="18" charset="0"/>
                <a:ea typeface="Cambria" panose="02040503050406030204" pitchFamily="18" charset="0"/>
              </a:rPr>
              <a:t>Ledger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Helen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100Birr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Daniel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50Birr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Hana pays Helen 10Birr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D201BE6-F49A-347A-F723-7519E7A9A7C0}"/>
              </a:ext>
            </a:extLst>
          </p:cNvPr>
          <p:cNvSpPr/>
          <p:nvPr/>
        </p:nvSpPr>
        <p:spPr>
          <a:xfrm>
            <a:off x="8934560" y="2736746"/>
            <a:ext cx="1889727" cy="173613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latin typeface="Cambria" panose="02040503050406030204" pitchFamily="18" charset="0"/>
                <a:ea typeface="Cambria" panose="02040503050406030204" pitchFamily="18" charset="0"/>
              </a:rPr>
              <a:t>Ledger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Helen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100Birr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Daniel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50Birr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Hana pays Helen 10Birr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00C79A1-25C7-065B-F2F1-FFC300807D34}"/>
              </a:ext>
            </a:extLst>
          </p:cNvPr>
          <p:cNvSpPr/>
          <p:nvPr/>
        </p:nvSpPr>
        <p:spPr>
          <a:xfrm>
            <a:off x="8934560" y="5068466"/>
            <a:ext cx="1889727" cy="173613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latin typeface="Cambria" panose="02040503050406030204" pitchFamily="18" charset="0"/>
                <a:ea typeface="Cambria" panose="02040503050406030204" pitchFamily="18" charset="0"/>
              </a:rPr>
              <a:t>Ledger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Helen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100Birr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Daniel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50Birr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Hana pays Helen 10Birr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C6DBEF-3A64-ECF2-FA07-372C828049A0}"/>
              </a:ext>
            </a:extLst>
          </p:cNvPr>
          <p:cNvSpPr txBox="1"/>
          <p:nvPr/>
        </p:nvSpPr>
        <p:spPr>
          <a:xfrm>
            <a:off x="3478230" y="2914817"/>
            <a:ext cx="457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a transaction on a ledger then broadcast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D4C37E-2BF6-C41E-7873-E66FE4A7A43D}"/>
              </a:ext>
            </a:extLst>
          </p:cNvPr>
          <p:cNvSpPr txBox="1"/>
          <p:nvPr/>
        </p:nvSpPr>
        <p:spPr>
          <a:xfrm>
            <a:off x="677272" y="4099209"/>
            <a:ext cx="1829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Helen pays Daniel 10Birr</a:t>
            </a:r>
            <a:endParaRPr lang="en-US" sz="12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933433-B779-8D4C-CEFE-30733E3F8F40}"/>
              </a:ext>
            </a:extLst>
          </p:cNvPr>
          <p:cNvSpPr txBox="1"/>
          <p:nvPr/>
        </p:nvSpPr>
        <p:spPr>
          <a:xfrm>
            <a:off x="715605" y="6527604"/>
            <a:ext cx="1829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Helen pays Daniel 10Birr</a:t>
            </a:r>
            <a:endParaRPr lang="en-US" sz="12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5EFE0B-9F6C-CD98-AE41-036FA35CDFDE}"/>
              </a:ext>
            </a:extLst>
          </p:cNvPr>
          <p:cNvSpPr txBox="1"/>
          <p:nvPr/>
        </p:nvSpPr>
        <p:spPr>
          <a:xfrm>
            <a:off x="8985174" y="6527603"/>
            <a:ext cx="1829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Helen pays Daniel 10Birr</a:t>
            </a:r>
            <a:endParaRPr lang="en-US" sz="12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261F51-8054-7EDD-B323-A0486280F4F1}"/>
              </a:ext>
            </a:extLst>
          </p:cNvPr>
          <p:cNvSpPr txBox="1"/>
          <p:nvPr/>
        </p:nvSpPr>
        <p:spPr>
          <a:xfrm>
            <a:off x="8947181" y="4183656"/>
            <a:ext cx="1829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Helen pays Daniel 10Birr</a:t>
            </a:r>
            <a:endParaRPr lang="en-US" sz="12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4A121B-DABC-5B9C-0622-2F92EA3B54FE}"/>
              </a:ext>
            </a:extLst>
          </p:cNvPr>
          <p:cNvSpPr txBox="1"/>
          <p:nvPr/>
        </p:nvSpPr>
        <p:spPr>
          <a:xfrm>
            <a:off x="4027377" y="3945122"/>
            <a:ext cx="3505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But this process of clients constantly listening to transactions from other clients is not practical.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3DBCFA-A44B-0962-D3F6-6B76AEA4515B}"/>
              </a:ext>
            </a:extLst>
          </p:cNvPr>
          <p:cNvSpPr txBox="1"/>
          <p:nvPr/>
        </p:nvSpPr>
        <p:spPr>
          <a:xfrm>
            <a:off x="4938831" y="5936534"/>
            <a:ext cx="1786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Solution???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Blockchain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D5BD74-9A73-343D-0473-1FAFDA8836C9}"/>
              </a:ext>
            </a:extLst>
          </p:cNvPr>
          <p:cNvSpPr txBox="1"/>
          <p:nvPr/>
        </p:nvSpPr>
        <p:spPr>
          <a:xfrm>
            <a:off x="754710" y="2840106"/>
            <a:ext cx="1856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Helen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100Birr</a:t>
            </a:r>
            <a:endParaRPr lang="en-US" sz="12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BB6034-B8F1-DA00-760F-0AC7A5AD6A10}"/>
              </a:ext>
            </a:extLst>
          </p:cNvPr>
          <p:cNvSpPr txBox="1"/>
          <p:nvPr/>
        </p:nvSpPr>
        <p:spPr>
          <a:xfrm>
            <a:off x="718226" y="3019666"/>
            <a:ext cx="1856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Daniel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50Birr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9326B4-0E5C-19C2-DA3F-2E56A763C0D4}"/>
              </a:ext>
            </a:extLst>
          </p:cNvPr>
          <p:cNvSpPr txBox="1"/>
          <p:nvPr/>
        </p:nvSpPr>
        <p:spPr>
          <a:xfrm>
            <a:off x="757942" y="3230678"/>
            <a:ext cx="1747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Hana pays Helen 10Birr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D39AE138-B4A5-0085-EFFD-11B4E19B15CD}"/>
              </a:ext>
            </a:extLst>
          </p:cNvPr>
          <p:cNvSpPr/>
          <p:nvPr/>
        </p:nvSpPr>
        <p:spPr>
          <a:xfrm>
            <a:off x="-2423172" y="3826404"/>
            <a:ext cx="2301252" cy="2072640"/>
          </a:xfrm>
          <a:prstGeom prst="cube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Private Key:01001010</a:t>
            </a:r>
          </a:p>
          <a:p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 Key:01010101</a:t>
            </a:r>
          </a:p>
        </p:txBody>
      </p:sp>
      <p:pic>
        <p:nvPicPr>
          <p:cNvPr id="48" name="Graphic 47" descr="Clock with solid fill">
            <a:extLst>
              <a:ext uri="{FF2B5EF4-FFF2-40B4-BE49-F238E27FC236}">
                <a16:creationId xmlns:a16="http://schemas.microsoft.com/office/drawing/2014/main" id="{AAD0FFD8-0994-18E7-F288-4AFF5734E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082052" y="5496894"/>
            <a:ext cx="402150" cy="40215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EF95A0EC-F4E7-1FD5-5961-CBA3CF8D0716}"/>
              </a:ext>
            </a:extLst>
          </p:cNvPr>
          <p:cNvSpPr/>
          <p:nvPr/>
        </p:nvSpPr>
        <p:spPr>
          <a:xfrm>
            <a:off x="-2315235" y="5561137"/>
            <a:ext cx="367922" cy="27699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EEDCA099-E121-E58B-6BF7-47E67284B21D}"/>
              </a:ext>
            </a:extLst>
          </p:cNvPr>
          <p:cNvSpPr/>
          <p:nvPr/>
        </p:nvSpPr>
        <p:spPr>
          <a:xfrm>
            <a:off x="5122353" y="6904884"/>
            <a:ext cx="2301252" cy="2072640"/>
          </a:xfrm>
          <a:prstGeom prst="cube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Private Key:101000100</a:t>
            </a:r>
          </a:p>
          <a:p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 Key:101011010</a:t>
            </a:r>
          </a:p>
        </p:txBody>
      </p:sp>
      <p:pic>
        <p:nvPicPr>
          <p:cNvPr id="55" name="Graphic 54" descr="Clock with solid fill">
            <a:extLst>
              <a:ext uri="{FF2B5EF4-FFF2-40B4-BE49-F238E27FC236}">
                <a16:creationId xmlns:a16="http://schemas.microsoft.com/office/drawing/2014/main" id="{ECDC1CF3-EBA5-467E-FE41-0F789C5874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69371" y="8575374"/>
            <a:ext cx="402150" cy="40215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027546BD-5FC9-0C49-C906-7C8939A754C1}"/>
              </a:ext>
            </a:extLst>
          </p:cNvPr>
          <p:cNvSpPr/>
          <p:nvPr/>
        </p:nvSpPr>
        <p:spPr>
          <a:xfrm>
            <a:off x="5234326" y="8639617"/>
            <a:ext cx="367922" cy="27699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be 56">
            <a:extLst>
              <a:ext uri="{FF2B5EF4-FFF2-40B4-BE49-F238E27FC236}">
                <a16:creationId xmlns:a16="http://schemas.microsoft.com/office/drawing/2014/main" id="{DCDCDE06-4390-945E-74A4-0FE9CAB6B8B1}"/>
              </a:ext>
            </a:extLst>
          </p:cNvPr>
          <p:cNvSpPr/>
          <p:nvPr/>
        </p:nvSpPr>
        <p:spPr>
          <a:xfrm>
            <a:off x="12256398" y="3826404"/>
            <a:ext cx="2301252" cy="2072640"/>
          </a:xfrm>
          <a:prstGeom prst="cube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Private Key:111011000</a:t>
            </a:r>
          </a:p>
          <a:p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 Key:001010011</a:t>
            </a:r>
          </a:p>
        </p:txBody>
      </p:sp>
      <p:pic>
        <p:nvPicPr>
          <p:cNvPr id="59" name="Graphic 58" descr="Clock with solid fill">
            <a:extLst>
              <a:ext uri="{FF2B5EF4-FFF2-40B4-BE49-F238E27FC236}">
                <a16:creationId xmlns:a16="http://schemas.microsoft.com/office/drawing/2014/main" id="{C298B752-18C0-9F3D-3651-9174D11335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582278" y="5496894"/>
            <a:ext cx="402150" cy="40215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476AD9FF-9E08-9362-B0CA-96EDF07CEA68}"/>
              </a:ext>
            </a:extLst>
          </p:cNvPr>
          <p:cNvSpPr/>
          <p:nvPr/>
        </p:nvSpPr>
        <p:spPr>
          <a:xfrm>
            <a:off x="12354290" y="5561137"/>
            <a:ext cx="367922" cy="27699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272DE8-2EEB-3EF3-010F-0F09E19352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50" y="3273029"/>
            <a:ext cx="664587" cy="6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36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A1F2570-D04E-2FC8-745C-0512CBAE7E1C}"/>
              </a:ext>
            </a:extLst>
          </p:cNvPr>
          <p:cNvGrpSpPr/>
          <p:nvPr/>
        </p:nvGrpSpPr>
        <p:grpSpPr>
          <a:xfrm>
            <a:off x="514037" y="504208"/>
            <a:ext cx="1179566" cy="1641231"/>
            <a:chOff x="1413690" y="976157"/>
            <a:chExt cx="1179566" cy="16412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464ABA-6406-3D04-0D46-9F3ED1E8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690" y="976157"/>
              <a:ext cx="1179566" cy="11795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1222A-5E73-EFB3-ED51-C8660B1B3709}"/>
                </a:ext>
              </a:extLst>
            </p:cNvPr>
            <p:cNvSpPr txBox="1"/>
            <p:nvPr/>
          </p:nvSpPr>
          <p:spPr>
            <a:xfrm>
              <a:off x="1456243" y="2155723"/>
              <a:ext cx="1028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Barter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E369-4BB1-C8FB-AA65-98E25B0B8E4E}"/>
              </a:ext>
            </a:extLst>
          </p:cNvPr>
          <p:cNvGrpSpPr/>
          <p:nvPr/>
        </p:nvGrpSpPr>
        <p:grpSpPr>
          <a:xfrm>
            <a:off x="2598785" y="383762"/>
            <a:ext cx="1179566" cy="1761677"/>
            <a:chOff x="2598785" y="383762"/>
            <a:chExt cx="1179566" cy="17616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111A62-C2BE-2119-8AAB-E7E3119CD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8785" y="383762"/>
              <a:ext cx="1179566" cy="11795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CE6700-0F66-6895-5101-0F0D3B48CB3C}"/>
                </a:ext>
              </a:extLst>
            </p:cNvPr>
            <p:cNvSpPr txBox="1"/>
            <p:nvPr/>
          </p:nvSpPr>
          <p:spPr>
            <a:xfrm>
              <a:off x="2782847" y="1683774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Cash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AA76F-04A5-F6C5-48DE-C1F1432F765B}"/>
              </a:ext>
            </a:extLst>
          </p:cNvPr>
          <p:cNvGrpSpPr/>
          <p:nvPr/>
        </p:nvGrpSpPr>
        <p:grpSpPr>
          <a:xfrm>
            <a:off x="4867595" y="504208"/>
            <a:ext cx="1179566" cy="1641231"/>
            <a:chOff x="4867595" y="504208"/>
            <a:chExt cx="1179566" cy="164123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E5FA6D-1DDF-0AED-E8C2-E2780CDB3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595" y="504208"/>
              <a:ext cx="1179566" cy="11795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8171B6-DA79-7EA1-F852-FDB46E2BB704}"/>
                </a:ext>
              </a:extLst>
            </p:cNvPr>
            <p:cNvSpPr txBox="1"/>
            <p:nvPr/>
          </p:nvSpPr>
          <p:spPr>
            <a:xfrm>
              <a:off x="4961729" y="1683774"/>
              <a:ext cx="99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Credit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D1075F8-EE9C-81A5-C984-8A5FA390B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2" y="528594"/>
            <a:ext cx="1179567" cy="11795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0C5253-7675-4473-A8E7-1A37A09F0B47}"/>
              </a:ext>
            </a:extLst>
          </p:cNvPr>
          <p:cNvSpPr txBox="1"/>
          <p:nvPr/>
        </p:nvSpPr>
        <p:spPr>
          <a:xfrm>
            <a:off x="7438845" y="1700980"/>
            <a:ext cx="113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Online</a:t>
            </a: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Market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0BB20A-E2D7-9194-A2F9-A3C20A777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10" y="528594"/>
            <a:ext cx="1179568" cy="11795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874666-3F41-78C0-3573-2AACA594DDB7}"/>
              </a:ext>
            </a:extLst>
          </p:cNvPr>
          <p:cNvSpPr txBox="1"/>
          <p:nvPr/>
        </p:nvSpPr>
        <p:spPr>
          <a:xfrm>
            <a:off x="9428714" y="1708161"/>
            <a:ext cx="224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Cryptocurrency</a:t>
            </a: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1320B01A-138C-25D6-CA15-B4116B91B7A3}"/>
              </a:ext>
            </a:extLst>
          </p:cNvPr>
          <p:cNvSpPr/>
          <p:nvPr/>
        </p:nvSpPr>
        <p:spPr>
          <a:xfrm>
            <a:off x="-12311988" y="-21394643"/>
            <a:ext cx="45720000" cy="45720000"/>
          </a:xfrm>
          <a:prstGeom prst="donut">
            <a:avLst>
              <a:gd name="adj" fmla="val 4738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67D51663-1462-02CC-EB32-229E05A29668}"/>
              </a:ext>
            </a:extLst>
          </p:cNvPr>
          <p:cNvSpPr/>
          <p:nvPr/>
        </p:nvSpPr>
        <p:spPr>
          <a:xfrm>
            <a:off x="1569708" y="3826404"/>
            <a:ext cx="2301252" cy="2072640"/>
          </a:xfrm>
          <a:prstGeom prst="cube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Private Key:01001010</a:t>
            </a:r>
          </a:p>
          <a:p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 Key:01010101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D5BD74-9A73-343D-0473-1FAFDA8836C9}"/>
              </a:ext>
            </a:extLst>
          </p:cNvPr>
          <p:cNvSpPr txBox="1"/>
          <p:nvPr/>
        </p:nvSpPr>
        <p:spPr>
          <a:xfrm>
            <a:off x="1577301" y="4555271"/>
            <a:ext cx="1856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Helen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100Birr</a:t>
            </a:r>
            <a:endParaRPr lang="en-US" sz="12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7B38874C-E0BB-473E-0C41-68E32CE461A4}"/>
              </a:ext>
            </a:extLst>
          </p:cNvPr>
          <p:cNvSpPr/>
          <p:nvPr/>
        </p:nvSpPr>
        <p:spPr>
          <a:xfrm>
            <a:off x="5122353" y="3826404"/>
            <a:ext cx="2301252" cy="2072640"/>
          </a:xfrm>
          <a:prstGeom prst="cube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Private Key:101000100</a:t>
            </a:r>
          </a:p>
          <a:p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 Key:101011010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94B80-3307-1944-96BF-7F302E06C4DD}"/>
              </a:ext>
            </a:extLst>
          </p:cNvPr>
          <p:cNvSpPr txBox="1"/>
          <p:nvPr/>
        </p:nvSpPr>
        <p:spPr>
          <a:xfrm>
            <a:off x="5106676" y="4508211"/>
            <a:ext cx="1856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Daniel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50Birr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00951FB9-0949-071E-CAF2-D9FC6FDB97AA}"/>
              </a:ext>
            </a:extLst>
          </p:cNvPr>
          <p:cNvSpPr/>
          <p:nvPr/>
        </p:nvSpPr>
        <p:spPr>
          <a:xfrm>
            <a:off x="8674998" y="3826404"/>
            <a:ext cx="2301252" cy="2072640"/>
          </a:xfrm>
          <a:prstGeom prst="cube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Private Key:111011000</a:t>
            </a:r>
          </a:p>
          <a:p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 Key:001010011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9326B4-0E5C-19C2-DA3F-2E56A763C0D4}"/>
              </a:ext>
            </a:extLst>
          </p:cNvPr>
          <p:cNvSpPr txBox="1"/>
          <p:nvPr/>
        </p:nvSpPr>
        <p:spPr>
          <a:xfrm>
            <a:off x="8690238" y="4508211"/>
            <a:ext cx="1747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Hana pays Helen 10Birr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9" name="Graphic 18" descr="Clock with solid fill">
            <a:extLst>
              <a:ext uri="{FF2B5EF4-FFF2-40B4-BE49-F238E27FC236}">
                <a16:creationId xmlns:a16="http://schemas.microsoft.com/office/drawing/2014/main" id="{1E53459D-AD1C-4297-1343-B0AEC08C5B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10828" y="5496894"/>
            <a:ext cx="402150" cy="402150"/>
          </a:xfrm>
          <a:prstGeom prst="rect">
            <a:avLst/>
          </a:prstGeom>
        </p:spPr>
      </p:pic>
      <p:pic>
        <p:nvPicPr>
          <p:cNvPr id="26" name="Graphic 25" descr="Clock with solid fill">
            <a:extLst>
              <a:ext uri="{FF2B5EF4-FFF2-40B4-BE49-F238E27FC236}">
                <a16:creationId xmlns:a16="http://schemas.microsoft.com/office/drawing/2014/main" id="{451D141A-9F3C-46A6-940D-0CE3B64633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69371" y="5496894"/>
            <a:ext cx="402150" cy="402150"/>
          </a:xfrm>
          <a:prstGeom prst="rect">
            <a:avLst/>
          </a:prstGeom>
        </p:spPr>
      </p:pic>
      <p:pic>
        <p:nvPicPr>
          <p:cNvPr id="27" name="Graphic 26" descr="Clock with solid fill">
            <a:extLst>
              <a:ext uri="{FF2B5EF4-FFF2-40B4-BE49-F238E27FC236}">
                <a16:creationId xmlns:a16="http://schemas.microsoft.com/office/drawing/2014/main" id="{81B00141-428D-6716-DA5C-3702DEFD7E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00878" y="5496894"/>
            <a:ext cx="402150" cy="4021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2EFD5EF-FEA9-4791-97FA-7BEEA5B04E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98589">
            <a:off x="3758365" y="4386519"/>
            <a:ext cx="1190194" cy="119019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38F3F95-2C63-1A9D-71CB-B4491BC625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98589">
            <a:off x="7310237" y="4473052"/>
            <a:ext cx="1190194" cy="119019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B04D4BF-85B2-92B5-5AFF-2892906CA065}"/>
              </a:ext>
            </a:extLst>
          </p:cNvPr>
          <p:cNvSpPr txBox="1"/>
          <p:nvPr/>
        </p:nvSpPr>
        <p:spPr>
          <a:xfrm>
            <a:off x="5991207" y="616611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 Stamp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636EE96-14D1-C747-E6EB-893A6781C1BE}"/>
              </a:ext>
            </a:extLst>
          </p:cNvPr>
          <p:cNvCxnSpPr>
            <a:cxnSpLocks/>
            <a:stCxn id="26" idx="2"/>
            <a:endCxn id="38" idx="0"/>
          </p:cNvCxnSpPr>
          <p:nvPr/>
        </p:nvCxnSpPr>
        <p:spPr>
          <a:xfrm>
            <a:off x="6670446" y="5899044"/>
            <a:ext cx="3801" cy="26707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A16D4E4-AE57-3931-6CD2-FE3D86445D14}"/>
              </a:ext>
            </a:extLst>
          </p:cNvPr>
          <p:cNvSpPr/>
          <p:nvPr/>
        </p:nvSpPr>
        <p:spPr>
          <a:xfrm>
            <a:off x="1677645" y="5561137"/>
            <a:ext cx="367922" cy="27699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C8BB0B-9207-A01B-FAA8-32ADF6DC4589}"/>
              </a:ext>
            </a:extLst>
          </p:cNvPr>
          <p:cNvSpPr/>
          <p:nvPr/>
        </p:nvSpPr>
        <p:spPr>
          <a:xfrm>
            <a:off x="5234326" y="5561137"/>
            <a:ext cx="367922" cy="27699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5B8B3F-36C1-539A-C377-A7AFE3A54FCF}"/>
              </a:ext>
            </a:extLst>
          </p:cNvPr>
          <p:cNvSpPr/>
          <p:nvPr/>
        </p:nvSpPr>
        <p:spPr>
          <a:xfrm>
            <a:off x="8772890" y="5561137"/>
            <a:ext cx="367922" cy="27699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BAFB1F-9F4F-46DA-0E23-10129D8CC4FB}"/>
              </a:ext>
            </a:extLst>
          </p:cNvPr>
          <p:cNvSpPr txBox="1"/>
          <p:nvPr/>
        </p:nvSpPr>
        <p:spPr>
          <a:xfrm>
            <a:off x="3880662" y="6483931"/>
            <a:ext cx="307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Pointer to the previous block.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DC9A74-69D7-9A33-6087-269F05DD580B}"/>
              </a:ext>
            </a:extLst>
          </p:cNvPr>
          <p:cNvCxnSpPr>
            <a:cxnSpLocks/>
            <a:stCxn id="50" idx="2"/>
            <a:endCxn id="56" idx="0"/>
          </p:cNvCxnSpPr>
          <p:nvPr/>
        </p:nvCxnSpPr>
        <p:spPr>
          <a:xfrm>
            <a:off x="5418287" y="5838136"/>
            <a:ext cx="8" cy="64579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997F072-DAE1-C86D-BEDF-6095414FF5F7}"/>
              </a:ext>
            </a:extLst>
          </p:cNvPr>
          <p:cNvSpPr txBox="1"/>
          <p:nvPr/>
        </p:nvSpPr>
        <p:spPr>
          <a:xfrm>
            <a:off x="30481" y="2582455"/>
            <a:ext cx="1143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Blockchain is a technology that allows data to be stored and transferred in a secure, decentralized, and transparent way. </a:t>
            </a:r>
          </a:p>
        </p:txBody>
      </p:sp>
    </p:spTree>
    <p:extLst>
      <p:ext uri="{BB962C8B-B14F-4D97-AF65-F5344CB8AC3E}">
        <p14:creationId xmlns:p14="http://schemas.microsoft.com/office/powerpoint/2010/main" val="4108573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A1F2570-D04E-2FC8-745C-0512CBAE7E1C}"/>
              </a:ext>
            </a:extLst>
          </p:cNvPr>
          <p:cNvGrpSpPr/>
          <p:nvPr/>
        </p:nvGrpSpPr>
        <p:grpSpPr>
          <a:xfrm>
            <a:off x="514037" y="504208"/>
            <a:ext cx="1179566" cy="1641231"/>
            <a:chOff x="1413690" y="976157"/>
            <a:chExt cx="1179566" cy="16412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464ABA-6406-3D04-0D46-9F3ED1E8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690" y="976157"/>
              <a:ext cx="1179566" cy="11795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1222A-5E73-EFB3-ED51-C8660B1B3709}"/>
                </a:ext>
              </a:extLst>
            </p:cNvPr>
            <p:cNvSpPr txBox="1"/>
            <p:nvPr/>
          </p:nvSpPr>
          <p:spPr>
            <a:xfrm>
              <a:off x="1456243" y="2155723"/>
              <a:ext cx="1028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Barter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E369-4BB1-C8FB-AA65-98E25B0B8E4E}"/>
              </a:ext>
            </a:extLst>
          </p:cNvPr>
          <p:cNvGrpSpPr/>
          <p:nvPr/>
        </p:nvGrpSpPr>
        <p:grpSpPr>
          <a:xfrm>
            <a:off x="2598785" y="383762"/>
            <a:ext cx="1179566" cy="1761677"/>
            <a:chOff x="2598785" y="383762"/>
            <a:chExt cx="1179566" cy="17616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111A62-C2BE-2119-8AAB-E7E3119CD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8785" y="383762"/>
              <a:ext cx="1179566" cy="11795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CE6700-0F66-6895-5101-0F0D3B48CB3C}"/>
                </a:ext>
              </a:extLst>
            </p:cNvPr>
            <p:cNvSpPr txBox="1"/>
            <p:nvPr/>
          </p:nvSpPr>
          <p:spPr>
            <a:xfrm>
              <a:off x="2782847" y="1683774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Cash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AA76F-04A5-F6C5-48DE-C1F1432F765B}"/>
              </a:ext>
            </a:extLst>
          </p:cNvPr>
          <p:cNvGrpSpPr/>
          <p:nvPr/>
        </p:nvGrpSpPr>
        <p:grpSpPr>
          <a:xfrm>
            <a:off x="4867595" y="504208"/>
            <a:ext cx="1179566" cy="1641231"/>
            <a:chOff x="4867595" y="504208"/>
            <a:chExt cx="1179566" cy="164123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E5FA6D-1DDF-0AED-E8C2-E2780CDB3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595" y="504208"/>
              <a:ext cx="1179566" cy="11795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8171B6-DA79-7EA1-F852-FDB46E2BB704}"/>
                </a:ext>
              </a:extLst>
            </p:cNvPr>
            <p:cNvSpPr txBox="1"/>
            <p:nvPr/>
          </p:nvSpPr>
          <p:spPr>
            <a:xfrm>
              <a:off x="4961729" y="1683774"/>
              <a:ext cx="99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Credit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D1075F8-EE9C-81A5-C984-8A5FA390B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2" y="528594"/>
            <a:ext cx="1179567" cy="11795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0C5253-7675-4473-A8E7-1A37A09F0B47}"/>
              </a:ext>
            </a:extLst>
          </p:cNvPr>
          <p:cNvSpPr txBox="1"/>
          <p:nvPr/>
        </p:nvSpPr>
        <p:spPr>
          <a:xfrm>
            <a:off x="7438845" y="1700980"/>
            <a:ext cx="113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Online</a:t>
            </a: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Market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0BB20A-E2D7-9194-A2F9-A3C20A777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10" y="528594"/>
            <a:ext cx="1179568" cy="11795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874666-3F41-78C0-3573-2AACA594DDB7}"/>
              </a:ext>
            </a:extLst>
          </p:cNvPr>
          <p:cNvSpPr txBox="1"/>
          <p:nvPr/>
        </p:nvSpPr>
        <p:spPr>
          <a:xfrm>
            <a:off x="9428714" y="1708161"/>
            <a:ext cx="224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Cryptocurrency</a:t>
            </a: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1320B01A-138C-25D6-CA15-B4116B91B7A3}"/>
              </a:ext>
            </a:extLst>
          </p:cNvPr>
          <p:cNvSpPr/>
          <p:nvPr/>
        </p:nvSpPr>
        <p:spPr>
          <a:xfrm>
            <a:off x="-12311988" y="-21394643"/>
            <a:ext cx="45720000" cy="45720000"/>
          </a:xfrm>
          <a:prstGeom prst="donut">
            <a:avLst>
              <a:gd name="adj" fmla="val 4738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67D51663-1462-02CC-EB32-229E05A29668}"/>
              </a:ext>
            </a:extLst>
          </p:cNvPr>
          <p:cNvSpPr/>
          <p:nvPr/>
        </p:nvSpPr>
        <p:spPr>
          <a:xfrm>
            <a:off x="1249755" y="7179204"/>
            <a:ext cx="2301252" cy="2072640"/>
          </a:xfrm>
          <a:prstGeom prst="cube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Private Key:01001010</a:t>
            </a:r>
          </a:p>
          <a:p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 Key:01010101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D5BD74-9A73-343D-0473-1FAFDA8836C9}"/>
              </a:ext>
            </a:extLst>
          </p:cNvPr>
          <p:cNvSpPr txBox="1"/>
          <p:nvPr/>
        </p:nvSpPr>
        <p:spPr>
          <a:xfrm>
            <a:off x="1257348" y="7908071"/>
            <a:ext cx="1856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Helen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100Birr</a:t>
            </a:r>
            <a:endParaRPr lang="en-US" sz="12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7B38874C-E0BB-473E-0C41-68E32CE461A4}"/>
              </a:ext>
            </a:extLst>
          </p:cNvPr>
          <p:cNvSpPr/>
          <p:nvPr/>
        </p:nvSpPr>
        <p:spPr>
          <a:xfrm>
            <a:off x="4802400" y="7179204"/>
            <a:ext cx="2301252" cy="2072640"/>
          </a:xfrm>
          <a:prstGeom prst="cube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Private Key:101000100</a:t>
            </a:r>
          </a:p>
          <a:p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 Key:101011010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94B80-3307-1944-96BF-7F302E06C4DD}"/>
              </a:ext>
            </a:extLst>
          </p:cNvPr>
          <p:cNvSpPr txBox="1"/>
          <p:nvPr/>
        </p:nvSpPr>
        <p:spPr>
          <a:xfrm>
            <a:off x="4786723" y="7861011"/>
            <a:ext cx="1856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Daniel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50Birr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00951FB9-0949-071E-CAF2-D9FC6FDB97AA}"/>
              </a:ext>
            </a:extLst>
          </p:cNvPr>
          <p:cNvSpPr/>
          <p:nvPr/>
        </p:nvSpPr>
        <p:spPr>
          <a:xfrm>
            <a:off x="8355045" y="7179204"/>
            <a:ext cx="2301252" cy="2072640"/>
          </a:xfrm>
          <a:prstGeom prst="cube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Private Key:111011000</a:t>
            </a:r>
          </a:p>
          <a:p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 Key:001010011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9326B4-0E5C-19C2-DA3F-2E56A763C0D4}"/>
              </a:ext>
            </a:extLst>
          </p:cNvPr>
          <p:cNvSpPr txBox="1"/>
          <p:nvPr/>
        </p:nvSpPr>
        <p:spPr>
          <a:xfrm>
            <a:off x="8370285" y="7861011"/>
            <a:ext cx="1747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Hana pays Helen 10Birr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9" name="Graphic 18" descr="Clock with solid fill">
            <a:extLst>
              <a:ext uri="{FF2B5EF4-FFF2-40B4-BE49-F238E27FC236}">
                <a16:creationId xmlns:a16="http://schemas.microsoft.com/office/drawing/2014/main" id="{1E53459D-AD1C-4297-1343-B0AEC08C5B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90875" y="8849694"/>
            <a:ext cx="402150" cy="402150"/>
          </a:xfrm>
          <a:prstGeom prst="rect">
            <a:avLst/>
          </a:prstGeom>
        </p:spPr>
      </p:pic>
      <p:pic>
        <p:nvPicPr>
          <p:cNvPr id="26" name="Graphic 25" descr="Clock with solid fill">
            <a:extLst>
              <a:ext uri="{FF2B5EF4-FFF2-40B4-BE49-F238E27FC236}">
                <a16:creationId xmlns:a16="http://schemas.microsoft.com/office/drawing/2014/main" id="{451D141A-9F3C-46A6-940D-0CE3B64633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49418" y="8849694"/>
            <a:ext cx="402150" cy="402150"/>
          </a:xfrm>
          <a:prstGeom prst="rect">
            <a:avLst/>
          </a:prstGeom>
        </p:spPr>
      </p:pic>
      <p:pic>
        <p:nvPicPr>
          <p:cNvPr id="27" name="Graphic 26" descr="Clock with solid fill">
            <a:extLst>
              <a:ext uri="{FF2B5EF4-FFF2-40B4-BE49-F238E27FC236}">
                <a16:creationId xmlns:a16="http://schemas.microsoft.com/office/drawing/2014/main" id="{81B00141-428D-6716-DA5C-3702DEFD7E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80925" y="8849694"/>
            <a:ext cx="402150" cy="4021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2EFD5EF-FEA9-4791-97FA-7BEEA5B04E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98589">
            <a:off x="3438412" y="7739319"/>
            <a:ext cx="1190194" cy="119019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38F3F95-2C63-1A9D-71CB-B4491BC625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98589">
            <a:off x="6990284" y="7825852"/>
            <a:ext cx="1190194" cy="1190194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4A16D4E4-AE57-3931-6CD2-FE3D86445D14}"/>
              </a:ext>
            </a:extLst>
          </p:cNvPr>
          <p:cNvSpPr/>
          <p:nvPr/>
        </p:nvSpPr>
        <p:spPr>
          <a:xfrm>
            <a:off x="1357692" y="8913937"/>
            <a:ext cx="367922" cy="27699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C8BB0B-9207-A01B-FAA8-32ADF6DC4589}"/>
              </a:ext>
            </a:extLst>
          </p:cNvPr>
          <p:cNvSpPr/>
          <p:nvPr/>
        </p:nvSpPr>
        <p:spPr>
          <a:xfrm>
            <a:off x="4914373" y="8913937"/>
            <a:ext cx="367922" cy="27699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5B8B3F-36C1-539A-C377-A7AFE3A54FCF}"/>
              </a:ext>
            </a:extLst>
          </p:cNvPr>
          <p:cNvSpPr/>
          <p:nvPr/>
        </p:nvSpPr>
        <p:spPr>
          <a:xfrm>
            <a:off x="8452937" y="8913937"/>
            <a:ext cx="367922" cy="27699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58E7F6-AE27-A33F-1BAC-9A2C5CCB6217}"/>
              </a:ext>
            </a:extLst>
          </p:cNvPr>
          <p:cNvSpPr txBox="1"/>
          <p:nvPr/>
        </p:nvSpPr>
        <p:spPr>
          <a:xfrm>
            <a:off x="534793" y="2610008"/>
            <a:ext cx="4514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How can you give this currency a value?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5A500A-807C-E0D2-5951-E1BFB6230F23}"/>
              </a:ext>
            </a:extLst>
          </p:cNvPr>
          <p:cNvSpPr txBox="1"/>
          <p:nvPr/>
        </p:nvSpPr>
        <p:spPr>
          <a:xfrm>
            <a:off x="1388933" y="3282482"/>
            <a:ext cx="7764049" cy="80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 = Something rare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example, cash used to be backed by either diamond, gold or silver.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BDB490-F850-DCC8-3466-ED7E5C8379F2}"/>
              </a:ext>
            </a:extLst>
          </p:cNvPr>
          <p:cNvSpPr txBox="1"/>
          <p:nvPr/>
        </p:nvSpPr>
        <p:spPr>
          <a:xfrm>
            <a:off x="285022" y="4749729"/>
            <a:ext cx="12080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Crypto gives it’s currency a value by enticing it with a computational puzzle which is very difficult to solve.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B00AAC-31B5-9C94-90ED-5392597252EB}"/>
              </a:ext>
            </a:extLst>
          </p:cNvPr>
          <p:cNvSpPr txBox="1"/>
          <p:nvPr/>
        </p:nvSpPr>
        <p:spPr>
          <a:xfrm>
            <a:off x="389394" y="5254143"/>
            <a:ext cx="11802606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Bitcoin combines the idea of using computational puzzles to regulate the creation of new currency units with the idea of secure timestamping to record a ledger of transactions and prevent double spending.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6301AB0-2BF2-B6D5-CEFA-50526ACB59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2074" y="2145439"/>
            <a:ext cx="1334238" cy="1334238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27F47EA-C574-9C77-A87B-E981BE2042A2}"/>
              </a:ext>
            </a:extLst>
          </p:cNvPr>
          <p:cNvSpPr/>
          <p:nvPr/>
        </p:nvSpPr>
        <p:spPr>
          <a:xfrm>
            <a:off x="-2407920" y="3537386"/>
            <a:ext cx="2301252" cy="1038213"/>
          </a:xfrm>
          <a:prstGeom prst="roundRect">
            <a:avLst/>
          </a:prstGeom>
          <a:solidFill>
            <a:schemeClr val="accent3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1110101011010000101010000010101000101111010101011001011101001010000001010100010010101010101001011101</a:t>
            </a:r>
          </a:p>
        </p:txBody>
      </p:sp>
    </p:spTree>
    <p:extLst>
      <p:ext uri="{BB962C8B-B14F-4D97-AF65-F5344CB8AC3E}">
        <p14:creationId xmlns:p14="http://schemas.microsoft.com/office/powerpoint/2010/main" val="60919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A1F2570-D04E-2FC8-745C-0512CBAE7E1C}"/>
              </a:ext>
            </a:extLst>
          </p:cNvPr>
          <p:cNvGrpSpPr/>
          <p:nvPr/>
        </p:nvGrpSpPr>
        <p:grpSpPr>
          <a:xfrm>
            <a:off x="514037" y="504208"/>
            <a:ext cx="1179566" cy="1641231"/>
            <a:chOff x="1413690" y="976157"/>
            <a:chExt cx="1179566" cy="16412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464ABA-6406-3D04-0D46-9F3ED1E8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690" y="976157"/>
              <a:ext cx="1179566" cy="11795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1222A-5E73-EFB3-ED51-C8660B1B3709}"/>
                </a:ext>
              </a:extLst>
            </p:cNvPr>
            <p:cNvSpPr txBox="1"/>
            <p:nvPr/>
          </p:nvSpPr>
          <p:spPr>
            <a:xfrm>
              <a:off x="1456243" y="2155723"/>
              <a:ext cx="1028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Barter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E369-4BB1-C8FB-AA65-98E25B0B8E4E}"/>
              </a:ext>
            </a:extLst>
          </p:cNvPr>
          <p:cNvGrpSpPr/>
          <p:nvPr/>
        </p:nvGrpSpPr>
        <p:grpSpPr>
          <a:xfrm>
            <a:off x="2598785" y="383762"/>
            <a:ext cx="1179566" cy="1761677"/>
            <a:chOff x="2598785" y="383762"/>
            <a:chExt cx="1179566" cy="17616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111A62-C2BE-2119-8AAB-E7E3119CD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8785" y="383762"/>
              <a:ext cx="1179566" cy="11795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CE6700-0F66-6895-5101-0F0D3B48CB3C}"/>
                </a:ext>
              </a:extLst>
            </p:cNvPr>
            <p:cNvSpPr txBox="1"/>
            <p:nvPr/>
          </p:nvSpPr>
          <p:spPr>
            <a:xfrm>
              <a:off x="2782847" y="1683774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Cash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AA76F-04A5-F6C5-48DE-C1F1432F765B}"/>
              </a:ext>
            </a:extLst>
          </p:cNvPr>
          <p:cNvGrpSpPr/>
          <p:nvPr/>
        </p:nvGrpSpPr>
        <p:grpSpPr>
          <a:xfrm>
            <a:off x="4867595" y="504208"/>
            <a:ext cx="1179566" cy="1641231"/>
            <a:chOff x="4867595" y="504208"/>
            <a:chExt cx="1179566" cy="164123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E5FA6D-1DDF-0AED-E8C2-E2780CDB3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595" y="504208"/>
              <a:ext cx="1179566" cy="11795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8171B6-DA79-7EA1-F852-FDB46E2BB704}"/>
                </a:ext>
              </a:extLst>
            </p:cNvPr>
            <p:cNvSpPr txBox="1"/>
            <p:nvPr/>
          </p:nvSpPr>
          <p:spPr>
            <a:xfrm>
              <a:off x="4961729" y="1683774"/>
              <a:ext cx="99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Credit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D1075F8-EE9C-81A5-C984-8A5FA390B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2" y="528594"/>
            <a:ext cx="1179567" cy="11795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0C5253-7675-4473-A8E7-1A37A09F0B47}"/>
              </a:ext>
            </a:extLst>
          </p:cNvPr>
          <p:cNvSpPr txBox="1"/>
          <p:nvPr/>
        </p:nvSpPr>
        <p:spPr>
          <a:xfrm>
            <a:off x="7438845" y="1700980"/>
            <a:ext cx="113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Online</a:t>
            </a: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Market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0BB20A-E2D7-9194-A2F9-A3C20A777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10" y="528594"/>
            <a:ext cx="1179568" cy="11795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874666-3F41-78C0-3573-2AACA594DDB7}"/>
              </a:ext>
            </a:extLst>
          </p:cNvPr>
          <p:cNvSpPr txBox="1"/>
          <p:nvPr/>
        </p:nvSpPr>
        <p:spPr>
          <a:xfrm>
            <a:off x="9428714" y="1708161"/>
            <a:ext cx="224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Cryptocurrency</a:t>
            </a: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1320B01A-138C-25D6-CA15-B4116B91B7A3}"/>
              </a:ext>
            </a:extLst>
          </p:cNvPr>
          <p:cNvSpPr/>
          <p:nvPr/>
        </p:nvSpPr>
        <p:spPr>
          <a:xfrm>
            <a:off x="-12311988" y="-21394643"/>
            <a:ext cx="45720000" cy="45720000"/>
          </a:xfrm>
          <a:prstGeom prst="donut">
            <a:avLst>
              <a:gd name="adj" fmla="val 4738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67D51663-1462-02CC-EB32-229E05A29668}"/>
              </a:ext>
            </a:extLst>
          </p:cNvPr>
          <p:cNvSpPr/>
          <p:nvPr/>
        </p:nvSpPr>
        <p:spPr>
          <a:xfrm>
            <a:off x="1293036" y="4785360"/>
            <a:ext cx="2301252" cy="2072640"/>
          </a:xfrm>
          <a:prstGeom prst="cube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Private Key:01001010</a:t>
            </a:r>
          </a:p>
          <a:p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 Key:01010101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D5BD74-9A73-343D-0473-1FAFDA8836C9}"/>
              </a:ext>
            </a:extLst>
          </p:cNvPr>
          <p:cNvSpPr txBox="1"/>
          <p:nvPr/>
        </p:nvSpPr>
        <p:spPr>
          <a:xfrm>
            <a:off x="1300629" y="5514227"/>
            <a:ext cx="1856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Helen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100Birr</a:t>
            </a:r>
            <a:endParaRPr lang="en-US" sz="12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7B38874C-E0BB-473E-0C41-68E32CE461A4}"/>
              </a:ext>
            </a:extLst>
          </p:cNvPr>
          <p:cNvSpPr/>
          <p:nvPr/>
        </p:nvSpPr>
        <p:spPr>
          <a:xfrm>
            <a:off x="4845681" y="4785360"/>
            <a:ext cx="2301252" cy="2072640"/>
          </a:xfrm>
          <a:prstGeom prst="cube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Private Key:10100010</a:t>
            </a:r>
          </a:p>
          <a:p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 Key:10101101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94B80-3307-1944-96BF-7F302E06C4DD}"/>
              </a:ext>
            </a:extLst>
          </p:cNvPr>
          <p:cNvSpPr txBox="1"/>
          <p:nvPr/>
        </p:nvSpPr>
        <p:spPr>
          <a:xfrm>
            <a:off x="4830004" y="5467167"/>
            <a:ext cx="1856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Daniel pays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Biruk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50Birr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00951FB9-0949-071E-CAF2-D9FC6FDB97AA}"/>
              </a:ext>
            </a:extLst>
          </p:cNvPr>
          <p:cNvSpPr/>
          <p:nvPr/>
        </p:nvSpPr>
        <p:spPr>
          <a:xfrm>
            <a:off x="8398326" y="4785360"/>
            <a:ext cx="2301252" cy="2072640"/>
          </a:xfrm>
          <a:prstGeom prst="cube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Private Key:11101100</a:t>
            </a:r>
          </a:p>
          <a:p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 Key:00101001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9326B4-0E5C-19C2-DA3F-2E56A763C0D4}"/>
              </a:ext>
            </a:extLst>
          </p:cNvPr>
          <p:cNvSpPr txBox="1"/>
          <p:nvPr/>
        </p:nvSpPr>
        <p:spPr>
          <a:xfrm>
            <a:off x="8413566" y="5467167"/>
            <a:ext cx="1747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Hana pays Helen 10Birr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9" name="Graphic 18" descr="Clock with solid fill">
            <a:extLst>
              <a:ext uri="{FF2B5EF4-FFF2-40B4-BE49-F238E27FC236}">
                <a16:creationId xmlns:a16="http://schemas.microsoft.com/office/drawing/2014/main" id="{1E53459D-AD1C-4297-1343-B0AEC08C5B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4156" y="6455850"/>
            <a:ext cx="402150" cy="402150"/>
          </a:xfrm>
          <a:prstGeom prst="rect">
            <a:avLst/>
          </a:prstGeom>
        </p:spPr>
      </p:pic>
      <p:pic>
        <p:nvPicPr>
          <p:cNvPr id="26" name="Graphic 25" descr="Clock with solid fill">
            <a:extLst>
              <a:ext uri="{FF2B5EF4-FFF2-40B4-BE49-F238E27FC236}">
                <a16:creationId xmlns:a16="http://schemas.microsoft.com/office/drawing/2014/main" id="{451D141A-9F3C-46A6-940D-0CE3B64633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92699" y="6455850"/>
            <a:ext cx="402150" cy="402150"/>
          </a:xfrm>
          <a:prstGeom prst="rect">
            <a:avLst/>
          </a:prstGeom>
        </p:spPr>
      </p:pic>
      <p:pic>
        <p:nvPicPr>
          <p:cNvPr id="27" name="Graphic 26" descr="Clock with solid fill">
            <a:extLst>
              <a:ext uri="{FF2B5EF4-FFF2-40B4-BE49-F238E27FC236}">
                <a16:creationId xmlns:a16="http://schemas.microsoft.com/office/drawing/2014/main" id="{81B00141-428D-6716-DA5C-3702DEFD7E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24206" y="6455850"/>
            <a:ext cx="402150" cy="4021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2EFD5EF-FEA9-4791-97FA-7BEEA5B04E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98589">
            <a:off x="3481693" y="5345475"/>
            <a:ext cx="1190194" cy="119019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38F3F95-2C63-1A9D-71CB-B4491BC625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98589">
            <a:off x="7033565" y="5432008"/>
            <a:ext cx="1190194" cy="1190194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4A16D4E4-AE57-3931-6CD2-FE3D86445D14}"/>
              </a:ext>
            </a:extLst>
          </p:cNvPr>
          <p:cNvSpPr/>
          <p:nvPr/>
        </p:nvSpPr>
        <p:spPr>
          <a:xfrm>
            <a:off x="1400973" y="6520093"/>
            <a:ext cx="367922" cy="27699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C8BB0B-9207-A01B-FAA8-32ADF6DC4589}"/>
              </a:ext>
            </a:extLst>
          </p:cNvPr>
          <p:cNvSpPr/>
          <p:nvPr/>
        </p:nvSpPr>
        <p:spPr>
          <a:xfrm>
            <a:off x="4957654" y="6520093"/>
            <a:ext cx="367922" cy="27699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5B8B3F-36C1-539A-C377-A7AFE3A54FCF}"/>
              </a:ext>
            </a:extLst>
          </p:cNvPr>
          <p:cNvSpPr/>
          <p:nvPr/>
        </p:nvSpPr>
        <p:spPr>
          <a:xfrm>
            <a:off x="8496218" y="6520093"/>
            <a:ext cx="367922" cy="27699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E71ED02-0F49-6E65-B86B-65BD616493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46" y="2145439"/>
            <a:ext cx="1334238" cy="133423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EC274A7-5420-3BA2-1FD8-C8260F21A8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00" y="4785360"/>
            <a:ext cx="537138" cy="5371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1BBD046-23D5-01CA-FF76-32AEB038CF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92" y="4775006"/>
            <a:ext cx="537138" cy="53713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6CCA25F-D239-1AE3-EEF9-B7548744B6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956" y="4792021"/>
            <a:ext cx="537138" cy="53713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4A241DB-F399-AC8C-C831-D989FE8532C6}"/>
              </a:ext>
            </a:extLst>
          </p:cNvPr>
          <p:cNvSpPr txBox="1"/>
          <p:nvPr/>
        </p:nvSpPr>
        <p:spPr>
          <a:xfrm>
            <a:off x="2301252" y="2688845"/>
            <a:ext cx="9593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Miners: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validate and add blocks in a blockchain by solving complex computational problems and are awarded crypto (bitcoin) for doing so.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CAAC963-C579-9E6E-9BEE-51A3824F1765}"/>
              </a:ext>
            </a:extLst>
          </p:cNvPr>
          <p:cNvSpPr/>
          <p:nvPr/>
        </p:nvSpPr>
        <p:spPr>
          <a:xfrm>
            <a:off x="0" y="3537386"/>
            <a:ext cx="2301252" cy="1038213"/>
          </a:xfrm>
          <a:prstGeom prst="roundRect">
            <a:avLst/>
          </a:prstGeom>
          <a:solidFill>
            <a:schemeClr val="accent3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1110101011010000101010000010101000101111010101011001011101001010000001010100010010101010101001011101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98FC92-202F-2A4E-9540-F2CCF7AF63A5}"/>
              </a:ext>
            </a:extLst>
          </p:cNvPr>
          <p:cNvSpPr txBox="1"/>
          <p:nvPr/>
        </p:nvSpPr>
        <p:spPr>
          <a:xfrm>
            <a:off x="2301252" y="3546270"/>
            <a:ext cx="9890748" cy="80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process of solving mathematical problems to validate blocks is called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Proof of work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process of validating and adding blocks to the blockchain is called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Mining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1010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29C91534-2587-7625-1A7E-18954BD180B3}"/>
              </a:ext>
            </a:extLst>
          </p:cNvPr>
          <p:cNvSpPr/>
          <p:nvPr/>
        </p:nvSpPr>
        <p:spPr>
          <a:xfrm>
            <a:off x="1764075" y="2196209"/>
            <a:ext cx="3117876" cy="31178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4B78A51-A340-CEE0-694C-BAAAFB4AD7A3}"/>
              </a:ext>
            </a:extLst>
          </p:cNvPr>
          <p:cNvSpPr/>
          <p:nvPr/>
        </p:nvSpPr>
        <p:spPr>
          <a:xfrm>
            <a:off x="2103036" y="2535170"/>
            <a:ext cx="2439954" cy="243995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D46D1B-68AA-673F-B693-70E6117AB6CD}"/>
              </a:ext>
            </a:extLst>
          </p:cNvPr>
          <p:cNvSpPr/>
          <p:nvPr/>
        </p:nvSpPr>
        <p:spPr>
          <a:xfrm>
            <a:off x="2319201" y="2751335"/>
            <a:ext cx="2007624" cy="2007624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EC615B-38C0-C66D-3283-B0A946E566A2}"/>
              </a:ext>
            </a:extLst>
          </p:cNvPr>
          <p:cNvGrpSpPr/>
          <p:nvPr/>
        </p:nvGrpSpPr>
        <p:grpSpPr>
          <a:xfrm>
            <a:off x="2669528" y="3101661"/>
            <a:ext cx="1306970" cy="1306970"/>
            <a:chOff x="4995674" y="4044712"/>
            <a:chExt cx="848364" cy="848364"/>
          </a:xfrm>
          <a:solidFill>
            <a:srgbClr val="FF5969"/>
          </a:solidFill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B786419-A73C-0152-5979-DA3F26423A91}"/>
                </a:ext>
              </a:extLst>
            </p:cNvPr>
            <p:cNvGrpSpPr/>
            <p:nvPr/>
          </p:nvGrpSpPr>
          <p:grpSpPr>
            <a:xfrm>
              <a:off x="5011823" y="4060861"/>
              <a:ext cx="816066" cy="816066"/>
              <a:chOff x="3205163" y="1762126"/>
              <a:chExt cx="601662" cy="601662"/>
            </a:xfrm>
            <a:grpFill/>
          </p:grpSpPr>
          <p:sp>
            <p:nvSpPr>
              <p:cNvPr id="33" name="Freeform 176">
                <a:extLst>
                  <a:ext uri="{FF2B5EF4-FFF2-40B4-BE49-F238E27FC236}">
                    <a16:creationId xmlns:a16="http://schemas.microsoft.com/office/drawing/2014/main" id="{B4EB76F6-FC7A-7EF0-3BC7-3DAB36B79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1762126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77">
                <a:extLst>
                  <a:ext uri="{FF2B5EF4-FFF2-40B4-BE49-F238E27FC236}">
                    <a16:creationId xmlns:a16="http://schemas.microsoft.com/office/drawing/2014/main" id="{12FFF937-198B-633E-F3CB-5E38BBAE4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18002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10 w 67"/>
                  <a:gd name="T3" fmla="*/ 86 h 88"/>
                  <a:gd name="T4" fmla="*/ 4 w 67"/>
                  <a:gd name="T5" fmla="*/ 66 h 88"/>
                  <a:gd name="T6" fmla="*/ 37 w 67"/>
                  <a:gd name="T7" fmla="*/ 9 h 88"/>
                  <a:gd name="T8" fmla="*/ 57 w 67"/>
                  <a:gd name="T9" fmla="*/ 4 h 88"/>
                  <a:gd name="T10" fmla="*/ 63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5" y="88"/>
                      <a:pt x="12" y="88"/>
                      <a:pt x="10" y="86"/>
                    </a:cubicBezTo>
                    <a:cubicBezTo>
                      <a:pt x="3" y="82"/>
                      <a:pt x="0" y="73"/>
                      <a:pt x="4" y="66"/>
                    </a:cubicBezTo>
                    <a:lnTo>
                      <a:pt x="37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5" y="8"/>
                      <a:pt x="67" y="17"/>
                      <a:pt x="63" y="24"/>
                    </a:cubicBezTo>
                    <a:lnTo>
                      <a:pt x="30" y="81"/>
                    </a:lnTo>
                    <a:cubicBezTo>
                      <a:pt x="28" y="85"/>
                      <a:pt x="23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78">
                <a:extLst>
                  <a:ext uri="{FF2B5EF4-FFF2-40B4-BE49-F238E27FC236}">
                    <a16:creationId xmlns:a16="http://schemas.microsoft.com/office/drawing/2014/main" id="{C2EFD537-3609-68F3-9655-8380F91005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1905001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8 h 65"/>
                  <a:gd name="T4" fmla="*/ 10 w 91"/>
                  <a:gd name="T5" fmla="*/ 37 h 65"/>
                  <a:gd name="T6" fmla="*/ 66 w 91"/>
                  <a:gd name="T7" fmla="*/ 5 h 65"/>
                  <a:gd name="T8" fmla="*/ 87 w 91"/>
                  <a:gd name="T9" fmla="*/ 10 h 65"/>
                  <a:gd name="T10" fmla="*/ 81 w 91"/>
                  <a:gd name="T11" fmla="*/ 31 h 65"/>
                  <a:gd name="T12" fmla="*/ 25 w 91"/>
                  <a:gd name="T13" fmla="*/ 63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8"/>
                    </a:cubicBezTo>
                    <a:cubicBezTo>
                      <a:pt x="0" y="50"/>
                      <a:pt x="3" y="41"/>
                      <a:pt x="10" y="37"/>
                    </a:cubicBezTo>
                    <a:lnTo>
                      <a:pt x="66" y="5"/>
                    </a:lnTo>
                    <a:cubicBezTo>
                      <a:pt x="73" y="0"/>
                      <a:pt x="82" y="3"/>
                      <a:pt x="87" y="10"/>
                    </a:cubicBezTo>
                    <a:cubicBezTo>
                      <a:pt x="91" y="17"/>
                      <a:pt x="88" y="26"/>
                      <a:pt x="81" y="31"/>
                    </a:cubicBezTo>
                    <a:lnTo>
                      <a:pt x="25" y="63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79">
                <a:extLst>
                  <a:ext uri="{FF2B5EF4-FFF2-40B4-BE49-F238E27FC236}">
                    <a16:creationId xmlns:a16="http://schemas.microsoft.com/office/drawing/2014/main" id="{A9DC9E90-4D40-01CC-12FE-1E20DBDB7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2051051"/>
                <a:ext cx="73025" cy="23813"/>
              </a:xfrm>
              <a:custGeom>
                <a:avLst/>
                <a:gdLst>
                  <a:gd name="T0" fmla="*/ 80 w 95"/>
                  <a:gd name="T1" fmla="*/ 30 h 30"/>
                  <a:gd name="T2" fmla="*/ 15 w 95"/>
                  <a:gd name="T3" fmla="*/ 30 h 30"/>
                  <a:gd name="T4" fmla="*/ 0 w 95"/>
                  <a:gd name="T5" fmla="*/ 15 h 30"/>
                  <a:gd name="T6" fmla="*/ 15 w 95"/>
                  <a:gd name="T7" fmla="*/ 0 h 30"/>
                  <a:gd name="T8" fmla="*/ 80 w 95"/>
                  <a:gd name="T9" fmla="*/ 0 h 30"/>
                  <a:gd name="T10" fmla="*/ 95 w 95"/>
                  <a:gd name="T11" fmla="*/ 15 h 30"/>
                  <a:gd name="T12" fmla="*/ 80 w 95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30">
                    <a:moveTo>
                      <a:pt x="80" y="30"/>
                    </a:moveTo>
                    <a:lnTo>
                      <a:pt x="15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lnTo>
                      <a:pt x="80" y="0"/>
                    </a:lnTo>
                    <a:cubicBezTo>
                      <a:pt x="89" y="0"/>
                      <a:pt x="95" y="7"/>
                      <a:pt x="95" y="15"/>
                    </a:cubicBezTo>
                    <a:cubicBezTo>
                      <a:pt x="95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80">
                <a:extLst>
                  <a:ext uri="{FF2B5EF4-FFF2-40B4-BE49-F238E27FC236}">
                    <a16:creationId xmlns:a16="http://schemas.microsoft.com/office/drawing/2014/main" id="{E155186B-E752-5D44-328B-5ECD3BA06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2170113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2 h 65"/>
                  <a:gd name="T4" fmla="*/ 10 w 91"/>
                  <a:gd name="T5" fmla="*/ 30 h 65"/>
                  <a:gd name="T6" fmla="*/ 4 w 91"/>
                  <a:gd name="T7" fmla="*/ 9 h 65"/>
                  <a:gd name="T8" fmla="*/ 25 w 91"/>
                  <a:gd name="T9" fmla="*/ 4 h 65"/>
                  <a:gd name="T10" fmla="*/ 81 w 91"/>
                  <a:gd name="T11" fmla="*/ 36 h 65"/>
                  <a:gd name="T12" fmla="*/ 87 w 91"/>
                  <a:gd name="T13" fmla="*/ 57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2"/>
                    </a:cubicBezTo>
                    <a:lnTo>
                      <a:pt x="10" y="30"/>
                    </a:lnTo>
                    <a:cubicBezTo>
                      <a:pt x="3" y="26"/>
                      <a:pt x="0" y="17"/>
                      <a:pt x="4" y="9"/>
                    </a:cubicBezTo>
                    <a:cubicBezTo>
                      <a:pt x="8" y="2"/>
                      <a:pt x="18" y="0"/>
                      <a:pt x="25" y="4"/>
                    </a:cubicBezTo>
                    <a:lnTo>
                      <a:pt x="81" y="36"/>
                    </a:lnTo>
                    <a:cubicBezTo>
                      <a:pt x="88" y="41"/>
                      <a:pt x="91" y="50"/>
                      <a:pt x="87" y="57"/>
                    </a:cubicBezTo>
                    <a:cubicBezTo>
                      <a:pt x="84" y="62"/>
                      <a:pt x="79" y="65"/>
                      <a:pt x="73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81">
                <a:extLst>
                  <a:ext uri="{FF2B5EF4-FFF2-40B4-BE49-F238E27FC236}">
                    <a16:creationId xmlns:a16="http://schemas.microsoft.com/office/drawing/2014/main" id="{950E9079-6473-A9F9-C8E3-B498C47C2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2257426"/>
                <a:ext cx="50800" cy="66675"/>
              </a:xfrm>
              <a:custGeom>
                <a:avLst/>
                <a:gdLst>
                  <a:gd name="T0" fmla="*/ 50 w 67"/>
                  <a:gd name="T1" fmla="*/ 88 h 88"/>
                  <a:gd name="T2" fmla="*/ 37 w 67"/>
                  <a:gd name="T3" fmla="*/ 81 h 88"/>
                  <a:gd name="T4" fmla="*/ 4 w 67"/>
                  <a:gd name="T5" fmla="*/ 24 h 88"/>
                  <a:gd name="T6" fmla="*/ 10 w 67"/>
                  <a:gd name="T7" fmla="*/ 4 h 88"/>
                  <a:gd name="T8" fmla="*/ 30 w 67"/>
                  <a:gd name="T9" fmla="*/ 9 h 88"/>
                  <a:gd name="T10" fmla="*/ 63 w 67"/>
                  <a:gd name="T11" fmla="*/ 66 h 88"/>
                  <a:gd name="T12" fmla="*/ 57 w 67"/>
                  <a:gd name="T13" fmla="*/ 86 h 88"/>
                  <a:gd name="T14" fmla="*/ 50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50" y="88"/>
                    </a:moveTo>
                    <a:cubicBezTo>
                      <a:pt x="45" y="88"/>
                      <a:pt x="40" y="85"/>
                      <a:pt x="37" y="81"/>
                    </a:cubicBezTo>
                    <a:lnTo>
                      <a:pt x="4" y="24"/>
                    </a:lnTo>
                    <a:cubicBezTo>
                      <a:pt x="0" y="17"/>
                      <a:pt x="3" y="8"/>
                      <a:pt x="10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3" y="66"/>
                    </a:lnTo>
                    <a:cubicBezTo>
                      <a:pt x="67" y="73"/>
                      <a:pt x="65" y="82"/>
                      <a:pt x="57" y="86"/>
                    </a:cubicBezTo>
                    <a:cubicBezTo>
                      <a:pt x="55" y="88"/>
                      <a:pt x="52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82">
                <a:extLst>
                  <a:ext uri="{FF2B5EF4-FFF2-40B4-BE49-F238E27FC236}">
                    <a16:creationId xmlns:a16="http://schemas.microsoft.com/office/drawing/2014/main" id="{4CE57603-58B1-BE0F-9737-8A4F09DB49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2290763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83">
                <a:extLst>
                  <a:ext uri="{FF2B5EF4-FFF2-40B4-BE49-F238E27FC236}">
                    <a16:creationId xmlns:a16="http://schemas.microsoft.com/office/drawing/2014/main" id="{AEFAEB2C-B253-69BC-BC7A-88DE81180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22574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9 w 67"/>
                  <a:gd name="T3" fmla="*/ 86 h 88"/>
                  <a:gd name="T4" fmla="*/ 4 w 67"/>
                  <a:gd name="T5" fmla="*/ 66 h 88"/>
                  <a:gd name="T6" fmla="*/ 36 w 67"/>
                  <a:gd name="T7" fmla="*/ 9 h 88"/>
                  <a:gd name="T8" fmla="*/ 57 w 67"/>
                  <a:gd name="T9" fmla="*/ 4 h 88"/>
                  <a:gd name="T10" fmla="*/ 62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4" y="88"/>
                      <a:pt x="12" y="88"/>
                      <a:pt x="9" y="86"/>
                    </a:cubicBezTo>
                    <a:cubicBezTo>
                      <a:pt x="2" y="82"/>
                      <a:pt x="0" y="73"/>
                      <a:pt x="4" y="66"/>
                    </a:cubicBezTo>
                    <a:lnTo>
                      <a:pt x="36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4" y="8"/>
                      <a:pt x="67" y="17"/>
                      <a:pt x="62" y="24"/>
                    </a:cubicBezTo>
                    <a:lnTo>
                      <a:pt x="30" y="81"/>
                    </a:lnTo>
                    <a:cubicBezTo>
                      <a:pt x="27" y="85"/>
                      <a:pt x="22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84">
                <a:extLst>
                  <a:ext uri="{FF2B5EF4-FFF2-40B4-BE49-F238E27FC236}">
                    <a16:creationId xmlns:a16="http://schemas.microsoft.com/office/drawing/2014/main" id="{0E1AC36D-1374-7696-F2B1-5479AE96F7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2170113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7 h 65"/>
                  <a:gd name="T4" fmla="*/ 10 w 91"/>
                  <a:gd name="T5" fmla="*/ 36 h 65"/>
                  <a:gd name="T6" fmla="*/ 66 w 91"/>
                  <a:gd name="T7" fmla="*/ 4 h 65"/>
                  <a:gd name="T8" fmla="*/ 87 w 91"/>
                  <a:gd name="T9" fmla="*/ 9 h 65"/>
                  <a:gd name="T10" fmla="*/ 81 w 91"/>
                  <a:gd name="T11" fmla="*/ 30 h 65"/>
                  <a:gd name="T12" fmla="*/ 25 w 91"/>
                  <a:gd name="T13" fmla="*/ 62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7"/>
                    </a:cubicBezTo>
                    <a:cubicBezTo>
                      <a:pt x="0" y="50"/>
                      <a:pt x="3" y="41"/>
                      <a:pt x="10" y="36"/>
                    </a:cubicBezTo>
                    <a:lnTo>
                      <a:pt x="66" y="4"/>
                    </a:lnTo>
                    <a:cubicBezTo>
                      <a:pt x="73" y="0"/>
                      <a:pt x="82" y="2"/>
                      <a:pt x="87" y="9"/>
                    </a:cubicBezTo>
                    <a:cubicBezTo>
                      <a:pt x="91" y="17"/>
                      <a:pt x="88" y="26"/>
                      <a:pt x="81" y="30"/>
                    </a:cubicBezTo>
                    <a:lnTo>
                      <a:pt x="25" y="62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85">
                <a:extLst>
                  <a:ext uri="{FF2B5EF4-FFF2-40B4-BE49-F238E27FC236}">
                    <a16:creationId xmlns:a16="http://schemas.microsoft.com/office/drawing/2014/main" id="{2A267043-D604-F26D-874F-A62D5F9E1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163" y="2051051"/>
                <a:ext cx="73025" cy="23813"/>
              </a:xfrm>
              <a:custGeom>
                <a:avLst/>
                <a:gdLst>
                  <a:gd name="T0" fmla="*/ 80 w 96"/>
                  <a:gd name="T1" fmla="*/ 30 h 30"/>
                  <a:gd name="T2" fmla="*/ 16 w 96"/>
                  <a:gd name="T3" fmla="*/ 30 h 30"/>
                  <a:gd name="T4" fmla="*/ 0 w 96"/>
                  <a:gd name="T5" fmla="*/ 15 h 30"/>
                  <a:gd name="T6" fmla="*/ 16 w 96"/>
                  <a:gd name="T7" fmla="*/ 0 h 30"/>
                  <a:gd name="T8" fmla="*/ 80 w 96"/>
                  <a:gd name="T9" fmla="*/ 0 h 30"/>
                  <a:gd name="T10" fmla="*/ 96 w 96"/>
                  <a:gd name="T11" fmla="*/ 15 h 30"/>
                  <a:gd name="T12" fmla="*/ 80 w 96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30">
                    <a:moveTo>
                      <a:pt x="80" y="30"/>
                    </a:moveTo>
                    <a:lnTo>
                      <a:pt x="16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lnTo>
                      <a:pt x="80" y="0"/>
                    </a:lnTo>
                    <a:cubicBezTo>
                      <a:pt x="89" y="0"/>
                      <a:pt x="96" y="7"/>
                      <a:pt x="96" y="15"/>
                    </a:cubicBezTo>
                    <a:cubicBezTo>
                      <a:pt x="96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86">
                <a:extLst>
                  <a:ext uri="{FF2B5EF4-FFF2-40B4-BE49-F238E27FC236}">
                    <a16:creationId xmlns:a16="http://schemas.microsoft.com/office/drawing/2014/main" id="{23635935-30A3-E94D-11E2-E9DD219B3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1905001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3 h 65"/>
                  <a:gd name="T4" fmla="*/ 10 w 91"/>
                  <a:gd name="T5" fmla="*/ 31 h 65"/>
                  <a:gd name="T6" fmla="*/ 4 w 91"/>
                  <a:gd name="T7" fmla="*/ 10 h 65"/>
                  <a:gd name="T8" fmla="*/ 25 w 91"/>
                  <a:gd name="T9" fmla="*/ 5 h 65"/>
                  <a:gd name="T10" fmla="*/ 81 w 91"/>
                  <a:gd name="T11" fmla="*/ 37 h 65"/>
                  <a:gd name="T12" fmla="*/ 87 w 91"/>
                  <a:gd name="T13" fmla="*/ 58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3"/>
                    </a:cubicBezTo>
                    <a:lnTo>
                      <a:pt x="10" y="31"/>
                    </a:lnTo>
                    <a:cubicBezTo>
                      <a:pt x="3" y="26"/>
                      <a:pt x="0" y="17"/>
                      <a:pt x="4" y="10"/>
                    </a:cubicBezTo>
                    <a:cubicBezTo>
                      <a:pt x="8" y="3"/>
                      <a:pt x="18" y="0"/>
                      <a:pt x="25" y="5"/>
                    </a:cubicBezTo>
                    <a:lnTo>
                      <a:pt x="81" y="37"/>
                    </a:lnTo>
                    <a:cubicBezTo>
                      <a:pt x="88" y="41"/>
                      <a:pt x="91" y="50"/>
                      <a:pt x="87" y="58"/>
                    </a:cubicBezTo>
                    <a:cubicBezTo>
                      <a:pt x="84" y="62"/>
                      <a:pt x="79" y="65"/>
                      <a:pt x="7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87">
                <a:extLst>
                  <a:ext uri="{FF2B5EF4-FFF2-40B4-BE49-F238E27FC236}">
                    <a16:creationId xmlns:a16="http://schemas.microsoft.com/office/drawing/2014/main" id="{5A2D9E67-2D5F-460C-F539-E2B1DEE88D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1800226"/>
                <a:ext cx="50800" cy="66675"/>
              </a:xfrm>
              <a:custGeom>
                <a:avLst/>
                <a:gdLst>
                  <a:gd name="T0" fmla="*/ 49 w 67"/>
                  <a:gd name="T1" fmla="*/ 88 h 88"/>
                  <a:gd name="T2" fmla="*/ 36 w 67"/>
                  <a:gd name="T3" fmla="*/ 81 h 88"/>
                  <a:gd name="T4" fmla="*/ 4 w 67"/>
                  <a:gd name="T5" fmla="*/ 24 h 88"/>
                  <a:gd name="T6" fmla="*/ 9 w 67"/>
                  <a:gd name="T7" fmla="*/ 4 h 88"/>
                  <a:gd name="T8" fmla="*/ 30 w 67"/>
                  <a:gd name="T9" fmla="*/ 9 h 88"/>
                  <a:gd name="T10" fmla="*/ 62 w 67"/>
                  <a:gd name="T11" fmla="*/ 66 h 88"/>
                  <a:gd name="T12" fmla="*/ 57 w 67"/>
                  <a:gd name="T13" fmla="*/ 86 h 88"/>
                  <a:gd name="T14" fmla="*/ 49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49" y="88"/>
                    </a:moveTo>
                    <a:cubicBezTo>
                      <a:pt x="44" y="88"/>
                      <a:pt x="39" y="85"/>
                      <a:pt x="36" y="81"/>
                    </a:cubicBezTo>
                    <a:lnTo>
                      <a:pt x="4" y="24"/>
                    </a:lnTo>
                    <a:cubicBezTo>
                      <a:pt x="0" y="17"/>
                      <a:pt x="2" y="8"/>
                      <a:pt x="9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2" y="66"/>
                    </a:lnTo>
                    <a:cubicBezTo>
                      <a:pt x="67" y="73"/>
                      <a:pt x="64" y="82"/>
                      <a:pt x="57" y="86"/>
                    </a:cubicBezTo>
                    <a:cubicBezTo>
                      <a:pt x="55" y="88"/>
                      <a:pt x="52" y="88"/>
                      <a:pt x="49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" name="Circle: Hollow 28">
              <a:extLst>
                <a:ext uri="{FF2B5EF4-FFF2-40B4-BE49-F238E27FC236}">
                  <a16:creationId xmlns:a16="http://schemas.microsoft.com/office/drawing/2014/main" id="{D18D95AF-C2D7-A67C-BBED-B2B8E7EDCCD2}"/>
                </a:ext>
              </a:extLst>
            </p:cNvPr>
            <p:cNvSpPr/>
            <p:nvPr/>
          </p:nvSpPr>
          <p:spPr>
            <a:xfrm>
              <a:off x="4995674" y="4044712"/>
              <a:ext cx="848364" cy="848364"/>
            </a:xfrm>
            <a:prstGeom prst="donut">
              <a:avLst>
                <a:gd name="adj" fmla="val 39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Circle: Hollow 29">
              <a:extLst>
                <a:ext uri="{FF2B5EF4-FFF2-40B4-BE49-F238E27FC236}">
                  <a16:creationId xmlns:a16="http://schemas.microsoft.com/office/drawing/2014/main" id="{ECF5F01B-1DDA-F4E8-3F1D-977EFB1642D6}"/>
                </a:ext>
              </a:extLst>
            </p:cNvPr>
            <p:cNvSpPr/>
            <p:nvPr/>
          </p:nvSpPr>
          <p:spPr>
            <a:xfrm>
              <a:off x="5348489" y="4397528"/>
              <a:ext cx="142736" cy="142734"/>
            </a:xfrm>
            <a:prstGeom prst="donut">
              <a:avLst>
                <a:gd name="adj" fmla="val 226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: Top Corners Rounded 30">
              <a:extLst>
                <a:ext uri="{FF2B5EF4-FFF2-40B4-BE49-F238E27FC236}">
                  <a16:creationId xmlns:a16="http://schemas.microsoft.com/office/drawing/2014/main" id="{C3DF2038-2780-CD56-C130-ACDBF8409B3D}"/>
                </a:ext>
              </a:extLst>
            </p:cNvPr>
            <p:cNvSpPr/>
            <p:nvPr/>
          </p:nvSpPr>
          <p:spPr>
            <a:xfrm rot="14339270">
              <a:off x="5285405" y="4456369"/>
              <a:ext cx="36576" cy="17365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Top Corners Rounded 31">
              <a:extLst>
                <a:ext uri="{FF2B5EF4-FFF2-40B4-BE49-F238E27FC236}">
                  <a16:creationId xmlns:a16="http://schemas.microsoft.com/office/drawing/2014/main" id="{3163A4AA-853A-7F5C-59DD-24C5370A1C2A}"/>
                </a:ext>
              </a:extLst>
            </p:cNvPr>
            <p:cNvSpPr/>
            <p:nvPr/>
          </p:nvSpPr>
          <p:spPr>
            <a:xfrm>
              <a:off x="5400584" y="4207394"/>
              <a:ext cx="36576" cy="2044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B2BB51-882B-8886-652E-7933254E36D5}"/>
              </a:ext>
            </a:extLst>
          </p:cNvPr>
          <p:cNvGrpSpPr/>
          <p:nvPr/>
        </p:nvGrpSpPr>
        <p:grpSpPr>
          <a:xfrm>
            <a:off x="5422573" y="2847960"/>
            <a:ext cx="4666391" cy="1609975"/>
            <a:chOff x="4136102" y="2121039"/>
            <a:chExt cx="4666391" cy="160997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162702B-0716-AB8F-3E60-AD34777F92C3}"/>
                </a:ext>
              </a:extLst>
            </p:cNvPr>
            <p:cNvSpPr txBox="1"/>
            <p:nvPr/>
          </p:nvSpPr>
          <p:spPr>
            <a:xfrm>
              <a:off x="4136102" y="2121039"/>
              <a:ext cx="4666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Thanks for </a:t>
              </a:r>
              <a:r>
                <a:rPr lang="en-US" sz="40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Listening.</a:t>
              </a:r>
              <a:endPara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D1E5D24-07B4-BF6C-1269-5F08F88318B8}"/>
                </a:ext>
              </a:extLst>
            </p:cNvPr>
            <p:cNvSpPr txBox="1"/>
            <p:nvPr/>
          </p:nvSpPr>
          <p:spPr>
            <a:xfrm>
              <a:off x="4177362" y="3023128"/>
              <a:ext cx="44089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This is all for lecture one, if you have questions please do ask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980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A1F2570-D04E-2FC8-745C-0512CBAE7E1C}"/>
              </a:ext>
            </a:extLst>
          </p:cNvPr>
          <p:cNvGrpSpPr/>
          <p:nvPr/>
        </p:nvGrpSpPr>
        <p:grpSpPr>
          <a:xfrm>
            <a:off x="514037" y="504208"/>
            <a:ext cx="1179566" cy="1641231"/>
            <a:chOff x="1413690" y="976157"/>
            <a:chExt cx="1179566" cy="16412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464ABA-6406-3D04-0D46-9F3ED1E8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690" y="976157"/>
              <a:ext cx="1179566" cy="11795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1222A-5E73-EFB3-ED51-C8660B1B3709}"/>
                </a:ext>
              </a:extLst>
            </p:cNvPr>
            <p:cNvSpPr txBox="1"/>
            <p:nvPr/>
          </p:nvSpPr>
          <p:spPr>
            <a:xfrm>
              <a:off x="1456243" y="2155723"/>
              <a:ext cx="1028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Barter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E369-4BB1-C8FB-AA65-98E25B0B8E4E}"/>
              </a:ext>
            </a:extLst>
          </p:cNvPr>
          <p:cNvGrpSpPr/>
          <p:nvPr/>
        </p:nvGrpSpPr>
        <p:grpSpPr>
          <a:xfrm>
            <a:off x="2598785" y="383762"/>
            <a:ext cx="1179566" cy="1761677"/>
            <a:chOff x="2598785" y="383762"/>
            <a:chExt cx="1179566" cy="17616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111A62-C2BE-2119-8AAB-E7E3119CD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8785" y="383762"/>
              <a:ext cx="1179566" cy="11795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CE6700-0F66-6895-5101-0F0D3B48CB3C}"/>
                </a:ext>
              </a:extLst>
            </p:cNvPr>
            <p:cNvSpPr txBox="1"/>
            <p:nvPr/>
          </p:nvSpPr>
          <p:spPr>
            <a:xfrm>
              <a:off x="2782847" y="1683774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Cash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AA76F-04A5-F6C5-48DE-C1F1432F765B}"/>
              </a:ext>
            </a:extLst>
          </p:cNvPr>
          <p:cNvGrpSpPr/>
          <p:nvPr/>
        </p:nvGrpSpPr>
        <p:grpSpPr>
          <a:xfrm>
            <a:off x="4867595" y="504208"/>
            <a:ext cx="1179566" cy="1641231"/>
            <a:chOff x="4867595" y="504208"/>
            <a:chExt cx="1179566" cy="164123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E5FA6D-1DDF-0AED-E8C2-E2780CDB3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595" y="504208"/>
              <a:ext cx="1179566" cy="11795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8171B6-DA79-7EA1-F852-FDB46E2BB704}"/>
                </a:ext>
              </a:extLst>
            </p:cNvPr>
            <p:cNvSpPr txBox="1"/>
            <p:nvPr/>
          </p:nvSpPr>
          <p:spPr>
            <a:xfrm>
              <a:off x="4961729" y="1683774"/>
              <a:ext cx="99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Credit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D1075F8-EE9C-81A5-C984-8A5FA390B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2" y="528594"/>
            <a:ext cx="1179567" cy="11795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0C5253-7675-4473-A8E7-1A37A09F0B47}"/>
              </a:ext>
            </a:extLst>
          </p:cNvPr>
          <p:cNvSpPr txBox="1"/>
          <p:nvPr/>
        </p:nvSpPr>
        <p:spPr>
          <a:xfrm>
            <a:off x="7438845" y="1700980"/>
            <a:ext cx="113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Online</a:t>
            </a: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Market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0BB20A-E2D7-9194-A2F9-A3C20A777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10" y="528594"/>
            <a:ext cx="1179568" cy="11795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874666-3F41-78C0-3573-2AACA594DDB7}"/>
              </a:ext>
            </a:extLst>
          </p:cNvPr>
          <p:cNvSpPr txBox="1"/>
          <p:nvPr/>
        </p:nvSpPr>
        <p:spPr>
          <a:xfrm>
            <a:off x="9428714" y="1708161"/>
            <a:ext cx="224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Cryptocurrency</a:t>
            </a: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1320B01A-138C-25D6-CA15-B4116B91B7A3}"/>
              </a:ext>
            </a:extLst>
          </p:cNvPr>
          <p:cNvSpPr/>
          <p:nvPr/>
        </p:nvSpPr>
        <p:spPr>
          <a:xfrm>
            <a:off x="-21821494" y="-21545680"/>
            <a:ext cx="45720000" cy="45720000"/>
          </a:xfrm>
          <a:prstGeom prst="donut">
            <a:avLst>
              <a:gd name="adj" fmla="val 4777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A9C7C7-FCA3-5EFF-16D6-160EC9618A34}"/>
              </a:ext>
            </a:extLst>
          </p:cNvPr>
          <p:cNvSpPr txBox="1"/>
          <p:nvPr/>
        </p:nvSpPr>
        <p:spPr>
          <a:xfrm>
            <a:off x="5138823" y="5090469"/>
            <a:ext cx="8002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Almaz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63E568-9D1E-575E-536A-A120DA2601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71" y="3575348"/>
            <a:ext cx="1235342" cy="123534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08CCA2-50B4-86EF-B10B-65A0D0CC0C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173" y="5501271"/>
            <a:ext cx="1490842" cy="14908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2CBF39D-1BC8-E704-EB06-D93D68A2EA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534" y="2147474"/>
            <a:ext cx="1758945" cy="17589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CA315FF-A533-6893-4F05-BA45E09AA8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928" y="2436719"/>
            <a:ext cx="736591" cy="7365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20B9BD5-F2A7-892C-47AD-4BF396CE9E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136" y="3419261"/>
            <a:ext cx="1391429" cy="13914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984B144-751C-B1E3-127D-4763579B7019}"/>
              </a:ext>
            </a:extLst>
          </p:cNvPr>
          <p:cNvSpPr txBox="1"/>
          <p:nvPr/>
        </p:nvSpPr>
        <p:spPr>
          <a:xfrm>
            <a:off x="9137486" y="5090469"/>
            <a:ext cx="842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Bekele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6D1A571-FA15-0AA8-2AFB-9EF0B88BDC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529" y="5579456"/>
            <a:ext cx="1265782" cy="126578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208881E-0522-5CF4-E042-876D06BAB5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000" y="2147474"/>
            <a:ext cx="1758945" cy="17589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389C33F-322F-ABA5-4794-7B52E2826F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584" y="2358098"/>
            <a:ext cx="893832" cy="8938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7D6D75E-E46F-0FA8-D5CE-3EA24BFFD11A}"/>
              </a:ext>
            </a:extLst>
          </p:cNvPr>
          <p:cNvSpPr txBox="1"/>
          <p:nvPr/>
        </p:nvSpPr>
        <p:spPr>
          <a:xfrm>
            <a:off x="94554" y="3509458"/>
            <a:ext cx="2664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the exchange of goods for goods.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BFD4AA05-CC94-BDB1-E11C-68A1FAD826D2}"/>
              </a:ext>
            </a:extLst>
          </p:cNvPr>
          <p:cNvCxnSpPr>
            <a:stCxn id="8" idx="1"/>
            <a:endCxn id="23" idx="1"/>
          </p:cNvCxnSpPr>
          <p:nvPr/>
        </p:nvCxnSpPr>
        <p:spPr>
          <a:xfrm rot="10800000" flipV="1">
            <a:off x="4793173" y="4193018"/>
            <a:ext cx="120298" cy="2053673"/>
          </a:xfrm>
          <a:prstGeom prst="curvedConnector3">
            <a:avLst>
              <a:gd name="adj1" fmla="val 656511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BEBA737-DF4C-9D79-4414-16532869575F}"/>
              </a:ext>
            </a:extLst>
          </p:cNvPr>
          <p:cNvSpPr txBox="1"/>
          <p:nvPr/>
        </p:nvSpPr>
        <p:spPr>
          <a:xfrm>
            <a:off x="3422628" y="4873641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9937AA-8CD4-7FC8-0A9D-2ABD73378677}"/>
              </a:ext>
            </a:extLst>
          </p:cNvPr>
          <p:cNvSpPr txBox="1"/>
          <p:nvPr/>
        </p:nvSpPr>
        <p:spPr>
          <a:xfrm>
            <a:off x="4768877" y="2537560"/>
            <a:ext cx="977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wants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8F26678-9578-AC53-10DD-20DCD1373E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5920" y="2521216"/>
            <a:ext cx="844355" cy="84435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AA6333D-ADA1-10EC-C1F7-018E6FCBCA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272" y="2358098"/>
            <a:ext cx="900432" cy="90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86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 animBg="1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A1F2570-D04E-2FC8-745C-0512CBAE7E1C}"/>
              </a:ext>
            </a:extLst>
          </p:cNvPr>
          <p:cNvGrpSpPr/>
          <p:nvPr/>
        </p:nvGrpSpPr>
        <p:grpSpPr>
          <a:xfrm>
            <a:off x="514037" y="504208"/>
            <a:ext cx="1179566" cy="1641231"/>
            <a:chOff x="1413690" y="976157"/>
            <a:chExt cx="1179566" cy="16412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464ABA-6406-3D04-0D46-9F3ED1E8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690" y="976157"/>
              <a:ext cx="1179566" cy="11795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1222A-5E73-EFB3-ED51-C8660B1B3709}"/>
                </a:ext>
              </a:extLst>
            </p:cNvPr>
            <p:cNvSpPr txBox="1"/>
            <p:nvPr/>
          </p:nvSpPr>
          <p:spPr>
            <a:xfrm>
              <a:off x="1456243" y="2155723"/>
              <a:ext cx="1028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Barter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E369-4BB1-C8FB-AA65-98E25B0B8E4E}"/>
              </a:ext>
            </a:extLst>
          </p:cNvPr>
          <p:cNvGrpSpPr/>
          <p:nvPr/>
        </p:nvGrpSpPr>
        <p:grpSpPr>
          <a:xfrm>
            <a:off x="2598785" y="383762"/>
            <a:ext cx="1179566" cy="1761677"/>
            <a:chOff x="2598785" y="383762"/>
            <a:chExt cx="1179566" cy="17616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111A62-C2BE-2119-8AAB-E7E3119CD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8785" y="383762"/>
              <a:ext cx="1179566" cy="11795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CE6700-0F66-6895-5101-0F0D3B48CB3C}"/>
                </a:ext>
              </a:extLst>
            </p:cNvPr>
            <p:cNvSpPr txBox="1"/>
            <p:nvPr/>
          </p:nvSpPr>
          <p:spPr>
            <a:xfrm>
              <a:off x="2782847" y="1683774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Cash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AA76F-04A5-F6C5-48DE-C1F1432F765B}"/>
              </a:ext>
            </a:extLst>
          </p:cNvPr>
          <p:cNvGrpSpPr/>
          <p:nvPr/>
        </p:nvGrpSpPr>
        <p:grpSpPr>
          <a:xfrm>
            <a:off x="4867595" y="504208"/>
            <a:ext cx="1179566" cy="1641231"/>
            <a:chOff x="4867595" y="504208"/>
            <a:chExt cx="1179566" cy="164123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E5FA6D-1DDF-0AED-E8C2-E2780CDB3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595" y="504208"/>
              <a:ext cx="1179566" cy="11795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8171B6-DA79-7EA1-F852-FDB46E2BB704}"/>
                </a:ext>
              </a:extLst>
            </p:cNvPr>
            <p:cNvSpPr txBox="1"/>
            <p:nvPr/>
          </p:nvSpPr>
          <p:spPr>
            <a:xfrm>
              <a:off x="4961729" y="1683774"/>
              <a:ext cx="99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Credit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D1075F8-EE9C-81A5-C984-8A5FA390B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2" y="528594"/>
            <a:ext cx="1179567" cy="11795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0C5253-7675-4473-A8E7-1A37A09F0B47}"/>
              </a:ext>
            </a:extLst>
          </p:cNvPr>
          <p:cNvSpPr txBox="1"/>
          <p:nvPr/>
        </p:nvSpPr>
        <p:spPr>
          <a:xfrm>
            <a:off x="7438845" y="1700980"/>
            <a:ext cx="113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Online</a:t>
            </a: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Market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0BB20A-E2D7-9194-A2F9-A3C20A777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10" y="528594"/>
            <a:ext cx="1179568" cy="11795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874666-3F41-78C0-3573-2AACA594DDB7}"/>
              </a:ext>
            </a:extLst>
          </p:cNvPr>
          <p:cNvSpPr txBox="1"/>
          <p:nvPr/>
        </p:nvSpPr>
        <p:spPr>
          <a:xfrm>
            <a:off x="9428714" y="1708161"/>
            <a:ext cx="224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Cryptocurrency</a:t>
            </a: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1320B01A-138C-25D6-CA15-B4116B91B7A3}"/>
              </a:ext>
            </a:extLst>
          </p:cNvPr>
          <p:cNvSpPr/>
          <p:nvPr/>
        </p:nvSpPr>
        <p:spPr>
          <a:xfrm>
            <a:off x="-21821494" y="-21545680"/>
            <a:ext cx="45720000" cy="45720000"/>
          </a:xfrm>
          <a:prstGeom prst="donut">
            <a:avLst>
              <a:gd name="adj" fmla="val 4777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A9C7C7-FCA3-5EFF-16D6-160EC9618A34}"/>
              </a:ext>
            </a:extLst>
          </p:cNvPr>
          <p:cNvSpPr txBox="1"/>
          <p:nvPr/>
        </p:nvSpPr>
        <p:spPr>
          <a:xfrm>
            <a:off x="5138823" y="5090469"/>
            <a:ext cx="8002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Almaz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63E568-9D1E-575E-536A-A120DA2601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71" y="3575348"/>
            <a:ext cx="1235342" cy="123534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08CCA2-50B4-86EF-B10B-65A0D0CC0C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337" y="5501271"/>
            <a:ext cx="1490842" cy="14908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2CBF39D-1BC8-E704-EB06-D93D68A2EA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534" y="2147474"/>
            <a:ext cx="1758945" cy="175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20B9BD5-F2A7-892C-47AD-4BF396CE9E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136" y="3419261"/>
            <a:ext cx="1391429" cy="13914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984B144-751C-B1E3-127D-4763579B7019}"/>
              </a:ext>
            </a:extLst>
          </p:cNvPr>
          <p:cNvSpPr txBox="1"/>
          <p:nvPr/>
        </p:nvSpPr>
        <p:spPr>
          <a:xfrm>
            <a:off x="9137486" y="5090469"/>
            <a:ext cx="842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Bekele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6D1A571-FA15-0AA8-2AFB-9EF0B88BDC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00" y="5579456"/>
            <a:ext cx="1265782" cy="126578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208881E-0522-5CF4-E042-876D06BAB5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000" y="2147474"/>
            <a:ext cx="1758945" cy="175894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956183C-5D95-BF66-5AA5-505F377C34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333" y="2382836"/>
            <a:ext cx="844355" cy="8443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435E35-83F3-50A6-089A-55103B9AFA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267" y="2382836"/>
            <a:ext cx="844355" cy="8443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2E55F3-B648-3227-DD3C-CA8ED8E037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409" y="5592219"/>
            <a:ext cx="1265781" cy="12657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5DA8B4-93E1-A7A0-4E79-4F22C543F0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4923" y="2644612"/>
            <a:ext cx="784388" cy="7843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50F6EE-D50D-E85A-1250-3E3D78D1640D}"/>
              </a:ext>
            </a:extLst>
          </p:cNvPr>
          <p:cNvSpPr txBox="1"/>
          <p:nvPr/>
        </p:nvSpPr>
        <p:spPr>
          <a:xfrm>
            <a:off x="94554" y="3509458"/>
            <a:ext cx="2664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the exchange of goods for goods.</a:t>
            </a:r>
          </a:p>
        </p:txBody>
      </p:sp>
    </p:spTree>
    <p:extLst>
      <p:ext uri="{BB962C8B-B14F-4D97-AF65-F5344CB8AC3E}">
        <p14:creationId xmlns:p14="http://schemas.microsoft.com/office/powerpoint/2010/main" val="3771734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A1F2570-D04E-2FC8-745C-0512CBAE7E1C}"/>
              </a:ext>
            </a:extLst>
          </p:cNvPr>
          <p:cNvGrpSpPr/>
          <p:nvPr/>
        </p:nvGrpSpPr>
        <p:grpSpPr>
          <a:xfrm>
            <a:off x="514037" y="504208"/>
            <a:ext cx="1179566" cy="1641231"/>
            <a:chOff x="1413690" y="976157"/>
            <a:chExt cx="1179566" cy="16412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464ABA-6406-3D04-0D46-9F3ED1E8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690" y="976157"/>
              <a:ext cx="1179566" cy="11795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1222A-5E73-EFB3-ED51-C8660B1B3709}"/>
                </a:ext>
              </a:extLst>
            </p:cNvPr>
            <p:cNvSpPr txBox="1"/>
            <p:nvPr/>
          </p:nvSpPr>
          <p:spPr>
            <a:xfrm>
              <a:off x="1456243" y="2155723"/>
              <a:ext cx="1028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Barter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E369-4BB1-C8FB-AA65-98E25B0B8E4E}"/>
              </a:ext>
            </a:extLst>
          </p:cNvPr>
          <p:cNvGrpSpPr/>
          <p:nvPr/>
        </p:nvGrpSpPr>
        <p:grpSpPr>
          <a:xfrm>
            <a:off x="2598785" y="383762"/>
            <a:ext cx="1179566" cy="1761677"/>
            <a:chOff x="2598785" y="383762"/>
            <a:chExt cx="1179566" cy="17616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111A62-C2BE-2119-8AAB-E7E3119CD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8785" y="383762"/>
              <a:ext cx="1179566" cy="11795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CE6700-0F66-6895-5101-0F0D3B48CB3C}"/>
                </a:ext>
              </a:extLst>
            </p:cNvPr>
            <p:cNvSpPr txBox="1"/>
            <p:nvPr/>
          </p:nvSpPr>
          <p:spPr>
            <a:xfrm>
              <a:off x="2782847" y="1683774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Cash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AA76F-04A5-F6C5-48DE-C1F1432F765B}"/>
              </a:ext>
            </a:extLst>
          </p:cNvPr>
          <p:cNvGrpSpPr/>
          <p:nvPr/>
        </p:nvGrpSpPr>
        <p:grpSpPr>
          <a:xfrm>
            <a:off x="4867595" y="504208"/>
            <a:ext cx="1179566" cy="1641231"/>
            <a:chOff x="4867595" y="504208"/>
            <a:chExt cx="1179566" cy="164123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E5FA6D-1DDF-0AED-E8C2-E2780CDB3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595" y="504208"/>
              <a:ext cx="1179566" cy="11795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8171B6-DA79-7EA1-F852-FDB46E2BB704}"/>
                </a:ext>
              </a:extLst>
            </p:cNvPr>
            <p:cNvSpPr txBox="1"/>
            <p:nvPr/>
          </p:nvSpPr>
          <p:spPr>
            <a:xfrm>
              <a:off x="4961729" y="1683774"/>
              <a:ext cx="99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Credit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D1075F8-EE9C-81A5-C984-8A5FA390B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2" y="528594"/>
            <a:ext cx="1179567" cy="11795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0C5253-7675-4473-A8E7-1A37A09F0B47}"/>
              </a:ext>
            </a:extLst>
          </p:cNvPr>
          <p:cNvSpPr txBox="1"/>
          <p:nvPr/>
        </p:nvSpPr>
        <p:spPr>
          <a:xfrm>
            <a:off x="7438845" y="1700980"/>
            <a:ext cx="113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Online</a:t>
            </a: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Market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0BB20A-E2D7-9194-A2F9-A3C20A777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10" y="528594"/>
            <a:ext cx="1179568" cy="11795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874666-3F41-78C0-3573-2AACA594DDB7}"/>
              </a:ext>
            </a:extLst>
          </p:cNvPr>
          <p:cNvSpPr txBox="1"/>
          <p:nvPr/>
        </p:nvSpPr>
        <p:spPr>
          <a:xfrm>
            <a:off x="9428714" y="1708161"/>
            <a:ext cx="224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Cryptocurrency</a:t>
            </a: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1320B01A-138C-25D6-CA15-B4116B91B7A3}"/>
              </a:ext>
            </a:extLst>
          </p:cNvPr>
          <p:cNvSpPr/>
          <p:nvPr/>
        </p:nvSpPr>
        <p:spPr>
          <a:xfrm>
            <a:off x="-21821494" y="-21545680"/>
            <a:ext cx="45720000" cy="45720000"/>
          </a:xfrm>
          <a:prstGeom prst="donut">
            <a:avLst>
              <a:gd name="adj" fmla="val 4777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A9C7C7-FCA3-5EFF-16D6-160EC9618A34}"/>
              </a:ext>
            </a:extLst>
          </p:cNvPr>
          <p:cNvSpPr txBox="1"/>
          <p:nvPr/>
        </p:nvSpPr>
        <p:spPr>
          <a:xfrm>
            <a:off x="893384" y="5090469"/>
            <a:ext cx="8002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Almaz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63E568-9D1E-575E-536A-A120DA2601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32" y="3575348"/>
            <a:ext cx="1235342" cy="1235342"/>
          </a:xfrm>
          <a:prstGeom prst="rect">
            <a:avLst/>
          </a:prstGeom>
        </p:spPr>
      </p:pic>
      <p:pic>
        <p:nvPicPr>
          <p:cNvPr id="23" name="!!Picture 22">
            <a:extLst>
              <a:ext uri="{FF2B5EF4-FFF2-40B4-BE49-F238E27FC236}">
                <a16:creationId xmlns:a16="http://schemas.microsoft.com/office/drawing/2014/main" id="{1508CCA2-50B4-86EF-B10B-65A0D0CC0C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34" y="5501271"/>
            <a:ext cx="1490842" cy="14908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2CBF39D-1BC8-E704-EB06-D93D68A2EA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095" y="2147474"/>
            <a:ext cx="1758945" cy="17589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CA315FF-A533-6893-4F05-BA45E09AA8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193" y="2449331"/>
            <a:ext cx="736591" cy="7365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20B9BD5-F2A7-892C-47AD-4BF396CE9E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97" y="3419261"/>
            <a:ext cx="1391429" cy="13914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984B144-751C-B1E3-127D-4763579B7019}"/>
              </a:ext>
            </a:extLst>
          </p:cNvPr>
          <p:cNvSpPr txBox="1"/>
          <p:nvPr/>
        </p:nvSpPr>
        <p:spPr>
          <a:xfrm>
            <a:off x="4892047" y="5090469"/>
            <a:ext cx="842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Bekele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208881E-0522-5CF4-E042-876D06BAB5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561" y="2147474"/>
            <a:ext cx="1758945" cy="17589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6D1A571-FA15-0AA8-2AFB-9EF0B88BDC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424" y="5592218"/>
            <a:ext cx="1265782" cy="12657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368651-A2F9-6961-9126-C707AD29DA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91" y="2373792"/>
            <a:ext cx="784388" cy="7843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CAE8C1A-D86C-12E3-30A6-15650EE84E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705" y="2145439"/>
            <a:ext cx="1758945" cy="17589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303290-5E32-1F27-DF0C-EAD9DAA831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480" y="5592219"/>
            <a:ext cx="1265781" cy="12657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9F20AE-D5CA-260F-A5CB-DFC2418B8E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446" y="3429000"/>
            <a:ext cx="1409517" cy="140951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316974A-EB5A-692C-9337-E1B3FA5A34F9}"/>
              </a:ext>
            </a:extLst>
          </p:cNvPr>
          <p:cNvSpPr txBox="1"/>
          <p:nvPr/>
        </p:nvSpPr>
        <p:spPr>
          <a:xfrm>
            <a:off x="9245424" y="5131939"/>
            <a:ext cx="9060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Samuel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389C33F-322F-ABA5-4794-7B52E2826F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87" y="2373792"/>
            <a:ext cx="893832" cy="89383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BA76363-DCAF-C31D-38F6-F53A64561E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5920" y="2521216"/>
            <a:ext cx="844355" cy="8443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71936DE-97FD-C424-4823-56ADB4583FD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272" y="2358098"/>
            <a:ext cx="900432" cy="90043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98D9772-CDCC-D4ED-576E-2543BEF62D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352" y="-997368"/>
            <a:ext cx="900432" cy="90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91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A1F2570-D04E-2FC8-745C-0512CBAE7E1C}"/>
              </a:ext>
            </a:extLst>
          </p:cNvPr>
          <p:cNvGrpSpPr/>
          <p:nvPr/>
        </p:nvGrpSpPr>
        <p:grpSpPr>
          <a:xfrm>
            <a:off x="514037" y="504208"/>
            <a:ext cx="1179566" cy="1641231"/>
            <a:chOff x="1413690" y="976157"/>
            <a:chExt cx="1179566" cy="16412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464ABA-6406-3D04-0D46-9F3ED1E8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690" y="976157"/>
              <a:ext cx="1179566" cy="11795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1222A-5E73-EFB3-ED51-C8660B1B3709}"/>
                </a:ext>
              </a:extLst>
            </p:cNvPr>
            <p:cNvSpPr txBox="1"/>
            <p:nvPr/>
          </p:nvSpPr>
          <p:spPr>
            <a:xfrm>
              <a:off x="1456243" y="2155723"/>
              <a:ext cx="1028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Barter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E369-4BB1-C8FB-AA65-98E25B0B8E4E}"/>
              </a:ext>
            </a:extLst>
          </p:cNvPr>
          <p:cNvGrpSpPr/>
          <p:nvPr/>
        </p:nvGrpSpPr>
        <p:grpSpPr>
          <a:xfrm>
            <a:off x="2598785" y="383762"/>
            <a:ext cx="1179566" cy="1761677"/>
            <a:chOff x="2598785" y="383762"/>
            <a:chExt cx="1179566" cy="17616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111A62-C2BE-2119-8AAB-E7E3119CD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8785" y="383762"/>
              <a:ext cx="1179566" cy="11795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CE6700-0F66-6895-5101-0F0D3B48CB3C}"/>
                </a:ext>
              </a:extLst>
            </p:cNvPr>
            <p:cNvSpPr txBox="1"/>
            <p:nvPr/>
          </p:nvSpPr>
          <p:spPr>
            <a:xfrm>
              <a:off x="2782847" y="1683774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Cash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AA76F-04A5-F6C5-48DE-C1F1432F765B}"/>
              </a:ext>
            </a:extLst>
          </p:cNvPr>
          <p:cNvGrpSpPr/>
          <p:nvPr/>
        </p:nvGrpSpPr>
        <p:grpSpPr>
          <a:xfrm>
            <a:off x="4867595" y="504208"/>
            <a:ext cx="1179566" cy="1641231"/>
            <a:chOff x="4867595" y="504208"/>
            <a:chExt cx="1179566" cy="164123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E5FA6D-1DDF-0AED-E8C2-E2780CDB3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595" y="504208"/>
              <a:ext cx="1179566" cy="11795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8171B6-DA79-7EA1-F852-FDB46E2BB704}"/>
                </a:ext>
              </a:extLst>
            </p:cNvPr>
            <p:cNvSpPr txBox="1"/>
            <p:nvPr/>
          </p:nvSpPr>
          <p:spPr>
            <a:xfrm>
              <a:off x="4961729" y="1683774"/>
              <a:ext cx="99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Credit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D1075F8-EE9C-81A5-C984-8A5FA390B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2" y="528594"/>
            <a:ext cx="1179567" cy="11795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0C5253-7675-4473-A8E7-1A37A09F0B47}"/>
              </a:ext>
            </a:extLst>
          </p:cNvPr>
          <p:cNvSpPr txBox="1"/>
          <p:nvPr/>
        </p:nvSpPr>
        <p:spPr>
          <a:xfrm>
            <a:off x="7438845" y="1700980"/>
            <a:ext cx="113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Online</a:t>
            </a: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Market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0BB20A-E2D7-9194-A2F9-A3C20A777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10" y="528594"/>
            <a:ext cx="1179568" cy="11795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874666-3F41-78C0-3573-2AACA594DDB7}"/>
              </a:ext>
            </a:extLst>
          </p:cNvPr>
          <p:cNvSpPr txBox="1"/>
          <p:nvPr/>
        </p:nvSpPr>
        <p:spPr>
          <a:xfrm>
            <a:off x="9428714" y="1708161"/>
            <a:ext cx="224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Cryptocurrency</a:t>
            </a: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1320B01A-138C-25D6-CA15-B4116B91B7A3}"/>
              </a:ext>
            </a:extLst>
          </p:cNvPr>
          <p:cNvSpPr/>
          <p:nvPr/>
        </p:nvSpPr>
        <p:spPr>
          <a:xfrm>
            <a:off x="-21821494" y="-21545680"/>
            <a:ext cx="45720000" cy="45720000"/>
          </a:xfrm>
          <a:prstGeom prst="donut">
            <a:avLst>
              <a:gd name="adj" fmla="val 4777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A9C7C7-FCA3-5EFF-16D6-160EC9618A34}"/>
              </a:ext>
            </a:extLst>
          </p:cNvPr>
          <p:cNvSpPr txBox="1"/>
          <p:nvPr/>
        </p:nvSpPr>
        <p:spPr>
          <a:xfrm>
            <a:off x="893384" y="5090469"/>
            <a:ext cx="8002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Almaz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63E568-9D1E-575E-536A-A120DA2601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32" y="3575348"/>
            <a:ext cx="1235342" cy="1235342"/>
          </a:xfrm>
          <a:prstGeom prst="rect">
            <a:avLst/>
          </a:prstGeom>
        </p:spPr>
      </p:pic>
      <p:pic>
        <p:nvPicPr>
          <p:cNvPr id="23" name="!!Picture 22">
            <a:extLst>
              <a:ext uri="{FF2B5EF4-FFF2-40B4-BE49-F238E27FC236}">
                <a16:creationId xmlns:a16="http://schemas.microsoft.com/office/drawing/2014/main" id="{1508CCA2-50B4-86EF-B10B-65A0D0CC0C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121" y="5501271"/>
            <a:ext cx="1490842" cy="14908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2CBF39D-1BC8-E704-EB06-D93D68A2EA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095" y="2147474"/>
            <a:ext cx="1758945" cy="175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20B9BD5-F2A7-892C-47AD-4BF396CE9E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97" y="3419261"/>
            <a:ext cx="1391429" cy="13914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984B144-751C-B1E3-127D-4763579B7019}"/>
              </a:ext>
            </a:extLst>
          </p:cNvPr>
          <p:cNvSpPr txBox="1"/>
          <p:nvPr/>
        </p:nvSpPr>
        <p:spPr>
          <a:xfrm>
            <a:off x="4892047" y="5090469"/>
            <a:ext cx="842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Bekele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6D1A571-FA15-0AA8-2AFB-9EF0B88BDC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44" y="5594898"/>
            <a:ext cx="1265782" cy="126578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208881E-0522-5CF4-E042-876D06BAB5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561" y="2147474"/>
            <a:ext cx="1758945" cy="17589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303290-5E32-1F27-DF0C-EAD9DAA831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41" y="5592219"/>
            <a:ext cx="1265781" cy="12657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9F20AE-D5CA-260F-A5CB-DFC2418B8E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446" y="3429000"/>
            <a:ext cx="1409517" cy="14095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CAE8C1A-D86C-12E3-30A6-15650EE84E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705" y="2145439"/>
            <a:ext cx="1758945" cy="17589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316974A-EB5A-692C-9337-E1B3FA5A34F9}"/>
              </a:ext>
            </a:extLst>
          </p:cNvPr>
          <p:cNvSpPr txBox="1"/>
          <p:nvPr/>
        </p:nvSpPr>
        <p:spPr>
          <a:xfrm>
            <a:off x="9245424" y="5131939"/>
            <a:ext cx="9060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Samuel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F640C5-1772-3E9F-AB5D-1DF9D1D06A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89" y="2433994"/>
            <a:ext cx="844355" cy="8443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18FF54-0D86-1C83-C721-4FA06077DA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057" y="2373792"/>
            <a:ext cx="900432" cy="9004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2540EE5-4084-CE85-B749-3111E773D8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97" y="2373792"/>
            <a:ext cx="900432" cy="90043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9508CE0-C05D-C941-3DCD-2886BCEC6684}"/>
              </a:ext>
            </a:extLst>
          </p:cNvPr>
          <p:cNvSpPr txBox="1"/>
          <p:nvPr/>
        </p:nvSpPr>
        <p:spPr>
          <a:xfrm>
            <a:off x="-2580088" y="4079674"/>
            <a:ext cx="2664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the exchange of goods for goods.</a:t>
            </a:r>
          </a:p>
        </p:txBody>
      </p:sp>
    </p:spTree>
    <p:extLst>
      <p:ext uri="{BB962C8B-B14F-4D97-AF65-F5344CB8AC3E}">
        <p14:creationId xmlns:p14="http://schemas.microsoft.com/office/powerpoint/2010/main" val="3749777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A1F2570-D04E-2FC8-745C-0512CBAE7E1C}"/>
              </a:ext>
            </a:extLst>
          </p:cNvPr>
          <p:cNvGrpSpPr/>
          <p:nvPr/>
        </p:nvGrpSpPr>
        <p:grpSpPr>
          <a:xfrm>
            <a:off x="514037" y="504208"/>
            <a:ext cx="1179566" cy="1641231"/>
            <a:chOff x="1413690" y="976157"/>
            <a:chExt cx="1179566" cy="16412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464ABA-6406-3D04-0D46-9F3ED1E8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690" y="976157"/>
              <a:ext cx="1179566" cy="11795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1222A-5E73-EFB3-ED51-C8660B1B3709}"/>
                </a:ext>
              </a:extLst>
            </p:cNvPr>
            <p:cNvSpPr txBox="1"/>
            <p:nvPr/>
          </p:nvSpPr>
          <p:spPr>
            <a:xfrm>
              <a:off x="1456243" y="2155723"/>
              <a:ext cx="1028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Barter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E369-4BB1-C8FB-AA65-98E25B0B8E4E}"/>
              </a:ext>
            </a:extLst>
          </p:cNvPr>
          <p:cNvGrpSpPr/>
          <p:nvPr/>
        </p:nvGrpSpPr>
        <p:grpSpPr>
          <a:xfrm>
            <a:off x="2598785" y="383762"/>
            <a:ext cx="1179566" cy="1761677"/>
            <a:chOff x="2598785" y="383762"/>
            <a:chExt cx="1179566" cy="17616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111A62-C2BE-2119-8AAB-E7E3119CD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8785" y="383762"/>
              <a:ext cx="1179566" cy="11795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CE6700-0F66-6895-5101-0F0D3B48CB3C}"/>
                </a:ext>
              </a:extLst>
            </p:cNvPr>
            <p:cNvSpPr txBox="1"/>
            <p:nvPr/>
          </p:nvSpPr>
          <p:spPr>
            <a:xfrm>
              <a:off x="2782847" y="1683774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Cash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AA76F-04A5-F6C5-48DE-C1F1432F765B}"/>
              </a:ext>
            </a:extLst>
          </p:cNvPr>
          <p:cNvGrpSpPr/>
          <p:nvPr/>
        </p:nvGrpSpPr>
        <p:grpSpPr>
          <a:xfrm>
            <a:off x="4867595" y="504208"/>
            <a:ext cx="1179566" cy="1641231"/>
            <a:chOff x="4867595" y="504208"/>
            <a:chExt cx="1179566" cy="164123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E5FA6D-1DDF-0AED-E8C2-E2780CDB3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595" y="504208"/>
              <a:ext cx="1179566" cy="11795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8171B6-DA79-7EA1-F852-FDB46E2BB704}"/>
                </a:ext>
              </a:extLst>
            </p:cNvPr>
            <p:cNvSpPr txBox="1"/>
            <p:nvPr/>
          </p:nvSpPr>
          <p:spPr>
            <a:xfrm>
              <a:off x="4961729" y="1683774"/>
              <a:ext cx="99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Credit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D1075F8-EE9C-81A5-C984-8A5FA390B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2" y="528594"/>
            <a:ext cx="1179567" cy="11795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0C5253-7675-4473-A8E7-1A37A09F0B47}"/>
              </a:ext>
            </a:extLst>
          </p:cNvPr>
          <p:cNvSpPr txBox="1"/>
          <p:nvPr/>
        </p:nvSpPr>
        <p:spPr>
          <a:xfrm>
            <a:off x="7438845" y="1700980"/>
            <a:ext cx="113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Online</a:t>
            </a: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Market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0BB20A-E2D7-9194-A2F9-A3C20A777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10" y="528594"/>
            <a:ext cx="1179568" cy="11795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874666-3F41-78C0-3573-2AACA594DDB7}"/>
              </a:ext>
            </a:extLst>
          </p:cNvPr>
          <p:cNvSpPr txBox="1"/>
          <p:nvPr/>
        </p:nvSpPr>
        <p:spPr>
          <a:xfrm>
            <a:off x="9428714" y="1708161"/>
            <a:ext cx="224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Cryptocurrency</a:t>
            </a: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1320B01A-138C-25D6-CA15-B4116B91B7A3}"/>
              </a:ext>
            </a:extLst>
          </p:cNvPr>
          <p:cNvSpPr/>
          <p:nvPr/>
        </p:nvSpPr>
        <p:spPr>
          <a:xfrm>
            <a:off x="-21821494" y="-21545680"/>
            <a:ext cx="45720000" cy="45720000"/>
          </a:xfrm>
          <a:prstGeom prst="donut">
            <a:avLst>
              <a:gd name="adj" fmla="val 4777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508CE0-C05D-C941-3DCD-2886BCEC6684}"/>
              </a:ext>
            </a:extLst>
          </p:cNvPr>
          <p:cNvSpPr txBox="1"/>
          <p:nvPr/>
        </p:nvSpPr>
        <p:spPr>
          <a:xfrm>
            <a:off x="301765" y="2811219"/>
            <a:ext cx="10360791" cy="408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doesn’t require a third party intermediary (only b/n seller and buyer).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Anonymity.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Doesn’t show product’s real worth.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Cumbersome to find someone who</a:t>
            </a:r>
          </a:p>
          <a:p>
            <a:pPr marL="2171700" lvl="4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Has exactly the product you want.</a:t>
            </a:r>
          </a:p>
          <a:p>
            <a:pPr marL="2171700" lvl="4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 wants exactly the file you have.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DA995-4D63-7C38-09FA-B754B0901ADC}"/>
              </a:ext>
            </a:extLst>
          </p:cNvPr>
          <p:cNvSpPr txBox="1"/>
          <p:nvPr/>
        </p:nvSpPr>
        <p:spPr>
          <a:xfrm>
            <a:off x="301766" y="2349554"/>
            <a:ext cx="9985234" cy="577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the exchange of goods for goods.</a:t>
            </a:r>
          </a:p>
        </p:txBody>
      </p:sp>
    </p:spTree>
    <p:extLst>
      <p:ext uri="{BB962C8B-B14F-4D97-AF65-F5344CB8AC3E}">
        <p14:creationId xmlns:p14="http://schemas.microsoft.com/office/powerpoint/2010/main" val="918859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A1F2570-D04E-2FC8-745C-0512CBAE7E1C}"/>
              </a:ext>
            </a:extLst>
          </p:cNvPr>
          <p:cNvGrpSpPr/>
          <p:nvPr/>
        </p:nvGrpSpPr>
        <p:grpSpPr>
          <a:xfrm>
            <a:off x="514037" y="504208"/>
            <a:ext cx="1179566" cy="1641231"/>
            <a:chOff x="1413690" y="976157"/>
            <a:chExt cx="1179566" cy="16412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464ABA-6406-3D04-0D46-9F3ED1E8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690" y="976157"/>
              <a:ext cx="1179566" cy="11795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1222A-5E73-EFB3-ED51-C8660B1B3709}"/>
                </a:ext>
              </a:extLst>
            </p:cNvPr>
            <p:cNvSpPr txBox="1"/>
            <p:nvPr/>
          </p:nvSpPr>
          <p:spPr>
            <a:xfrm>
              <a:off x="1456243" y="2155723"/>
              <a:ext cx="1028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Barter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E369-4BB1-C8FB-AA65-98E25B0B8E4E}"/>
              </a:ext>
            </a:extLst>
          </p:cNvPr>
          <p:cNvGrpSpPr/>
          <p:nvPr/>
        </p:nvGrpSpPr>
        <p:grpSpPr>
          <a:xfrm>
            <a:off x="2598785" y="383762"/>
            <a:ext cx="1179566" cy="1761677"/>
            <a:chOff x="2598785" y="383762"/>
            <a:chExt cx="1179566" cy="17616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111A62-C2BE-2119-8AAB-E7E3119CD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8785" y="383762"/>
              <a:ext cx="1179566" cy="11795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CE6700-0F66-6895-5101-0F0D3B48CB3C}"/>
                </a:ext>
              </a:extLst>
            </p:cNvPr>
            <p:cNvSpPr txBox="1"/>
            <p:nvPr/>
          </p:nvSpPr>
          <p:spPr>
            <a:xfrm>
              <a:off x="2782847" y="1683774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Cash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AA76F-04A5-F6C5-48DE-C1F1432F765B}"/>
              </a:ext>
            </a:extLst>
          </p:cNvPr>
          <p:cNvGrpSpPr/>
          <p:nvPr/>
        </p:nvGrpSpPr>
        <p:grpSpPr>
          <a:xfrm>
            <a:off x="4867595" y="504208"/>
            <a:ext cx="1179566" cy="1641231"/>
            <a:chOff x="4867595" y="504208"/>
            <a:chExt cx="1179566" cy="164123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E5FA6D-1DDF-0AED-E8C2-E2780CDB3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595" y="504208"/>
              <a:ext cx="1179566" cy="11795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8171B6-DA79-7EA1-F852-FDB46E2BB704}"/>
                </a:ext>
              </a:extLst>
            </p:cNvPr>
            <p:cNvSpPr txBox="1"/>
            <p:nvPr/>
          </p:nvSpPr>
          <p:spPr>
            <a:xfrm>
              <a:off x="4961729" y="1683774"/>
              <a:ext cx="99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Credit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D1075F8-EE9C-81A5-C984-8A5FA390B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2" y="528594"/>
            <a:ext cx="1179567" cy="11795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0C5253-7675-4473-A8E7-1A37A09F0B47}"/>
              </a:ext>
            </a:extLst>
          </p:cNvPr>
          <p:cNvSpPr txBox="1"/>
          <p:nvPr/>
        </p:nvSpPr>
        <p:spPr>
          <a:xfrm>
            <a:off x="7438845" y="1700980"/>
            <a:ext cx="113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Online</a:t>
            </a: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Market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0BB20A-E2D7-9194-A2F9-A3C20A777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10" y="528594"/>
            <a:ext cx="1179568" cy="11795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874666-3F41-78C0-3573-2AACA594DDB7}"/>
              </a:ext>
            </a:extLst>
          </p:cNvPr>
          <p:cNvSpPr txBox="1"/>
          <p:nvPr/>
        </p:nvSpPr>
        <p:spPr>
          <a:xfrm>
            <a:off x="9428714" y="1708161"/>
            <a:ext cx="224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Cryptocurrency</a:t>
            </a: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1320B01A-138C-25D6-CA15-B4116B91B7A3}"/>
              </a:ext>
            </a:extLst>
          </p:cNvPr>
          <p:cNvSpPr/>
          <p:nvPr/>
        </p:nvSpPr>
        <p:spPr>
          <a:xfrm>
            <a:off x="-19646027" y="-21671285"/>
            <a:ext cx="45720000" cy="45720000"/>
          </a:xfrm>
          <a:prstGeom prst="donut">
            <a:avLst>
              <a:gd name="adj" fmla="val 4777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17D47-B53A-51BB-4254-77B3E61475A1}"/>
              </a:ext>
            </a:extLst>
          </p:cNvPr>
          <p:cNvSpPr txBox="1"/>
          <p:nvPr/>
        </p:nvSpPr>
        <p:spPr>
          <a:xfrm>
            <a:off x="301766" y="2349554"/>
            <a:ext cx="9985234" cy="577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Pay with paper money for a product with a specified price tag.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F02A6-8B80-0D24-3EF5-FD391AD1E073}"/>
              </a:ext>
            </a:extLst>
          </p:cNvPr>
          <p:cNvSpPr txBox="1"/>
          <p:nvPr/>
        </p:nvSpPr>
        <p:spPr>
          <a:xfrm>
            <a:off x="301765" y="2811219"/>
            <a:ext cx="10360791" cy="408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doesn’t require a third party intermediary (only b/n seller and buyer).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Better Anonymity.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Precise definition on how much something is worth.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Allows for offline transaction.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Avoids the possibility of a buyer defaulting on her/his debt.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Requires bootstrapping and relies on central system (bank).</a:t>
            </a:r>
          </a:p>
        </p:txBody>
      </p:sp>
    </p:spTree>
    <p:extLst>
      <p:ext uri="{BB962C8B-B14F-4D97-AF65-F5344CB8AC3E}">
        <p14:creationId xmlns:p14="http://schemas.microsoft.com/office/powerpoint/2010/main" val="170461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A1F2570-D04E-2FC8-745C-0512CBAE7E1C}"/>
              </a:ext>
            </a:extLst>
          </p:cNvPr>
          <p:cNvGrpSpPr/>
          <p:nvPr/>
        </p:nvGrpSpPr>
        <p:grpSpPr>
          <a:xfrm>
            <a:off x="514037" y="504208"/>
            <a:ext cx="1179566" cy="1641231"/>
            <a:chOff x="1413690" y="976157"/>
            <a:chExt cx="1179566" cy="16412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464ABA-6406-3D04-0D46-9F3ED1E8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690" y="976157"/>
              <a:ext cx="1179566" cy="11795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1222A-5E73-EFB3-ED51-C8660B1B3709}"/>
                </a:ext>
              </a:extLst>
            </p:cNvPr>
            <p:cNvSpPr txBox="1"/>
            <p:nvPr/>
          </p:nvSpPr>
          <p:spPr>
            <a:xfrm>
              <a:off x="1456243" y="2155723"/>
              <a:ext cx="1028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Barter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E369-4BB1-C8FB-AA65-98E25B0B8E4E}"/>
              </a:ext>
            </a:extLst>
          </p:cNvPr>
          <p:cNvGrpSpPr/>
          <p:nvPr/>
        </p:nvGrpSpPr>
        <p:grpSpPr>
          <a:xfrm>
            <a:off x="2598785" y="383762"/>
            <a:ext cx="1179566" cy="1761677"/>
            <a:chOff x="2598785" y="383762"/>
            <a:chExt cx="1179566" cy="17616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111A62-C2BE-2119-8AAB-E7E3119CD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8785" y="383762"/>
              <a:ext cx="1179566" cy="11795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CE6700-0F66-6895-5101-0F0D3B48CB3C}"/>
                </a:ext>
              </a:extLst>
            </p:cNvPr>
            <p:cNvSpPr txBox="1"/>
            <p:nvPr/>
          </p:nvSpPr>
          <p:spPr>
            <a:xfrm>
              <a:off x="2782847" y="1683774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Cash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AA76F-04A5-F6C5-48DE-C1F1432F765B}"/>
              </a:ext>
            </a:extLst>
          </p:cNvPr>
          <p:cNvGrpSpPr/>
          <p:nvPr/>
        </p:nvGrpSpPr>
        <p:grpSpPr>
          <a:xfrm>
            <a:off x="4867595" y="504208"/>
            <a:ext cx="1179566" cy="1641231"/>
            <a:chOff x="4867595" y="504208"/>
            <a:chExt cx="1179566" cy="164123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E5FA6D-1DDF-0AED-E8C2-E2780CDB3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595" y="504208"/>
              <a:ext cx="1179566" cy="11795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8171B6-DA79-7EA1-F852-FDB46E2BB704}"/>
                </a:ext>
              </a:extLst>
            </p:cNvPr>
            <p:cNvSpPr txBox="1"/>
            <p:nvPr/>
          </p:nvSpPr>
          <p:spPr>
            <a:xfrm>
              <a:off x="4961729" y="1683774"/>
              <a:ext cx="99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Credit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D1075F8-EE9C-81A5-C984-8A5FA390B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2" y="528594"/>
            <a:ext cx="1179567" cy="11795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0C5253-7675-4473-A8E7-1A37A09F0B47}"/>
              </a:ext>
            </a:extLst>
          </p:cNvPr>
          <p:cNvSpPr txBox="1"/>
          <p:nvPr/>
        </p:nvSpPr>
        <p:spPr>
          <a:xfrm>
            <a:off x="7438845" y="1700980"/>
            <a:ext cx="1131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Online</a:t>
            </a: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Market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0BB20A-E2D7-9194-A2F9-A3C20A777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10" y="528594"/>
            <a:ext cx="1179568" cy="11795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874666-3F41-78C0-3573-2AACA594DDB7}"/>
              </a:ext>
            </a:extLst>
          </p:cNvPr>
          <p:cNvSpPr txBox="1"/>
          <p:nvPr/>
        </p:nvSpPr>
        <p:spPr>
          <a:xfrm>
            <a:off x="9428714" y="1708161"/>
            <a:ext cx="224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Cryptocurrency</a:t>
            </a: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1320B01A-138C-25D6-CA15-B4116B91B7A3}"/>
              </a:ext>
            </a:extLst>
          </p:cNvPr>
          <p:cNvSpPr/>
          <p:nvPr/>
        </p:nvSpPr>
        <p:spPr>
          <a:xfrm>
            <a:off x="-17395196" y="-21565778"/>
            <a:ext cx="45720000" cy="45720000"/>
          </a:xfrm>
          <a:prstGeom prst="donut">
            <a:avLst>
              <a:gd name="adj" fmla="val 4777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14453F-900D-C411-2923-8C5A5CB77E0B}"/>
              </a:ext>
            </a:extLst>
          </p:cNvPr>
          <p:cNvSpPr txBox="1"/>
          <p:nvPr/>
        </p:nvSpPr>
        <p:spPr>
          <a:xfrm>
            <a:off x="5138823" y="5090469"/>
            <a:ext cx="8002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Almaz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3C6AF-1A55-EE9C-DC39-08011ECAD5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71" y="3575348"/>
            <a:ext cx="1235342" cy="12353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BCEBC1-609B-6D49-B9E5-F09871B6C4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534" y="2147474"/>
            <a:ext cx="1758945" cy="17589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BE55AA-CFA9-024A-A208-73C0D55CEA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928" y="2436719"/>
            <a:ext cx="736591" cy="7365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5AA599-D87F-65A1-4899-7E6F432CC7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136" y="3419261"/>
            <a:ext cx="1391429" cy="13914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9DEF3C5-2390-6EAE-5A1E-ED7643A6DACA}"/>
              </a:ext>
            </a:extLst>
          </p:cNvPr>
          <p:cNvSpPr txBox="1"/>
          <p:nvPr/>
        </p:nvSpPr>
        <p:spPr>
          <a:xfrm>
            <a:off x="9137486" y="5090469"/>
            <a:ext cx="842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Bekele</a:t>
            </a:r>
          </a:p>
        </p:txBody>
      </p:sp>
      <p:pic>
        <p:nvPicPr>
          <p:cNvPr id="23" name="!!Picture 22">
            <a:extLst>
              <a:ext uri="{FF2B5EF4-FFF2-40B4-BE49-F238E27FC236}">
                <a16:creationId xmlns:a16="http://schemas.microsoft.com/office/drawing/2014/main" id="{601DBFDB-BBED-0208-53F2-C5B6CE74B5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529" y="5579456"/>
            <a:ext cx="1265782" cy="12657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F4901E6-4906-BCA6-72A3-6DC51C849F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000" y="2147474"/>
            <a:ext cx="1758945" cy="1758945"/>
          </a:xfrm>
          <a:prstGeom prst="rect">
            <a:avLst/>
          </a:prstGeom>
        </p:spPr>
      </p:pic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915C934-808B-443A-8F7D-7ADBDF91E6AE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4793173" y="4193018"/>
            <a:ext cx="120298" cy="2053673"/>
          </a:xfrm>
          <a:prstGeom prst="curvedConnector3">
            <a:avLst>
              <a:gd name="adj1" fmla="val 656511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9362F0-44B3-B6F3-D585-0937F14ECF8A}"/>
              </a:ext>
            </a:extLst>
          </p:cNvPr>
          <p:cNvSpPr txBox="1"/>
          <p:nvPr/>
        </p:nvSpPr>
        <p:spPr>
          <a:xfrm>
            <a:off x="3422628" y="4873641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990A04-8E2F-5CB9-20CC-25805794CEE7}"/>
              </a:ext>
            </a:extLst>
          </p:cNvPr>
          <p:cNvSpPr txBox="1"/>
          <p:nvPr/>
        </p:nvSpPr>
        <p:spPr>
          <a:xfrm>
            <a:off x="4768877" y="2537560"/>
            <a:ext cx="977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ACFD3B-AA66-CFDB-AFD0-C035859F7B0A}"/>
              </a:ext>
            </a:extLst>
          </p:cNvPr>
          <p:cNvSpPr txBox="1"/>
          <p:nvPr/>
        </p:nvSpPr>
        <p:spPr>
          <a:xfrm>
            <a:off x="4843600" y="6064805"/>
            <a:ext cx="2368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Nothing of value currently.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3092BC-422F-E49B-A277-F2E988D39236}"/>
              </a:ext>
            </a:extLst>
          </p:cNvPr>
          <p:cNvSpPr txBox="1"/>
          <p:nvPr/>
        </p:nvSpPr>
        <p:spPr>
          <a:xfrm>
            <a:off x="10109984" y="2357471"/>
            <a:ext cx="1391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Nothing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now!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FCC042-2780-825D-397D-2C1EE963D10F}"/>
              </a:ext>
            </a:extLst>
          </p:cNvPr>
          <p:cNvSpPr txBox="1"/>
          <p:nvPr/>
        </p:nvSpPr>
        <p:spPr>
          <a:xfrm>
            <a:off x="518396" y="4039859"/>
            <a:ext cx="1976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Traditional Credit 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DC37EA-1267-EC49-E813-B9B68569AD6B}"/>
              </a:ext>
            </a:extLst>
          </p:cNvPr>
          <p:cNvCxnSpPr>
            <a:cxnSpLocks/>
          </p:cNvCxnSpPr>
          <p:nvPr/>
        </p:nvCxnSpPr>
        <p:spPr>
          <a:xfrm>
            <a:off x="2741763" y="4645438"/>
            <a:ext cx="852525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212852C-5F11-5FE3-8CF4-9827CF53CF31}"/>
              </a:ext>
            </a:extLst>
          </p:cNvPr>
          <p:cNvSpPr txBox="1"/>
          <p:nvPr/>
        </p:nvSpPr>
        <p:spPr>
          <a:xfrm>
            <a:off x="186030" y="2738052"/>
            <a:ext cx="3959991" cy="577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Pay with debt for a product.</a:t>
            </a:r>
          </a:p>
        </p:txBody>
      </p:sp>
    </p:spTree>
    <p:extLst>
      <p:ext uri="{BB962C8B-B14F-4D97-AF65-F5344CB8AC3E}">
        <p14:creationId xmlns:p14="http://schemas.microsoft.com/office/powerpoint/2010/main" val="2200583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7" grpId="0"/>
      <p:bldP spid="28" grpId="0"/>
      <p:bldP spid="29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0000"/>
          </a:schemeClr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</TotalTime>
  <Words>1444</Words>
  <Application>Microsoft Office PowerPoint</Application>
  <PresentationFormat>Widescreen</PresentationFormat>
  <Paragraphs>508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Brush Script MT</vt:lpstr>
      <vt:lpstr>Calibri</vt:lpstr>
      <vt:lpstr>Calibri Light</vt:lpstr>
      <vt:lpstr>Cambria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Yared Tekalign</dc:creator>
  <cp:lastModifiedBy>Arefat Hyeredin</cp:lastModifiedBy>
  <cp:revision>40</cp:revision>
  <dcterms:created xsi:type="dcterms:W3CDTF">2024-03-01T05:15:05Z</dcterms:created>
  <dcterms:modified xsi:type="dcterms:W3CDTF">2024-03-30T08:11:41Z</dcterms:modified>
</cp:coreProperties>
</file>