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25" r:id="rId2"/>
    <p:sldId id="301" r:id="rId3"/>
    <p:sldId id="371" r:id="rId4"/>
    <p:sldId id="520" r:id="rId5"/>
    <p:sldId id="518" r:id="rId6"/>
    <p:sldId id="316" r:id="rId7"/>
    <p:sldId id="419" r:id="rId8"/>
    <p:sldId id="521" r:id="rId9"/>
    <p:sldId id="408" r:id="rId10"/>
    <p:sldId id="409" r:id="rId11"/>
    <p:sldId id="522" r:id="rId12"/>
    <p:sldId id="410" r:id="rId13"/>
    <p:sldId id="525" r:id="rId14"/>
    <p:sldId id="524" r:id="rId15"/>
  </p:sldIdLst>
  <p:sldSz cx="9144000" cy="5143500" type="screen16x9"/>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C123"/>
    <a:srgbClr val="1C4372"/>
    <a:srgbClr val="F2B336"/>
    <a:srgbClr val="1D4169"/>
    <a:srgbClr val="4F81BD"/>
    <a:srgbClr val="F8C0C0"/>
    <a:srgbClr val="009BCC"/>
    <a:srgbClr val="0057E7"/>
    <a:srgbClr val="232323"/>
    <a:srgbClr val="4D9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ema Uygulanmış Stil 1 - Vurgu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ema Uygulanmış Stil 2 - Vurgu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Koyu Stil 1 - Vurgu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Koyu Stil 2 - Vurgu 5/Vurgu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Orta Stil 3 - Vurgu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Açık Stil 3 - Vurgu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113A9D2-9D6B-4929-AA2D-F23B5EE8CBE7}" styleName="Tema Uygulanmış Stil 2 - Vurgu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Koyu Stil 2 - Vurgu 3/Vurgu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Koyu Stil 2 - Vurgu 1/Vurgu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Koyu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Koyu Stil 1 - Vurgu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Koyu Stil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Orta Stil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Orta Stil 3 - Vurgu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Orta Stil 3 - Vurgu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Orta Stil 1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Koyu Stil 1 - Vurgu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Koyu Stil 1 - Vurgu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Koyu Stil 1 - Vurgu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Orta Stil 1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65882" autoAdjust="0"/>
  </p:normalViewPr>
  <p:slideViewPr>
    <p:cSldViewPr>
      <p:cViewPr>
        <p:scale>
          <a:sx n="125" d="100"/>
          <a:sy n="125" d="100"/>
        </p:scale>
        <p:origin x="-1320" y="-630"/>
      </p:cViewPr>
      <p:guideLst>
        <p:guide orient="horz" pos="1620"/>
        <p:guide pos="2880"/>
      </p:guideLst>
    </p:cSldViewPr>
  </p:slideViewPr>
  <p:notesTextViewPr>
    <p:cViewPr>
      <p:scale>
        <a:sx n="125" d="100"/>
        <a:sy n="125" d="100"/>
      </p:scale>
      <p:origin x="0" y="0"/>
    </p:cViewPr>
  </p:notesTextViewPr>
  <p:notesViewPr>
    <p:cSldViewPr>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430EA-4E08-4169-B58F-F8ABB138139A}" type="datetimeFigureOut">
              <a:rPr lang="tr-TR" smtClean="0"/>
              <a:t>24.09.2020</a:t>
            </a:fld>
            <a:endParaRPr lang="tr-T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3C4AE4-3231-464E-9FC0-82AED7C6D62E}" type="slidenum">
              <a:rPr lang="tr-TR" smtClean="0"/>
              <a:t>‹#›</a:t>
            </a:fld>
            <a:endParaRPr lang="tr-TR"/>
          </a:p>
        </p:txBody>
      </p:sp>
    </p:spTree>
    <p:extLst>
      <p:ext uri="{BB962C8B-B14F-4D97-AF65-F5344CB8AC3E}">
        <p14:creationId xmlns:p14="http://schemas.microsoft.com/office/powerpoint/2010/main" val="329308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AF3C4AE4-3231-464E-9FC0-82AED7C6D62E}" type="slidenum">
              <a:rPr lang="tr-TR" smtClean="0"/>
              <a:t>1</a:t>
            </a:fld>
            <a:endParaRPr lang="tr-TR"/>
          </a:p>
        </p:txBody>
      </p:sp>
    </p:spTree>
    <p:extLst>
      <p:ext uri="{BB962C8B-B14F-4D97-AF65-F5344CB8AC3E}">
        <p14:creationId xmlns:p14="http://schemas.microsoft.com/office/powerpoint/2010/main" val="349094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Projemizin</a:t>
            </a:r>
            <a:r>
              <a:rPr lang="tr-TR" baseline="0" dirty="0" smtClean="0"/>
              <a:t> temel konu başlıklarını şu şekilde sıralayarak detaylarına geçiş yapabiliriz. </a:t>
            </a:r>
          </a:p>
          <a:p>
            <a:endParaRPr lang="tr-TR" dirty="0"/>
          </a:p>
        </p:txBody>
      </p:sp>
      <p:sp>
        <p:nvSpPr>
          <p:cNvPr id="4" name="Slayt Numarası Yer Tutucusu 3"/>
          <p:cNvSpPr>
            <a:spLocks noGrp="1"/>
          </p:cNvSpPr>
          <p:nvPr>
            <p:ph type="sldNum" sz="quarter" idx="10"/>
          </p:nvPr>
        </p:nvSpPr>
        <p:spPr/>
        <p:txBody>
          <a:bodyPr/>
          <a:lstStyle/>
          <a:p>
            <a:fld id="{AF3C4AE4-3231-464E-9FC0-82AED7C6D62E}" type="slidenum">
              <a:rPr lang="tr-TR" smtClean="0"/>
              <a:t>2</a:t>
            </a:fld>
            <a:endParaRPr lang="tr-TR"/>
          </a:p>
        </p:txBody>
      </p:sp>
    </p:spTree>
    <p:extLst>
      <p:ext uri="{BB962C8B-B14F-4D97-AF65-F5344CB8AC3E}">
        <p14:creationId xmlns:p14="http://schemas.microsoft.com/office/powerpoint/2010/main" val="212910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28600" indent="-228600">
              <a:buAutoNum type="arabicPeriod"/>
            </a:pPr>
            <a:r>
              <a:rPr lang="tr-TR" dirty="0" smtClean="0"/>
              <a:t>Veri sorumlusu, kişisel verilerin işleme amaçlarını ve vasıtalarını belirleyen, veri kayıt sisteminin kurulmasından ve yönetilmesinden sorumlu olan gerçek veya tüzel kişiyi ifade eder. </a:t>
            </a:r>
          </a:p>
          <a:p>
            <a:pPr marL="228600" indent="-228600">
              <a:buAutoNum type="arabicPeriod"/>
            </a:pPr>
            <a:r>
              <a:rPr lang="tr-TR" u="sng" dirty="0" smtClean="0"/>
              <a:t>(UNUTULMA HAKKI ) – GDPR için var, KVKK’da yok</a:t>
            </a:r>
          </a:p>
          <a:p>
            <a:pPr marL="0" indent="0">
              <a:buNone/>
            </a:pPr>
            <a:endParaRPr lang="tr-TR" dirty="0" smtClean="0"/>
          </a:p>
          <a:p>
            <a:pPr marL="0" indent="0">
              <a:buNone/>
            </a:pPr>
            <a:r>
              <a:rPr lang="tr-TR" dirty="0" smtClean="0"/>
              <a:t>Veri</a:t>
            </a:r>
            <a:r>
              <a:rPr lang="tr-TR" baseline="0" dirty="0" smtClean="0"/>
              <a:t> Sorumlusunun Yükümlülükleri : </a:t>
            </a:r>
          </a:p>
          <a:p>
            <a:pPr marL="0" indent="0">
              <a:buNone/>
            </a:pPr>
            <a:endParaRPr lang="tr-TR" dirty="0" smtClean="0"/>
          </a:p>
          <a:p>
            <a:pPr marL="228600" indent="-228600">
              <a:buAutoNum type="arabicPeriod"/>
            </a:pPr>
            <a:r>
              <a:rPr lang="tr-TR" dirty="0" smtClean="0"/>
              <a:t>ilgili kişinin talebine</a:t>
            </a:r>
            <a:r>
              <a:rPr lang="tr-TR" baseline="0" dirty="0" smtClean="0"/>
              <a:t> istinaden </a:t>
            </a:r>
            <a:r>
              <a:rPr lang="tr-TR" dirty="0" smtClean="0"/>
              <a:t>en geç otuz gün içinde cevaplaması gerekmektedir. Burada gelen taleplerin</a:t>
            </a:r>
            <a:r>
              <a:rPr lang="tr-TR" baseline="0" dirty="0" smtClean="0"/>
              <a:t> konusu ( kişisel verilerinin işlenip işlenmediği bilgisi, işlenme amacını, yurtdışı veya 3. partlar ile paylaşım yapılıp yapılmadığı , eksik veya yanlış kaydın düzeltilmesini, vb.) talepler </a:t>
            </a:r>
            <a:r>
              <a:rPr lang="tr-TR" dirty="0" smtClean="0"/>
              <a:t>gelebilir. Kişi verilerinin silinmesi</a:t>
            </a:r>
            <a:r>
              <a:rPr lang="tr-TR" baseline="0" dirty="0" smtClean="0"/>
              <a:t> için talepte bulunabilir. </a:t>
            </a:r>
          </a:p>
          <a:p>
            <a:pPr marL="228600" indent="-228600">
              <a:buAutoNum type="arabicPeriod"/>
            </a:pPr>
            <a:endParaRPr lang="tr-TR" baseline="0" dirty="0" smtClean="0"/>
          </a:p>
          <a:p>
            <a:pPr marL="228600" indent="-228600">
              <a:buAutoNum type="arabicPeriod"/>
            </a:pPr>
            <a:r>
              <a:rPr lang="tr-TR" baseline="0" dirty="0" smtClean="0"/>
              <a:t>Cezai Yaptırımlar: </a:t>
            </a:r>
          </a:p>
          <a:p>
            <a:pPr marL="0" indent="0">
              <a:buNone/>
            </a:pPr>
            <a:endParaRPr lang="tr-TR" baseline="0" dirty="0" smtClean="0"/>
          </a:p>
          <a:p>
            <a:pPr marL="0" indent="0">
              <a:buNone/>
            </a:pPr>
            <a:r>
              <a:rPr lang="tr-TR" baseline="0" dirty="0" smtClean="0"/>
              <a:t>Veri sorumlusu için KVKK ile çelişkili olan noktaya göre 1-4 yıl arası hapis cezası uygulanabilir, tüzel kişiye 1 mio kadar para cezası kesilebilir ve şikayetleri vaka özelinde değerlendirilmektedir. Burada üst sınırın uygulanması için özel bir kriter (ciro vb.) bulunamamktadır. </a:t>
            </a:r>
          </a:p>
          <a:p>
            <a:pPr marL="0" indent="0">
              <a:buNone/>
            </a:pPr>
            <a:endParaRPr lang="tr-TR" baseline="0" dirty="0" smtClean="0"/>
          </a:p>
          <a:p>
            <a:pPr marL="228600" indent="-228600">
              <a:buAutoNum type="arabicPeriod"/>
            </a:pPr>
            <a:endParaRPr lang="tr-TR" baseline="0" dirty="0" smtClean="0"/>
          </a:p>
          <a:p>
            <a:pPr marL="228600" indent="-228600">
              <a:buAutoNum type="arabicPeriod"/>
            </a:pPr>
            <a:endParaRPr lang="tr-TR" baseline="0" dirty="0" smtClean="0"/>
          </a:p>
          <a:p>
            <a:pPr marL="228600" indent="-228600">
              <a:buAutoNum type="arabicPeriod"/>
            </a:pPr>
            <a:endParaRPr lang="tr-TR" dirty="0" smtClean="0"/>
          </a:p>
          <a:p>
            <a:pPr marL="228600" indent="-228600">
              <a:buAutoNum type="arabicPeriod"/>
            </a:pPr>
            <a:endParaRPr lang="tr-TR" dirty="0" smtClean="0"/>
          </a:p>
          <a:p>
            <a:pPr marL="228600" indent="-228600">
              <a:buAutoNum type="arabicPeriod"/>
            </a:pPr>
            <a:endParaRPr lang="tr-TR" dirty="0" smtClean="0"/>
          </a:p>
          <a:p>
            <a:pPr marL="228600" indent="-228600">
              <a:buAutoNum type="arabicPeriod"/>
            </a:pPr>
            <a:endParaRPr lang="tr-TR" dirty="0"/>
          </a:p>
        </p:txBody>
      </p:sp>
      <p:sp>
        <p:nvSpPr>
          <p:cNvPr id="4" name="Slayt Numarası Yer Tutucusu 3"/>
          <p:cNvSpPr>
            <a:spLocks noGrp="1"/>
          </p:cNvSpPr>
          <p:nvPr>
            <p:ph type="sldNum" sz="quarter" idx="10"/>
          </p:nvPr>
        </p:nvSpPr>
        <p:spPr/>
        <p:txBody>
          <a:bodyPr/>
          <a:lstStyle/>
          <a:p>
            <a:fld id="{AF3C4AE4-3231-464E-9FC0-82AED7C6D62E}" type="slidenum">
              <a:rPr lang="tr-TR" smtClean="0"/>
              <a:t>3</a:t>
            </a:fld>
            <a:endParaRPr lang="tr-TR"/>
          </a:p>
        </p:txBody>
      </p:sp>
    </p:spTree>
    <p:extLst>
      <p:ext uri="{BB962C8B-B14F-4D97-AF65-F5344CB8AC3E}">
        <p14:creationId xmlns:p14="http://schemas.microsoft.com/office/powerpoint/2010/main" val="2129109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Mobildev’in genel tarihçesi</a:t>
            </a:r>
            <a:r>
              <a:rPr lang="tr-TR" baseline="0" dirty="0"/>
              <a:t> anlatılacaktır. </a:t>
            </a:r>
            <a:endParaRPr lang="tr-TR" dirty="0"/>
          </a:p>
        </p:txBody>
      </p:sp>
      <p:sp>
        <p:nvSpPr>
          <p:cNvPr id="4" name="Slayt Numarası Yer Tutucusu 3"/>
          <p:cNvSpPr>
            <a:spLocks noGrp="1"/>
          </p:cNvSpPr>
          <p:nvPr>
            <p:ph type="sldNum" sz="quarter" idx="10"/>
          </p:nvPr>
        </p:nvSpPr>
        <p:spPr/>
        <p:txBody>
          <a:bodyPr/>
          <a:lstStyle/>
          <a:p>
            <a:fld id="{AF3C4AE4-3231-464E-9FC0-82AED7C6D62E}" type="slidenum">
              <a:rPr lang="tr-TR" smtClean="0"/>
              <a:t>4</a:t>
            </a:fld>
            <a:endParaRPr lang="tr-TR"/>
          </a:p>
        </p:txBody>
      </p:sp>
    </p:spTree>
    <p:extLst>
      <p:ext uri="{BB962C8B-B14F-4D97-AF65-F5344CB8AC3E}">
        <p14:creationId xmlns:p14="http://schemas.microsoft.com/office/powerpoint/2010/main" val="3730035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28600" indent="-228600">
              <a:buAutoNum type="arabicPeriod"/>
            </a:pPr>
            <a:r>
              <a:rPr lang="tr-TR" dirty="0" smtClean="0"/>
              <a:t>Veri sorumlusu, kişisel verilerin işleme amaçlarını ve vasıtalarını belirleyen, veri kayıt sisteminin kurulmasından ve yönetilmesinden sorumlu olan gerçek veya tüzel kişiyi ifade eder. </a:t>
            </a:r>
          </a:p>
          <a:p>
            <a:pPr marL="228600" indent="-228600">
              <a:buAutoNum type="arabicPeriod"/>
            </a:pPr>
            <a:r>
              <a:rPr lang="tr-TR" u="sng" dirty="0" smtClean="0"/>
              <a:t>(UNUTULMA HAKKI ) – GDPR için var, KVKK’da yok</a:t>
            </a:r>
          </a:p>
          <a:p>
            <a:pPr marL="0" indent="0">
              <a:buNone/>
            </a:pPr>
            <a:endParaRPr lang="tr-TR" dirty="0" smtClean="0"/>
          </a:p>
          <a:p>
            <a:pPr marL="0" indent="0">
              <a:buNone/>
            </a:pPr>
            <a:r>
              <a:rPr lang="tr-TR" dirty="0" smtClean="0"/>
              <a:t>Veri</a:t>
            </a:r>
            <a:r>
              <a:rPr lang="tr-TR" baseline="0" dirty="0" smtClean="0"/>
              <a:t> Sorumlusunun Yükümlülükleri : </a:t>
            </a:r>
          </a:p>
          <a:p>
            <a:pPr marL="0" indent="0">
              <a:buNone/>
            </a:pPr>
            <a:endParaRPr lang="tr-TR" dirty="0" smtClean="0"/>
          </a:p>
          <a:p>
            <a:pPr marL="228600" indent="-228600">
              <a:buAutoNum type="arabicPeriod"/>
            </a:pPr>
            <a:r>
              <a:rPr lang="tr-TR" dirty="0" smtClean="0"/>
              <a:t>ilgili kişinin talebine</a:t>
            </a:r>
            <a:r>
              <a:rPr lang="tr-TR" baseline="0" dirty="0" smtClean="0"/>
              <a:t> istinaden </a:t>
            </a:r>
            <a:r>
              <a:rPr lang="tr-TR" dirty="0" smtClean="0"/>
              <a:t>en geç otuz gün içinde cevaplaması gerekmektedir. Burada gelen taleplerin</a:t>
            </a:r>
            <a:r>
              <a:rPr lang="tr-TR" baseline="0" dirty="0" smtClean="0"/>
              <a:t> konusu ( kişisel verilerinin işlenip işlenmediği bilgisi, işlenme amacını, yurtdışı veya 3. partlar ile paylaşım yapılıp yapılmadığı , eksik veya yanlış kaydın düzeltilmesini, vb.) talepler </a:t>
            </a:r>
            <a:r>
              <a:rPr lang="tr-TR" dirty="0" smtClean="0"/>
              <a:t>gelebilir. Kişi verilerinin silinmesi</a:t>
            </a:r>
            <a:r>
              <a:rPr lang="tr-TR" baseline="0" dirty="0" smtClean="0"/>
              <a:t> için talepte bulunabilir. </a:t>
            </a:r>
          </a:p>
          <a:p>
            <a:pPr marL="228600" indent="-228600">
              <a:buAutoNum type="arabicPeriod"/>
            </a:pPr>
            <a:endParaRPr lang="tr-TR" baseline="0" dirty="0" smtClean="0"/>
          </a:p>
          <a:p>
            <a:pPr marL="228600" indent="-228600">
              <a:buAutoNum type="arabicPeriod"/>
            </a:pPr>
            <a:r>
              <a:rPr lang="tr-TR" baseline="0" dirty="0" smtClean="0"/>
              <a:t>Cezai Yaptırımlar: </a:t>
            </a:r>
          </a:p>
          <a:p>
            <a:pPr marL="0" indent="0">
              <a:buNone/>
            </a:pPr>
            <a:endParaRPr lang="tr-TR" baseline="0" dirty="0" smtClean="0"/>
          </a:p>
          <a:p>
            <a:pPr marL="0" indent="0">
              <a:buNone/>
            </a:pPr>
            <a:r>
              <a:rPr lang="tr-TR" baseline="0" dirty="0" smtClean="0"/>
              <a:t>Veri sorumlusu için KVKK ile çelişkili olan noktaya göre 1-4 yıl arası hapis cezası uygulanabilir, tüzel kişiye 1 mio kadar para cezası kesilebilir ve şikayetleri vaka özelinde değerlendirilmektedir. Burada üst sınırın uygulanması için özel bir kriter (ciro vb.) bulunamamktadır. </a:t>
            </a:r>
          </a:p>
          <a:p>
            <a:pPr marL="0" indent="0">
              <a:buNone/>
            </a:pPr>
            <a:endParaRPr lang="tr-TR" baseline="0" dirty="0" smtClean="0"/>
          </a:p>
          <a:p>
            <a:pPr marL="228600" indent="-228600">
              <a:buAutoNum type="arabicPeriod"/>
            </a:pPr>
            <a:endParaRPr lang="tr-TR" baseline="0" dirty="0" smtClean="0"/>
          </a:p>
          <a:p>
            <a:pPr marL="228600" indent="-228600">
              <a:buAutoNum type="arabicPeriod"/>
            </a:pPr>
            <a:endParaRPr lang="tr-TR" baseline="0" dirty="0" smtClean="0"/>
          </a:p>
          <a:p>
            <a:pPr marL="228600" indent="-228600">
              <a:buAutoNum type="arabicPeriod"/>
            </a:pPr>
            <a:endParaRPr lang="tr-TR" dirty="0" smtClean="0"/>
          </a:p>
          <a:p>
            <a:pPr marL="228600" indent="-228600">
              <a:buAutoNum type="arabicPeriod"/>
            </a:pPr>
            <a:endParaRPr lang="tr-TR" dirty="0" smtClean="0"/>
          </a:p>
          <a:p>
            <a:pPr marL="228600" indent="-228600">
              <a:buAutoNum type="arabicPeriod"/>
            </a:pPr>
            <a:endParaRPr lang="tr-TR" dirty="0" smtClean="0"/>
          </a:p>
          <a:p>
            <a:pPr marL="228600" indent="-228600">
              <a:buAutoNum type="arabicPeriod"/>
            </a:pPr>
            <a:endParaRPr lang="tr-TR" dirty="0"/>
          </a:p>
        </p:txBody>
      </p:sp>
      <p:sp>
        <p:nvSpPr>
          <p:cNvPr id="4" name="Slayt Numarası Yer Tutucusu 3"/>
          <p:cNvSpPr>
            <a:spLocks noGrp="1"/>
          </p:cNvSpPr>
          <p:nvPr>
            <p:ph type="sldNum" sz="quarter" idx="10"/>
          </p:nvPr>
        </p:nvSpPr>
        <p:spPr/>
        <p:txBody>
          <a:bodyPr/>
          <a:lstStyle/>
          <a:p>
            <a:fld id="{AF3C4AE4-3231-464E-9FC0-82AED7C6D62E}" type="slidenum">
              <a:rPr lang="tr-TR" smtClean="0"/>
              <a:t>5</a:t>
            </a:fld>
            <a:endParaRPr lang="tr-TR"/>
          </a:p>
        </p:txBody>
      </p:sp>
    </p:spTree>
    <p:extLst>
      <p:ext uri="{BB962C8B-B14F-4D97-AF65-F5344CB8AC3E}">
        <p14:creationId xmlns:p14="http://schemas.microsoft.com/office/powerpoint/2010/main" val="2129109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p>
          <a:p>
            <a:r>
              <a:rPr lang="tr-TR" baseline="0" dirty="0" smtClean="0"/>
              <a:t>Bu nedenle gerçekleştireceğimiz proje ile yapısal ve yapısal olmayan ortamlarda kişisel verileri özel algoritmalar ile tespit etmeyi, elde edilen verilerin ne kadarının kişisel olduğunun tespit edilmesi için anlamlandırılması ve ilişkilendirilmesi , makine öğrenmesi kullanarakta bunu sürekli gelişen bir temele oturtmayı hedefliyoruz. </a:t>
            </a:r>
          </a:p>
          <a:p>
            <a:endParaRPr lang="tr-TR" baseline="0" dirty="0" smtClean="0"/>
          </a:p>
          <a:p>
            <a:r>
              <a:rPr lang="tr-TR" baseline="0" dirty="0" smtClean="0"/>
              <a:t>Birazdan detayları üzerinden geçeceğimiz şekilde bu ihtiyacı hem yurtiçi pazarlarda sunarken, çoklu dil desteği ve KVKK ile paralel yapıda bulunan GDPR ve Kaliforniya Tüketici Gizlilik Yasaları ile de uyumlu hale getirerek uluslararası pazarlara çıkmak istiyoruz. </a:t>
            </a:r>
            <a:endParaRPr lang="tr-TR" dirty="0"/>
          </a:p>
        </p:txBody>
      </p:sp>
      <p:sp>
        <p:nvSpPr>
          <p:cNvPr id="4" name="Slayt Numarası Yer Tutucusu 3"/>
          <p:cNvSpPr>
            <a:spLocks noGrp="1"/>
          </p:cNvSpPr>
          <p:nvPr>
            <p:ph type="sldNum" sz="quarter" idx="10"/>
          </p:nvPr>
        </p:nvSpPr>
        <p:spPr/>
        <p:txBody>
          <a:bodyPr/>
          <a:lstStyle/>
          <a:p>
            <a:fld id="{AF3C4AE4-3231-464E-9FC0-82AED7C6D62E}" type="slidenum">
              <a:rPr lang="tr-TR" smtClean="0"/>
              <a:t>6</a:t>
            </a:fld>
            <a:endParaRPr lang="tr-TR"/>
          </a:p>
        </p:txBody>
      </p:sp>
    </p:spTree>
    <p:extLst>
      <p:ext uri="{BB962C8B-B14F-4D97-AF65-F5344CB8AC3E}">
        <p14:creationId xmlns:p14="http://schemas.microsoft.com/office/powerpoint/2010/main" val="2736596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AF3C4AE4-3231-464E-9FC0-82AED7C6D62E}" type="slidenum">
              <a:rPr lang="tr-TR" smtClean="0"/>
              <a:t>14</a:t>
            </a:fld>
            <a:endParaRPr lang="tr-TR"/>
          </a:p>
        </p:txBody>
      </p:sp>
    </p:spTree>
    <p:extLst>
      <p:ext uri="{BB962C8B-B14F-4D97-AF65-F5344CB8AC3E}">
        <p14:creationId xmlns:p14="http://schemas.microsoft.com/office/powerpoint/2010/main" val="349094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1597820"/>
            <a:ext cx="7772400" cy="1102519"/>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240C9743-0256-4E63-BB91-3728C14372B3}" type="datetimeFigureOut">
              <a:rPr lang="tr-TR" smtClean="0"/>
              <a:t>24.09.2020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427688081"/>
      </p:ext>
    </p:extLst>
  </p:cSld>
  <p:clrMapOvr>
    <a:masterClrMapping/>
  </p:clrMapOvr>
  <p:transition spd="slow">
    <p:push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40C9743-0256-4E63-BB91-3728C14372B3}" type="datetimeFigureOut">
              <a:rPr lang="tr-TR" smtClean="0"/>
              <a:t>24.09.2020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1336078632"/>
      </p:ext>
    </p:extLst>
  </p:cSld>
  <p:clrMapOvr>
    <a:masterClrMapping/>
  </p:clrMapOvr>
  <p:transition spd="slow">
    <p:push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154782"/>
            <a:ext cx="2057400" cy="329088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154782"/>
            <a:ext cx="6019800" cy="329088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40C9743-0256-4E63-BB91-3728C14372B3}" type="datetimeFigureOut">
              <a:rPr lang="tr-TR" smtClean="0"/>
              <a:t>24.09.2020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2919139045"/>
      </p:ext>
    </p:extLst>
  </p:cSld>
  <p:clrMapOvr>
    <a:masterClrMapping/>
  </p:clrMapOvr>
  <p:transition spd="slow">
    <p:push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172" y="205067"/>
            <a:ext cx="8228763" cy="858473"/>
          </a:xfrm>
          <a:prstGeom prst="rect">
            <a:avLst/>
          </a:prstGeom>
        </p:spPr>
        <p:txBody>
          <a:bodyPr lIns="0" tIns="0" rIns="0" bIns="0" anchor="ctr">
            <a:noAutofit/>
          </a:bodyPr>
          <a:lstStyle/>
          <a:p>
            <a:pPr algn="ctr"/>
            <a:endParaRPr lang="tr-TR" sz="4000" b="0" strike="noStrike" spc="-1">
              <a:latin typeface="Arial"/>
            </a:endParaRPr>
          </a:p>
        </p:txBody>
      </p:sp>
      <p:sp>
        <p:nvSpPr>
          <p:cNvPr id="6" name="PlaceHolder 2"/>
          <p:cNvSpPr>
            <a:spLocks noGrp="1"/>
          </p:cNvSpPr>
          <p:nvPr>
            <p:ph type="subTitle"/>
          </p:nvPr>
        </p:nvSpPr>
        <p:spPr>
          <a:xfrm>
            <a:off x="457172" y="1203299"/>
            <a:ext cx="8228763" cy="2982614"/>
          </a:xfrm>
          <a:prstGeom prst="rect">
            <a:avLst/>
          </a:prstGeom>
        </p:spPr>
        <p:txBody>
          <a:bodyPr lIns="0" tIns="0" rIns="0" bIns="0" anchor="ctr">
            <a:noAutofit/>
          </a:bodyPr>
          <a:lstStyle/>
          <a:p>
            <a:pPr algn="ctr"/>
            <a:endParaRPr lang="tr-TR" sz="2900" b="0" strike="noStrike" spc="-1">
              <a:latin typeface="Arial"/>
            </a:endParaRPr>
          </a:p>
        </p:txBody>
      </p:sp>
    </p:spTree>
    <p:extLst>
      <p:ext uri="{BB962C8B-B14F-4D97-AF65-F5344CB8AC3E}">
        <p14:creationId xmlns:p14="http://schemas.microsoft.com/office/powerpoint/2010/main" val="262710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40C9743-0256-4E63-BB91-3728C14372B3}" type="datetimeFigureOut">
              <a:rPr lang="tr-TR" smtClean="0"/>
              <a:t>24.09.2020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2803207751"/>
      </p:ext>
    </p:extLst>
  </p:cSld>
  <p:clrMapOvr>
    <a:masterClrMapping/>
  </p:clrMapOvr>
  <p:transition spd="slow">
    <p:push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3305176"/>
            <a:ext cx="7772400" cy="1021556"/>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240C9743-0256-4E63-BB91-3728C14372B3}" type="datetimeFigureOut">
              <a:rPr lang="tr-TR" smtClean="0"/>
              <a:t>24.09.2020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3018922917"/>
      </p:ext>
    </p:extLst>
  </p:cSld>
  <p:clrMapOvr>
    <a:masterClrMapping/>
  </p:clrMapOvr>
  <p:transition spd="slow">
    <p:push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40C9743-0256-4E63-BB91-3728C14372B3}" type="datetimeFigureOut">
              <a:rPr lang="tr-TR" smtClean="0"/>
              <a:t>24.09.2020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2222540494"/>
      </p:ext>
    </p:extLst>
  </p:cSld>
  <p:clrMapOvr>
    <a:masterClrMapping/>
  </p:clrMapOvr>
  <p:transition spd="slow">
    <p:push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05979"/>
            <a:ext cx="8229600" cy="85725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40C9743-0256-4E63-BB91-3728C14372B3}" type="datetimeFigureOut">
              <a:rPr lang="tr-TR" smtClean="0"/>
              <a:t>24.09.2020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2975914330"/>
      </p:ext>
    </p:extLst>
  </p:cSld>
  <p:clrMapOvr>
    <a:masterClrMapping/>
  </p:clrMapOvr>
  <p:transition spd="slow">
    <p:push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40C9743-0256-4E63-BB91-3728C14372B3}" type="datetimeFigureOut">
              <a:rPr lang="tr-TR" smtClean="0"/>
              <a:t>24.09.2020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825978212"/>
      </p:ext>
    </p:extLst>
  </p:cSld>
  <p:clrMapOvr>
    <a:masterClrMapping/>
  </p:clrMapOvr>
  <p:transition spd="slow">
    <p:push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40C9743-0256-4E63-BB91-3728C14372B3}" type="datetimeFigureOut">
              <a:rPr lang="tr-TR" smtClean="0"/>
              <a:t>24.09.2020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2790099150"/>
      </p:ext>
    </p:extLst>
  </p:cSld>
  <p:clrMapOvr>
    <a:masterClrMapping/>
  </p:clrMapOvr>
  <p:transition spd="slow">
    <p:push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3" y="204787"/>
            <a:ext cx="3008313" cy="871538"/>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40C9743-0256-4E63-BB91-3728C14372B3}" type="datetimeFigureOut">
              <a:rPr lang="tr-TR" smtClean="0"/>
              <a:t>24.09.2020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3626234253"/>
      </p:ext>
    </p:extLst>
  </p:cSld>
  <p:clrMapOvr>
    <a:masterClrMapping/>
  </p:clrMapOvr>
  <p:transition spd="slow">
    <p:push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3600451"/>
            <a:ext cx="5486400" cy="425054"/>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40C9743-0256-4E63-BB91-3728C14372B3}" type="datetimeFigureOut">
              <a:rPr lang="tr-TR" smtClean="0"/>
              <a:t>24.09.2020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2062EA2-AF5F-4559-BDCF-CB2595C460DD}" type="slidenum">
              <a:rPr lang="tr-TR" smtClean="0"/>
              <a:t>‹#›</a:t>
            </a:fld>
            <a:endParaRPr lang="tr-TR"/>
          </a:p>
        </p:txBody>
      </p:sp>
    </p:spTree>
    <p:extLst>
      <p:ext uri="{BB962C8B-B14F-4D97-AF65-F5344CB8AC3E}">
        <p14:creationId xmlns:p14="http://schemas.microsoft.com/office/powerpoint/2010/main" val="902394703"/>
      </p:ext>
    </p:extLst>
  </p:cSld>
  <p:clrMapOvr>
    <a:masterClrMapping/>
  </p:clrMapOvr>
  <p:transition spd="slow">
    <p:push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40C9743-0256-4E63-BB91-3728C14372B3}" type="datetimeFigureOut">
              <a:rPr lang="tr-TR" smtClean="0"/>
              <a:t>24.09.2020</a:t>
            </a:fld>
            <a:endParaRPr lang="tr-TR"/>
          </a:p>
        </p:txBody>
      </p:sp>
      <p:sp>
        <p:nvSpPr>
          <p:cNvPr id="5" name="Altbilgi Yer Tutucusu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2062EA2-AF5F-4559-BDCF-CB2595C460DD}" type="slidenum">
              <a:rPr lang="tr-TR" smtClean="0"/>
              <a:t>‹#›</a:t>
            </a:fld>
            <a:endParaRPr lang="tr-TR"/>
          </a:p>
        </p:txBody>
      </p:sp>
    </p:spTree>
    <p:extLst>
      <p:ext uri="{BB962C8B-B14F-4D97-AF65-F5344CB8AC3E}">
        <p14:creationId xmlns:p14="http://schemas.microsoft.com/office/powerpoint/2010/main" val="259459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dir="d"/>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Metin kutusu 2"/>
          <p:cNvSpPr txBox="1"/>
          <p:nvPr/>
        </p:nvSpPr>
        <p:spPr>
          <a:xfrm>
            <a:off x="467544" y="411510"/>
            <a:ext cx="8352928" cy="4847481"/>
          </a:xfrm>
          <a:prstGeom prst="rect">
            <a:avLst/>
          </a:prstGeom>
        </p:spPr>
        <p:txBody>
          <a:bodyPr wrap="square" rtlCol="0">
            <a:spAutoFit/>
          </a:bodyPr>
          <a:lstStyle/>
          <a:p>
            <a:pPr algn="ctr">
              <a:lnSpc>
                <a:spcPct val="150000"/>
              </a:lnSpc>
            </a:pPr>
            <a:endParaRPr lang="tr-TR" sz="2000" kern="200" spc="200" dirty="0" smtClean="0">
              <a:solidFill>
                <a:schemeClr val="bg1"/>
              </a:solidFill>
              <a:latin typeface="Montserrat SemiBold" panose="00000700000000000000" pitchFamily="50" charset="-94"/>
            </a:endParaRPr>
          </a:p>
          <a:p>
            <a:pPr algn="ctr">
              <a:lnSpc>
                <a:spcPct val="150000"/>
              </a:lnSpc>
            </a:pPr>
            <a:r>
              <a:rPr lang="tr-TR" sz="2000" kern="200" spc="200" dirty="0" smtClean="0">
                <a:solidFill>
                  <a:schemeClr val="bg1"/>
                </a:solidFill>
                <a:latin typeface="Montserrat SemiBold" panose="00000700000000000000" pitchFamily="50" charset="-94"/>
              </a:rPr>
              <a:t>Türkçe Kural Tabanlı Resmi </a:t>
            </a:r>
          </a:p>
          <a:p>
            <a:pPr algn="ctr">
              <a:lnSpc>
                <a:spcPct val="150000"/>
              </a:lnSpc>
            </a:pPr>
            <a:r>
              <a:rPr lang="tr-TR" sz="2000" kern="200" spc="200" dirty="0" smtClean="0">
                <a:solidFill>
                  <a:schemeClr val="bg1"/>
                </a:solidFill>
                <a:latin typeface="Montserrat SemiBold" panose="00000700000000000000" pitchFamily="50" charset="-94"/>
              </a:rPr>
              <a:t>Doküman Tipi Tespiti </a:t>
            </a:r>
          </a:p>
          <a:p>
            <a:pPr algn="ctr">
              <a:lnSpc>
                <a:spcPct val="150000"/>
              </a:lnSpc>
            </a:pPr>
            <a:endParaRPr lang="tr-TR" sz="2000" kern="200" spc="200" dirty="0" smtClean="0">
              <a:solidFill>
                <a:schemeClr val="bg1"/>
              </a:solidFill>
              <a:latin typeface="Montserrat SemiBold" panose="00000700000000000000" pitchFamily="50" charset="-94"/>
            </a:endParaRPr>
          </a:p>
          <a:p>
            <a:pPr algn="ctr">
              <a:lnSpc>
                <a:spcPct val="150000"/>
              </a:lnSpc>
            </a:pPr>
            <a:endParaRPr lang="tr-TR" sz="2000" kern="200" spc="200" dirty="0" smtClean="0">
              <a:solidFill>
                <a:schemeClr val="bg1"/>
              </a:solidFill>
              <a:latin typeface="Montserrat SemiBold" panose="00000700000000000000" pitchFamily="50" charset="-94"/>
            </a:endParaRPr>
          </a:p>
          <a:p>
            <a:pPr algn="ctr">
              <a:lnSpc>
                <a:spcPct val="150000"/>
              </a:lnSpc>
            </a:pPr>
            <a:r>
              <a:rPr lang="tr-TR" sz="700" kern="200" spc="200" dirty="0" smtClean="0">
                <a:solidFill>
                  <a:schemeClr val="bg1"/>
                </a:solidFill>
                <a:latin typeface="Montserrat SemiBold" panose="00000700000000000000" pitchFamily="50" charset="-94"/>
              </a:rPr>
              <a:t>Bekir BAKAR, Filiz AKSOY, Apdullah YAYIK, Sevcan İÇÖZ, Vedat AYBAR</a:t>
            </a:r>
          </a:p>
          <a:p>
            <a:pPr algn="ctr">
              <a:lnSpc>
                <a:spcPct val="150000"/>
              </a:lnSpc>
            </a:pPr>
            <a:r>
              <a:rPr lang="tr-TR" sz="700" kern="200" spc="200" dirty="0" smtClean="0">
                <a:solidFill>
                  <a:schemeClr val="bg1"/>
                </a:solidFill>
                <a:latin typeface="Montserrat SemiBold" panose="00000700000000000000" pitchFamily="50" charset="-94"/>
              </a:rPr>
              <a:t> &amp; Prof. Dr. Tunga GÜNGÖR</a:t>
            </a:r>
          </a:p>
          <a:p>
            <a:pPr algn="ctr">
              <a:lnSpc>
                <a:spcPct val="150000"/>
              </a:lnSpc>
            </a:pPr>
            <a:endParaRPr lang="tr-TR" sz="1200" kern="200" spc="200" dirty="0">
              <a:solidFill>
                <a:schemeClr val="bg1"/>
              </a:solidFill>
              <a:latin typeface="Montserrat SemiBold" panose="00000700000000000000" pitchFamily="50" charset="-94"/>
            </a:endParaRPr>
          </a:p>
          <a:p>
            <a:pPr algn="ctr">
              <a:lnSpc>
                <a:spcPct val="150000"/>
              </a:lnSpc>
            </a:pPr>
            <a:endParaRPr lang="tr-TR" sz="1200" kern="200" spc="200" dirty="0" smtClean="0">
              <a:solidFill>
                <a:schemeClr val="bg1"/>
              </a:solidFill>
              <a:latin typeface="Montserrat SemiBold" panose="00000700000000000000" pitchFamily="50" charset="-94"/>
            </a:endParaRPr>
          </a:p>
          <a:p>
            <a:pPr algn="ctr">
              <a:lnSpc>
                <a:spcPct val="150000"/>
              </a:lnSpc>
            </a:pPr>
            <a:endParaRPr lang="tr-TR" sz="1200" kern="200" spc="200" dirty="0">
              <a:solidFill>
                <a:schemeClr val="bg1"/>
              </a:solidFill>
              <a:latin typeface="Montserrat SemiBold" panose="00000700000000000000" pitchFamily="50" charset="-94"/>
            </a:endParaRPr>
          </a:p>
          <a:p>
            <a:pPr algn="ctr">
              <a:lnSpc>
                <a:spcPct val="150000"/>
              </a:lnSpc>
            </a:pPr>
            <a:r>
              <a:rPr lang="tr-TR" sz="1200" kern="200" spc="200" dirty="0" smtClean="0">
                <a:solidFill>
                  <a:schemeClr val="bg1"/>
                </a:solidFill>
                <a:latin typeface="Montserrat SemiBold" panose="00000700000000000000" pitchFamily="50" charset="-94"/>
              </a:rPr>
              <a:t>Konuşmacı: Bekir BAKAR</a:t>
            </a:r>
          </a:p>
          <a:p>
            <a:pPr algn="ctr">
              <a:lnSpc>
                <a:spcPct val="150000"/>
              </a:lnSpc>
            </a:pPr>
            <a:r>
              <a:rPr lang="en-US" sz="1200" dirty="0">
                <a:solidFill>
                  <a:schemeClr val="bg1"/>
                </a:solidFill>
              </a:rPr>
              <a:t>bekir.bakar@mobildev.com</a:t>
            </a:r>
          </a:p>
          <a:p>
            <a:pPr algn="ctr">
              <a:lnSpc>
                <a:spcPct val="150000"/>
              </a:lnSpc>
            </a:pPr>
            <a:endParaRPr lang="tr-TR" sz="1200" kern="200" spc="200" dirty="0" smtClean="0">
              <a:solidFill>
                <a:schemeClr val="bg1"/>
              </a:solidFill>
              <a:latin typeface="Montserrat SemiBold" panose="00000700000000000000" pitchFamily="50" charset="-94"/>
            </a:endParaRPr>
          </a:p>
          <a:p>
            <a:pPr algn="ctr">
              <a:lnSpc>
                <a:spcPct val="150000"/>
              </a:lnSpc>
            </a:pPr>
            <a:endParaRPr lang="tr-TR" sz="1200" kern="200" spc="200" dirty="0" smtClean="0">
              <a:solidFill>
                <a:schemeClr val="bg1"/>
              </a:solidFill>
              <a:latin typeface="Montserrat SemiBold" panose="00000700000000000000" pitchFamily="50" charset="-94"/>
            </a:endParaRPr>
          </a:p>
        </p:txBody>
      </p:sp>
    </p:spTree>
    <p:extLst>
      <p:ext uri="{BB962C8B-B14F-4D97-AF65-F5344CB8AC3E}">
        <p14:creationId xmlns:p14="http://schemas.microsoft.com/office/powerpoint/2010/main" val="267712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p:nvPr/>
        </p:nvPicPr>
        <p:blipFill>
          <a:blip r:embed="rId2"/>
          <a:stretch/>
        </p:blipFill>
        <p:spPr>
          <a:xfrm>
            <a:off x="611560" y="1131590"/>
            <a:ext cx="2953151" cy="1950615"/>
          </a:xfrm>
          <a:prstGeom prst="rect">
            <a:avLst/>
          </a:prstGeom>
          <a:ln>
            <a:noFill/>
          </a:ln>
        </p:spPr>
      </p:pic>
      <p:sp>
        <p:nvSpPr>
          <p:cNvPr id="51" name="TextShape 2"/>
          <p:cNvSpPr txBox="1"/>
          <p:nvPr/>
        </p:nvSpPr>
        <p:spPr>
          <a:xfrm>
            <a:off x="4075544" y="1059582"/>
            <a:ext cx="4210608" cy="3523034"/>
          </a:xfrm>
          <a:prstGeom prst="rect">
            <a:avLst/>
          </a:prstGeom>
          <a:noFill/>
          <a:ln>
            <a:noFill/>
          </a:ln>
        </p:spPr>
        <p:txBody>
          <a:bodyPr lIns="0" tIns="0" rIns="0" bIns="0">
            <a:noAutofit/>
          </a:bodyPr>
          <a:lstStyle/>
          <a:p>
            <a:pPr marL="269406" indent="-171450">
              <a:spcBef>
                <a:spcPts val="1285"/>
              </a:spcBef>
              <a:buClr>
                <a:srgbClr val="E46C0A"/>
              </a:buClr>
              <a:buSzPct val="100000"/>
              <a:buFont typeface="Wingdings" panose="05000000000000000000" pitchFamily="2" charset="2"/>
              <a:buChar char="§"/>
            </a:pPr>
            <a:r>
              <a:rPr lang="tr-TR" sz="1200" dirty="0" smtClean="0">
                <a:solidFill>
                  <a:schemeClr val="tx2">
                    <a:lumMod val="75000"/>
                  </a:schemeClr>
                </a:solidFill>
                <a:latin typeface="Montserrat Medium" pitchFamily="50" charset="-94"/>
              </a:rPr>
              <a:t>Girilen </a:t>
            </a:r>
            <a:r>
              <a:rPr lang="tr-TR" sz="1200" dirty="0">
                <a:solidFill>
                  <a:schemeClr val="tx2">
                    <a:lumMod val="75000"/>
                  </a:schemeClr>
                </a:solidFill>
                <a:latin typeface="Montserrat Medium" pitchFamily="50" charset="-94"/>
              </a:rPr>
              <a:t>dokümanın her bir sınıflara benzeme oranı </a:t>
            </a:r>
            <a:r>
              <a:rPr lang="tr-TR" sz="1200" dirty="0" smtClean="0">
                <a:solidFill>
                  <a:schemeClr val="tx2">
                    <a:lumMod val="75000"/>
                  </a:schemeClr>
                </a:solidFill>
                <a:latin typeface="Montserrat Medium" pitchFamily="50" charset="-94"/>
              </a:rPr>
              <a:t>tespiti</a:t>
            </a:r>
          </a:p>
          <a:p>
            <a:pPr marL="269406" indent="-171450">
              <a:spcBef>
                <a:spcPts val="1285"/>
              </a:spcBef>
              <a:buClr>
                <a:srgbClr val="E46C0A"/>
              </a:buClr>
              <a:buSzPct val="100000"/>
              <a:buFont typeface="Wingdings" panose="05000000000000000000" pitchFamily="2" charset="2"/>
              <a:buChar char="§"/>
            </a:pPr>
            <a:r>
              <a:rPr lang="tr-TR" sz="1200" dirty="0" smtClean="0">
                <a:solidFill>
                  <a:schemeClr val="tx2">
                    <a:lumMod val="75000"/>
                  </a:schemeClr>
                </a:solidFill>
                <a:latin typeface="Montserrat Medium" pitchFamily="50" charset="-94"/>
              </a:rPr>
              <a:t>Düzenli ifadeler </a:t>
            </a:r>
            <a:r>
              <a:rPr lang="tr-TR" sz="1200" dirty="0">
                <a:solidFill>
                  <a:schemeClr val="tx2">
                    <a:lumMod val="75000"/>
                  </a:schemeClr>
                </a:solidFill>
                <a:latin typeface="Montserrat Medium" pitchFamily="50" charset="-94"/>
              </a:rPr>
              <a:t>ve en az düzeltme mesafesi ile tespit edilen alan isimlerinin etki değerlerinin kümülatif </a:t>
            </a:r>
            <a:r>
              <a:rPr lang="tr-TR" sz="1200" dirty="0" smtClean="0">
                <a:solidFill>
                  <a:schemeClr val="tx2">
                    <a:lumMod val="75000"/>
                  </a:schemeClr>
                </a:solidFill>
                <a:latin typeface="Montserrat Medium" pitchFamily="50" charset="-94"/>
              </a:rPr>
              <a:t>toplamı</a:t>
            </a:r>
          </a:p>
          <a:p>
            <a:pPr marL="269406" indent="-171450">
              <a:spcBef>
                <a:spcPts val="1285"/>
              </a:spcBef>
              <a:buClr>
                <a:srgbClr val="E46C0A"/>
              </a:buClr>
              <a:buSzPct val="100000"/>
              <a:buFont typeface="Wingdings" panose="05000000000000000000" pitchFamily="2" charset="2"/>
              <a:buChar char="§"/>
            </a:pPr>
            <a:r>
              <a:rPr lang="tr-TR" sz="1200" b="1" dirty="0" smtClean="0">
                <a:solidFill>
                  <a:schemeClr val="tx2">
                    <a:lumMod val="75000"/>
                  </a:schemeClr>
                </a:solidFill>
                <a:latin typeface="Montserrat Medium" pitchFamily="50" charset="-94"/>
              </a:rPr>
              <a:t>KONTROL</a:t>
            </a:r>
            <a:r>
              <a:rPr lang="en-US" sz="1200" b="1" dirty="0" smtClean="0">
                <a:solidFill>
                  <a:schemeClr val="tx2">
                    <a:lumMod val="75000"/>
                  </a:schemeClr>
                </a:solidFill>
                <a:latin typeface="Montserrat Medium" pitchFamily="50" charset="-94"/>
              </a:rPr>
              <a:t> </a:t>
            </a:r>
            <a:r>
              <a:rPr lang="en-US" sz="1200" b="1" dirty="0" err="1" smtClean="0">
                <a:solidFill>
                  <a:schemeClr val="tx2">
                    <a:lumMod val="75000"/>
                  </a:schemeClr>
                </a:solidFill>
                <a:latin typeface="Montserrat Medium" pitchFamily="50" charset="-94"/>
              </a:rPr>
              <a:t>Fonks</a:t>
            </a:r>
            <a:r>
              <a:rPr lang="tr-TR" sz="1200" b="1" dirty="0" smtClean="0">
                <a:solidFill>
                  <a:schemeClr val="tx2">
                    <a:lumMod val="75000"/>
                  </a:schemeClr>
                </a:solidFill>
                <a:latin typeface="Montserrat Medium" pitchFamily="50" charset="-94"/>
              </a:rPr>
              <a:t>i</a:t>
            </a:r>
            <a:r>
              <a:rPr lang="en-US" sz="1200" b="1" dirty="0" err="1" smtClean="0">
                <a:solidFill>
                  <a:schemeClr val="tx2">
                    <a:lumMod val="75000"/>
                  </a:schemeClr>
                </a:solidFill>
                <a:latin typeface="Montserrat Medium" pitchFamily="50" charset="-94"/>
              </a:rPr>
              <a:t>yonu</a:t>
            </a:r>
            <a:endParaRPr lang="tr-TR" sz="1200" b="1" dirty="0" smtClean="0">
              <a:solidFill>
                <a:schemeClr val="tx2">
                  <a:lumMod val="75000"/>
                </a:schemeClr>
              </a:solidFill>
              <a:latin typeface="Montserrat Medium" pitchFamily="50" charset="-94"/>
            </a:endParaRPr>
          </a:p>
          <a:p>
            <a:pPr marL="726606" lvl="1" indent="-171450">
              <a:spcBef>
                <a:spcPts val="1285"/>
              </a:spcBef>
              <a:buClr>
                <a:srgbClr val="E46C0A"/>
              </a:buClr>
              <a:buSzPct val="100000"/>
              <a:buFont typeface="Wingdings" panose="05000000000000000000" pitchFamily="2" charset="2"/>
              <a:buChar char="§"/>
            </a:pPr>
            <a:r>
              <a:rPr lang="tr-TR" sz="1200" dirty="0" smtClean="0">
                <a:solidFill>
                  <a:schemeClr val="tx2">
                    <a:lumMod val="75000"/>
                  </a:schemeClr>
                </a:solidFill>
                <a:latin typeface="Montserrat Medium" pitchFamily="50" charset="-94"/>
              </a:rPr>
              <a:t>Düzenli ifade</a:t>
            </a:r>
          </a:p>
          <a:p>
            <a:pPr marL="726606" lvl="1" indent="-171450">
              <a:spcBef>
                <a:spcPts val="1285"/>
              </a:spcBef>
              <a:buClr>
                <a:srgbClr val="E46C0A"/>
              </a:buClr>
              <a:buSzPct val="100000"/>
              <a:buFont typeface="Wingdings" panose="05000000000000000000" pitchFamily="2" charset="2"/>
              <a:buChar char="§"/>
            </a:pPr>
            <a:r>
              <a:rPr lang="tr-TR" sz="1200" dirty="0" smtClean="0">
                <a:solidFill>
                  <a:schemeClr val="tx2">
                    <a:lumMod val="75000"/>
                  </a:schemeClr>
                </a:solidFill>
                <a:latin typeface="Montserrat Medium" pitchFamily="50" charset="-94"/>
              </a:rPr>
              <a:t>Metin</a:t>
            </a:r>
          </a:p>
          <a:p>
            <a:pPr marL="726606" lvl="1" indent="-171450">
              <a:spcBef>
                <a:spcPts val="1285"/>
              </a:spcBef>
              <a:buClr>
                <a:srgbClr val="E46C0A"/>
              </a:buClr>
              <a:buSzPct val="100000"/>
              <a:buFont typeface="Wingdings" panose="05000000000000000000" pitchFamily="2" charset="2"/>
              <a:buChar char="§"/>
            </a:pPr>
            <a:r>
              <a:rPr lang="tr-TR" sz="1200" dirty="0" smtClean="0">
                <a:solidFill>
                  <a:schemeClr val="tx2">
                    <a:lumMod val="75000"/>
                  </a:schemeClr>
                </a:solidFill>
                <a:latin typeface="Montserrat Medium" pitchFamily="50" charset="-94"/>
              </a:rPr>
              <a:t>En az düzeltme mesafesi</a:t>
            </a:r>
          </a:p>
          <a:p>
            <a:pPr marL="555156" lvl="1">
              <a:spcBef>
                <a:spcPts val="1285"/>
              </a:spcBef>
              <a:buClr>
                <a:srgbClr val="E46C0A"/>
              </a:buClr>
              <a:buSzPct val="100000"/>
            </a:pPr>
            <a:endParaRPr lang="tr-TR" sz="1200" dirty="0">
              <a:solidFill>
                <a:schemeClr val="tx2">
                  <a:lumMod val="75000"/>
                </a:schemeClr>
              </a:solidFill>
              <a:latin typeface="Montserrat Medium" pitchFamily="50" charset="-94"/>
            </a:endParaRPr>
          </a:p>
        </p:txBody>
      </p:sp>
      <p:sp>
        <p:nvSpPr>
          <p:cNvPr id="6" name="TextShape 1"/>
          <p:cNvSpPr txBox="1"/>
          <p:nvPr/>
        </p:nvSpPr>
        <p:spPr>
          <a:xfrm>
            <a:off x="457172" y="205068"/>
            <a:ext cx="8228763" cy="429236"/>
          </a:xfrm>
          <a:prstGeom prst="rect">
            <a:avLst/>
          </a:prstGeom>
          <a:noFill/>
          <a:ln>
            <a:noFill/>
          </a:ln>
        </p:spPr>
        <p:txBody>
          <a:bodyPr lIns="0" tIns="0" rIns="0" bIns="0" anchor="ctr">
            <a:noAutofit/>
          </a:bodyPr>
          <a:lstStyle/>
          <a:p>
            <a:pPr>
              <a:lnSpc>
                <a:spcPct val="100000"/>
              </a:lnSpc>
            </a:pPr>
            <a:endParaRPr lang="tr-TR" sz="3300" spc="-1" dirty="0">
              <a:latin typeface="Arial"/>
            </a:endParaRPr>
          </a:p>
        </p:txBody>
      </p:sp>
      <p:grpSp>
        <p:nvGrpSpPr>
          <p:cNvPr id="7" name="Group 6"/>
          <p:cNvGrpSpPr/>
          <p:nvPr/>
        </p:nvGrpSpPr>
        <p:grpSpPr>
          <a:xfrm>
            <a:off x="395536" y="195486"/>
            <a:ext cx="8352928" cy="360040"/>
            <a:chOff x="395536" y="195486"/>
            <a:chExt cx="8352928" cy="360040"/>
          </a:xfrm>
        </p:grpSpPr>
        <p:cxnSp>
          <p:nvCxnSpPr>
            <p:cNvPr id="8"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sp>
          <p:nvSpPr>
            <p:cNvPr id="9" name="Metin kutusu 23"/>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Doküman Sınıflandırma: Benzeşme Oranı Tespiti </a:t>
              </a:r>
              <a:endParaRPr lang="tr-TR" dirty="0">
                <a:solidFill>
                  <a:schemeClr val="accent1">
                    <a:lumMod val="75000"/>
                  </a:schemeClr>
                </a:solidFill>
                <a:latin typeface="Montserrat SemiBold" panose="00000700000000000000" pitchFamily="50" charset="-94"/>
              </a:endParaRPr>
            </a:p>
          </p:txBody>
        </p:sp>
      </p:grpSp>
      <p:sp>
        <p:nvSpPr>
          <p:cNvPr id="2" name="TextBox 1"/>
          <p:cNvSpPr txBox="1"/>
          <p:nvPr/>
        </p:nvSpPr>
        <p:spPr>
          <a:xfrm>
            <a:off x="683568" y="3363838"/>
            <a:ext cx="2850973" cy="923330"/>
          </a:xfrm>
          <a:prstGeom prst="rect">
            <a:avLst/>
          </a:prstGeom>
          <a:noFill/>
        </p:spPr>
        <p:txBody>
          <a:bodyPr wrap="none" rtlCol="0">
            <a:spAutoFit/>
          </a:bodyPr>
          <a:lstStyle/>
          <a:p>
            <a:r>
              <a:rPr lang="tr-TR" b="1" dirty="0" smtClean="0"/>
              <a:t>dok:</a:t>
            </a:r>
            <a:r>
              <a:rPr lang="tr-TR" dirty="0" smtClean="0"/>
              <a:t> Hedef</a:t>
            </a:r>
            <a:r>
              <a:rPr lang="en-US" dirty="0" smtClean="0"/>
              <a:t> </a:t>
            </a:r>
            <a:r>
              <a:rPr lang="tr-TR" dirty="0" smtClean="0"/>
              <a:t>doküman </a:t>
            </a:r>
            <a:r>
              <a:rPr lang="en-US" dirty="0" smtClean="0"/>
              <a:t/>
            </a:r>
            <a:br>
              <a:rPr lang="en-US" dirty="0" smtClean="0"/>
            </a:br>
            <a:r>
              <a:rPr lang="tr-TR" b="1" dirty="0" smtClean="0"/>
              <a:t>E:</a:t>
            </a:r>
            <a:r>
              <a:rPr lang="tr-TR" dirty="0" smtClean="0"/>
              <a:t> Etki değeri</a:t>
            </a:r>
          </a:p>
          <a:p>
            <a:r>
              <a:rPr lang="tr-TR" b="1" dirty="0" smtClean="0"/>
              <a:t>ED: </a:t>
            </a:r>
            <a:r>
              <a:rPr lang="tr-TR" dirty="0"/>
              <a:t>E</a:t>
            </a:r>
            <a:r>
              <a:rPr lang="tr-TR" dirty="0" smtClean="0"/>
              <a:t>n az düzeltme mesafesi</a:t>
            </a:r>
            <a:endParaRPr lang="tr-TR" b="1" dirty="0"/>
          </a:p>
        </p:txBody>
      </p:sp>
    </p:spTree>
    <p:extLst>
      <p:ext uri="{BB962C8B-B14F-4D97-AF65-F5344CB8AC3E}">
        <p14:creationId xmlns:p14="http://schemas.microsoft.com/office/powerpoint/2010/main" val="23053768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2"/>
          <p:cNvSpPr txBox="1"/>
          <p:nvPr/>
        </p:nvSpPr>
        <p:spPr>
          <a:xfrm>
            <a:off x="4067944" y="1039602"/>
            <a:ext cx="4210608" cy="3332348"/>
          </a:xfrm>
          <a:prstGeom prst="rect">
            <a:avLst/>
          </a:prstGeom>
          <a:noFill/>
          <a:ln>
            <a:noFill/>
          </a:ln>
        </p:spPr>
        <p:txBody>
          <a:bodyPr lIns="0" tIns="0" rIns="0" bIns="0">
            <a:noAutofit/>
          </a:bodyPr>
          <a:lstStyle/>
          <a:p>
            <a:pPr marL="269406" lvl="2" indent="-171450">
              <a:spcBef>
                <a:spcPts val="1285"/>
              </a:spcBef>
              <a:buClr>
                <a:srgbClr val="E46C0A"/>
              </a:buClr>
              <a:buSzPct val="100000"/>
              <a:buFont typeface="Wingdings" panose="05000000000000000000" pitchFamily="2" charset="2"/>
              <a:buChar char="§"/>
            </a:pPr>
            <a:r>
              <a:rPr lang="tr-TR" sz="1200" dirty="0">
                <a:solidFill>
                  <a:schemeClr val="tx2">
                    <a:lumMod val="75000"/>
                  </a:schemeClr>
                </a:solidFill>
                <a:latin typeface="Montserrat Medium" pitchFamily="50" charset="-94"/>
              </a:rPr>
              <a:t>Eşik değer, </a:t>
            </a:r>
            <a:r>
              <a:rPr lang="tr-TR" sz="1200" dirty="0" smtClean="0">
                <a:solidFill>
                  <a:schemeClr val="tx2">
                    <a:lumMod val="75000"/>
                  </a:schemeClr>
                </a:solidFill>
                <a:latin typeface="Montserrat Medium" pitchFamily="50" charset="-94"/>
              </a:rPr>
              <a:t>her </a:t>
            </a:r>
            <a:r>
              <a:rPr lang="tr-TR" sz="1200" dirty="0">
                <a:solidFill>
                  <a:schemeClr val="tx2">
                    <a:lumMod val="75000"/>
                  </a:schemeClr>
                </a:solidFill>
                <a:latin typeface="Montserrat Medium" pitchFamily="50" charset="-94"/>
              </a:rPr>
              <a:t>dokümanın tam eşleşme durumunda elde edilecek benzeşme oranına göre kabul sınır değeri </a:t>
            </a:r>
            <a:r>
              <a:rPr lang="tr-TR" sz="1200" dirty="0" smtClean="0">
                <a:solidFill>
                  <a:schemeClr val="tx2">
                    <a:lumMod val="75000"/>
                  </a:schemeClr>
                </a:solidFill>
                <a:latin typeface="Montserrat Medium" pitchFamily="50" charset="-94"/>
              </a:rPr>
              <a:t>çarpanıdır.</a:t>
            </a:r>
            <a:endParaRPr lang="tr-TR" sz="1200" dirty="0">
              <a:solidFill>
                <a:schemeClr val="tx2">
                  <a:lumMod val="75000"/>
                </a:schemeClr>
              </a:solidFill>
              <a:latin typeface="Montserrat Medium" pitchFamily="50" charset="-94"/>
            </a:endParaRPr>
          </a:p>
          <a:p>
            <a:pPr marL="269406" indent="-171450">
              <a:spcBef>
                <a:spcPts val="1285"/>
              </a:spcBef>
              <a:buClr>
                <a:srgbClr val="E46C0A"/>
              </a:buClr>
              <a:buSzPct val="100000"/>
              <a:buFont typeface="Wingdings" panose="05000000000000000000" pitchFamily="2" charset="2"/>
              <a:buChar char="§"/>
            </a:pPr>
            <a:r>
              <a:rPr lang="tr-TR" sz="1200" dirty="0" smtClean="0">
                <a:solidFill>
                  <a:schemeClr val="tx2">
                    <a:lumMod val="75000"/>
                  </a:schemeClr>
                </a:solidFill>
                <a:latin typeface="Montserrat Medium" pitchFamily="50" charset="-94"/>
              </a:rPr>
              <a:t>Benzeşme değeri ilgili doküman türüne ait tam benzeşme değerine oranlar belirli bir sınırı aşıyor ise sınıf atamsı yapılır.</a:t>
            </a:r>
          </a:p>
          <a:p>
            <a:pPr marL="269406" indent="-171450">
              <a:spcBef>
                <a:spcPts val="1285"/>
              </a:spcBef>
              <a:buClr>
                <a:srgbClr val="E46C0A"/>
              </a:buClr>
              <a:buSzPct val="100000"/>
              <a:buFont typeface="Wingdings" panose="05000000000000000000" pitchFamily="2" charset="2"/>
              <a:buChar char="§"/>
            </a:pPr>
            <a:r>
              <a:rPr lang="tr-TR" sz="1200" dirty="0" smtClean="0">
                <a:solidFill>
                  <a:schemeClr val="tx2">
                    <a:lumMod val="75000"/>
                  </a:schemeClr>
                </a:solidFill>
                <a:latin typeface="Montserrat Medium" pitchFamily="50" charset="-94"/>
              </a:rPr>
              <a:t>Yanlızca</a:t>
            </a:r>
            <a:r>
              <a:rPr lang="tr-TR" sz="1200" dirty="0">
                <a:solidFill>
                  <a:schemeClr val="tx2">
                    <a:lumMod val="75000"/>
                  </a:schemeClr>
                </a:solidFill>
                <a:latin typeface="Montserrat Medium" pitchFamily="50" charset="-94"/>
              </a:rPr>
              <a:t>, benzeşme oranı en yüksek olan doküman için belirlenen eşik değerden yüksek ise </a:t>
            </a:r>
            <a:r>
              <a:rPr lang="tr-TR" sz="1200" dirty="0" smtClean="0">
                <a:solidFill>
                  <a:schemeClr val="tx2">
                    <a:lumMod val="75000"/>
                  </a:schemeClr>
                </a:solidFill>
                <a:latin typeface="Montserrat Medium" pitchFamily="50" charset="-94"/>
              </a:rPr>
              <a:t>sınıf </a:t>
            </a:r>
            <a:r>
              <a:rPr lang="tr-TR" sz="1200" dirty="0">
                <a:solidFill>
                  <a:schemeClr val="tx2">
                    <a:lumMod val="75000"/>
                  </a:schemeClr>
                </a:solidFill>
                <a:latin typeface="Montserrat Medium" pitchFamily="50" charset="-94"/>
              </a:rPr>
              <a:t>ataması yapılır.</a:t>
            </a:r>
          </a:p>
        </p:txBody>
      </p:sp>
      <p:pic>
        <p:nvPicPr>
          <p:cNvPr id="52" name="Picture 51"/>
          <p:cNvPicPr/>
          <p:nvPr/>
        </p:nvPicPr>
        <p:blipFill>
          <a:blip r:embed="rId2"/>
          <a:srcRect t="17220"/>
          <a:stretch/>
        </p:blipFill>
        <p:spPr>
          <a:xfrm>
            <a:off x="611560" y="1039602"/>
            <a:ext cx="3038885" cy="1244116"/>
          </a:xfrm>
          <a:prstGeom prst="rect">
            <a:avLst/>
          </a:prstGeom>
          <a:ln>
            <a:noFill/>
          </a:ln>
        </p:spPr>
      </p:pic>
      <p:sp>
        <p:nvSpPr>
          <p:cNvPr id="6" name="TextShape 1"/>
          <p:cNvSpPr txBox="1"/>
          <p:nvPr/>
        </p:nvSpPr>
        <p:spPr>
          <a:xfrm>
            <a:off x="457172" y="205068"/>
            <a:ext cx="8228763" cy="429236"/>
          </a:xfrm>
          <a:prstGeom prst="rect">
            <a:avLst/>
          </a:prstGeom>
          <a:noFill/>
          <a:ln>
            <a:noFill/>
          </a:ln>
        </p:spPr>
        <p:txBody>
          <a:bodyPr lIns="0" tIns="0" rIns="0" bIns="0" anchor="ctr">
            <a:noAutofit/>
          </a:bodyPr>
          <a:lstStyle/>
          <a:p>
            <a:pPr>
              <a:lnSpc>
                <a:spcPct val="100000"/>
              </a:lnSpc>
            </a:pPr>
            <a:endParaRPr lang="tr-TR" sz="3300" spc="-1" dirty="0">
              <a:latin typeface="Arial"/>
            </a:endParaRPr>
          </a:p>
        </p:txBody>
      </p:sp>
      <p:grpSp>
        <p:nvGrpSpPr>
          <p:cNvPr id="7" name="Group 6"/>
          <p:cNvGrpSpPr/>
          <p:nvPr/>
        </p:nvGrpSpPr>
        <p:grpSpPr>
          <a:xfrm>
            <a:off x="395536" y="195486"/>
            <a:ext cx="8352928" cy="360040"/>
            <a:chOff x="395536" y="195486"/>
            <a:chExt cx="8352928" cy="360040"/>
          </a:xfrm>
        </p:grpSpPr>
        <p:cxnSp>
          <p:nvCxnSpPr>
            <p:cNvPr id="8"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sp>
          <p:nvSpPr>
            <p:cNvPr id="9" name="Metin kutusu 23"/>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Doküman Sınıflandırma: Karar Verme </a:t>
              </a:r>
              <a:endParaRPr lang="tr-TR" dirty="0">
                <a:solidFill>
                  <a:schemeClr val="accent1">
                    <a:lumMod val="75000"/>
                  </a:schemeClr>
                </a:solidFill>
                <a:latin typeface="Montserrat SemiBold" panose="00000700000000000000" pitchFamily="50" charset="-94"/>
              </a:endParaRPr>
            </a:p>
          </p:txBody>
        </p:sp>
      </p:grpSp>
      <p:sp>
        <p:nvSpPr>
          <p:cNvPr id="3" name="TextBox 2"/>
          <p:cNvSpPr txBox="1"/>
          <p:nvPr/>
        </p:nvSpPr>
        <p:spPr>
          <a:xfrm>
            <a:off x="611561" y="2643758"/>
            <a:ext cx="3038884" cy="1384995"/>
          </a:xfrm>
          <a:prstGeom prst="rect">
            <a:avLst/>
          </a:prstGeom>
          <a:noFill/>
        </p:spPr>
        <p:txBody>
          <a:bodyPr wrap="square" rtlCol="0">
            <a:spAutoFit/>
          </a:bodyPr>
          <a:lstStyle/>
          <a:p>
            <a:r>
              <a:rPr lang="tr-TR" sz="1400" b="1" dirty="0"/>
              <a:t>s</a:t>
            </a:r>
            <a:r>
              <a:rPr lang="tr-TR" sz="1400" b="1" dirty="0" smtClean="0"/>
              <a:t>:</a:t>
            </a:r>
            <a:r>
              <a:rPr lang="tr-TR" sz="1400" dirty="0" smtClean="0"/>
              <a:t> Eşik değeri (0,25)</a:t>
            </a:r>
          </a:p>
          <a:p>
            <a:r>
              <a:rPr lang="tr-TR" sz="1400" b="1" dirty="0" smtClean="0"/>
              <a:t>max(B):</a:t>
            </a:r>
            <a:r>
              <a:rPr lang="tr-TR" sz="1400" dirty="0" smtClean="0"/>
              <a:t> En çok benzeşme </a:t>
            </a:r>
          </a:p>
          <a:p>
            <a:r>
              <a:rPr lang="tr-TR" sz="1400" b="1" dirty="0" smtClean="0"/>
              <a:t>T:</a:t>
            </a:r>
            <a:r>
              <a:rPr lang="tr-TR" sz="1400" dirty="0" smtClean="0"/>
              <a:t> Doküman tipleri için tam benzeşme oranı </a:t>
            </a:r>
          </a:p>
          <a:p>
            <a:endParaRPr lang="tr-TR" sz="1400" dirty="0"/>
          </a:p>
          <a:p>
            <a:r>
              <a:rPr lang="tr-TR" sz="1400" b="1"/>
              <a:t>k:</a:t>
            </a:r>
            <a:r>
              <a:rPr lang="tr-TR" sz="1400"/>
              <a:t> Dokümana atanan </a:t>
            </a:r>
            <a:r>
              <a:rPr lang="tr-TR" sz="1400" smtClean="0"/>
              <a:t>sınıf</a:t>
            </a:r>
            <a:endParaRPr lang="tr-TR" sz="1400"/>
          </a:p>
        </p:txBody>
      </p:sp>
    </p:spTree>
    <p:extLst>
      <p:ext uri="{BB962C8B-B14F-4D97-AF65-F5344CB8AC3E}">
        <p14:creationId xmlns:p14="http://schemas.microsoft.com/office/powerpoint/2010/main" val="324793018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p:cNvPicPr/>
          <p:nvPr/>
        </p:nvPicPr>
        <p:blipFill>
          <a:blip r:embed="rId2"/>
          <a:stretch/>
        </p:blipFill>
        <p:spPr>
          <a:xfrm>
            <a:off x="822282" y="1159024"/>
            <a:ext cx="3821725" cy="2420838"/>
          </a:xfrm>
          <a:prstGeom prst="rect">
            <a:avLst/>
          </a:prstGeom>
          <a:ln>
            <a:noFill/>
          </a:ln>
        </p:spPr>
      </p:pic>
      <p:sp>
        <p:nvSpPr>
          <p:cNvPr id="56" name="TextShape 2"/>
          <p:cNvSpPr txBox="1"/>
          <p:nvPr/>
        </p:nvSpPr>
        <p:spPr>
          <a:xfrm>
            <a:off x="879800" y="3723878"/>
            <a:ext cx="3619493" cy="625650"/>
          </a:xfrm>
          <a:prstGeom prst="rect">
            <a:avLst/>
          </a:prstGeom>
          <a:noFill/>
          <a:ln>
            <a:noFill/>
          </a:ln>
        </p:spPr>
        <p:txBody>
          <a:bodyPr lIns="81630" tIns="40815" rIns="81630" bIns="40815">
            <a:noAutofit/>
          </a:bodyPr>
          <a:lstStyle/>
          <a:p>
            <a:pPr algn="ctr"/>
            <a:r>
              <a:rPr lang="tr-TR" sz="800" dirty="0" smtClean="0">
                <a:solidFill>
                  <a:schemeClr val="accent1">
                    <a:lumMod val="75000"/>
                  </a:schemeClr>
                </a:solidFill>
                <a:latin typeface="Montserrat SemiBold" panose="00000700000000000000" pitchFamily="50" charset="-94"/>
              </a:rPr>
              <a:t>Doğrudan dijital ortamda oluşturulanlar 108 adet doküman için doğrulama matrisi</a:t>
            </a:r>
            <a:endParaRPr lang="tr-TR" sz="800" dirty="0">
              <a:solidFill>
                <a:schemeClr val="accent1">
                  <a:lumMod val="75000"/>
                </a:schemeClr>
              </a:solidFill>
              <a:latin typeface="Montserrat SemiBold" panose="00000700000000000000" pitchFamily="50" charset="-94"/>
            </a:endParaRPr>
          </a:p>
        </p:txBody>
      </p:sp>
      <p:grpSp>
        <p:nvGrpSpPr>
          <p:cNvPr id="10" name="Group 9"/>
          <p:cNvGrpSpPr/>
          <p:nvPr/>
        </p:nvGrpSpPr>
        <p:grpSpPr>
          <a:xfrm>
            <a:off x="395536" y="195486"/>
            <a:ext cx="8352928" cy="360040"/>
            <a:chOff x="395536" y="195486"/>
            <a:chExt cx="8352928" cy="360040"/>
          </a:xfrm>
        </p:grpSpPr>
        <p:cxnSp>
          <p:nvCxnSpPr>
            <p:cNvPr id="11"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sp>
          <p:nvSpPr>
            <p:cNvPr id="12" name="Metin kutusu 23"/>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Deneysel Sonuçlar</a:t>
              </a:r>
              <a:endParaRPr lang="tr-TR" dirty="0">
                <a:solidFill>
                  <a:schemeClr val="accent1">
                    <a:lumMod val="75000"/>
                  </a:schemeClr>
                </a:solidFill>
                <a:latin typeface="Montserrat SemiBold" panose="00000700000000000000" pitchFamily="50" charset="-94"/>
              </a:endParaRPr>
            </a:p>
          </p:txBody>
        </p:sp>
      </p:grpSp>
      <p:grpSp>
        <p:nvGrpSpPr>
          <p:cNvPr id="15" name="Group 14"/>
          <p:cNvGrpSpPr/>
          <p:nvPr/>
        </p:nvGrpSpPr>
        <p:grpSpPr>
          <a:xfrm>
            <a:off x="4991040" y="1050844"/>
            <a:ext cx="3579924" cy="3614996"/>
            <a:chOff x="683568" y="998031"/>
            <a:chExt cx="3579924" cy="3614996"/>
          </a:xfrm>
        </p:grpSpPr>
        <p:sp>
          <p:nvSpPr>
            <p:cNvPr id="16" name="CustomShape 7"/>
            <p:cNvSpPr/>
            <p:nvPr/>
          </p:nvSpPr>
          <p:spPr>
            <a:xfrm>
              <a:off x="683568" y="998031"/>
              <a:ext cx="3371905" cy="3306796"/>
            </a:xfrm>
            <a:custGeom>
              <a:avLst/>
              <a:gdLst/>
              <a:ahLst/>
              <a:cxnLst/>
              <a:rect l="0" t="0" r="r" b="b"/>
              <a:pathLst>
                <a:path w="22355" h="6651">
                  <a:moveTo>
                    <a:pt x="1108" y="0"/>
                  </a:moveTo>
                  <a:lnTo>
                    <a:pt x="1108" y="0"/>
                  </a:lnTo>
                  <a:cubicBezTo>
                    <a:pt x="914" y="0"/>
                    <a:pt x="723" y="51"/>
                    <a:pt x="554" y="148"/>
                  </a:cubicBezTo>
                  <a:cubicBezTo>
                    <a:pt x="386" y="246"/>
                    <a:pt x="246" y="386"/>
                    <a:pt x="148" y="554"/>
                  </a:cubicBezTo>
                  <a:cubicBezTo>
                    <a:pt x="51" y="723"/>
                    <a:pt x="0" y="914"/>
                    <a:pt x="0" y="1108"/>
                  </a:cubicBezTo>
                  <a:lnTo>
                    <a:pt x="0" y="5541"/>
                  </a:lnTo>
                  <a:lnTo>
                    <a:pt x="0" y="5542"/>
                  </a:lnTo>
                  <a:cubicBezTo>
                    <a:pt x="0" y="5736"/>
                    <a:pt x="51" y="5927"/>
                    <a:pt x="148" y="6096"/>
                  </a:cubicBezTo>
                  <a:cubicBezTo>
                    <a:pt x="246" y="6264"/>
                    <a:pt x="386" y="6404"/>
                    <a:pt x="554" y="6502"/>
                  </a:cubicBezTo>
                  <a:cubicBezTo>
                    <a:pt x="723" y="6599"/>
                    <a:pt x="914" y="6650"/>
                    <a:pt x="1108" y="6650"/>
                  </a:cubicBezTo>
                  <a:lnTo>
                    <a:pt x="21245" y="6650"/>
                  </a:lnTo>
                  <a:lnTo>
                    <a:pt x="21246" y="6650"/>
                  </a:lnTo>
                  <a:cubicBezTo>
                    <a:pt x="21440" y="6650"/>
                    <a:pt x="21631" y="6599"/>
                    <a:pt x="21800" y="6502"/>
                  </a:cubicBezTo>
                  <a:cubicBezTo>
                    <a:pt x="21968" y="6404"/>
                    <a:pt x="22108" y="6264"/>
                    <a:pt x="22206" y="6096"/>
                  </a:cubicBezTo>
                  <a:cubicBezTo>
                    <a:pt x="22303" y="5927"/>
                    <a:pt x="22354" y="5736"/>
                    <a:pt x="22354" y="5542"/>
                  </a:cubicBezTo>
                  <a:lnTo>
                    <a:pt x="22354" y="1108"/>
                  </a:lnTo>
                  <a:lnTo>
                    <a:pt x="22354" y="1108"/>
                  </a:lnTo>
                  <a:lnTo>
                    <a:pt x="22354" y="1108"/>
                  </a:lnTo>
                  <a:cubicBezTo>
                    <a:pt x="22354" y="914"/>
                    <a:pt x="22303" y="723"/>
                    <a:pt x="22206" y="554"/>
                  </a:cubicBezTo>
                  <a:cubicBezTo>
                    <a:pt x="22108" y="386"/>
                    <a:pt x="21968" y="246"/>
                    <a:pt x="21800" y="148"/>
                  </a:cubicBezTo>
                  <a:cubicBezTo>
                    <a:pt x="21631" y="51"/>
                    <a:pt x="21440" y="0"/>
                    <a:pt x="21246" y="0"/>
                  </a:cubicBezTo>
                  <a:lnTo>
                    <a:pt x="1108" y="0"/>
                  </a:lnTo>
                </a:path>
              </a:pathLst>
            </a:custGeom>
            <a:solidFill>
              <a:srgbClr val="BF819E">
                <a:alpha val="3000"/>
              </a:srgbClr>
            </a:solidFill>
            <a:ln>
              <a:solidFill>
                <a:srgbClr val="FFFFFF"/>
              </a:solidFill>
            </a:ln>
          </p:spPr>
          <p:style>
            <a:lnRef idx="0">
              <a:scrgbClr r="0" g="0" b="0"/>
            </a:lnRef>
            <a:fillRef idx="0">
              <a:scrgbClr r="0" g="0" b="0"/>
            </a:fillRef>
            <a:effectRef idx="0">
              <a:scrgbClr r="0" g="0" b="0"/>
            </a:effectRef>
            <a:fontRef idx="minor"/>
          </p:style>
        </p:sp>
        <p:sp>
          <p:nvSpPr>
            <p:cNvPr id="17" name="TextShape 3"/>
            <p:cNvSpPr txBox="1"/>
            <p:nvPr/>
          </p:nvSpPr>
          <p:spPr>
            <a:xfrm>
              <a:off x="827584" y="1129501"/>
              <a:ext cx="3435908" cy="3483526"/>
            </a:xfrm>
            <a:prstGeom prst="rect">
              <a:avLst/>
            </a:prstGeom>
            <a:noFill/>
            <a:ln>
              <a:noFill/>
            </a:ln>
          </p:spPr>
          <p:txBody>
            <a:bodyPr lIns="0" tIns="0" rIns="0" bIns="0">
              <a:normAutofit/>
            </a:bodyPr>
            <a:lstStyle/>
            <a:p>
              <a:pPr marL="269406" indent="-171450">
                <a:spcBef>
                  <a:spcPts val="1285"/>
                </a:spcBef>
                <a:buClr>
                  <a:srgbClr val="E46C0A"/>
                </a:buClr>
                <a:buSzPct val="100000"/>
                <a:buFont typeface="Wingdings" panose="05000000000000000000" pitchFamily="2" charset="2"/>
                <a:buChar char="§"/>
              </a:pPr>
              <a:r>
                <a:rPr lang="tr-TR" sz="900" dirty="0">
                  <a:solidFill>
                    <a:schemeClr val="tx2">
                      <a:lumMod val="75000"/>
                    </a:schemeClr>
                  </a:solidFill>
                  <a:latin typeface="Montserrat Medium" pitchFamily="50" charset="-94"/>
                </a:rPr>
                <a:t>Eski / Yeni Kimlik </a:t>
              </a:r>
              <a:r>
                <a:rPr lang="tr-TR" sz="900" dirty="0" smtClean="0">
                  <a:solidFill>
                    <a:schemeClr val="tx2">
                      <a:lumMod val="75000"/>
                    </a:schemeClr>
                  </a:solidFill>
                  <a:latin typeface="Montserrat Medium" pitchFamily="50" charset="-94"/>
                </a:rPr>
                <a:t>Belgesi (D-1  / D-2),</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 </a:t>
              </a:r>
              <a:r>
                <a:rPr lang="tr-TR" sz="900" dirty="0">
                  <a:solidFill>
                    <a:schemeClr val="tx2">
                      <a:lumMod val="75000"/>
                    </a:schemeClr>
                  </a:solidFill>
                  <a:latin typeface="Montserrat Medium" pitchFamily="50" charset="-94"/>
                </a:rPr>
                <a:t>Eski / Yeni Sürücü </a:t>
              </a:r>
              <a:r>
                <a:rPr lang="tr-TR" sz="900" dirty="0" smtClean="0">
                  <a:solidFill>
                    <a:schemeClr val="tx2">
                      <a:lumMod val="75000"/>
                    </a:schemeClr>
                  </a:solidFill>
                  <a:latin typeface="Montserrat Medium" pitchFamily="50" charset="-94"/>
                </a:rPr>
                <a:t>Belgesi  (D-3 / D-4),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Adli </a:t>
              </a:r>
              <a:r>
                <a:rPr lang="tr-TR" sz="900" dirty="0">
                  <a:solidFill>
                    <a:schemeClr val="tx2">
                      <a:lumMod val="75000"/>
                    </a:schemeClr>
                  </a:solidFill>
                  <a:latin typeface="Montserrat Medium" pitchFamily="50" charset="-94"/>
                </a:rPr>
                <a:t>Sicil </a:t>
              </a:r>
              <a:r>
                <a:rPr lang="tr-TR" sz="900" dirty="0" smtClean="0">
                  <a:solidFill>
                    <a:schemeClr val="tx2">
                      <a:lumMod val="75000"/>
                    </a:schemeClr>
                  </a:solidFill>
                  <a:latin typeface="Montserrat Medium" pitchFamily="50" charset="-94"/>
                </a:rPr>
                <a:t>Belgesi (D-5),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Öğrenci Belgesi (D-6) ,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Nüfus </a:t>
              </a:r>
              <a:r>
                <a:rPr lang="tr-TR" sz="900" dirty="0">
                  <a:solidFill>
                    <a:schemeClr val="tx2">
                      <a:lumMod val="75000"/>
                    </a:schemeClr>
                  </a:solidFill>
                  <a:latin typeface="Montserrat Medium" pitchFamily="50" charset="-94"/>
                </a:rPr>
                <a:t>Kayıt </a:t>
              </a:r>
              <a:r>
                <a:rPr lang="tr-TR" sz="900" dirty="0" smtClean="0">
                  <a:solidFill>
                    <a:schemeClr val="tx2">
                      <a:lumMod val="75000"/>
                    </a:schemeClr>
                  </a:solidFill>
                  <a:latin typeface="Montserrat Medium" pitchFamily="50" charset="-94"/>
                </a:rPr>
                <a:t>Belgesi (D-7),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Araç Ruhsatı (D-8) ,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Mezun Belgesi (D-9) ,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Yerleşim </a:t>
              </a:r>
              <a:r>
                <a:rPr lang="tr-TR" sz="900" dirty="0">
                  <a:solidFill>
                    <a:schemeClr val="tx2">
                      <a:lumMod val="75000"/>
                    </a:schemeClr>
                  </a:solidFill>
                  <a:latin typeface="Montserrat Medium" pitchFamily="50" charset="-94"/>
                </a:rPr>
                <a:t>Yeri ve Adres Bilgileri </a:t>
              </a:r>
              <a:r>
                <a:rPr lang="tr-TR" sz="900" dirty="0" smtClean="0">
                  <a:solidFill>
                    <a:schemeClr val="tx2">
                      <a:lumMod val="75000"/>
                    </a:schemeClr>
                  </a:solidFill>
                  <a:latin typeface="Montserrat Medium" pitchFamily="50" charset="-94"/>
                </a:rPr>
                <a:t>Belgesi</a:t>
              </a:r>
              <a:r>
                <a:rPr lang="tr-TR" sz="900" dirty="0">
                  <a:solidFill>
                    <a:schemeClr val="tx2">
                      <a:lumMod val="75000"/>
                    </a:schemeClr>
                  </a:solidFill>
                  <a:latin typeface="Montserrat Medium" pitchFamily="50" charset="-94"/>
                </a:rPr>
                <a:t> </a:t>
              </a:r>
              <a:r>
                <a:rPr lang="tr-TR" sz="900" dirty="0" smtClean="0">
                  <a:solidFill>
                    <a:schemeClr val="tx2">
                      <a:lumMod val="75000"/>
                    </a:schemeClr>
                  </a:solidFill>
                  <a:latin typeface="Montserrat Medium" pitchFamily="50" charset="-94"/>
                </a:rPr>
                <a:t>(D-10),</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Askerlik </a:t>
              </a:r>
              <a:r>
                <a:rPr lang="tr-TR" sz="900" dirty="0">
                  <a:solidFill>
                    <a:schemeClr val="tx2">
                      <a:lumMod val="75000"/>
                    </a:schemeClr>
                  </a:solidFill>
                  <a:latin typeface="Montserrat Medium" pitchFamily="50" charset="-94"/>
                </a:rPr>
                <a:t>Durum </a:t>
              </a:r>
              <a:r>
                <a:rPr lang="tr-TR" sz="900" dirty="0" smtClean="0">
                  <a:solidFill>
                    <a:schemeClr val="tx2">
                      <a:lumMod val="75000"/>
                    </a:schemeClr>
                  </a:solidFill>
                  <a:latin typeface="Montserrat Medium" pitchFamily="50" charset="-94"/>
                </a:rPr>
                <a:t>Belgesi (D-11)</a:t>
              </a:r>
            </a:p>
            <a:p>
              <a:pPr marL="783648" lvl="1" indent="-293868">
                <a:spcBef>
                  <a:spcPts val="1029"/>
                </a:spcBef>
                <a:buClr>
                  <a:srgbClr val="E46C0A"/>
                </a:buClr>
                <a:buSzPct val="75000"/>
                <a:buFont typeface="Symbol" charset="2"/>
                <a:buChar char=""/>
              </a:pPr>
              <a:endParaRPr lang="tr-TR" sz="1300" spc="-1" dirty="0">
                <a:latin typeface="Arial"/>
              </a:endParaRPr>
            </a:p>
          </p:txBody>
        </p:sp>
      </p:grpSp>
      <p:sp>
        <p:nvSpPr>
          <p:cNvPr id="2" name="TextBox 1"/>
          <p:cNvSpPr txBox="1"/>
          <p:nvPr/>
        </p:nvSpPr>
        <p:spPr>
          <a:xfrm>
            <a:off x="5292080" y="699542"/>
            <a:ext cx="2304256" cy="276999"/>
          </a:xfrm>
          <a:prstGeom prst="rect">
            <a:avLst/>
          </a:prstGeom>
          <a:noFill/>
        </p:spPr>
        <p:txBody>
          <a:bodyPr wrap="square" rtlCol="0">
            <a:spAutoFit/>
          </a:bodyPr>
          <a:lstStyle/>
          <a:p>
            <a:r>
              <a:rPr lang="tr-TR" sz="1200" b="1" dirty="0" smtClean="0">
                <a:solidFill>
                  <a:schemeClr val="tx2">
                    <a:lumMod val="75000"/>
                  </a:schemeClr>
                </a:solidFill>
              </a:rPr>
              <a:t>Doküman Tipleri</a:t>
            </a:r>
            <a:endParaRPr lang="tr-TR" sz="1200" b="1" dirty="0">
              <a:solidFill>
                <a:schemeClr val="tx2">
                  <a:lumMod val="75000"/>
                </a:schemeClr>
              </a:solidFill>
            </a:endParaRPr>
          </a:p>
        </p:txBody>
      </p:sp>
    </p:spTree>
    <p:extLst>
      <p:ext uri="{BB962C8B-B14F-4D97-AF65-F5344CB8AC3E}">
        <p14:creationId xmlns:p14="http://schemas.microsoft.com/office/powerpoint/2010/main" val="9927049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879800" y="3723878"/>
            <a:ext cx="3619493" cy="625650"/>
          </a:xfrm>
          <a:prstGeom prst="rect">
            <a:avLst/>
          </a:prstGeom>
          <a:noFill/>
          <a:ln>
            <a:noFill/>
          </a:ln>
        </p:spPr>
        <p:txBody>
          <a:bodyPr lIns="81630" tIns="40815" rIns="81630" bIns="40815">
            <a:noAutofit/>
          </a:bodyPr>
          <a:lstStyle/>
          <a:p>
            <a:pPr algn="ctr"/>
            <a:r>
              <a:rPr lang="tr-TR" sz="800" dirty="0" smtClean="0">
                <a:solidFill>
                  <a:schemeClr val="accent1">
                    <a:lumMod val="75000"/>
                  </a:schemeClr>
                </a:solidFill>
                <a:latin typeface="Montserrat SemiBold" panose="00000700000000000000" pitchFamily="50" charset="-94"/>
              </a:rPr>
              <a:t>Kamera </a:t>
            </a:r>
            <a:r>
              <a:rPr lang="tr-TR" sz="800" dirty="0">
                <a:solidFill>
                  <a:schemeClr val="accent1">
                    <a:lumMod val="75000"/>
                  </a:schemeClr>
                </a:solidFill>
                <a:latin typeface="Montserrat SemiBold" panose="00000700000000000000" pitchFamily="50" charset="-94"/>
              </a:rPr>
              <a:t>veya tarayıcı ile digital ortama </a:t>
            </a:r>
            <a:r>
              <a:rPr lang="tr-TR" sz="800" dirty="0" smtClean="0">
                <a:solidFill>
                  <a:schemeClr val="accent1">
                    <a:lumMod val="75000"/>
                  </a:schemeClr>
                </a:solidFill>
                <a:latin typeface="Montserrat SemiBold" panose="00000700000000000000" pitchFamily="50" charset="-94"/>
              </a:rPr>
              <a:t>aktraılan </a:t>
            </a:r>
            <a:r>
              <a:rPr lang="en-US" sz="800" dirty="0" smtClean="0">
                <a:solidFill>
                  <a:schemeClr val="accent1">
                    <a:lumMod val="75000"/>
                  </a:schemeClr>
                </a:solidFill>
                <a:latin typeface="Montserrat SemiBold" panose="00000700000000000000" pitchFamily="50" charset="-94"/>
              </a:rPr>
              <a:t>417 </a:t>
            </a:r>
            <a:r>
              <a:rPr lang="en-US" sz="800" dirty="0" err="1" smtClean="0">
                <a:solidFill>
                  <a:schemeClr val="accent1">
                    <a:lumMod val="75000"/>
                  </a:schemeClr>
                </a:solidFill>
                <a:latin typeface="Montserrat SemiBold" panose="00000700000000000000" pitchFamily="50" charset="-94"/>
              </a:rPr>
              <a:t>adet</a:t>
            </a:r>
            <a:r>
              <a:rPr lang="en-US" sz="800" dirty="0" smtClean="0">
                <a:solidFill>
                  <a:schemeClr val="accent1">
                    <a:lumMod val="75000"/>
                  </a:schemeClr>
                </a:solidFill>
                <a:latin typeface="Montserrat SemiBold" panose="00000700000000000000" pitchFamily="50" charset="-94"/>
              </a:rPr>
              <a:t> </a:t>
            </a:r>
            <a:r>
              <a:rPr lang="tr-TR" sz="800" dirty="0" smtClean="0">
                <a:solidFill>
                  <a:schemeClr val="accent1">
                    <a:lumMod val="75000"/>
                  </a:schemeClr>
                </a:solidFill>
                <a:latin typeface="Montserrat SemiBold" panose="00000700000000000000" pitchFamily="50" charset="-94"/>
              </a:rPr>
              <a:t>doküman içn doğrulama matrisi</a:t>
            </a:r>
            <a:endParaRPr lang="tr-TR" sz="800" dirty="0">
              <a:solidFill>
                <a:schemeClr val="accent1">
                  <a:lumMod val="75000"/>
                </a:schemeClr>
              </a:solidFill>
              <a:latin typeface="Montserrat SemiBold" panose="00000700000000000000" pitchFamily="50" charset="-94"/>
            </a:endParaRPr>
          </a:p>
        </p:txBody>
      </p:sp>
      <p:grpSp>
        <p:nvGrpSpPr>
          <p:cNvPr id="10" name="Group 9"/>
          <p:cNvGrpSpPr/>
          <p:nvPr/>
        </p:nvGrpSpPr>
        <p:grpSpPr>
          <a:xfrm>
            <a:off x="395536" y="195486"/>
            <a:ext cx="8352928" cy="360040"/>
            <a:chOff x="395536" y="195486"/>
            <a:chExt cx="8352928" cy="360040"/>
          </a:xfrm>
        </p:grpSpPr>
        <p:cxnSp>
          <p:nvCxnSpPr>
            <p:cNvPr id="11"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sp>
          <p:nvSpPr>
            <p:cNvPr id="12" name="Metin kutusu 23"/>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Deneysel Sonuçlar</a:t>
              </a:r>
              <a:endParaRPr lang="tr-TR" dirty="0">
                <a:solidFill>
                  <a:schemeClr val="accent1">
                    <a:lumMod val="75000"/>
                  </a:schemeClr>
                </a:solidFill>
                <a:latin typeface="Montserrat SemiBold" panose="00000700000000000000" pitchFamily="50" charset="-94"/>
              </a:endParaRPr>
            </a:p>
          </p:txBody>
        </p:sp>
      </p:grpSp>
      <p:grpSp>
        <p:nvGrpSpPr>
          <p:cNvPr id="15" name="Group 14"/>
          <p:cNvGrpSpPr/>
          <p:nvPr/>
        </p:nvGrpSpPr>
        <p:grpSpPr>
          <a:xfrm>
            <a:off x="4991040" y="1050844"/>
            <a:ext cx="3579924" cy="3614996"/>
            <a:chOff x="683568" y="998031"/>
            <a:chExt cx="3579924" cy="3614996"/>
          </a:xfrm>
        </p:grpSpPr>
        <p:sp>
          <p:nvSpPr>
            <p:cNvPr id="16" name="CustomShape 7"/>
            <p:cNvSpPr/>
            <p:nvPr/>
          </p:nvSpPr>
          <p:spPr>
            <a:xfrm>
              <a:off x="683568" y="998031"/>
              <a:ext cx="3371905" cy="3306796"/>
            </a:xfrm>
            <a:custGeom>
              <a:avLst/>
              <a:gdLst/>
              <a:ahLst/>
              <a:cxnLst/>
              <a:rect l="0" t="0" r="r" b="b"/>
              <a:pathLst>
                <a:path w="22355" h="6651">
                  <a:moveTo>
                    <a:pt x="1108" y="0"/>
                  </a:moveTo>
                  <a:lnTo>
                    <a:pt x="1108" y="0"/>
                  </a:lnTo>
                  <a:cubicBezTo>
                    <a:pt x="914" y="0"/>
                    <a:pt x="723" y="51"/>
                    <a:pt x="554" y="148"/>
                  </a:cubicBezTo>
                  <a:cubicBezTo>
                    <a:pt x="386" y="246"/>
                    <a:pt x="246" y="386"/>
                    <a:pt x="148" y="554"/>
                  </a:cubicBezTo>
                  <a:cubicBezTo>
                    <a:pt x="51" y="723"/>
                    <a:pt x="0" y="914"/>
                    <a:pt x="0" y="1108"/>
                  </a:cubicBezTo>
                  <a:lnTo>
                    <a:pt x="0" y="5541"/>
                  </a:lnTo>
                  <a:lnTo>
                    <a:pt x="0" y="5542"/>
                  </a:lnTo>
                  <a:cubicBezTo>
                    <a:pt x="0" y="5736"/>
                    <a:pt x="51" y="5927"/>
                    <a:pt x="148" y="6096"/>
                  </a:cubicBezTo>
                  <a:cubicBezTo>
                    <a:pt x="246" y="6264"/>
                    <a:pt x="386" y="6404"/>
                    <a:pt x="554" y="6502"/>
                  </a:cubicBezTo>
                  <a:cubicBezTo>
                    <a:pt x="723" y="6599"/>
                    <a:pt x="914" y="6650"/>
                    <a:pt x="1108" y="6650"/>
                  </a:cubicBezTo>
                  <a:lnTo>
                    <a:pt x="21245" y="6650"/>
                  </a:lnTo>
                  <a:lnTo>
                    <a:pt x="21246" y="6650"/>
                  </a:lnTo>
                  <a:cubicBezTo>
                    <a:pt x="21440" y="6650"/>
                    <a:pt x="21631" y="6599"/>
                    <a:pt x="21800" y="6502"/>
                  </a:cubicBezTo>
                  <a:cubicBezTo>
                    <a:pt x="21968" y="6404"/>
                    <a:pt x="22108" y="6264"/>
                    <a:pt x="22206" y="6096"/>
                  </a:cubicBezTo>
                  <a:cubicBezTo>
                    <a:pt x="22303" y="5927"/>
                    <a:pt x="22354" y="5736"/>
                    <a:pt x="22354" y="5542"/>
                  </a:cubicBezTo>
                  <a:lnTo>
                    <a:pt x="22354" y="1108"/>
                  </a:lnTo>
                  <a:lnTo>
                    <a:pt x="22354" y="1108"/>
                  </a:lnTo>
                  <a:lnTo>
                    <a:pt x="22354" y="1108"/>
                  </a:lnTo>
                  <a:cubicBezTo>
                    <a:pt x="22354" y="914"/>
                    <a:pt x="22303" y="723"/>
                    <a:pt x="22206" y="554"/>
                  </a:cubicBezTo>
                  <a:cubicBezTo>
                    <a:pt x="22108" y="386"/>
                    <a:pt x="21968" y="246"/>
                    <a:pt x="21800" y="148"/>
                  </a:cubicBezTo>
                  <a:cubicBezTo>
                    <a:pt x="21631" y="51"/>
                    <a:pt x="21440" y="0"/>
                    <a:pt x="21246" y="0"/>
                  </a:cubicBezTo>
                  <a:lnTo>
                    <a:pt x="1108" y="0"/>
                  </a:lnTo>
                </a:path>
              </a:pathLst>
            </a:custGeom>
            <a:solidFill>
              <a:srgbClr val="BF819E">
                <a:alpha val="3000"/>
              </a:srgbClr>
            </a:solidFill>
            <a:ln>
              <a:solidFill>
                <a:srgbClr val="FFFFFF"/>
              </a:solidFill>
            </a:ln>
          </p:spPr>
          <p:style>
            <a:lnRef idx="0">
              <a:scrgbClr r="0" g="0" b="0"/>
            </a:lnRef>
            <a:fillRef idx="0">
              <a:scrgbClr r="0" g="0" b="0"/>
            </a:fillRef>
            <a:effectRef idx="0">
              <a:scrgbClr r="0" g="0" b="0"/>
            </a:effectRef>
            <a:fontRef idx="minor"/>
          </p:style>
        </p:sp>
        <p:sp>
          <p:nvSpPr>
            <p:cNvPr id="17" name="TextShape 3"/>
            <p:cNvSpPr txBox="1"/>
            <p:nvPr/>
          </p:nvSpPr>
          <p:spPr>
            <a:xfrm>
              <a:off x="827584" y="1129501"/>
              <a:ext cx="3435908" cy="3483526"/>
            </a:xfrm>
            <a:prstGeom prst="rect">
              <a:avLst/>
            </a:prstGeom>
            <a:noFill/>
            <a:ln>
              <a:noFill/>
            </a:ln>
          </p:spPr>
          <p:txBody>
            <a:bodyPr lIns="0" tIns="0" rIns="0" bIns="0">
              <a:normAutofit/>
            </a:bodyPr>
            <a:lstStyle/>
            <a:p>
              <a:pPr marL="269406" indent="-171450">
                <a:spcBef>
                  <a:spcPts val="1285"/>
                </a:spcBef>
                <a:buClr>
                  <a:srgbClr val="E46C0A"/>
                </a:buClr>
                <a:buSzPct val="100000"/>
                <a:buFont typeface="Wingdings" panose="05000000000000000000" pitchFamily="2" charset="2"/>
                <a:buChar char="§"/>
              </a:pPr>
              <a:r>
                <a:rPr lang="tr-TR" sz="900" dirty="0">
                  <a:solidFill>
                    <a:schemeClr val="tx2">
                      <a:lumMod val="75000"/>
                    </a:schemeClr>
                  </a:solidFill>
                  <a:latin typeface="Montserrat Medium" pitchFamily="50" charset="-94"/>
                </a:rPr>
                <a:t>Eski / Yeni Kimlik </a:t>
              </a:r>
              <a:r>
                <a:rPr lang="tr-TR" sz="900" dirty="0" smtClean="0">
                  <a:solidFill>
                    <a:schemeClr val="tx2">
                      <a:lumMod val="75000"/>
                    </a:schemeClr>
                  </a:solidFill>
                  <a:latin typeface="Montserrat Medium" pitchFamily="50" charset="-94"/>
                </a:rPr>
                <a:t>Belgesi (D-1  / D-2),</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 </a:t>
              </a:r>
              <a:r>
                <a:rPr lang="tr-TR" sz="900" dirty="0">
                  <a:solidFill>
                    <a:schemeClr val="tx2">
                      <a:lumMod val="75000"/>
                    </a:schemeClr>
                  </a:solidFill>
                  <a:latin typeface="Montserrat Medium" pitchFamily="50" charset="-94"/>
                </a:rPr>
                <a:t>Eski / Yeni Sürücü </a:t>
              </a:r>
              <a:r>
                <a:rPr lang="tr-TR" sz="900" dirty="0" smtClean="0">
                  <a:solidFill>
                    <a:schemeClr val="tx2">
                      <a:lumMod val="75000"/>
                    </a:schemeClr>
                  </a:solidFill>
                  <a:latin typeface="Montserrat Medium" pitchFamily="50" charset="-94"/>
                </a:rPr>
                <a:t>Belgesi  (D-3 / D-4),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Adli </a:t>
              </a:r>
              <a:r>
                <a:rPr lang="tr-TR" sz="900" dirty="0">
                  <a:solidFill>
                    <a:schemeClr val="tx2">
                      <a:lumMod val="75000"/>
                    </a:schemeClr>
                  </a:solidFill>
                  <a:latin typeface="Montserrat Medium" pitchFamily="50" charset="-94"/>
                </a:rPr>
                <a:t>Sicil </a:t>
              </a:r>
              <a:r>
                <a:rPr lang="tr-TR" sz="900" dirty="0" smtClean="0">
                  <a:solidFill>
                    <a:schemeClr val="tx2">
                      <a:lumMod val="75000"/>
                    </a:schemeClr>
                  </a:solidFill>
                  <a:latin typeface="Montserrat Medium" pitchFamily="50" charset="-94"/>
                </a:rPr>
                <a:t>Belgesi (D-5),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Öğrenci Belgesi (D-6) ,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Nüfus </a:t>
              </a:r>
              <a:r>
                <a:rPr lang="tr-TR" sz="900" dirty="0">
                  <a:solidFill>
                    <a:schemeClr val="tx2">
                      <a:lumMod val="75000"/>
                    </a:schemeClr>
                  </a:solidFill>
                  <a:latin typeface="Montserrat Medium" pitchFamily="50" charset="-94"/>
                </a:rPr>
                <a:t>Kayıt </a:t>
              </a:r>
              <a:r>
                <a:rPr lang="tr-TR" sz="900" dirty="0" smtClean="0">
                  <a:solidFill>
                    <a:schemeClr val="tx2">
                      <a:lumMod val="75000"/>
                    </a:schemeClr>
                  </a:solidFill>
                  <a:latin typeface="Montserrat Medium" pitchFamily="50" charset="-94"/>
                </a:rPr>
                <a:t>Belgesi (D-</a:t>
              </a:r>
              <a:r>
                <a:rPr lang="en-US" sz="900" dirty="0" smtClean="0">
                  <a:solidFill>
                    <a:schemeClr val="tx2">
                      <a:lumMod val="75000"/>
                    </a:schemeClr>
                  </a:solidFill>
                  <a:latin typeface="Montserrat Medium" pitchFamily="50" charset="-94"/>
                </a:rPr>
                <a:t>7)</a:t>
              </a:r>
              <a:r>
                <a:rPr lang="tr-TR" sz="900" dirty="0" smtClean="0">
                  <a:solidFill>
                    <a:schemeClr val="tx2">
                      <a:lumMod val="75000"/>
                    </a:schemeClr>
                  </a:solidFill>
                  <a:latin typeface="Montserrat Medium" pitchFamily="50" charset="-94"/>
                </a:rPr>
                <a:t>,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Araç Ruhsatı (D-8) ,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Mezun Belgesi (D-9) , </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Yerleşim </a:t>
              </a:r>
              <a:r>
                <a:rPr lang="tr-TR" sz="900" dirty="0">
                  <a:solidFill>
                    <a:schemeClr val="tx2">
                      <a:lumMod val="75000"/>
                    </a:schemeClr>
                  </a:solidFill>
                  <a:latin typeface="Montserrat Medium" pitchFamily="50" charset="-94"/>
                </a:rPr>
                <a:t>Yeri ve Adres Bilgileri </a:t>
              </a:r>
              <a:r>
                <a:rPr lang="tr-TR" sz="900" dirty="0" smtClean="0">
                  <a:solidFill>
                    <a:schemeClr val="tx2">
                      <a:lumMod val="75000"/>
                    </a:schemeClr>
                  </a:solidFill>
                  <a:latin typeface="Montserrat Medium" pitchFamily="50" charset="-94"/>
                </a:rPr>
                <a:t>Belgesi</a:t>
              </a:r>
              <a:r>
                <a:rPr lang="tr-TR" sz="900" dirty="0">
                  <a:solidFill>
                    <a:schemeClr val="tx2">
                      <a:lumMod val="75000"/>
                    </a:schemeClr>
                  </a:solidFill>
                  <a:latin typeface="Montserrat Medium" pitchFamily="50" charset="-94"/>
                </a:rPr>
                <a:t> </a:t>
              </a:r>
              <a:r>
                <a:rPr lang="tr-TR" sz="900" dirty="0" smtClean="0">
                  <a:solidFill>
                    <a:schemeClr val="tx2">
                      <a:lumMod val="75000"/>
                    </a:schemeClr>
                  </a:solidFill>
                  <a:latin typeface="Montserrat Medium" pitchFamily="50" charset="-94"/>
                </a:rPr>
                <a:t>(D-10),</a:t>
              </a:r>
            </a:p>
            <a:p>
              <a:pPr marL="269406" indent="-171450">
                <a:spcBef>
                  <a:spcPts val="1285"/>
                </a:spcBef>
                <a:buClr>
                  <a:srgbClr val="E46C0A"/>
                </a:buClr>
                <a:buSzPct val="100000"/>
                <a:buFont typeface="Wingdings" panose="05000000000000000000" pitchFamily="2" charset="2"/>
                <a:buChar char="§"/>
              </a:pPr>
              <a:r>
                <a:rPr lang="tr-TR" sz="900" dirty="0" smtClean="0">
                  <a:solidFill>
                    <a:schemeClr val="tx2">
                      <a:lumMod val="75000"/>
                    </a:schemeClr>
                  </a:solidFill>
                  <a:latin typeface="Montserrat Medium" pitchFamily="50" charset="-94"/>
                </a:rPr>
                <a:t>Askerlik </a:t>
              </a:r>
              <a:r>
                <a:rPr lang="tr-TR" sz="900" dirty="0">
                  <a:solidFill>
                    <a:schemeClr val="tx2">
                      <a:lumMod val="75000"/>
                    </a:schemeClr>
                  </a:solidFill>
                  <a:latin typeface="Montserrat Medium" pitchFamily="50" charset="-94"/>
                </a:rPr>
                <a:t>Durum </a:t>
              </a:r>
              <a:r>
                <a:rPr lang="tr-TR" sz="900" dirty="0" smtClean="0">
                  <a:solidFill>
                    <a:schemeClr val="tx2">
                      <a:lumMod val="75000"/>
                    </a:schemeClr>
                  </a:solidFill>
                  <a:latin typeface="Montserrat Medium" pitchFamily="50" charset="-94"/>
                </a:rPr>
                <a:t>Belgesi (D-11)</a:t>
              </a:r>
            </a:p>
            <a:p>
              <a:pPr marL="783648" lvl="1" indent="-293868">
                <a:spcBef>
                  <a:spcPts val="1029"/>
                </a:spcBef>
                <a:buClr>
                  <a:srgbClr val="E46C0A"/>
                </a:buClr>
                <a:buSzPct val="75000"/>
                <a:buFont typeface="Symbol" charset="2"/>
                <a:buChar char=""/>
              </a:pPr>
              <a:endParaRPr lang="tr-TR" sz="1300" spc="-1" dirty="0">
                <a:latin typeface="Arial"/>
              </a:endParaRPr>
            </a:p>
          </p:txBody>
        </p:sp>
      </p:grpSp>
      <p:sp>
        <p:nvSpPr>
          <p:cNvPr id="2" name="TextBox 1"/>
          <p:cNvSpPr txBox="1"/>
          <p:nvPr/>
        </p:nvSpPr>
        <p:spPr>
          <a:xfrm>
            <a:off x="5292080" y="699542"/>
            <a:ext cx="2304256" cy="276999"/>
          </a:xfrm>
          <a:prstGeom prst="rect">
            <a:avLst/>
          </a:prstGeom>
          <a:noFill/>
        </p:spPr>
        <p:txBody>
          <a:bodyPr wrap="square" rtlCol="0">
            <a:spAutoFit/>
          </a:bodyPr>
          <a:lstStyle/>
          <a:p>
            <a:r>
              <a:rPr lang="tr-TR" sz="1200" b="1" dirty="0" smtClean="0">
                <a:solidFill>
                  <a:schemeClr val="tx2">
                    <a:lumMod val="75000"/>
                  </a:schemeClr>
                </a:solidFill>
              </a:rPr>
              <a:t>Doküman Tipleri</a:t>
            </a:r>
            <a:endParaRPr lang="tr-TR" sz="1200" b="1" dirty="0">
              <a:solidFill>
                <a:schemeClr val="tx2">
                  <a:lumMod val="75000"/>
                </a:schemeClr>
              </a:solidFill>
            </a:endParaRPr>
          </a:p>
        </p:txBody>
      </p:sp>
      <p:pic>
        <p:nvPicPr>
          <p:cNvPr id="13" name="Picture 3" title="Sonu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0844"/>
            <a:ext cx="4000903" cy="242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93926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Metin kutusu 2"/>
          <p:cNvSpPr txBox="1"/>
          <p:nvPr/>
        </p:nvSpPr>
        <p:spPr>
          <a:xfrm>
            <a:off x="487728" y="1491630"/>
            <a:ext cx="8352928" cy="498855"/>
          </a:xfrm>
          <a:prstGeom prst="rect">
            <a:avLst/>
          </a:prstGeom>
        </p:spPr>
        <p:txBody>
          <a:bodyPr wrap="square" rtlCol="0">
            <a:spAutoFit/>
          </a:bodyPr>
          <a:lstStyle/>
          <a:p>
            <a:pPr algn="ctr">
              <a:lnSpc>
                <a:spcPct val="150000"/>
              </a:lnSpc>
            </a:pPr>
            <a:r>
              <a:rPr lang="tr-TR" sz="2000" kern="200" spc="200" dirty="0" smtClean="0">
                <a:solidFill>
                  <a:schemeClr val="bg1"/>
                </a:solidFill>
                <a:latin typeface="Montserrat SemiBold" panose="00000700000000000000" pitchFamily="50" charset="-94"/>
              </a:rPr>
              <a:t>Teşekkürler</a:t>
            </a:r>
          </a:p>
        </p:txBody>
      </p:sp>
      <p:sp>
        <p:nvSpPr>
          <p:cNvPr id="2" name="Rectangle 1"/>
          <p:cNvSpPr/>
          <p:nvPr/>
        </p:nvSpPr>
        <p:spPr>
          <a:xfrm>
            <a:off x="611560" y="2355726"/>
            <a:ext cx="8136904" cy="415498"/>
          </a:xfrm>
          <a:prstGeom prst="rect">
            <a:avLst/>
          </a:prstGeom>
        </p:spPr>
        <p:txBody>
          <a:bodyPr wrap="square">
            <a:spAutoFit/>
          </a:bodyPr>
          <a:lstStyle/>
          <a:p>
            <a:pPr algn="ctr">
              <a:lnSpc>
                <a:spcPct val="150000"/>
              </a:lnSpc>
            </a:pPr>
            <a:r>
              <a:rPr lang="tr-TR" sz="700" kern="200" spc="200" dirty="0">
                <a:solidFill>
                  <a:schemeClr val="bg1"/>
                </a:solidFill>
                <a:latin typeface="Montserrat SemiBold" panose="00000700000000000000" pitchFamily="50" charset="-94"/>
              </a:rPr>
              <a:t>Bu çalışma Mobildev A.Ş  tarafından Tübitak destekli olarak </a:t>
            </a:r>
            <a:r>
              <a:rPr lang="tr-TR" sz="700" kern="200" spc="200" dirty="0" smtClean="0">
                <a:solidFill>
                  <a:schemeClr val="bg1"/>
                </a:solidFill>
                <a:latin typeface="Montserrat SemiBold" panose="00000700000000000000" pitchFamily="50" charset="-94"/>
              </a:rPr>
              <a:t>geliştirilen </a:t>
            </a:r>
            <a:r>
              <a:rPr lang="tr-TR" sz="700" b="1" i="1" kern="200" spc="200" dirty="0">
                <a:solidFill>
                  <a:schemeClr val="bg1"/>
                </a:solidFill>
                <a:latin typeface="Montserrat SemiBold" panose="00000700000000000000" pitchFamily="50" charset="-94"/>
              </a:rPr>
              <a:t>Datamin: Kişisel Verilerin Kategorilendirilmesi Çözümü </a:t>
            </a:r>
            <a:r>
              <a:rPr lang="tr-TR" sz="700" kern="200" spc="200" dirty="0">
                <a:solidFill>
                  <a:schemeClr val="bg1"/>
                </a:solidFill>
                <a:latin typeface="Montserrat SemiBold" panose="00000700000000000000" pitchFamily="50" charset="-94"/>
              </a:rPr>
              <a:t>kapsamında gerçekleştirilmiştir. </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2227" y="3374876"/>
            <a:ext cx="915169" cy="924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907704" y="3080724"/>
            <a:ext cx="1944216" cy="215444"/>
          </a:xfrm>
          <a:prstGeom prst="rect">
            <a:avLst/>
          </a:prstGeom>
          <a:noFill/>
        </p:spPr>
        <p:txBody>
          <a:bodyPr wrap="square" rtlCol="0">
            <a:spAutoFit/>
          </a:bodyPr>
          <a:lstStyle/>
          <a:p>
            <a:r>
              <a:rPr lang="tr-TR" sz="800" b="1" i="1" dirty="0" smtClean="0">
                <a:solidFill>
                  <a:schemeClr val="bg1"/>
                </a:solidFill>
              </a:rPr>
              <a:t>Datamin</a:t>
            </a:r>
            <a:r>
              <a:rPr lang="tr-TR" sz="800" dirty="0" smtClean="0">
                <a:solidFill>
                  <a:schemeClr val="bg1"/>
                </a:solidFill>
              </a:rPr>
              <a:t> hakkında detaylı bilgi almak için </a:t>
            </a:r>
            <a:endParaRPr lang="tr-TR" sz="800" dirty="0">
              <a:solidFill>
                <a:schemeClr val="bg1"/>
              </a:solidFill>
            </a:endParaRPr>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8132" y="3374876"/>
            <a:ext cx="920184" cy="924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616116" y="3080724"/>
            <a:ext cx="1944216" cy="215444"/>
          </a:xfrm>
          <a:prstGeom prst="rect">
            <a:avLst/>
          </a:prstGeom>
          <a:noFill/>
        </p:spPr>
        <p:txBody>
          <a:bodyPr wrap="square" rtlCol="0">
            <a:spAutoFit/>
          </a:bodyPr>
          <a:lstStyle/>
          <a:p>
            <a:r>
              <a:rPr lang="tr-TR" sz="800" b="1" i="1" dirty="0" smtClean="0">
                <a:solidFill>
                  <a:schemeClr val="bg1"/>
                </a:solidFill>
              </a:rPr>
              <a:t>Mobildev </a:t>
            </a:r>
            <a:r>
              <a:rPr lang="tr-TR" sz="800" dirty="0" smtClean="0">
                <a:solidFill>
                  <a:schemeClr val="bg1"/>
                </a:solidFill>
              </a:rPr>
              <a:t> hakkında detaylı bilgi almak için </a:t>
            </a:r>
            <a:endParaRPr lang="tr-TR" sz="800" dirty="0">
              <a:solidFill>
                <a:schemeClr val="bg1"/>
              </a:solidFill>
            </a:endParaRPr>
          </a:p>
        </p:txBody>
      </p:sp>
    </p:spTree>
    <p:extLst>
      <p:ext uri="{BB962C8B-B14F-4D97-AF65-F5344CB8AC3E}">
        <p14:creationId xmlns:p14="http://schemas.microsoft.com/office/powerpoint/2010/main" val="224718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9881" y="239766"/>
            <a:ext cx="257588" cy="228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Metin kutusu 7"/>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Bildiri Sunuşu</a:t>
            </a:r>
            <a:endParaRPr lang="tr-TR" dirty="0">
              <a:solidFill>
                <a:schemeClr val="accent1">
                  <a:lumMod val="75000"/>
                </a:schemeClr>
              </a:solidFill>
              <a:latin typeface="Montserrat SemiBold" panose="00000700000000000000" pitchFamily="50" charset="-94"/>
            </a:endParaRPr>
          </a:p>
        </p:txBody>
      </p:sp>
      <p:sp>
        <p:nvSpPr>
          <p:cNvPr id="10" name="Metin kutusu 9"/>
          <p:cNvSpPr txBox="1"/>
          <p:nvPr/>
        </p:nvSpPr>
        <p:spPr>
          <a:xfrm>
            <a:off x="827582" y="590505"/>
            <a:ext cx="4968552" cy="4254242"/>
          </a:xfrm>
          <a:prstGeom prst="rect">
            <a:avLst/>
          </a:prstGeom>
        </p:spPr>
        <p:txBody>
          <a:bodyPr wrap="square" lIns="0" tIns="0" rIns="0" bIns="0" rtlCol="0">
            <a:spAutoFit/>
          </a:bodyPr>
          <a:lstStyle/>
          <a:p>
            <a:pPr>
              <a:lnSpc>
                <a:spcPct val="95000"/>
              </a:lnSpc>
            </a:pPr>
            <a:endParaRPr lang="tr-TR" sz="1200" dirty="0" smtClean="0">
              <a:solidFill>
                <a:srgbClr val="4F81BD"/>
              </a:solidFill>
              <a:latin typeface="Montserrat SemiBold" panose="00000700000000000000" pitchFamily="50" charset="-94"/>
            </a:endParaRPr>
          </a:p>
          <a:p>
            <a:pPr>
              <a:lnSpc>
                <a:spcPct val="95000"/>
              </a:lnSpc>
            </a:pPr>
            <a:r>
              <a:rPr lang="tr-TR" sz="1200" dirty="0" smtClean="0">
                <a:solidFill>
                  <a:srgbClr val="4F81BD"/>
                </a:solidFill>
                <a:latin typeface="Montserrat SemiBold" panose="00000700000000000000" pitchFamily="50" charset="-94"/>
              </a:rPr>
              <a:t>Mobildev Kimdir? </a:t>
            </a:r>
          </a:p>
          <a:p>
            <a:pPr>
              <a:lnSpc>
                <a:spcPct val="95000"/>
              </a:lnSpc>
            </a:pPr>
            <a:endParaRPr lang="tr-TR" sz="1200" dirty="0">
              <a:solidFill>
                <a:srgbClr val="4F81BD"/>
              </a:solidFill>
              <a:latin typeface="Montserrat SemiBold" panose="00000700000000000000" pitchFamily="50" charset="-94"/>
            </a:endParaRPr>
          </a:p>
          <a:p>
            <a:pPr>
              <a:lnSpc>
                <a:spcPct val="95000"/>
              </a:lnSpc>
            </a:pPr>
            <a:r>
              <a:rPr lang="tr-TR" sz="1200" dirty="0">
                <a:solidFill>
                  <a:srgbClr val="4F81BD"/>
                </a:solidFill>
                <a:latin typeface="Montserrat SemiBold" panose="00000700000000000000" pitchFamily="50" charset="-94"/>
              </a:rPr>
              <a:t>Türkiye’de Kişisel Verilerin Korunmasına Yönelik Düzenlemeler </a:t>
            </a:r>
          </a:p>
          <a:p>
            <a:pPr>
              <a:lnSpc>
                <a:spcPct val="95000"/>
              </a:lnSpc>
            </a:pPr>
            <a:endParaRPr lang="tr-TR" sz="1200" dirty="0">
              <a:solidFill>
                <a:srgbClr val="4F81BD"/>
              </a:solidFill>
              <a:latin typeface="Montserrat SemiBold" panose="00000700000000000000" pitchFamily="50" charset="-94"/>
            </a:endParaRPr>
          </a:p>
          <a:p>
            <a:pPr marL="628650" lvl="1" indent="-171450">
              <a:lnSpc>
                <a:spcPct val="95000"/>
              </a:lnSpc>
              <a:buClr>
                <a:schemeClr val="accent6">
                  <a:lumMod val="75000"/>
                </a:schemeClr>
              </a:buClr>
              <a:buFont typeface="Wingdings" panose="05000000000000000000" pitchFamily="2" charset="2"/>
              <a:buChar char="§"/>
            </a:pPr>
            <a:r>
              <a:rPr lang="tr-TR" sz="1050" dirty="0" smtClean="0">
                <a:solidFill>
                  <a:schemeClr val="tx1">
                    <a:lumMod val="50000"/>
                    <a:lumOff val="50000"/>
                  </a:schemeClr>
                </a:solidFill>
                <a:latin typeface="Montserrat Medium" pitchFamily="50" charset="-94"/>
              </a:rPr>
              <a:t>Yaptırımlar ve Yükümlülükler</a:t>
            </a:r>
          </a:p>
          <a:p>
            <a:pPr marL="628650" lvl="1" indent="-171450">
              <a:lnSpc>
                <a:spcPct val="95000"/>
              </a:lnSpc>
              <a:buFont typeface="Arial" panose="020B0604020202020204" pitchFamily="34" charset="0"/>
              <a:buChar char="•"/>
            </a:pPr>
            <a:endParaRPr lang="tr-TR" sz="1050" dirty="0" smtClean="0">
              <a:solidFill>
                <a:schemeClr val="tx1">
                  <a:lumMod val="50000"/>
                  <a:lumOff val="50000"/>
                </a:schemeClr>
              </a:solidFill>
              <a:latin typeface="Montserrat Medium" pitchFamily="50" charset="-94"/>
            </a:endParaRPr>
          </a:p>
          <a:p>
            <a:pPr>
              <a:lnSpc>
                <a:spcPct val="95000"/>
              </a:lnSpc>
            </a:pPr>
            <a:r>
              <a:rPr lang="tr-TR" sz="1200" dirty="0" smtClean="0">
                <a:solidFill>
                  <a:srgbClr val="4F81BD"/>
                </a:solidFill>
                <a:latin typeface="Montserrat SemiBold" panose="00000700000000000000" pitchFamily="50" charset="-94"/>
              </a:rPr>
              <a:t>Datamin: </a:t>
            </a:r>
            <a:r>
              <a:rPr lang="tr-TR" sz="1200" dirty="0">
                <a:solidFill>
                  <a:srgbClr val="4F81BD"/>
                </a:solidFill>
                <a:latin typeface="Montserrat SemiBold" panose="00000700000000000000" pitchFamily="50" charset="-94"/>
              </a:rPr>
              <a:t>Kişisel </a:t>
            </a:r>
            <a:r>
              <a:rPr lang="tr-TR" sz="1200" dirty="0" smtClean="0">
                <a:solidFill>
                  <a:srgbClr val="4F81BD"/>
                </a:solidFill>
                <a:latin typeface="Montserrat SemiBold" panose="00000700000000000000" pitchFamily="50" charset="-94"/>
              </a:rPr>
              <a:t>Verilerin Kategorilendirilmesi Çözümü</a:t>
            </a:r>
            <a:endParaRPr lang="tr-TR" sz="1200" dirty="0">
              <a:solidFill>
                <a:srgbClr val="4F81BD"/>
              </a:solidFill>
              <a:latin typeface="Montserrat SemiBold" panose="00000700000000000000" pitchFamily="50" charset="-94"/>
            </a:endParaRPr>
          </a:p>
          <a:p>
            <a:pPr marL="628650" lvl="1" indent="-171450">
              <a:lnSpc>
                <a:spcPct val="95000"/>
              </a:lnSpc>
              <a:buFont typeface="Arial" panose="020B0604020202020204" pitchFamily="34" charset="0"/>
              <a:buChar char="•"/>
            </a:pPr>
            <a:endParaRPr lang="tr-TR" sz="1200" dirty="0">
              <a:solidFill>
                <a:srgbClr val="4F81BD"/>
              </a:solidFill>
              <a:latin typeface="Montserrat SemiBold" panose="00000700000000000000" pitchFamily="50" charset="-94"/>
            </a:endParaRPr>
          </a:p>
          <a:p>
            <a:pPr>
              <a:lnSpc>
                <a:spcPct val="95000"/>
              </a:lnSpc>
            </a:pPr>
            <a:r>
              <a:rPr lang="tr-TR" sz="1200" dirty="0">
                <a:solidFill>
                  <a:srgbClr val="4F81BD"/>
                </a:solidFill>
                <a:latin typeface="Montserrat SemiBold" panose="00000700000000000000" pitchFamily="50" charset="-94"/>
              </a:rPr>
              <a:t>Doküman Tipleri ve Oluşturulma Yöntemleri </a:t>
            </a:r>
          </a:p>
          <a:p>
            <a:pPr marL="628650" lvl="1" indent="-171450">
              <a:lnSpc>
                <a:spcPct val="95000"/>
              </a:lnSpc>
              <a:buFont typeface="Arial" panose="020B0604020202020204" pitchFamily="34" charset="0"/>
              <a:buChar char="•"/>
            </a:pPr>
            <a:endParaRPr lang="tr-TR" sz="1100" dirty="0">
              <a:solidFill>
                <a:srgbClr val="4F81BD"/>
              </a:solidFill>
              <a:latin typeface="Montserrat Medium" pitchFamily="50" charset="-94"/>
            </a:endParaRPr>
          </a:p>
          <a:p>
            <a:pPr lvl="1">
              <a:lnSpc>
                <a:spcPct val="95000"/>
              </a:lnSpc>
              <a:buClr>
                <a:schemeClr val="accent6">
                  <a:lumMod val="75000"/>
                </a:schemeClr>
              </a:buClr>
            </a:pPr>
            <a:endParaRPr lang="tr-TR" sz="1050" dirty="0" smtClean="0">
              <a:solidFill>
                <a:schemeClr val="tx1">
                  <a:lumMod val="50000"/>
                  <a:lumOff val="50000"/>
                </a:schemeClr>
              </a:solidFill>
              <a:latin typeface="Montserrat Medium" pitchFamily="50" charset="-94"/>
            </a:endParaRPr>
          </a:p>
          <a:p>
            <a:pPr>
              <a:lnSpc>
                <a:spcPct val="95000"/>
              </a:lnSpc>
            </a:pPr>
            <a:r>
              <a:rPr lang="tr-TR" sz="1200" dirty="0" smtClean="0">
                <a:solidFill>
                  <a:srgbClr val="4F81BD"/>
                </a:solidFill>
                <a:latin typeface="Montserrat SemiBold" panose="00000700000000000000" pitchFamily="50" charset="-94"/>
              </a:rPr>
              <a:t>Doküman Sınıflandırma</a:t>
            </a:r>
            <a:endParaRPr lang="tr-TR" sz="1200" dirty="0">
              <a:solidFill>
                <a:srgbClr val="4F81BD"/>
              </a:solidFill>
              <a:latin typeface="Montserrat SemiBold" panose="00000700000000000000" pitchFamily="50" charset="-94"/>
            </a:endParaRPr>
          </a:p>
          <a:p>
            <a:pPr marL="628650" lvl="1" indent="-171450">
              <a:lnSpc>
                <a:spcPct val="95000"/>
              </a:lnSpc>
              <a:buClr>
                <a:schemeClr val="accent6">
                  <a:lumMod val="75000"/>
                </a:schemeClr>
              </a:buClr>
              <a:buFont typeface="Wingdings" panose="05000000000000000000" pitchFamily="2" charset="2"/>
              <a:buChar char="§"/>
            </a:pPr>
            <a:endParaRPr lang="tr-TR" sz="1000" dirty="0">
              <a:solidFill>
                <a:srgbClr val="4F81BD"/>
              </a:solidFill>
              <a:latin typeface="Montserrat Medium" pitchFamily="50" charset="-94"/>
            </a:endParaRPr>
          </a:p>
          <a:p>
            <a:pPr marL="628650" lvl="1" indent="-171450">
              <a:lnSpc>
                <a:spcPct val="95000"/>
              </a:lnSpc>
              <a:buClr>
                <a:schemeClr val="accent6">
                  <a:lumMod val="75000"/>
                </a:schemeClr>
              </a:buClr>
              <a:buFont typeface="Wingdings" panose="05000000000000000000" pitchFamily="2" charset="2"/>
              <a:buChar char="§"/>
            </a:pPr>
            <a:r>
              <a:rPr lang="tr-TR" sz="1050" dirty="0" smtClean="0">
                <a:solidFill>
                  <a:schemeClr val="tx1">
                    <a:lumMod val="50000"/>
                    <a:lumOff val="50000"/>
                  </a:schemeClr>
                </a:solidFill>
                <a:latin typeface="Montserrat Medium" pitchFamily="50" charset="-94"/>
              </a:rPr>
              <a:t>Bilgi Çıkarımı </a:t>
            </a:r>
          </a:p>
          <a:p>
            <a:pPr marL="628650" lvl="1" indent="-171450">
              <a:lnSpc>
                <a:spcPct val="95000"/>
              </a:lnSpc>
              <a:buClr>
                <a:schemeClr val="accent6">
                  <a:lumMod val="75000"/>
                </a:schemeClr>
              </a:buClr>
              <a:buFont typeface="Wingdings" panose="05000000000000000000" pitchFamily="2" charset="2"/>
              <a:buChar char="§"/>
            </a:pPr>
            <a:r>
              <a:rPr lang="tr-TR" sz="1050" dirty="0" smtClean="0">
                <a:solidFill>
                  <a:schemeClr val="tx1">
                    <a:lumMod val="50000"/>
                    <a:lumOff val="50000"/>
                  </a:schemeClr>
                </a:solidFill>
                <a:latin typeface="Montserrat Medium" pitchFamily="50" charset="-94"/>
              </a:rPr>
              <a:t>Etki Değeri Tanımlanması </a:t>
            </a:r>
          </a:p>
          <a:p>
            <a:pPr marL="628650" lvl="1" indent="-171450">
              <a:lnSpc>
                <a:spcPct val="95000"/>
              </a:lnSpc>
              <a:buClr>
                <a:schemeClr val="accent6">
                  <a:lumMod val="75000"/>
                </a:schemeClr>
              </a:buClr>
              <a:buFont typeface="Wingdings" panose="05000000000000000000" pitchFamily="2" charset="2"/>
              <a:buChar char="§"/>
            </a:pPr>
            <a:r>
              <a:rPr lang="tr-TR" sz="1050" dirty="0" smtClean="0">
                <a:solidFill>
                  <a:schemeClr val="tx1">
                    <a:lumMod val="50000"/>
                    <a:lumOff val="50000"/>
                  </a:schemeClr>
                </a:solidFill>
                <a:latin typeface="Montserrat Medium" pitchFamily="50" charset="-94"/>
              </a:rPr>
              <a:t>Benzeşme  Oranı Tespiti </a:t>
            </a:r>
          </a:p>
          <a:p>
            <a:pPr marL="628650" lvl="1" indent="-171450">
              <a:lnSpc>
                <a:spcPct val="95000"/>
              </a:lnSpc>
              <a:buClr>
                <a:schemeClr val="accent6">
                  <a:lumMod val="75000"/>
                </a:schemeClr>
              </a:buClr>
              <a:buFont typeface="Wingdings" panose="05000000000000000000" pitchFamily="2" charset="2"/>
              <a:buChar char="§"/>
            </a:pPr>
            <a:r>
              <a:rPr lang="tr-TR" sz="1050" dirty="0" smtClean="0">
                <a:solidFill>
                  <a:schemeClr val="tx1">
                    <a:lumMod val="50000"/>
                    <a:lumOff val="50000"/>
                  </a:schemeClr>
                </a:solidFill>
                <a:latin typeface="Montserrat Medium" pitchFamily="50" charset="-94"/>
              </a:rPr>
              <a:t>Karar Verme </a:t>
            </a:r>
          </a:p>
          <a:p>
            <a:pPr marL="628650" lvl="1" indent="-171450">
              <a:lnSpc>
                <a:spcPct val="95000"/>
              </a:lnSpc>
              <a:buClr>
                <a:schemeClr val="accent6">
                  <a:lumMod val="75000"/>
                </a:schemeClr>
              </a:buClr>
              <a:buFont typeface="Wingdings" panose="05000000000000000000" pitchFamily="2" charset="2"/>
              <a:buChar char="§"/>
            </a:pPr>
            <a:endParaRPr lang="tr-TR" sz="1050" dirty="0">
              <a:solidFill>
                <a:schemeClr val="tx1">
                  <a:lumMod val="50000"/>
                  <a:lumOff val="50000"/>
                </a:schemeClr>
              </a:solidFill>
              <a:latin typeface="Montserrat Medium" pitchFamily="50" charset="-94"/>
            </a:endParaRPr>
          </a:p>
          <a:p>
            <a:pPr>
              <a:lnSpc>
                <a:spcPct val="95000"/>
              </a:lnSpc>
            </a:pPr>
            <a:r>
              <a:rPr lang="tr-TR" sz="1200" dirty="0">
                <a:solidFill>
                  <a:srgbClr val="4F81BD"/>
                </a:solidFill>
                <a:latin typeface="Montserrat SemiBold" panose="00000700000000000000" pitchFamily="50" charset="-94"/>
              </a:rPr>
              <a:t>Deneysel Sonuçlar </a:t>
            </a:r>
          </a:p>
          <a:p>
            <a:pPr marL="628650" lvl="1" indent="-171450">
              <a:lnSpc>
                <a:spcPct val="95000"/>
              </a:lnSpc>
              <a:buClr>
                <a:schemeClr val="accent6">
                  <a:lumMod val="75000"/>
                </a:schemeClr>
              </a:buClr>
              <a:buFont typeface="Wingdings" panose="05000000000000000000" pitchFamily="2" charset="2"/>
              <a:buChar char="§"/>
            </a:pPr>
            <a:endParaRPr lang="tr-TR" sz="1050" dirty="0">
              <a:solidFill>
                <a:schemeClr val="tx1">
                  <a:lumMod val="50000"/>
                  <a:lumOff val="50000"/>
                </a:schemeClr>
              </a:solidFill>
              <a:latin typeface="Montserrat Medium" pitchFamily="50" charset="-94"/>
            </a:endParaRPr>
          </a:p>
          <a:p>
            <a:pPr marL="628650" lvl="1" indent="-171450">
              <a:lnSpc>
                <a:spcPct val="95000"/>
              </a:lnSpc>
              <a:buClr>
                <a:schemeClr val="accent6">
                  <a:lumMod val="75000"/>
                </a:schemeClr>
              </a:buClr>
              <a:buFont typeface="Wingdings" panose="05000000000000000000" pitchFamily="2" charset="2"/>
              <a:buChar char="§"/>
            </a:pPr>
            <a:r>
              <a:rPr lang="tr-TR" sz="1050" dirty="0" smtClean="0">
                <a:solidFill>
                  <a:schemeClr val="tx1">
                    <a:lumMod val="50000"/>
                    <a:lumOff val="50000"/>
                  </a:schemeClr>
                </a:solidFill>
                <a:latin typeface="Montserrat Medium" pitchFamily="50" charset="-94"/>
              </a:rPr>
              <a:t>Doğrudan Dijital Ortamda Oluşturulan  Dokümanlar </a:t>
            </a:r>
            <a:endParaRPr lang="tr-TR" sz="1050" dirty="0">
              <a:solidFill>
                <a:schemeClr val="tx1">
                  <a:lumMod val="50000"/>
                  <a:lumOff val="50000"/>
                </a:schemeClr>
              </a:solidFill>
              <a:latin typeface="Montserrat Medium" pitchFamily="50" charset="-94"/>
            </a:endParaRPr>
          </a:p>
          <a:p>
            <a:pPr marL="628650" lvl="1" indent="-171450">
              <a:lnSpc>
                <a:spcPct val="95000"/>
              </a:lnSpc>
              <a:buClr>
                <a:schemeClr val="accent6">
                  <a:lumMod val="75000"/>
                </a:schemeClr>
              </a:buClr>
              <a:buFont typeface="Wingdings" panose="05000000000000000000" pitchFamily="2" charset="2"/>
              <a:buChar char="§"/>
            </a:pPr>
            <a:r>
              <a:rPr lang="tr-TR" sz="1050" dirty="0" smtClean="0">
                <a:solidFill>
                  <a:schemeClr val="tx1">
                    <a:lumMod val="50000"/>
                    <a:lumOff val="50000"/>
                  </a:schemeClr>
                </a:solidFill>
                <a:latin typeface="Montserrat Medium" pitchFamily="50" charset="-94"/>
              </a:rPr>
              <a:t>Sonradan </a:t>
            </a:r>
            <a:r>
              <a:rPr lang="en-US" sz="1050" dirty="0" smtClean="0">
                <a:solidFill>
                  <a:schemeClr val="tx1">
                    <a:lumMod val="50000"/>
                    <a:lumOff val="50000"/>
                  </a:schemeClr>
                </a:solidFill>
                <a:latin typeface="Montserrat Medium" pitchFamily="50" charset="-94"/>
              </a:rPr>
              <a:t>D</a:t>
            </a:r>
            <a:r>
              <a:rPr lang="tr-TR" sz="1050" dirty="0" smtClean="0">
                <a:solidFill>
                  <a:schemeClr val="tx1">
                    <a:lumMod val="50000"/>
                    <a:lumOff val="50000"/>
                  </a:schemeClr>
                </a:solidFill>
                <a:latin typeface="Montserrat Medium" pitchFamily="50" charset="-94"/>
              </a:rPr>
              <a:t>ijital Ortama Aktarılan Dokümanlar </a:t>
            </a:r>
            <a:endParaRPr lang="tr-TR" sz="1050" dirty="0">
              <a:solidFill>
                <a:schemeClr val="tx1">
                  <a:lumMod val="50000"/>
                  <a:lumOff val="50000"/>
                </a:schemeClr>
              </a:solidFill>
              <a:latin typeface="Montserrat Medium" pitchFamily="50" charset="-94"/>
            </a:endParaRPr>
          </a:p>
          <a:p>
            <a:pPr marL="628650" lvl="1" indent="-171450">
              <a:lnSpc>
                <a:spcPct val="95000"/>
              </a:lnSpc>
              <a:buClr>
                <a:schemeClr val="accent6">
                  <a:lumMod val="75000"/>
                </a:schemeClr>
              </a:buClr>
              <a:buFont typeface="Wingdings" panose="05000000000000000000" pitchFamily="2" charset="2"/>
              <a:buChar char="§"/>
            </a:pPr>
            <a:endParaRPr lang="tr-TR" sz="1050" dirty="0" smtClean="0">
              <a:solidFill>
                <a:schemeClr val="tx1">
                  <a:lumMod val="50000"/>
                  <a:lumOff val="50000"/>
                </a:schemeClr>
              </a:solidFill>
              <a:latin typeface="Montserrat Medium" pitchFamily="50" charset="-94"/>
            </a:endParaRPr>
          </a:p>
        </p:txBody>
      </p:sp>
      <p:cxnSp>
        <p:nvCxnSpPr>
          <p:cNvPr id="15" name="Straight Connector 15"/>
          <p:cNvCxnSpPr/>
          <p:nvPr/>
        </p:nvCxnSpPr>
        <p:spPr>
          <a:xfrm flipH="1">
            <a:off x="827581" y="939592"/>
            <a:ext cx="970977"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15"/>
          <p:cNvCxnSpPr/>
          <p:nvPr/>
        </p:nvCxnSpPr>
        <p:spPr>
          <a:xfrm flipH="1">
            <a:off x="827582" y="1491630"/>
            <a:ext cx="970977"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15"/>
          <p:cNvCxnSpPr/>
          <p:nvPr/>
        </p:nvCxnSpPr>
        <p:spPr>
          <a:xfrm flipH="1">
            <a:off x="827582" y="2283718"/>
            <a:ext cx="970977"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15"/>
          <p:cNvCxnSpPr/>
          <p:nvPr/>
        </p:nvCxnSpPr>
        <p:spPr>
          <a:xfrm flipH="1">
            <a:off x="827582" y="2643758"/>
            <a:ext cx="970977"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898935" y="555526"/>
            <a:ext cx="3248437" cy="41580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5"/>
          <p:cNvCxnSpPr/>
          <p:nvPr/>
        </p:nvCxnSpPr>
        <p:spPr>
          <a:xfrm flipH="1">
            <a:off x="827584" y="3147814"/>
            <a:ext cx="970977"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5"/>
          <p:cNvCxnSpPr/>
          <p:nvPr/>
        </p:nvCxnSpPr>
        <p:spPr>
          <a:xfrm flipH="1">
            <a:off x="827584" y="4227934"/>
            <a:ext cx="970977"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77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9881" y="239766"/>
            <a:ext cx="257588" cy="228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11560" y="1635646"/>
            <a:ext cx="8064897" cy="1200329"/>
          </a:xfrm>
          <a:prstGeom prst="rect">
            <a:avLst/>
          </a:prstGeom>
        </p:spPr>
        <p:txBody>
          <a:bodyPr wrap="square">
            <a:spAutoFit/>
          </a:bodyPr>
          <a:lstStyle/>
          <a:p>
            <a:pPr marL="285750" indent="-285750">
              <a:buFont typeface="Wingdings" panose="05000000000000000000" pitchFamily="2" charset="2"/>
              <a:buChar char="§"/>
            </a:pPr>
            <a:endParaRPr lang="tr-TR" sz="1200" dirty="0" smtClean="0">
              <a:latin typeface="Montserrat Medium" pitchFamily="50" charset="-94"/>
            </a:endParaRPr>
          </a:p>
          <a:p>
            <a:pPr>
              <a:lnSpc>
                <a:spcPct val="125000"/>
              </a:lnSpc>
              <a:buClr>
                <a:schemeClr val="accent6">
                  <a:lumMod val="75000"/>
                </a:schemeClr>
              </a:buClr>
            </a:pPr>
            <a:r>
              <a:rPr lang="tr-TR" sz="1200" dirty="0">
                <a:solidFill>
                  <a:schemeClr val="tx1">
                    <a:lumMod val="50000"/>
                    <a:lumOff val="50000"/>
                  </a:schemeClr>
                </a:solidFill>
                <a:latin typeface="Montserrat Medium" pitchFamily="50" charset="-94"/>
              </a:rPr>
              <a:t>Mobildev, </a:t>
            </a:r>
            <a:r>
              <a:rPr lang="tr-TR" sz="1200" dirty="0" smtClean="0">
                <a:solidFill>
                  <a:schemeClr val="tx1">
                    <a:lumMod val="50000"/>
                    <a:lumOff val="50000"/>
                  </a:schemeClr>
                </a:solidFill>
                <a:latin typeface="Montserrat Medium" pitchFamily="50" charset="-94"/>
              </a:rPr>
              <a:t>müşterilerinin </a:t>
            </a:r>
            <a:r>
              <a:rPr lang="tr-TR" sz="1200" dirty="0">
                <a:solidFill>
                  <a:schemeClr val="tx1">
                    <a:lumMod val="50000"/>
                    <a:lumOff val="50000"/>
                  </a:schemeClr>
                </a:solidFill>
                <a:latin typeface="Montserrat Medium" pitchFamily="50" charset="-94"/>
              </a:rPr>
              <a:t>satış ve pazarlama ihtiyaçlarına yönelik </a:t>
            </a:r>
            <a:r>
              <a:rPr lang="tr-TR" sz="1200" dirty="0" smtClean="0">
                <a:solidFill>
                  <a:schemeClr val="tx1">
                    <a:lumMod val="50000"/>
                    <a:lumOff val="50000"/>
                  </a:schemeClr>
                </a:solidFill>
                <a:latin typeface="Montserrat Medium" pitchFamily="50" charset="-94"/>
              </a:rPr>
              <a:t>katma </a:t>
            </a:r>
            <a:r>
              <a:rPr lang="tr-TR" sz="1200" dirty="0">
                <a:solidFill>
                  <a:schemeClr val="tx1">
                    <a:lumMod val="50000"/>
                    <a:lumOff val="50000"/>
                  </a:schemeClr>
                </a:solidFill>
                <a:latin typeface="Montserrat Medium" pitchFamily="50" charset="-94"/>
              </a:rPr>
              <a:t>değerli servisler geliştiren, </a:t>
            </a:r>
            <a:endParaRPr lang="tr-TR" sz="1200" dirty="0" smtClean="0">
              <a:solidFill>
                <a:schemeClr val="tx1">
                  <a:lumMod val="50000"/>
                  <a:lumOff val="50000"/>
                </a:schemeClr>
              </a:solidFill>
              <a:latin typeface="Montserrat Medium" pitchFamily="50" charset="-94"/>
            </a:endParaRPr>
          </a:p>
          <a:p>
            <a:pPr>
              <a:lnSpc>
                <a:spcPct val="125000"/>
              </a:lnSpc>
              <a:buClr>
                <a:schemeClr val="accent6">
                  <a:lumMod val="75000"/>
                </a:schemeClr>
              </a:buClr>
            </a:pPr>
            <a:r>
              <a:rPr lang="tr-TR" sz="1200" dirty="0" smtClean="0">
                <a:solidFill>
                  <a:schemeClr val="tx1">
                    <a:lumMod val="50000"/>
                    <a:lumOff val="50000"/>
                  </a:schemeClr>
                </a:solidFill>
                <a:latin typeface="Montserrat Medium" pitchFamily="50" charset="-94"/>
              </a:rPr>
              <a:t>Türkiye’nin </a:t>
            </a:r>
            <a:r>
              <a:rPr lang="tr-TR" sz="1200" dirty="0">
                <a:solidFill>
                  <a:schemeClr val="tx1">
                    <a:lumMod val="50000"/>
                    <a:lumOff val="50000"/>
                  </a:schemeClr>
                </a:solidFill>
                <a:latin typeface="Montserrat Medium" pitchFamily="50" charset="-94"/>
              </a:rPr>
              <a:t>önde gelen Servis Sağlayıcı şirketleri ile işbirliği yaparak,  </a:t>
            </a:r>
            <a:r>
              <a:rPr lang="tr-TR" sz="1200" dirty="0" smtClean="0">
                <a:solidFill>
                  <a:schemeClr val="tx1">
                    <a:lumMod val="50000"/>
                    <a:lumOff val="50000"/>
                  </a:schemeClr>
                </a:solidFill>
                <a:latin typeface="Montserrat Medium" pitchFamily="50" charset="-94"/>
              </a:rPr>
              <a:t>portföyüne </a:t>
            </a:r>
            <a:r>
              <a:rPr lang="tr-TR" sz="1200" dirty="0" smtClean="0">
                <a:solidFill>
                  <a:schemeClr val="tx1">
                    <a:lumMod val="50000"/>
                    <a:lumOff val="50000"/>
                  </a:schemeClr>
                </a:solidFill>
                <a:latin typeface="Montserrat Medium" pitchFamily="50" charset="-94"/>
              </a:rPr>
              <a:t>18 yılda </a:t>
            </a:r>
            <a:r>
              <a:rPr lang="tr-TR" sz="1200" dirty="0">
                <a:solidFill>
                  <a:schemeClr val="tx1">
                    <a:lumMod val="50000"/>
                    <a:lumOff val="50000"/>
                  </a:schemeClr>
                </a:solidFill>
                <a:latin typeface="Montserrat Medium" pitchFamily="50" charset="-94"/>
              </a:rPr>
              <a:t>23.000'den fazla kurumu katmış </a:t>
            </a:r>
            <a:r>
              <a:rPr lang="tr-TR" sz="1200" dirty="0" smtClean="0">
                <a:solidFill>
                  <a:schemeClr val="tx1">
                    <a:lumMod val="50000"/>
                    <a:lumOff val="50000"/>
                  </a:schemeClr>
                </a:solidFill>
                <a:latin typeface="Montserrat Medium" pitchFamily="50" charset="-94"/>
              </a:rPr>
              <a:t>bir </a:t>
            </a:r>
            <a:r>
              <a:rPr lang="tr-TR" sz="1200" b="1" dirty="0" smtClean="0">
                <a:solidFill>
                  <a:schemeClr val="tx1">
                    <a:lumMod val="50000"/>
                    <a:lumOff val="50000"/>
                  </a:schemeClr>
                </a:solidFill>
                <a:latin typeface="Montserrat Medium" pitchFamily="50" charset="-94"/>
              </a:rPr>
              <a:t>yerinde AR-GE </a:t>
            </a:r>
            <a:r>
              <a:rPr lang="tr-TR" sz="1200" dirty="0" smtClean="0">
                <a:solidFill>
                  <a:schemeClr val="tx1">
                    <a:lumMod val="50000"/>
                    <a:lumOff val="50000"/>
                  </a:schemeClr>
                </a:solidFill>
                <a:latin typeface="Montserrat Medium" pitchFamily="50" charset="-94"/>
              </a:rPr>
              <a:t> </a:t>
            </a:r>
            <a:r>
              <a:rPr lang="tr-TR" sz="1200" dirty="0">
                <a:solidFill>
                  <a:schemeClr val="tx1">
                    <a:lumMod val="50000"/>
                    <a:lumOff val="50000"/>
                  </a:schemeClr>
                </a:solidFill>
                <a:latin typeface="Montserrat Medium" pitchFamily="50" charset="-94"/>
              </a:rPr>
              <a:t>teknoloji şirketidir</a:t>
            </a:r>
            <a:r>
              <a:rPr lang="tr-TR" sz="1200" dirty="0">
                <a:solidFill>
                  <a:srgbClr val="4F81BD"/>
                </a:solidFill>
                <a:latin typeface="Montserrat SemiBold" panose="00000700000000000000" pitchFamily="50" charset="-94"/>
              </a:rPr>
              <a:t>. </a:t>
            </a:r>
            <a:endParaRPr lang="tr-TR" sz="1200" dirty="0" smtClean="0">
              <a:solidFill>
                <a:srgbClr val="4F81BD"/>
              </a:solidFill>
              <a:latin typeface="Montserrat SemiBold" panose="00000700000000000000" pitchFamily="50" charset="-94"/>
            </a:endParaRPr>
          </a:p>
          <a:p>
            <a:pPr>
              <a:lnSpc>
                <a:spcPct val="125000"/>
              </a:lnSpc>
              <a:buClr>
                <a:schemeClr val="accent6">
                  <a:lumMod val="75000"/>
                </a:schemeClr>
              </a:buClr>
            </a:pPr>
            <a:endParaRPr lang="tr-TR" sz="1200" dirty="0">
              <a:solidFill>
                <a:srgbClr val="4F81BD"/>
              </a:solidFill>
              <a:latin typeface="Montserrat SemiBold" panose="00000700000000000000" pitchFamily="50" charset="-94"/>
            </a:endParaRPr>
          </a:p>
        </p:txBody>
      </p:sp>
      <p:sp>
        <p:nvSpPr>
          <p:cNvPr id="7" name="Metin kutusu 6"/>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Mobildev Kimdir? </a:t>
            </a:r>
            <a:endParaRPr lang="tr-TR" dirty="0">
              <a:solidFill>
                <a:schemeClr val="accent1">
                  <a:lumMod val="75000"/>
                </a:schemeClr>
              </a:solidFill>
              <a:latin typeface="Montserrat SemiBold" panose="00000700000000000000" pitchFamily="50" charset="-94"/>
            </a:endParaRPr>
          </a:p>
        </p:txBody>
      </p:sp>
    </p:spTree>
    <p:extLst>
      <p:ext uri="{BB962C8B-B14F-4D97-AF65-F5344CB8AC3E}">
        <p14:creationId xmlns:p14="http://schemas.microsoft.com/office/powerpoint/2010/main" val="365501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611560" y="195486"/>
            <a:ext cx="8136904" cy="276999"/>
          </a:xfrm>
          <a:prstGeom prst="rect">
            <a:avLst/>
          </a:prstGeom>
        </p:spPr>
        <p:txBody>
          <a:bodyPr wrap="square" lIns="0" tIns="0" rIns="0" bIns="0" rtlCol="0">
            <a:spAutoFit/>
          </a:bodyPr>
          <a:lstStyle/>
          <a:p>
            <a:r>
              <a:rPr lang="tr-TR" b="1" dirty="0" smtClean="0">
                <a:solidFill>
                  <a:schemeClr val="accent1">
                    <a:lumMod val="75000"/>
                  </a:schemeClr>
                </a:solidFill>
                <a:latin typeface="+mj-lt"/>
              </a:rPr>
              <a:t>Mobildev Kimdir? </a:t>
            </a:r>
            <a:endParaRPr lang="tr-TR" b="1" dirty="0">
              <a:solidFill>
                <a:schemeClr val="accent1">
                  <a:lumMod val="75000"/>
                </a:schemeClr>
              </a:solidFill>
              <a:latin typeface="+mj-lt"/>
            </a:endParaRPr>
          </a:p>
        </p:txBody>
      </p:sp>
      <p:cxnSp>
        <p:nvCxnSpPr>
          <p:cNvPr id="3" name="Düz Bağlayıcı 2"/>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9881" y="239766"/>
            <a:ext cx="257588" cy="228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54286" y="2556257"/>
            <a:ext cx="1570564" cy="184666"/>
          </a:xfrm>
          <a:prstGeom prst="rect">
            <a:avLst/>
          </a:prstGeom>
          <a:noFill/>
        </p:spPr>
        <p:txBody>
          <a:bodyPr wrap="square" lIns="0" tIns="0" rIns="0" bIns="0" rtlCol="0">
            <a:spAutoFit/>
          </a:bodyPr>
          <a:lstStyle/>
          <a:p>
            <a:pPr algn="ctr">
              <a:lnSpc>
                <a:spcPct val="75000"/>
              </a:lnSpc>
            </a:pPr>
            <a:r>
              <a:rPr lang="tr-TR" sz="1600" b="1" spc="150" dirty="0" smtClean="0">
                <a:solidFill>
                  <a:schemeClr val="accent1">
                    <a:lumMod val="75000"/>
                  </a:schemeClr>
                </a:solidFill>
                <a:latin typeface="+mj-lt"/>
                <a:ea typeface="Titillium" charset="0"/>
                <a:cs typeface="Titillium" charset="0"/>
              </a:rPr>
              <a:t>18+</a:t>
            </a:r>
            <a:endParaRPr lang="tr-TR" sz="1600" b="1" spc="150" dirty="0">
              <a:solidFill>
                <a:schemeClr val="accent1">
                  <a:lumMod val="75000"/>
                </a:schemeClr>
              </a:solidFill>
              <a:latin typeface="+mj-lt"/>
              <a:ea typeface="Titillium" charset="0"/>
              <a:cs typeface="Titillium" charset="0"/>
            </a:endParaRPr>
          </a:p>
        </p:txBody>
      </p:sp>
      <p:sp>
        <p:nvSpPr>
          <p:cNvPr id="11" name="TextBox 10"/>
          <p:cNvSpPr txBox="1"/>
          <p:nvPr/>
        </p:nvSpPr>
        <p:spPr>
          <a:xfrm>
            <a:off x="3707904" y="2556257"/>
            <a:ext cx="1729734" cy="184666"/>
          </a:xfrm>
          <a:prstGeom prst="rect">
            <a:avLst/>
          </a:prstGeom>
          <a:noFill/>
        </p:spPr>
        <p:txBody>
          <a:bodyPr wrap="square" lIns="0" tIns="0" rIns="0" bIns="0" rtlCol="0">
            <a:spAutoFit/>
          </a:bodyPr>
          <a:lstStyle/>
          <a:p>
            <a:pPr algn="ctr">
              <a:lnSpc>
                <a:spcPct val="75000"/>
              </a:lnSpc>
            </a:pPr>
            <a:r>
              <a:rPr lang="tr-TR" sz="1600" b="1" spc="150" dirty="0">
                <a:solidFill>
                  <a:schemeClr val="accent1">
                    <a:lumMod val="75000"/>
                  </a:schemeClr>
                </a:solidFill>
                <a:latin typeface="+mj-lt"/>
                <a:ea typeface="Titillium" charset="0"/>
                <a:cs typeface="Titillium" charset="0"/>
              </a:rPr>
              <a:t>Kapsama Alanı</a:t>
            </a:r>
            <a:endParaRPr lang="en-US" sz="1600" b="1" spc="150" dirty="0">
              <a:solidFill>
                <a:schemeClr val="accent1">
                  <a:lumMod val="75000"/>
                </a:schemeClr>
              </a:solidFill>
              <a:latin typeface="+mj-lt"/>
              <a:ea typeface="Titillium" charset="0"/>
              <a:cs typeface="Titillium" charset="0"/>
            </a:endParaRPr>
          </a:p>
        </p:txBody>
      </p:sp>
      <p:sp>
        <p:nvSpPr>
          <p:cNvPr id="16" name="TextBox 15"/>
          <p:cNvSpPr txBox="1"/>
          <p:nvPr/>
        </p:nvSpPr>
        <p:spPr>
          <a:xfrm>
            <a:off x="7308304" y="2556257"/>
            <a:ext cx="1296000" cy="184666"/>
          </a:xfrm>
          <a:prstGeom prst="rect">
            <a:avLst/>
          </a:prstGeom>
          <a:noFill/>
        </p:spPr>
        <p:txBody>
          <a:bodyPr wrap="square" lIns="0" tIns="0" rIns="0" bIns="0" rtlCol="0">
            <a:spAutoFit/>
          </a:bodyPr>
          <a:lstStyle/>
          <a:p>
            <a:pPr algn="ctr">
              <a:lnSpc>
                <a:spcPct val="75000"/>
              </a:lnSpc>
            </a:pPr>
            <a:r>
              <a:rPr lang="tr-TR" sz="1600" b="1" spc="150" dirty="0">
                <a:solidFill>
                  <a:schemeClr val="accent1">
                    <a:lumMod val="75000"/>
                  </a:schemeClr>
                </a:solidFill>
                <a:latin typeface="+mj-lt"/>
                <a:ea typeface="Titillium" charset="0"/>
                <a:cs typeface="Titillium" charset="0"/>
              </a:rPr>
              <a:t>Ar-Ge</a:t>
            </a:r>
            <a:endParaRPr lang="en-US" sz="1600" b="1" spc="150" dirty="0">
              <a:solidFill>
                <a:schemeClr val="accent1">
                  <a:lumMod val="75000"/>
                </a:schemeClr>
              </a:solidFill>
              <a:latin typeface="+mj-lt"/>
              <a:ea typeface="Titillium" charset="0"/>
              <a:cs typeface="Titillium" charset="0"/>
            </a:endParaRPr>
          </a:p>
        </p:txBody>
      </p:sp>
      <p:cxnSp>
        <p:nvCxnSpPr>
          <p:cNvPr id="22" name="Straight Connector 15"/>
          <p:cNvCxnSpPr/>
          <p:nvPr/>
        </p:nvCxnSpPr>
        <p:spPr>
          <a:xfrm>
            <a:off x="944922" y="2442935"/>
            <a:ext cx="789292"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15"/>
          <p:cNvCxnSpPr/>
          <p:nvPr/>
        </p:nvCxnSpPr>
        <p:spPr>
          <a:xfrm>
            <a:off x="4178125" y="2442935"/>
            <a:ext cx="789292"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15"/>
          <p:cNvCxnSpPr/>
          <p:nvPr/>
        </p:nvCxnSpPr>
        <p:spPr>
          <a:xfrm>
            <a:off x="7561658" y="2442935"/>
            <a:ext cx="789292"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5" name="TextBox 5">
            <a:extLst>
              <a:ext uri="{FF2B5EF4-FFF2-40B4-BE49-F238E27FC236}">
                <a16:creationId xmlns="" xmlns:a16="http://schemas.microsoft.com/office/drawing/2014/main" id="{E391358B-C20A-4316-B53B-729474F645E0}"/>
              </a:ext>
            </a:extLst>
          </p:cNvPr>
          <p:cNvSpPr txBox="1"/>
          <p:nvPr/>
        </p:nvSpPr>
        <p:spPr>
          <a:xfrm>
            <a:off x="2195736" y="3613078"/>
            <a:ext cx="1296000" cy="192617"/>
          </a:xfrm>
          <a:prstGeom prst="rect">
            <a:avLst/>
          </a:prstGeom>
          <a:noFill/>
        </p:spPr>
        <p:txBody>
          <a:bodyPr wrap="square" lIns="0" tIns="0" rIns="0" bIns="0" rtlCol="0">
            <a:spAutoFit/>
          </a:bodyPr>
          <a:lstStyle/>
          <a:p>
            <a:pPr algn="ctr">
              <a:lnSpc>
                <a:spcPct val="75000"/>
              </a:lnSpc>
            </a:pPr>
            <a:r>
              <a:rPr lang="tr-TR" sz="1600" b="1" spc="150" dirty="0">
                <a:solidFill>
                  <a:schemeClr val="accent1">
                    <a:lumMod val="75000"/>
                  </a:schemeClr>
                </a:solidFill>
                <a:latin typeface="+mj-lt"/>
                <a:ea typeface="Titillium" charset="0"/>
                <a:cs typeface="Titillium" charset="0"/>
              </a:rPr>
              <a:t>23.000 +</a:t>
            </a:r>
            <a:endParaRPr lang="en-US" sz="1600" b="1" spc="150" dirty="0">
              <a:solidFill>
                <a:schemeClr val="accent1">
                  <a:lumMod val="75000"/>
                </a:schemeClr>
              </a:solidFill>
              <a:latin typeface="+mj-lt"/>
              <a:ea typeface="Titillium" charset="0"/>
              <a:cs typeface="Titillium" charset="0"/>
            </a:endParaRPr>
          </a:p>
        </p:txBody>
      </p:sp>
      <p:cxnSp>
        <p:nvCxnSpPr>
          <p:cNvPr id="28" name="Straight Connector 15">
            <a:extLst>
              <a:ext uri="{FF2B5EF4-FFF2-40B4-BE49-F238E27FC236}">
                <a16:creationId xmlns="" xmlns:a16="http://schemas.microsoft.com/office/drawing/2014/main" id="{1BF932A7-2B22-4DFD-93EC-FC564F4333E7}"/>
              </a:ext>
            </a:extLst>
          </p:cNvPr>
          <p:cNvCxnSpPr/>
          <p:nvPr/>
        </p:nvCxnSpPr>
        <p:spPr>
          <a:xfrm>
            <a:off x="2449090" y="3499756"/>
            <a:ext cx="789292"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15">
            <a:extLst>
              <a:ext uri="{FF2B5EF4-FFF2-40B4-BE49-F238E27FC236}">
                <a16:creationId xmlns="" xmlns:a16="http://schemas.microsoft.com/office/drawing/2014/main" id="{6BD6CD05-00CF-4036-9C63-7951FE3AA0AE}"/>
              </a:ext>
            </a:extLst>
          </p:cNvPr>
          <p:cNvCxnSpPr/>
          <p:nvPr/>
        </p:nvCxnSpPr>
        <p:spPr>
          <a:xfrm>
            <a:off x="5977626" y="3523231"/>
            <a:ext cx="789292" cy="0"/>
          </a:xfrm>
          <a:prstGeom prst="line">
            <a:avLst/>
          </a:prstGeom>
          <a:ln w="127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pic>
        <p:nvPicPr>
          <p:cNvPr id="34" name="Picture 21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95736" y="2113280"/>
            <a:ext cx="1296000" cy="1296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1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1568" y="1059582"/>
            <a:ext cx="1296000" cy="12960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1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925470" y="1059582"/>
            <a:ext cx="1296000" cy="1296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1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724272" y="2136755"/>
            <a:ext cx="1296000" cy="12960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1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308304" y="1059582"/>
            <a:ext cx="1296000" cy="1296000"/>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91568" y="2789515"/>
            <a:ext cx="1296000" cy="646331"/>
          </a:xfrm>
          <a:prstGeom prst="rect">
            <a:avLst/>
          </a:prstGeom>
        </p:spPr>
        <p:txBody>
          <a:bodyPr wrap="square">
            <a:spAutoFit/>
          </a:bodyPr>
          <a:lstStyle/>
          <a:p>
            <a:pPr algn="ctr"/>
            <a:r>
              <a:rPr lang="en-US" sz="900" dirty="0">
                <a:solidFill>
                  <a:schemeClr val="tx1">
                    <a:lumMod val="65000"/>
                    <a:lumOff val="35000"/>
                  </a:schemeClr>
                </a:solidFill>
                <a:ea typeface="Titillium" charset="0"/>
                <a:cs typeface="Titillium" charset="0"/>
              </a:rPr>
              <a:t>2002 yılından bu yana iletişim sektöründe </a:t>
            </a:r>
            <a:r>
              <a:rPr lang="en-US" sz="900" dirty="0" err="1">
                <a:solidFill>
                  <a:schemeClr val="tx1">
                    <a:lumMod val="65000"/>
                    <a:lumOff val="35000"/>
                  </a:schemeClr>
                </a:solidFill>
                <a:ea typeface="Titillium" charset="0"/>
                <a:cs typeface="Titillium" charset="0"/>
              </a:rPr>
              <a:t>edinilen</a:t>
            </a:r>
            <a:r>
              <a:rPr lang="en-US" sz="900" dirty="0">
                <a:solidFill>
                  <a:schemeClr val="tx1">
                    <a:lumMod val="65000"/>
                    <a:lumOff val="35000"/>
                  </a:schemeClr>
                </a:solidFill>
                <a:ea typeface="Titillium" charset="0"/>
                <a:cs typeface="Titillium" charset="0"/>
              </a:rPr>
              <a:t> </a:t>
            </a:r>
            <a:r>
              <a:rPr lang="en-US" sz="900" dirty="0" smtClean="0">
                <a:solidFill>
                  <a:schemeClr val="tx1">
                    <a:lumMod val="65000"/>
                    <a:lumOff val="35000"/>
                  </a:schemeClr>
                </a:solidFill>
                <a:ea typeface="Titillium" charset="0"/>
                <a:cs typeface="Titillium" charset="0"/>
              </a:rPr>
              <a:t>1</a:t>
            </a:r>
            <a:r>
              <a:rPr lang="tr-TR" sz="900" dirty="0">
                <a:solidFill>
                  <a:schemeClr val="tx1">
                    <a:lumMod val="65000"/>
                    <a:lumOff val="35000"/>
                  </a:schemeClr>
                </a:solidFill>
                <a:ea typeface="Titillium" charset="0"/>
                <a:cs typeface="Titillium" charset="0"/>
              </a:rPr>
              <a:t>8</a:t>
            </a:r>
            <a:r>
              <a:rPr lang="en-US" sz="900" dirty="0" smtClean="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yıldan</a:t>
            </a:r>
            <a:r>
              <a:rPr lang="tr-TR" sz="900" dirty="0">
                <a:solidFill>
                  <a:schemeClr val="tx1">
                    <a:lumMod val="65000"/>
                    <a:lumOff val="35000"/>
                  </a:schemeClr>
                </a:solidFill>
                <a:ea typeface="Titillium" charset="0"/>
                <a:cs typeface="Titillium" charset="0"/>
              </a:rPr>
              <a:t/>
            </a:r>
            <a:br>
              <a:rPr lang="tr-TR" sz="900" dirty="0">
                <a:solidFill>
                  <a:schemeClr val="tx1">
                    <a:lumMod val="65000"/>
                    <a:lumOff val="35000"/>
                  </a:schemeClr>
                </a:solidFill>
                <a:ea typeface="Titillium" charset="0"/>
                <a:cs typeface="Titillium" charset="0"/>
              </a:rPr>
            </a:br>
            <a:r>
              <a:rPr lang="en-US" sz="900" dirty="0">
                <a:solidFill>
                  <a:schemeClr val="tx1">
                    <a:lumMod val="65000"/>
                    <a:lumOff val="35000"/>
                  </a:schemeClr>
                </a:solidFill>
                <a:ea typeface="Titillium" charset="0"/>
                <a:cs typeface="Titillium" charset="0"/>
              </a:rPr>
              <a:t>fazla </a:t>
            </a:r>
            <a:r>
              <a:rPr lang="en-US" sz="900" dirty="0" err="1">
                <a:solidFill>
                  <a:schemeClr val="tx1">
                    <a:lumMod val="65000"/>
                    <a:lumOff val="35000"/>
                  </a:schemeClr>
                </a:solidFill>
                <a:ea typeface="Titillium" charset="0"/>
                <a:cs typeface="Titillium" charset="0"/>
              </a:rPr>
              <a:t>tecrübe</a:t>
            </a:r>
            <a:endParaRPr lang="en-US" sz="900" dirty="0">
              <a:solidFill>
                <a:schemeClr val="tx1">
                  <a:lumMod val="65000"/>
                  <a:lumOff val="35000"/>
                </a:schemeClr>
              </a:solidFill>
              <a:ea typeface="Titillium" charset="0"/>
              <a:cs typeface="Titillium" charset="0"/>
            </a:endParaRPr>
          </a:p>
        </p:txBody>
      </p:sp>
      <p:sp>
        <p:nvSpPr>
          <p:cNvPr id="30" name="Dikdörtgen 29"/>
          <p:cNvSpPr/>
          <p:nvPr/>
        </p:nvSpPr>
        <p:spPr>
          <a:xfrm>
            <a:off x="2195736" y="3829120"/>
            <a:ext cx="1296000" cy="646331"/>
          </a:xfrm>
          <a:prstGeom prst="rect">
            <a:avLst/>
          </a:prstGeom>
        </p:spPr>
        <p:txBody>
          <a:bodyPr wrap="square">
            <a:spAutoFit/>
          </a:bodyPr>
          <a:lstStyle/>
          <a:p>
            <a:pPr algn="ctr"/>
            <a:r>
              <a:rPr lang="en-US" sz="900" dirty="0">
                <a:solidFill>
                  <a:schemeClr val="tx1">
                    <a:lumMod val="65000"/>
                    <a:lumOff val="35000"/>
                  </a:schemeClr>
                </a:solidFill>
                <a:ea typeface="Titillium" charset="0"/>
                <a:cs typeface="Titillium" charset="0"/>
              </a:rPr>
              <a:t>Her sektörden </a:t>
            </a:r>
            <a:r>
              <a:rPr lang="en-US" sz="900" dirty="0" err="1">
                <a:solidFill>
                  <a:schemeClr val="tx1">
                    <a:lumMod val="65000"/>
                    <a:lumOff val="35000"/>
                  </a:schemeClr>
                </a:solidFill>
                <a:ea typeface="Titillium" charset="0"/>
                <a:cs typeface="Titillium" charset="0"/>
              </a:rPr>
              <a:t>ve</a:t>
            </a:r>
            <a:r>
              <a:rPr lang="en-US" sz="900" dirty="0">
                <a:solidFill>
                  <a:schemeClr val="tx1">
                    <a:lumMod val="65000"/>
                    <a:lumOff val="35000"/>
                  </a:schemeClr>
                </a:solidFill>
                <a:ea typeface="Titillium" charset="0"/>
                <a:cs typeface="Titillium" charset="0"/>
              </a:rPr>
              <a:t> her büyüklükteki 23.000'den fazla </a:t>
            </a:r>
            <a:r>
              <a:rPr lang="en-US" sz="900" dirty="0" err="1">
                <a:solidFill>
                  <a:schemeClr val="tx1">
                    <a:lumMod val="65000"/>
                    <a:lumOff val="35000"/>
                  </a:schemeClr>
                </a:solidFill>
                <a:ea typeface="Titillium" charset="0"/>
                <a:cs typeface="Titillium" charset="0"/>
              </a:rPr>
              <a:t>müşteri</a:t>
            </a:r>
            <a:endParaRPr lang="en-US" sz="900" dirty="0">
              <a:solidFill>
                <a:schemeClr val="tx1">
                  <a:lumMod val="65000"/>
                  <a:lumOff val="35000"/>
                </a:schemeClr>
              </a:solidFill>
              <a:ea typeface="Titillium" charset="0"/>
              <a:cs typeface="Titillium" charset="0"/>
            </a:endParaRPr>
          </a:p>
        </p:txBody>
      </p:sp>
      <p:sp>
        <p:nvSpPr>
          <p:cNvPr id="32" name="Dikdörtgen 31"/>
          <p:cNvSpPr/>
          <p:nvPr/>
        </p:nvSpPr>
        <p:spPr>
          <a:xfrm>
            <a:off x="3925470" y="2789515"/>
            <a:ext cx="1296000" cy="646331"/>
          </a:xfrm>
          <a:prstGeom prst="rect">
            <a:avLst/>
          </a:prstGeom>
        </p:spPr>
        <p:txBody>
          <a:bodyPr wrap="square">
            <a:spAutoFit/>
          </a:bodyPr>
          <a:lstStyle/>
          <a:p>
            <a:pPr algn="ctr"/>
            <a:r>
              <a:rPr lang="en-US" sz="900" dirty="0" err="1">
                <a:solidFill>
                  <a:schemeClr val="tx1">
                    <a:lumMod val="65000"/>
                    <a:lumOff val="35000"/>
                  </a:schemeClr>
                </a:solidFill>
                <a:ea typeface="Titillium" charset="0"/>
                <a:cs typeface="Titillium" charset="0"/>
              </a:rPr>
              <a:t>Türkiye’de</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bulunan</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tüm</a:t>
            </a:r>
            <a:r>
              <a:rPr lang="en-US" sz="900" dirty="0">
                <a:solidFill>
                  <a:schemeClr val="tx1">
                    <a:lumMod val="65000"/>
                    <a:lumOff val="35000"/>
                  </a:schemeClr>
                </a:solidFill>
                <a:ea typeface="Titillium" charset="0"/>
                <a:cs typeface="Titillium" charset="0"/>
              </a:rPr>
              <a:t> GSM </a:t>
            </a:r>
            <a:r>
              <a:rPr lang="en-US" sz="900" dirty="0" err="1">
                <a:solidFill>
                  <a:schemeClr val="tx1">
                    <a:lumMod val="65000"/>
                    <a:lumOff val="35000"/>
                  </a:schemeClr>
                </a:solidFill>
                <a:ea typeface="Titillium" charset="0"/>
                <a:cs typeface="Titillium" charset="0"/>
              </a:rPr>
              <a:t>operatörlerin</a:t>
            </a:r>
            <a:r>
              <a:rPr lang="tr-TR" sz="900" dirty="0">
                <a:solidFill>
                  <a:schemeClr val="tx1">
                    <a:lumMod val="65000"/>
                    <a:lumOff val="35000"/>
                  </a:schemeClr>
                </a:solidFill>
                <a:ea typeface="Titillium" charset="0"/>
                <a:cs typeface="Titillium" charset="0"/>
              </a:rPr>
              <a:t>in</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resmi</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iş</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ortağı</a:t>
            </a:r>
            <a:endParaRPr lang="en-US" sz="900" dirty="0">
              <a:solidFill>
                <a:schemeClr val="tx1">
                  <a:lumMod val="65000"/>
                  <a:lumOff val="35000"/>
                </a:schemeClr>
              </a:solidFill>
              <a:ea typeface="Titillium" charset="0"/>
              <a:cs typeface="Titillium" charset="0"/>
            </a:endParaRPr>
          </a:p>
        </p:txBody>
      </p:sp>
      <p:sp>
        <p:nvSpPr>
          <p:cNvPr id="33" name="Dikdörtgen 32"/>
          <p:cNvSpPr/>
          <p:nvPr/>
        </p:nvSpPr>
        <p:spPr>
          <a:xfrm>
            <a:off x="5724272" y="3795886"/>
            <a:ext cx="1296000" cy="507831"/>
          </a:xfrm>
          <a:prstGeom prst="rect">
            <a:avLst/>
          </a:prstGeom>
        </p:spPr>
        <p:txBody>
          <a:bodyPr wrap="square">
            <a:spAutoFit/>
          </a:bodyPr>
          <a:lstStyle/>
          <a:p>
            <a:pPr algn="ctr"/>
            <a:r>
              <a:rPr lang="en-US" sz="900" dirty="0" err="1">
                <a:solidFill>
                  <a:schemeClr val="tx1">
                    <a:lumMod val="65000"/>
                    <a:lumOff val="35000"/>
                  </a:schemeClr>
                </a:solidFill>
                <a:ea typeface="Titillium" charset="0"/>
                <a:cs typeface="Titillium" charset="0"/>
              </a:rPr>
              <a:t>Tüm</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mesajlaşma</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ağından</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geçen</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aylık</a:t>
            </a:r>
            <a:r>
              <a:rPr lang="en-US" sz="900" dirty="0">
                <a:solidFill>
                  <a:schemeClr val="tx1">
                    <a:lumMod val="65000"/>
                    <a:lumOff val="35000"/>
                  </a:schemeClr>
                </a:solidFill>
                <a:ea typeface="Titillium" charset="0"/>
                <a:cs typeface="Titillium" charset="0"/>
              </a:rPr>
              <a:t> </a:t>
            </a:r>
            <a:r>
              <a:rPr lang="tr-TR" sz="900" dirty="0" smtClean="0">
                <a:solidFill>
                  <a:schemeClr val="tx1">
                    <a:lumMod val="65000"/>
                    <a:lumOff val="35000"/>
                  </a:schemeClr>
                </a:solidFill>
                <a:ea typeface="Titillium" charset="0"/>
                <a:cs typeface="Titillium" charset="0"/>
              </a:rPr>
              <a:t>400</a:t>
            </a:r>
            <a:r>
              <a:rPr lang="en-US" sz="900" dirty="0" smtClean="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milyondan</a:t>
            </a:r>
            <a:r>
              <a:rPr lang="en-US" sz="900" dirty="0">
                <a:solidFill>
                  <a:schemeClr val="tx1">
                    <a:lumMod val="65000"/>
                    <a:lumOff val="35000"/>
                  </a:schemeClr>
                </a:solidFill>
                <a:ea typeface="Titillium" charset="0"/>
                <a:cs typeface="Titillium" charset="0"/>
              </a:rPr>
              <a:t> fazla </a:t>
            </a:r>
            <a:r>
              <a:rPr lang="en-US" sz="900" dirty="0" err="1">
                <a:solidFill>
                  <a:schemeClr val="tx1">
                    <a:lumMod val="65000"/>
                    <a:lumOff val="35000"/>
                  </a:schemeClr>
                </a:solidFill>
                <a:ea typeface="Titillium" charset="0"/>
                <a:cs typeface="Titillium" charset="0"/>
              </a:rPr>
              <a:t>trafik</a:t>
            </a:r>
            <a:endParaRPr lang="en-US" sz="900" dirty="0">
              <a:solidFill>
                <a:schemeClr val="tx1">
                  <a:lumMod val="65000"/>
                  <a:lumOff val="35000"/>
                </a:schemeClr>
              </a:solidFill>
              <a:ea typeface="Titillium" charset="0"/>
              <a:cs typeface="Titillium" charset="0"/>
            </a:endParaRPr>
          </a:p>
        </p:txBody>
      </p:sp>
      <p:sp>
        <p:nvSpPr>
          <p:cNvPr id="35" name="Dikdörtgen 34"/>
          <p:cNvSpPr/>
          <p:nvPr/>
        </p:nvSpPr>
        <p:spPr>
          <a:xfrm>
            <a:off x="7308304" y="2789515"/>
            <a:ext cx="1296000" cy="646331"/>
          </a:xfrm>
          <a:prstGeom prst="rect">
            <a:avLst/>
          </a:prstGeom>
        </p:spPr>
        <p:txBody>
          <a:bodyPr wrap="square">
            <a:spAutoFit/>
          </a:bodyPr>
          <a:lstStyle/>
          <a:p>
            <a:pPr algn="ctr"/>
            <a:r>
              <a:rPr lang="en-US" sz="900" dirty="0">
                <a:solidFill>
                  <a:schemeClr val="tx1">
                    <a:lumMod val="65000"/>
                    <a:lumOff val="35000"/>
                  </a:schemeClr>
                </a:solidFill>
                <a:ea typeface="Titillium" charset="0"/>
                <a:cs typeface="Titillium" charset="0"/>
              </a:rPr>
              <a:t>100'den fazla </a:t>
            </a:r>
            <a:r>
              <a:rPr lang="en-US" sz="900" dirty="0" err="1">
                <a:solidFill>
                  <a:schemeClr val="tx1">
                    <a:lumMod val="65000"/>
                    <a:lumOff val="35000"/>
                  </a:schemeClr>
                </a:solidFill>
                <a:ea typeface="Titillium" charset="0"/>
                <a:cs typeface="Titillium" charset="0"/>
              </a:rPr>
              <a:t>farklı</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platformda</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çözümler</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sunan</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ürünler</a:t>
            </a:r>
            <a:r>
              <a:rPr lang="en-US" sz="900" dirty="0">
                <a:solidFill>
                  <a:schemeClr val="tx1">
                    <a:lumMod val="65000"/>
                    <a:lumOff val="35000"/>
                  </a:schemeClr>
                </a:solidFill>
                <a:ea typeface="Titillium" charset="0"/>
                <a:cs typeface="Titillium" charset="0"/>
              </a:rPr>
              <a:t> </a:t>
            </a:r>
            <a:r>
              <a:rPr lang="en-US" sz="900" dirty="0" err="1">
                <a:solidFill>
                  <a:schemeClr val="tx1">
                    <a:lumMod val="65000"/>
                    <a:lumOff val="35000"/>
                  </a:schemeClr>
                </a:solidFill>
                <a:ea typeface="Titillium" charset="0"/>
                <a:cs typeface="Titillium" charset="0"/>
              </a:rPr>
              <a:t>yerinde</a:t>
            </a:r>
            <a:r>
              <a:rPr lang="en-US" sz="900" dirty="0">
                <a:solidFill>
                  <a:schemeClr val="tx1">
                    <a:lumMod val="65000"/>
                    <a:lumOff val="35000"/>
                  </a:schemeClr>
                </a:solidFill>
                <a:ea typeface="Titillium" charset="0"/>
                <a:cs typeface="Titillium" charset="0"/>
              </a:rPr>
              <a:t> </a:t>
            </a:r>
            <a:r>
              <a:rPr lang="tr-TR" sz="900" dirty="0">
                <a:solidFill>
                  <a:schemeClr val="tx1">
                    <a:lumMod val="65000"/>
                    <a:lumOff val="35000"/>
                  </a:schemeClr>
                </a:solidFill>
                <a:ea typeface="Titillium" charset="0"/>
                <a:cs typeface="Titillium" charset="0"/>
              </a:rPr>
              <a:t/>
            </a:r>
            <a:br>
              <a:rPr lang="tr-TR" sz="900" dirty="0">
                <a:solidFill>
                  <a:schemeClr val="tx1">
                    <a:lumMod val="65000"/>
                    <a:lumOff val="35000"/>
                  </a:schemeClr>
                </a:solidFill>
                <a:ea typeface="Titillium" charset="0"/>
                <a:cs typeface="Titillium" charset="0"/>
              </a:rPr>
            </a:br>
            <a:r>
              <a:rPr lang="en-US" sz="900" dirty="0" err="1">
                <a:solidFill>
                  <a:schemeClr val="tx1">
                    <a:lumMod val="65000"/>
                    <a:lumOff val="35000"/>
                  </a:schemeClr>
                </a:solidFill>
                <a:ea typeface="Titillium" charset="0"/>
                <a:cs typeface="Titillium" charset="0"/>
              </a:rPr>
              <a:t>Ar</a:t>
            </a:r>
            <a:r>
              <a:rPr lang="en-US" sz="900" dirty="0">
                <a:solidFill>
                  <a:schemeClr val="tx1">
                    <a:lumMod val="65000"/>
                    <a:lumOff val="35000"/>
                  </a:schemeClr>
                </a:solidFill>
                <a:ea typeface="Titillium" charset="0"/>
                <a:cs typeface="Titillium" charset="0"/>
              </a:rPr>
              <a:t>-Ge </a:t>
            </a:r>
            <a:r>
              <a:rPr lang="en-US" sz="900" dirty="0" err="1">
                <a:solidFill>
                  <a:schemeClr val="tx1">
                    <a:lumMod val="65000"/>
                    <a:lumOff val="35000"/>
                  </a:schemeClr>
                </a:solidFill>
                <a:ea typeface="Titillium" charset="0"/>
                <a:cs typeface="Titillium" charset="0"/>
              </a:rPr>
              <a:t>merkezidir</a:t>
            </a:r>
            <a:r>
              <a:rPr lang="en-US" sz="900" dirty="0">
                <a:solidFill>
                  <a:schemeClr val="tx1">
                    <a:lumMod val="65000"/>
                    <a:lumOff val="35000"/>
                  </a:schemeClr>
                </a:solidFill>
                <a:ea typeface="Titillium" charset="0"/>
                <a:cs typeface="Titillium" charset="0"/>
              </a:rPr>
              <a:t>.</a:t>
            </a:r>
          </a:p>
        </p:txBody>
      </p:sp>
      <p:sp>
        <p:nvSpPr>
          <p:cNvPr id="36" name="TextBox 5">
            <a:extLst>
              <a:ext uri="{FF2B5EF4-FFF2-40B4-BE49-F238E27FC236}">
                <a16:creationId xmlns="" xmlns:a16="http://schemas.microsoft.com/office/drawing/2014/main" id="{E391358B-C20A-4316-B53B-729474F645E0}"/>
              </a:ext>
            </a:extLst>
          </p:cNvPr>
          <p:cNvSpPr txBox="1"/>
          <p:nvPr/>
        </p:nvSpPr>
        <p:spPr>
          <a:xfrm>
            <a:off x="5724272" y="3613078"/>
            <a:ext cx="1296000" cy="184666"/>
          </a:xfrm>
          <a:prstGeom prst="rect">
            <a:avLst/>
          </a:prstGeom>
          <a:noFill/>
        </p:spPr>
        <p:txBody>
          <a:bodyPr wrap="square" lIns="0" tIns="0" rIns="0" bIns="0" rtlCol="0">
            <a:spAutoFit/>
          </a:bodyPr>
          <a:lstStyle/>
          <a:p>
            <a:pPr algn="ctr">
              <a:lnSpc>
                <a:spcPct val="75000"/>
              </a:lnSpc>
            </a:pPr>
            <a:r>
              <a:rPr lang="tr-TR" sz="1600" b="1" spc="150" dirty="0" smtClean="0">
                <a:solidFill>
                  <a:schemeClr val="accent1">
                    <a:lumMod val="75000"/>
                  </a:schemeClr>
                </a:solidFill>
                <a:latin typeface="+mj-lt"/>
                <a:ea typeface="Titillium" charset="0"/>
                <a:cs typeface="Titillium" charset="0"/>
              </a:rPr>
              <a:t>400 </a:t>
            </a:r>
            <a:r>
              <a:rPr lang="tr-TR" sz="1600" b="1" spc="150" dirty="0">
                <a:solidFill>
                  <a:schemeClr val="accent1">
                    <a:lumMod val="75000"/>
                  </a:schemeClr>
                </a:solidFill>
                <a:latin typeface="+mj-lt"/>
                <a:ea typeface="Titillium" charset="0"/>
                <a:cs typeface="Titillium" charset="0"/>
              </a:rPr>
              <a:t>M+</a:t>
            </a:r>
            <a:endParaRPr lang="en-US" sz="1600" b="1" spc="150" dirty="0">
              <a:solidFill>
                <a:schemeClr val="accent1">
                  <a:lumMod val="75000"/>
                </a:schemeClr>
              </a:solidFill>
              <a:latin typeface="+mj-lt"/>
              <a:ea typeface="Titillium" charset="0"/>
              <a:cs typeface="Titillium" charset="0"/>
            </a:endParaRPr>
          </a:p>
        </p:txBody>
      </p:sp>
    </p:spTree>
    <p:extLst>
      <p:ext uri="{BB962C8B-B14F-4D97-AF65-F5344CB8AC3E}">
        <p14:creationId xmlns:p14="http://schemas.microsoft.com/office/powerpoint/2010/main" val="222651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9881" y="239766"/>
            <a:ext cx="257588" cy="228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95520" y="987574"/>
            <a:ext cx="8064897" cy="2858475"/>
          </a:xfrm>
          <a:prstGeom prst="rect">
            <a:avLst/>
          </a:prstGeom>
        </p:spPr>
        <p:txBody>
          <a:bodyPr wrap="square">
            <a:spAutoFit/>
          </a:bodyPr>
          <a:lstStyle/>
          <a:p>
            <a:r>
              <a:rPr lang="tr-TR" sz="1200" dirty="0" smtClean="0">
                <a:solidFill>
                  <a:srgbClr val="4F81BD"/>
                </a:solidFill>
                <a:latin typeface="Montserrat SemiBold" panose="00000700000000000000" pitchFamily="50" charset="-94"/>
              </a:rPr>
              <a:t>Veri Sorumlusunun Yükümlükleri </a:t>
            </a:r>
          </a:p>
          <a:p>
            <a:pPr marL="285750" indent="-285750">
              <a:buFont typeface="Wingdings" panose="05000000000000000000" pitchFamily="2" charset="2"/>
              <a:buChar char="§"/>
            </a:pPr>
            <a:endParaRPr lang="tr-TR" sz="1200" b="1" dirty="0" smtClean="0">
              <a:solidFill>
                <a:schemeClr val="tx2">
                  <a:lumMod val="75000"/>
                </a:schemeClr>
              </a:solidFill>
              <a:latin typeface="Montserrat Medium" pitchFamily="50" charset="-94"/>
            </a:endParaRPr>
          </a:p>
          <a:p>
            <a:pPr marL="742950" lvl="1" indent="-285750">
              <a:lnSpc>
                <a:spcPct val="125000"/>
              </a:lnSpc>
              <a:buClr>
                <a:schemeClr val="accent6">
                  <a:lumMod val="75000"/>
                </a:schemeClr>
              </a:buClr>
              <a:buFont typeface="Wingdings" panose="05000000000000000000" pitchFamily="2" charset="2"/>
              <a:buChar char="§"/>
            </a:pPr>
            <a:r>
              <a:rPr lang="tr-TR" sz="1050" dirty="0" smtClean="0">
                <a:solidFill>
                  <a:schemeClr val="tx1">
                    <a:lumMod val="65000"/>
                    <a:lumOff val="35000"/>
                  </a:schemeClr>
                </a:solidFill>
                <a:latin typeface="Montserrat Medium" pitchFamily="50" charset="-94"/>
              </a:rPr>
              <a:t>İlgili kişiden gelen taleplerin karşılanması </a:t>
            </a:r>
            <a:r>
              <a:rPr lang="tr-TR" sz="1050" dirty="0" smtClean="0">
                <a:solidFill>
                  <a:schemeClr val="tx1">
                    <a:lumMod val="50000"/>
                    <a:lumOff val="50000"/>
                  </a:schemeClr>
                </a:solidFill>
                <a:latin typeface="Montserrat Medium" pitchFamily="50" charset="-94"/>
              </a:rPr>
              <a:t>(bilgi hakkı, silme/değiştirme talebi vb. ve GDPR’da bulunan unutulma hakkı) </a:t>
            </a:r>
          </a:p>
          <a:p>
            <a:pPr marL="742950" lvl="1" indent="-285750">
              <a:lnSpc>
                <a:spcPct val="150000"/>
              </a:lnSpc>
              <a:buClr>
                <a:schemeClr val="accent6">
                  <a:lumMod val="75000"/>
                </a:schemeClr>
              </a:buClr>
              <a:buFont typeface="Wingdings" panose="05000000000000000000" pitchFamily="2" charset="2"/>
              <a:buChar char="§"/>
            </a:pPr>
            <a:r>
              <a:rPr lang="tr-TR" sz="1050" dirty="0" smtClean="0">
                <a:solidFill>
                  <a:schemeClr val="tx1">
                    <a:lumMod val="65000"/>
                    <a:lumOff val="35000"/>
                  </a:schemeClr>
                </a:solidFill>
                <a:latin typeface="Montserrat Medium" pitchFamily="50" charset="-94"/>
              </a:rPr>
              <a:t>Verilerin işlenme amaçları sonlandığında gerekli aksiyonların alınması,</a:t>
            </a:r>
          </a:p>
          <a:p>
            <a:pPr marL="742950" lvl="1" indent="-285750">
              <a:lnSpc>
                <a:spcPct val="150000"/>
              </a:lnSpc>
              <a:buClr>
                <a:schemeClr val="accent6">
                  <a:lumMod val="75000"/>
                </a:schemeClr>
              </a:buClr>
              <a:buFont typeface="Wingdings" panose="05000000000000000000" pitchFamily="2" charset="2"/>
              <a:buChar char="§"/>
            </a:pPr>
            <a:r>
              <a:rPr lang="tr-TR" sz="1050" dirty="0" smtClean="0">
                <a:solidFill>
                  <a:schemeClr val="tx1">
                    <a:lumMod val="65000"/>
                    <a:lumOff val="35000"/>
                  </a:schemeClr>
                </a:solidFill>
                <a:latin typeface="Montserrat Medium" pitchFamily="50" charset="-94"/>
              </a:rPr>
              <a:t>Şikayet halinde 30 gün içerisinde ilgili kişiye cevap verilebilmesi, </a:t>
            </a:r>
            <a:br>
              <a:rPr lang="tr-TR" sz="1050" dirty="0" smtClean="0">
                <a:solidFill>
                  <a:schemeClr val="tx1">
                    <a:lumMod val="65000"/>
                    <a:lumOff val="35000"/>
                  </a:schemeClr>
                </a:solidFill>
                <a:latin typeface="Montserrat Medium" pitchFamily="50" charset="-94"/>
              </a:rPr>
            </a:br>
            <a:endParaRPr lang="tr-TR" sz="1050" dirty="0" smtClean="0">
              <a:solidFill>
                <a:schemeClr val="tx1">
                  <a:lumMod val="65000"/>
                  <a:lumOff val="35000"/>
                </a:schemeClr>
              </a:solidFill>
              <a:latin typeface="Montserrat Medium" pitchFamily="50" charset="-94"/>
            </a:endParaRPr>
          </a:p>
          <a:p>
            <a:pPr marL="742950" lvl="1" indent="-285750">
              <a:buFont typeface="Wingdings" panose="05000000000000000000" pitchFamily="2" charset="2"/>
              <a:buChar char="§"/>
            </a:pPr>
            <a:endParaRPr lang="tr-TR" sz="1200" dirty="0" smtClean="0">
              <a:latin typeface="Montserrat Medium" pitchFamily="50" charset="-94"/>
            </a:endParaRPr>
          </a:p>
          <a:p>
            <a:r>
              <a:rPr lang="tr-TR" sz="1200" dirty="0" smtClean="0">
                <a:solidFill>
                  <a:srgbClr val="4F81BD"/>
                </a:solidFill>
                <a:latin typeface="Montserrat SemiBold" panose="00000700000000000000" pitchFamily="50" charset="-94"/>
              </a:rPr>
              <a:t>Veri Sorumluluğunun Yerine Getirilmemesi Durumunda Uygulanabilecek Cezai </a:t>
            </a:r>
            <a:r>
              <a:rPr lang="tr-TR" sz="1100" dirty="0" smtClean="0">
                <a:solidFill>
                  <a:srgbClr val="4F81BD"/>
                </a:solidFill>
                <a:latin typeface="Montserrat SemiBold" panose="00000700000000000000" pitchFamily="50" charset="-94"/>
              </a:rPr>
              <a:t>Yaptırımlar </a:t>
            </a:r>
            <a:br>
              <a:rPr lang="tr-TR" sz="1100" dirty="0" smtClean="0">
                <a:solidFill>
                  <a:srgbClr val="4F81BD"/>
                </a:solidFill>
                <a:latin typeface="Montserrat SemiBold" panose="00000700000000000000" pitchFamily="50" charset="-94"/>
              </a:rPr>
            </a:br>
            <a:r>
              <a:rPr lang="tr-TR" sz="1100" dirty="0" smtClean="0">
                <a:solidFill>
                  <a:srgbClr val="4F81BD"/>
                </a:solidFill>
                <a:latin typeface="Montserrat SemiBold" panose="00000700000000000000" pitchFamily="50" charset="-94"/>
              </a:rPr>
              <a:t> </a:t>
            </a:r>
          </a:p>
          <a:p>
            <a:pPr marL="742950" lvl="1" indent="-285750">
              <a:lnSpc>
                <a:spcPct val="125000"/>
              </a:lnSpc>
              <a:buClr>
                <a:schemeClr val="accent6">
                  <a:lumMod val="75000"/>
                </a:schemeClr>
              </a:buClr>
              <a:buFont typeface="Wingdings" panose="05000000000000000000" pitchFamily="2" charset="2"/>
              <a:buChar char="§"/>
            </a:pPr>
            <a:r>
              <a:rPr lang="tr-TR" sz="1050" dirty="0" smtClean="0">
                <a:solidFill>
                  <a:schemeClr val="tx1">
                    <a:lumMod val="65000"/>
                    <a:lumOff val="35000"/>
                  </a:schemeClr>
                </a:solidFill>
                <a:latin typeface="Montserrat Medium" pitchFamily="50" charset="-94"/>
              </a:rPr>
              <a:t>Kişisel verilerin </a:t>
            </a:r>
            <a:r>
              <a:rPr lang="tr-TR" sz="1050" dirty="0">
                <a:solidFill>
                  <a:schemeClr val="tx1">
                    <a:lumMod val="65000"/>
                    <a:lumOff val="35000"/>
                  </a:schemeClr>
                </a:solidFill>
                <a:latin typeface="Montserrat Medium" pitchFamily="50" charset="-94"/>
              </a:rPr>
              <a:t>h</a:t>
            </a:r>
            <a:r>
              <a:rPr lang="tr-TR" sz="1050" dirty="0" smtClean="0">
                <a:solidFill>
                  <a:schemeClr val="tx1">
                    <a:lumMod val="65000"/>
                    <a:lumOff val="35000"/>
                  </a:schemeClr>
                </a:solidFill>
                <a:latin typeface="Montserrat Medium" pitchFamily="50" charset="-94"/>
              </a:rPr>
              <a:t>ukuka </a:t>
            </a:r>
            <a:r>
              <a:rPr lang="tr-TR" sz="1050" dirty="0">
                <a:solidFill>
                  <a:schemeClr val="tx1">
                    <a:lumMod val="65000"/>
                    <a:lumOff val="35000"/>
                  </a:schemeClr>
                </a:solidFill>
                <a:latin typeface="Montserrat Medium" pitchFamily="50" charset="-94"/>
              </a:rPr>
              <a:t>a</a:t>
            </a:r>
            <a:r>
              <a:rPr lang="tr-TR" sz="1050" dirty="0" smtClean="0">
                <a:solidFill>
                  <a:schemeClr val="tx1">
                    <a:lumMod val="65000"/>
                    <a:lumOff val="35000"/>
                  </a:schemeClr>
                </a:solidFill>
                <a:latin typeface="Montserrat Medium" pitchFamily="50" charset="-94"/>
              </a:rPr>
              <a:t>ykırı </a:t>
            </a:r>
            <a:r>
              <a:rPr lang="tr-TR" sz="1050" dirty="0">
                <a:solidFill>
                  <a:schemeClr val="tx1">
                    <a:lumMod val="65000"/>
                    <a:lumOff val="35000"/>
                  </a:schemeClr>
                </a:solidFill>
                <a:latin typeface="Montserrat Medium" pitchFamily="50" charset="-94"/>
              </a:rPr>
              <a:t>k</a:t>
            </a:r>
            <a:r>
              <a:rPr lang="tr-TR" sz="1050" dirty="0" smtClean="0">
                <a:solidFill>
                  <a:schemeClr val="tx1">
                    <a:lumMod val="65000"/>
                    <a:lumOff val="35000"/>
                  </a:schemeClr>
                </a:solidFill>
                <a:latin typeface="Montserrat Medium" pitchFamily="50" charset="-94"/>
              </a:rPr>
              <a:t>aydedilmesi </a:t>
            </a:r>
            <a:r>
              <a:rPr lang="tr-TR" sz="1050" dirty="0" smtClean="0">
                <a:solidFill>
                  <a:schemeClr val="tx1">
                    <a:lumMod val="50000"/>
                    <a:lumOff val="50000"/>
                  </a:schemeClr>
                </a:solidFill>
                <a:latin typeface="Montserrat Medium" pitchFamily="50" charset="-94"/>
              </a:rPr>
              <a:t>(1-3 yıl hapis cezası) </a:t>
            </a:r>
          </a:p>
          <a:p>
            <a:pPr marL="742950" lvl="1" indent="-285750">
              <a:lnSpc>
                <a:spcPct val="150000"/>
              </a:lnSpc>
              <a:buClr>
                <a:schemeClr val="accent6">
                  <a:lumMod val="75000"/>
                </a:schemeClr>
              </a:buClr>
              <a:buFont typeface="Wingdings" panose="05000000000000000000" pitchFamily="2" charset="2"/>
              <a:buChar char="§"/>
            </a:pPr>
            <a:r>
              <a:rPr lang="tr-TR" sz="1050" dirty="0" smtClean="0">
                <a:solidFill>
                  <a:schemeClr val="tx1">
                    <a:lumMod val="65000"/>
                    <a:lumOff val="35000"/>
                  </a:schemeClr>
                </a:solidFill>
                <a:latin typeface="Montserrat Medium" pitchFamily="50" charset="-94"/>
              </a:rPr>
              <a:t>Hukuka </a:t>
            </a:r>
            <a:r>
              <a:rPr lang="tr-TR" sz="1050" dirty="0">
                <a:solidFill>
                  <a:schemeClr val="tx1">
                    <a:lumMod val="65000"/>
                    <a:lumOff val="35000"/>
                  </a:schemeClr>
                </a:solidFill>
                <a:latin typeface="Montserrat Medium" pitchFamily="50" charset="-94"/>
              </a:rPr>
              <a:t>a</a:t>
            </a:r>
            <a:r>
              <a:rPr lang="tr-TR" sz="1050" dirty="0" smtClean="0">
                <a:solidFill>
                  <a:schemeClr val="tx1">
                    <a:lumMod val="65000"/>
                    <a:lumOff val="35000"/>
                  </a:schemeClr>
                </a:solidFill>
                <a:latin typeface="Montserrat Medium" pitchFamily="50" charset="-94"/>
              </a:rPr>
              <a:t>ykırı olarak paylaşılması, yayılması </a:t>
            </a:r>
            <a:r>
              <a:rPr lang="tr-TR" sz="1050" dirty="0" smtClean="0">
                <a:solidFill>
                  <a:schemeClr val="tx1">
                    <a:lumMod val="50000"/>
                    <a:lumOff val="50000"/>
                  </a:schemeClr>
                </a:solidFill>
                <a:latin typeface="Montserrat Medium" pitchFamily="50" charset="-94"/>
              </a:rPr>
              <a:t>(2-4 yıl hapis cezası) </a:t>
            </a:r>
          </a:p>
          <a:p>
            <a:pPr marL="742950" lvl="1" indent="-285750">
              <a:lnSpc>
                <a:spcPct val="150000"/>
              </a:lnSpc>
              <a:buClr>
                <a:schemeClr val="accent6">
                  <a:lumMod val="75000"/>
                </a:schemeClr>
              </a:buClr>
              <a:buFont typeface="Wingdings" panose="05000000000000000000" pitchFamily="2" charset="2"/>
              <a:buChar char="§"/>
            </a:pPr>
            <a:r>
              <a:rPr lang="tr-TR" sz="1050" dirty="0" smtClean="0">
                <a:solidFill>
                  <a:schemeClr val="tx1">
                    <a:lumMod val="65000"/>
                    <a:lumOff val="35000"/>
                  </a:schemeClr>
                </a:solidFill>
                <a:latin typeface="Montserrat Medium" pitchFamily="50" charset="-94"/>
              </a:rPr>
              <a:t>Geçerlilik süresi </a:t>
            </a:r>
            <a:r>
              <a:rPr lang="tr-TR" sz="1050" dirty="0">
                <a:solidFill>
                  <a:schemeClr val="tx1">
                    <a:lumMod val="65000"/>
                    <a:lumOff val="35000"/>
                  </a:schemeClr>
                </a:solidFill>
                <a:latin typeface="Montserrat Medium" pitchFamily="50" charset="-94"/>
              </a:rPr>
              <a:t>g</a:t>
            </a:r>
            <a:r>
              <a:rPr lang="tr-TR" sz="1050" dirty="0" smtClean="0">
                <a:solidFill>
                  <a:schemeClr val="tx1">
                    <a:lumMod val="65000"/>
                    <a:lumOff val="35000"/>
                  </a:schemeClr>
                </a:solidFill>
                <a:latin typeface="Montserrat Medium" pitchFamily="50" charset="-94"/>
              </a:rPr>
              <a:t>eçmiş </a:t>
            </a:r>
            <a:r>
              <a:rPr lang="tr-TR" sz="1050" dirty="0">
                <a:solidFill>
                  <a:schemeClr val="tx1">
                    <a:lumMod val="65000"/>
                    <a:lumOff val="35000"/>
                  </a:schemeClr>
                </a:solidFill>
                <a:latin typeface="Montserrat Medium" pitchFamily="50" charset="-94"/>
              </a:rPr>
              <a:t>o</a:t>
            </a:r>
            <a:r>
              <a:rPr lang="tr-TR" sz="1050" dirty="0" smtClean="0">
                <a:solidFill>
                  <a:schemeClr val="tx1">
                    <a:lumMod val="65000"/>
                    <a:lumOff val="35000"/>
                  </a:schemeClr>
                </a:solidFill>
                <a:latin typeface="Montserrat Medium" pitchFamily="50" charset="-94"/>
              </a:rPr>
              <a:t>lmasına </a:t>
            </a:r>
            <a:r>
              <a:rPr lang="tr-TR" sz="1050" dirty="0">
                <a:solidFill>
                  <a:schemeClr val="tx1">
                    <a:lumMod val="65000"/>
                    <a:lumOff val="35000"/>
                  </a:schemeClr>
                </a:solidFill>
                <a:latin typeface="Montserrat Medium" pitchFamily="50" charset="-94"/>
              </a:rPr>
              <a:t>r</a:t>
            </a:r>
            <a:r>
              <a:rPr lang="tr-TR" sz="1050" dirty="0" smtClean="0">
                <a:solidFill>
                  <a:schemeClr val="tx1">
                    <a:lumMod val="65000"/>
                    <a:lumOff val="35000"/>
                  </a:schemeClr>
                </a:solidFill>
                <a:latin typeface="Montserrat Medium" pitchFamily="50" charset="-94"/>
              </a:rPr>
              <a:t>ağmen </a:t>
            </a:r>
            <a:r>
              <a:rPr lang="tr-TR" sz="1050" dirty="0">
                <a:solidFill>
                  <a:schemeClr val="tx1">
                    <a:lumMod val="65000"/>
                    <a:lumOff val="35000"/>
                  </a:schemeClr>
                </a:solidFill>
                <a:latin typeface="Montserrat Medium" pitchFamily="50" charset="-94"/>
              </a:rPr>
              <a:t>v</a:t>
            </a:r>
            <a:r>
              <a:rPr lang="tr-TR" sz="1050" dirty="0" smtClean="0">
                <a:solidFill>
                  <a:schemeClr val="tx1">
                    <a:lumMod val="65000"/>
                    <a:lumOff val="35000"/>
                  </a:schemeClr>
                </a:solidFill>
                <a:latin typeface="Montserrat Medium" pitchFamily="50" charset="-94"/>
              </a:rPr>
              <a:t>erilerin </a:t>
            </a:r>
            <a:r>
              <a:rPr lang="tr-TR" sz="1050" dirty="0">
                <a:solidFill>
                  <a:schemeClr val="tx1">
                    <a:lumMod val="65000"/>
                    <a:lumOff val="35000"/>
                  </a:schemeClr>
                </a:solidFill>
                <a:latin typeface="Montserrat Medium" pitchFamily="50" charset="-94"/>
              </a:rPr>
              <a:t>s</a:t>
            </a:r>
            <a:r>
              <a:rPr lang="tr-TR" sz="1050" dirty="0" smtClean="0">
                <a:solidFill>
                  <a:schemeClr val="tx1">
                    <a:lumMod val="65000"/>
                    <a:lumOff val="35000"/>
                  </a:schemeClr>
                </a:solidFill>
                <a:latin typeface="Montserrat Medium" pitchFamily="50" charset="-94"/>
              </a:rPr>
              <a:t>ilinmemiş </a:t>
            </a:r>
            <a:r>
              <a:rPr lang="tr-TR" sz="1050" dirty="0">
                <a:solidFill>
                  <a:schemeClr val="tx1">
                    <a:lumMod val="65000"/>
                    <a:lumOff val="35000"/>
                  </a:schemeClr>
                </a:solidFill>
                <a:latin typeface="Montserrat Medium" pitchFamily="50" charset="-94"/>
              </a:rPr>
              <a:t>o</a:t>
            </a:r>
            <a:r>
              <a:rPr lang="tr-TR" sz="1050" dirty="0" smtClean="0">
                <a:solidFill>
                  <a:schemeClr val="tx1">
                    <a:lumMod val="65000"/>
                    <a:lumOff val="35000"/>
                  </a:schemeClr>
                </a:solidFill>
                <a:latin typeface="Montserrat Medium" pitchFamily="50" charset="-94"/>
              </a:rPr>
              <a:t>lması; </a:t>
            </a:r>
            <a:r>
              <a:rPr lang="tr-TR" sz="1050" dirty="0" smtClean="0">
                <a:solidFill>
                  <a:schemeClr val="tx1">
                    <a:lumMod val="50000"/>
                    <a:lumOff val="50000"/>
                  </a:schemeClr>
                </a:solidFill>
                <a:latin typeface="Montserrat Medium" pitchFamily="50" charset="-94"/>
              </a:rPr>
              <a:t>(1-2 yıla kadar hapis cezası) </a:t>
            </a:r>
          </a:p>
          <a:p>
            <a:pPr marL="742950" lvl="1" indent="-285750">
              <a:lnSpc>
                <a:spcPct val="150000"/>
              </a:lnSpc>
              <a:buClr>
                <a:schemeClr val="accent6">
                  <a:lumMod val="75000"/>
                </a:schemeClr>
              </a:buClr>
              <a:buFont typeface="Wingdings" panose="05000000000000000000" pitchFamily="2" charset="2"/>
              <a:buChar char="§"/>
            </a:pPr>
            <a:r>
              <a:rPr lang="tr-TR" sz="1050" dirty="0" smtClean="0">
                <a:solidFill>
                  <a:schemeClr val="tx1">
                    <a:lumMod val="65000"/>
                    <a:lumOff val="35000"/>
                  </a:schemeClr>
                </a:solidFill>
                <a:latin typeface="Montserrat Medium" pitchFamily="50" charset="-94"/>
              </a:rPr>
              <a:t>Veri güvenliği yükümlülükleri</a:t>
            </a:r>
            <a:r>
              <a:rPr lang="en-US" sz="1050" dirty="0" err="1" smtClean="0">
                <a:solidFill>
                  <a:schemeClr val="tx1">
                    <a:lumMod val="65000"/>
                    <a:lumOff val="35000"/>
                  </a:schemeClr>
                </a:solidFill>
                <a:latin typeface="Montserrat Medium" pitchFamily="50" charset="-94"/>
              </a:rPr>
              <a:t>nin</a:t>
            </a:r>
            <a:r>
              <a:rPr lang="tr-TR" sz="1050" dirty="0" smtClean="0">
                <a:solidFill>
                  <a:schemeClr val="tx1">
                    <a:lumMod val="65000"/>
                    <a:lumOff val="35000"/>
                  </a:schemeClr>
                </a:solidFill>
                <a:latin typeface="Montserrat Medium" pitchFamily="50" charset="-94"/>
              </a:rPr>
              <a:t> yerine getirilmemesi</a:t>
            </a:r>
            <a:r>
              <a:rPr lang="tr-TR" sz="1050" dirty="0">
                <a:solidFill>
                  <a:schemeClr val="tx1">
                    <a:lumMod val="65000"/>
                    <a:lumOff val="35000"/>
                  </a:schemeClr>
                </a:solidFill>
                <a:latin typeface="Montserrat Medium" pitchFamily="50" charset="-94"/>
              </a:rPr>
              <a:t> </a:t>
            </a:r>
            <a:r>
              <a:rPr lang="tr-TR" sz="1050" dirty="0" smtClean="0">
                <a:solidFill>
                  <a:schemeClr val="tx1">
                    <a:lumMod val="50000"/>
                    <a:lumOff val="50000"/>
                  </a:schemeClr>
                </a:solidFill>
                <a:latin typeface="Montserrat Medium" pitchFamily="50" charset="-94"/>
              </a:rPr>
              <a:t>(15.000-1 mio TL arası para cezası) vb. </a:t>
            </a:r>
            <a:endParaRPr lang="tr-TR" sz="1050" dirty="0">
              <a:solidFill>
                <a:schemeClr val="tx1">
                  <a:lumMod val="50000"/>
                  <a:lumOff val="50000"/>
                </a:schemeClr>
              </a:solidFill>
              <a:latin typeface="Montserrat Medium" pitchFamily="50" charset="-94"/>
            </a:endParaRPr>
          </a:p>
        </p:txBody>
      </p:sp>
      <p:sp>
        <p:nvSpPr>
          <p:cNvPr id="7" name="Metin kutusu 6"/>
          <p:cNvSpPr txBox="1"/>
          <p:nvPr/>
        </p:nvSpPr>
        <p:spPr>
          <a:xfrm>
            <a:off x="395536" y="51470"/>
            <a:ext cx="8568952" cy="553998"/>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Türkiye’de Kişisel Verilerin Korunmasına Yönelik </a:t>
            </a:r>
          </a:p>
          <a:p>
            <a:r>
              <a:rPr lang="tr-TR" dirty="0" smtClean="0">
                <a:solidFill>
                  <a:schemeClr val="accent1">
                    <a:lumMod val="75000"/>
                  </a:schemeClr>
                </a:solidFill>
                <a:latin typeface="Montserrat SemiBold" panose="00000700000000000000" pitchFamily="50" charset="-94"/>
              </a:rPr>
              <a:t>Düzenlemeler</a:t>
            </a:r>
            <a:endParaRPr lang="tr-TR" dirty="0">
              <a:solidFill>
                <a:schemeClr val="accent1">
                  <a:lumMod val="75000"/>
                </a:schemeClr>
              </a:solidFill>
              <a:latin typeface="Montserrat SemiBold" panose="00000700000000000000" pitchFamily="50" charset="-94"/>
            </a:endParaRPr>
          </a:p>
        </p:txBody>
      </p:sp>
      <p:sp>
        <p:nvSpPr>
          <p:cNvPr id="3" name="TextBox 2"/>
          <p:cNvSpPr txBox="1"/>
          <p:nvPr/>
        </p:nvSpPr>
        <p:spPr>
          <a:xfrm>
            <a:off x="611560" y="627534"/>
            <a:ext cx="7878321" cy="276999"/>
          </a:xfrm>
          <a:prstGeom prst="rect">
            <a:avLst/>
          </a:prstGeom>
          <a:noFill/>
        </p:spPr>
        <p:txBody>
          <a:bodyPr wrap="square" rtlCol="0">
            <a:spAutoFit/>
          </a:bodyPr>
          <a:lstStyle/>
          <a:p>
            <a:r>
              <a:rPr lang="tr-TR" sz="1200" dirty="0">
                <a:solidFill>
                  <a:srgbClr val="4F81BD"/>
                </a:solidFill>
                <a:latin typeface="Montserrat SemiBold" panose="00000700000000000000" pitchFamily="50" charset="-94"/>
              </a:rPr>
              <a:t>6698 sayılı </a:t>
            </a:r>
            <a:r>
              <a:rPr lang="tr-TR" sz="1200" i="1" dirty="0">
                <a:solidFill>
                  <a:srgbClr val="4F81BD"/>
                </a:solidFill>
                <a:latin typeface="Montserrat SemiBold" panose="00000700000000000000" pitchFamily="50" charset="-94"/>
              </a:rPr>
              <a:t>Kişisel Verilerin Korunması Kanunu </a:t>
            </a:r>
            <a:r>
              <a:rPr lang="tr-TR" sz="1200" dirty="0">
                <a:solidFill>
                  <a:srgbClr val="4F81BD"/>
                </a:solidFill>
                <a:latin typeface="Montserrat SemiBold" panose="00000700000000000000" pitchFamily="50" charset="-94"/>
              </a:rPr>
              <a:t>(2016) ile birlikte; </a:t>
            </a:r>
          </a:p>
        </p:txBody>
      </p:sp>
    </p:spTree>
    <p:extLst>
      <p:ext uri="{BB962C8B-B14F-4D97-AF65-F5344CB8AC3E}">
        <p14:creationId xmlns:p14="http://schemas.microsoft.com/office/powerpoint/2010/main" val="8370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9881" y="239766"/>
            <a:ext cx="257588" cy="228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8334" y="726921"/>
            <a:ext cx="5729850" cy="2776209"/>
          </a:xfrm>
          <a:prstGeom prst="rect">
            <a:avLst/>
          </a:prstGeom>
          <a:noFill/>
        </p:spPr>
        <p:txBody>
          <a:bodyPr wrap="square" rtlCol="0">
            <a:spAutoFit/>
          </a:bodyPr>
          <a:lstStyle/>
          <a:p>
            <a:pPr marL="285750" indent="-285750">
              <a:lnSpc>
                <a:spcPct val="114000"/>
              </a:lnSpc>
              <a:buClr>
                <a:schemeClr val="accent6">
                  <a:lumMod val="75000"/>
                </a:schemeClr>
              </a:buClr>
              <a:buFont typeface="Wingdings" panose="05000000000000000000" pitchFamily="2" charset="2"/>
              <a:buChar char="§"/>
            </a:pPr>
            <a:r>
              <a:rPr lang="tr-TR" sz="1200" dirty="0" smtClean="0">
                <a:solidFill>
                  <a:schemeClr val="tx1">
                    <a:lumMod val="50000"/>
                    <a:lumOff val="50000"/>
                  </a:schemeClr>
                </a:solidFill>
                <a:latin typeface="Montserrat Medium" pitchFamily="50" charset="-94"/>
              </a:rPr>
              <a:t>KVKK ile birlikte gelen yasal sorumluluklara Kurumların uyum gerçekleştirebilmesi için kişisel veri yönetimi sağlanması amacıyla, </a:t>
            </a:r>
          </a:p>
          <a:p>
            <a:pPr marL="285750" indent="-285750">
              <a:lnSpc>
                <a:spcPct val="114000"/>
              </a:lnSpc>
              <a:buClr>
                <a:schemeClr val="accent6">
                  <a:lumMod val="75000"/>
                </a:schemeClr>
              </a:buClr>
              <a:buFont typeface="Wingdings" panose="05000000000000000000" pitchFamily="2" charset="2"/>
              <a:buChar char="§"/>
            </a:pPr>
            <a:endParaRPr lang="tr-TR" sz="1200" dirty="0" smtClean="0">
              <a:solidFill>
                <a:schemeClr val="tx1">
                  <a:lumMod val="50000"/>
                  <a:lumOff val="50000"/>
                </a:schemeClr>
              </a:solidFill>
              <a:latin typeface="Montserrat Medium" pitchFamily="50" charset="-94"/>
            </a:endParaRPr>
          </a:p>
          <a:p>
            <a:pPr marL="285750" indent="-285750">
              <a:lnSpc>
                <a:spcPct val="114000"/>
              </a:lnSpc>
              <a:buClr>
                <a:schemeClr val="accent6">
                  <a:lumMod val="75000"/>
                </a:schemeClr>
              </a:buClr>
              <a:buFont typeface="Wingdings" panose="05000000000000000000" pitchFamily="2" charset="2"/>
              <a:buChar char="§"/>
            </a:pPr>
            <a:r>
              <a:rPr lang="tr-TR" sz="1200" dirty="0" smtClean="0">
                <a:solidFill>
                  <a:schemeClr val="tx1">
                    <a:lumMod val="50000"/>
                    <a:lumOff val="50000"/>
                  </a:schemeClr>
                </a:solidFill>
                <a:latin typeface="Montserrat Medium" pitchFamily="50" charset="-94"/>
              </a:rPr>
              <a:t>Kanun’da tanımlanmış hali ile kimliği belirli veya belirlenebilir gerçek kişiye ilişkin her türlü bilgiyi </a:t>
            </a:r>
          </a:p>
          <a:p>
            <a:pPr marL="742950" lvl="1" indent="-285750">
              <a:lnSpc>
                <a:spcPct val="114000"/>
              </a:lnSpc>
              <a:buClr>
                <a:schemeClr val="accent6">
                  <a:lumMod val="75000"/>
                </a:schemeClr>
              </a:buClr>
              <a:buFont typeface="Wingdings" panose="05000000000000000000" pitchFamily="2" charset="2"/>
              <a:buChar char="§"/>
            </a:pPr>
            <a:r>
              <a:rPr lang="tr-TR" sz="900" dirty="0" smtClean="0">
                <a:solidFill>
                  <a:schemeClr val="tx1">
                    <a:lumMod val="50000"/>
                    <a:lumOff val="50000"/>
                  </a:schemeClr>
                </a:solidFill>
                <a:latin typeface="Montserrat Medium" pitchFamily="50" charset="-94"/>
              </a:rPr>
              <a:t>Tanımlayıcı (Adı, soyadı, doğum tarihi, vb.)</a:t>
            </a:r>
          </a:p>
          <a:p>
            <a:pPr marL="742950" lvl="1" indent="-285750">
              <a:lnSpc>
                <a:spcPct val="114000"/>
              </a:lnSpc>
              <a:buClr>
                <a:schemeClr val="accent6">
                  <a:lumMod val="75000"/>
                </a:schemeClr>
              </a:buClr>
              <a:buFont typeface="Wingdings" panose="05000000000000000000" pitchFamily="2" charset="2"/>
              <a:buChar char="§"/>
            </a:pPr>
            <a:r>
              <a:rPr lang="tr-TR" sz="900" dirty="0" smtClean="0">
                <a:solidFill>
                  <a:schemeClr val="tx1">
                    <a:lumMod val="50000"/>
                    <a:lumOff val="50000"/>
                  </a:schemeClr>
                </a:solidFill>
                <a:latin typeface="Montserrat Medium" pitchFamily="50" charset="-94"/>
              </a:rPr>
              <a:t>Devlet Kayıtları (TCKN, ehliyet , SGK kayıtları, vb.),</a:t>
            </a:r>
          </a:p>
          <a:p>
            <a:pPr marL="742950" lvl="1" indent="-285750">
              <a:lnSpc>
                <a:spcPct val="114000"/>
              </a:lnSpc>
              <a:buClr>
                <a:schemeClr val="accent6">
                  <a:lumMod val="75000"/>
                </a:schemeClr>
              </a:buClr>
              <a:buFont typeface="Wingdings" panose="05000000000000000000" pitchFamily="2" charset="2"/>
              <a:buChar char="§"/>
            </a:pPr>
            <a:r>
              <a:rPr lang="tr-TR" sz="900" dirty="0" smtClean="0">
                <a:solidFill>
                  <a:schemeClr val="tx1">
                    <a:lumMod val="50000"/>
                    <a:lumOff val="50000"/>
                  </a:schemeClr>
                </a:solidFill>
                <a:latin typeface="Montserrat Medium" pitchFamily="50" charset="-94"/>
              </a:rPr>
              <a:t>Demografik Bilgiler (Cinsiyet, yaş, eğitim vb.), </a:t>
            </a:r>
          </a:p>
          <a:p>
            <a:pPr marL="742950" lvl="1" indent="-285750">
              <a:lnSpc>
                <a:spcPct val="114000"/>
              </a:lnSpc>
              <a:buClr>
                <a:schemeClr val="accent6">
                  <a:lumMod val="75000"/>
                </a:schemeClr>
              </a:buClr>
              <a:buFont typeface="Wingdings" panose="05000000000000000000" pitchFamily="2" charset="2"/>
              <a:buChar char="§"/>
            </a:pPr>
            <a:endParaRPr lang="tr-TR" sz="1200" dirty="0" smtClean="0">
              <a:solidFill>
                <a:schemeClr val="tx1">
                  <a:lumMod val="50000"/>
                  <a:lumOff val="50000"/>
                </a:schemeClr>
              </a:solidFill>
              <a:latin typeface="Montserrat Medium" pitchFamily="50" charset="-94"/>
            </a:endParaRPr>
          </a:p>
          <a:p>
            <a:pPr marL="285750" indent="-285750">
              <a:lnSpc>
                <a:spcPct val="114000"/>
              </a:lnSpc>
              <a:buClr>
                <a:schemeClr val="accent6">
                  <a:lumMod val="75000"/>
                </a:schemeClr>
              </a:buClr>
              <a:buFont typeface="Wingdings" panose="05000000000000000000" pitchFamily="2" charset="2"/>
              <a:buChar char="§"/>
            </a:pPr>
            <a:r>
              <a:rPr lang="tr-TR" sz="1200" dirty="0" smtClean="0">
                <a:solidFill>
                  <a:schemeClr val="tx1">
                    <a:lumMod val="50000"/>
                    <a:lumOff val="50000"/>
                  </a:schemeClr>
                </a:solidFill>
                <a:latin typeface="Montserrat Medium" pitchFamily="50" charset="-94"/>
              </a:rPr>
              <a:t>Yapısal veya yapısal olmayan ortamlarda  kişisel verilerin tespit edilmesi,</a:t>
            </a:r>
          </a:p>
          <a:p>
            <a:pPr marL="742950" lvl="1" indent="-285750">
              <a:lnSpc>
                <a:spcPct val="114000"/>
              </a:lnSpc>
              <a:buClr>
                <a:schemeClr val="accent6">
                  <a:lumMod val="75000"/>
                </a:schemeClr>
              </a:buClr>
              <a:buFont typeface="Wingdings" panose="05000000000000000000" pitchFamily="2" charset="2"/>
              <a:buChar char="§"/>
            </a:pPr>
            <a:r>
              <a:rPr lang="tr-TR" sz="900" dirty="0" smtClean="0">
                <a:solidFill>
                  <a:schemeClr val="tx1">
                    <a:lumMod val="50000"/>
                    <a:lumOff val="50000"/>
                  </a:schemeClr>
                </a:solidFill>
                <a:latin typeface="Montserrat Medium" pitchFamily="50" charset="-94"/>
              </a:rPr>
              <a:t>Yapısal Ortamlar : MsSQl, PostgreSql , vb. veri tabanları </a:t>
            </a:r>
          </a:p>
          <a:p>
            <a:pPr marL="742950" lvl="1" indent="-285750">
              <a:lnSpc>
                <a:spcPct val="114000"/>
              </a:lnSpc>
              <a:buClr>
                <a:schemeClr val="accent6">
                  <a:lumMod val="75000"/>
                </a:schemeClr>
              </a:buClr>
              <a:buFont typeface="Wingdings" panose="05000000000000000000" pitchFamily="2" charset="2"/>
              <a:buChar char="§"/>
            </a:pPr>
            <a:r>
              <a:rPr lang="tr-TR" sz="900" dirty="0" smtClean="0">
                <a:solidFill>
                  <a:schemeClr val="tx1">
                    <a:lumMod val="50000"/>
                    <a:lumOff val="50000"/>
                  </a:schemeClr>
                </a:solidFill>
                <a:latin typeface="Montserrat Medium" pitchFamily="50" charset="-94"/>
              </a:rPr>
              <a:t>Yapısal Olmayan Ortamlar: MS Exchange, Word, pdf , vb. </a:t>
            </a:r>
          </a:p>
          <a:p>
            <a:pPr>
              <a:lnSpc>
                <a:spcPct val="114000"/>
              </a:lnSpc>
              <a:buClr>
                <a:schemeClr val="accent6">
                  <a:lumMod val="75000"/>
                </a:schemeClr>
              </a:buClr>
            </a:pPr>
            <a:endParaRPr lang="tr-TR" sz="1200" dirty="0" smtClean="0">
              <a:solidFill>
                <a:schemeClr val="tx1">
                  <a:lumMod val="50000"/>
                  <a:lumOff val="50000"/>
                </a:schemeClr>
              </a:solidFill>
              <a:latin typeface="Montserrat Medium" pitchFamily="50" charset="-94"/>
            </a:endParaRPr>
          </a:p>
          <a:p>
            <a:pPr marL="285750" indent="-285750">
              <a:lnSpc>
                <a:spcPct val="114000"/>
              </a:lnSpc>
              <a:buClr>
                <a:schemeClr val="accent6">
                  <a:lumMod val="75000"/>
                </a:schemeClr>
              </a:buClr>
              <a:buFont typeface="Wingdings" panose="05000000000000000000" pitchFamily="2" charset="2"/>
              <a:buChar char="§"/>
            </a:pPr>
            <a:r>
              <a:rPr lang="tr-TR" sz="1200" dirty="0" smtClean="0">
                <a:solidFill>
                  <a:schemeClr val="tx1">
                    <a:lumMod val="50000"/>
                    <a:lumOff val="50000"/>
                  </a:schemeClr>
                </a:solidFill>
                <a:latin typeface="Montserrat Medium" pitchFamily="50" charset="-94"/>
              </a:rPr>
              <a:t>Kişisel verilerin ilişkilendirilmesi, </a:t>
            </a:r>
          </a:p>
        </p:txBody>
      </p:sp>
      <p:sp>
        <p:nvSpPr>
          <p:cNvPr id="7" name="Metin kutusu 6"/>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Datamin:  Kişisel Verilerin Kategorilendirilmesi Çözümü </a:t>
            </a:r>
            <a:endParaRPr lang="tr-TR" dirty="0">
              <a:solidFill>
                <a:schemeClr val="accent1">
                  <a:lumMod val="75000"/>
                </a:schemeClr>
              </a:solidFill>
              <a:latin typeface="Montserrat SemiBold" panose="00000700000000000000" pitchFamily="50" charset="-94"/>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898935" y="555526"/>
            <a:ext cx="3248437" cy="41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9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Shape 3"/>
          <p:cNvSpPr txBox="1"/>
          <p:nvPr/>
        </p:nvSpPr>
        <p:spPr>
          <a:xfrm>
            <a:off x="5071840" y="980599"/>
            <a:ext cx="3435908" cy="1311762"/>
          </a:xfrm>
          <a:prstGeom prst="rect">
            <a:avLst/>
          </a:prstGeom>
          <a:noFill/>
          <a:ln>
            <a:noFill/>
          </a:ln>
        </p:spPr>
        <p:txBody>
          <a:bodyPr lIns="0" tIns="0" rIns="0" bIns="0">
            <a:normAutofit/>
          </a:bodyPr>
          <a:lstStyle/>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Doğrudan Dijital Ortamda Oluşturulmuş Dokümanlar </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Kamera veya Tarayıcı Aracılığı ile Sonradan Dijital Ortama Aktarılmış Dokümanlar</a:t>
            </a:r>
          </a:p>
        </p:txBody>
      </p:sp>
      <p:sp>
        <p:nvSpPr>
          <p:cNvPr id="14" name="CustomShape 7"/>
          <p:cNvSpPr/>
          <p:nvPr/>
        </p:nvSpPr>
        <p:spPr>
          <a:xfrm>
            <a:off x="5004048" y="2867111"/>
            <a:ext cx="3503700" cy="1936887"/>
          </a:xfrm>
          <a:custGeom>
            <a:avLst/>
            <a:gdLst/>
            <a:ahLst/>
            <a:cxnLst/>
            <a:rect l="0" t="0" r="r" b="b"/>
            <a:pathLst>
              <a:path w="22355" h="6651">
                <a:moveTo>
                  <a:pt x="1108" y="0"/>
                </a:moveTo>
                <a:lnTo>
                  <a:pt x="1108" y="0"/>
                </a:lnTo>
                <a:cubicBezTo>
                  <a:pt x="914" y="0"/>
                  <a:pt x="723" y="51"/>
                  <a:pt x="554" y="148"/>
                </a:cubicBezTo>
                <a:cubicBezTo>
                  <a:pt x="386" y="246"/>
                  <a:pt x="246" y="386"/>
                  <a:pt x="148" y="554"/>
                </a:cubicBezTo>
                <a:cubicBezTo>
                  <a:pt x="51" y="723"/>
                  <a:pt x="0" y="914"/>
                  <a:pt x="0" y="1108"/>
                </a:cubicBezTo>
                <a:lnTo>
                  <a:pt x="0" y="5541"/>
                </a:lnTo>
                <a:lnTo>
                  <a:pt x="0" y="5542"/>
                </a:lnTo>
                <a:cubicBezTo>
                  <a:pt x="0" y="5736"/>
                  <a:pt x="51" y="5927"/>
                  <a:pt x="148" y="6096"/>
                </a:cubicBezTo>
                <a:cubicBezTo>
                  <a:pt x="246" y="6264"/>
                  <a:pt x="386" y="6404"/>
                  <a:pt x="554" y="6502"/>
                </a:cubicBezTo>
                <a:cubicBezTo>
                  <a:pt x="723" y="6599"/>
                  <a:pt x="914" y="6650"/>
                  <a:pt x="1108" y="6650"/>
                </a:cubicBezTo>
                <a:lnTo>
                  <a:pt x="21245" y="6650"/>
                </a:lnTo>
                <a:lnTo>
                  <a:pt x="21246" y="6650"/>
                </a:lnTo>
                <a:cubicBezTo>
                  <a:pt x="21440" y="6650"/>
                  <a:pt x="21631" y="6599"/>
                  <a:pt x="21800" y="6502"/>
                </a:cubicBezTo>
                <a:cubicBezTo>
                  <a:pt x="21968" y="6404"/>
                  <a:pt x="22108" y="6264"/>
                  <a:pt x="22206" y="6096"/>
                </a:cubicBezTo>
                <a:cubicBezTo>
                  <a:pt x="22303" y="5927"/>
                  <a:pt x="22354" y="5736"/>
                  <a:pt x="22354" y="5542"/>
                </a:cubicBezTo>
                <a:lnTo>
                  <a:pt x="22354" y="1108"/>
                </a:lnTo>
                <a:lnTo>
                  <a:pt x="22354" y="1108"/>
                </a:lnTo>
                <a:lnTo>
                  <a:pt x="22354" y="1108"/>
                </a:lnTo>
                <a:cubicBezTo>
                  <a:pt x="22354" y="914"/>
                  <a:pt x="22303" y="723"/>
                  <a:pt x="22206" y="554"/>
                </a:cubicBezTo>
                <a:cubicBezTo>
                  <a:pt x="22108" y="386"/>
                  <a:pt x="21968" y="246"/>
                  <a:pt x="21800" y="148"/>
                </a:cubicBezTo>
                <a:cubicBezTo>
                  <a:pt x="21631" y="51"/>
                  <a:pt x="21440" y="0"/>
                  <a:pt x="21246" y="0"/>
                </a:cubicBezTo>
                <a:lnTo>
                  <a:pt x="1108" y="0"/>
                </a:lnTo>
              </a:path>
            </a:pathLst>
          </a:custGeom>
          <a:solidFill>
            <a:srgbClr val="BF819E">
              <a:alpha val="3000"/>
            </a:srgbClr>
          </a:solidFill>
          <a:ln>
            <a:solidFill>
              <a:srgbClr val="FFFFFF"/>
            </a:solidFill>
          </a:ln>
        </p:spPr>
        <p:style>
          <a:lnRef idx="0">
            <a:scrgbClr r="0" g="0" b="0"/>
          </a:lnRef>
          <a:fillRef idx="0">
            <a:scrgbClr r="0" g="0" b="0"/>
          </a:fillRef>
          <a:effectRef idx="0">
            <a:scrgbClr r="0" g="0" b="0"/>
          </a:effectRef>
          <a:fontRef idx="minor"/>
        </p:style>
      </p:sp>
      <p:sp>
        <p:nvSpPr>
          <p:cNvPr id="109" name="TextShape 2"/>
          <p:cNvSpPr txBox="1"/>
          <p:nvPr/>
        </p:nvSpPr>
        <p:spPr>
          <a:xfrm>
            <a:off x="899592" y="717081"/>
            <a:ext cx="2314629" cy="263518"/>
          </a:xfrm>
          <a:prstGeom prst="rect">
            <a:avLst/>
          </a:prstGeom>
          <a:noFill/>
          <a:ln>
            <a:noFill/>
          </a:ln>
        </p:spPr>
        <p:txBody>
          <a:bodyPr lIns="81630" tIns="40815" rIns="81630" bIns="40815">
            <a:noAutofit/>
          </a:bodyPr>
          <a:lstStyle/>
          <a:p>
            <a:r>
              <a:rPr lang="tr-TR" sz="1200" b="1" dirty="0">
                <a:solidFill>
                  <a:schemeClr val="tx2">
                    <a:lumMod val="75000"/>
                  </a:schemeClr>
                </a:solidFill>
                <a:latin typeface="Montserrat Medium" pitchFamily="50" charset="-94"/>
              </a:rPr>
              <a:t>Sabit Biçimli Doküman </a:t>
            </a:r>
          </a:p>
        </p:txBody>
      </p:sp>
      <p:grpSp>
        <p:nvGrpSpPr>
          <p:cNvPr id="2" name="Group 1"/>
          <p:cNvGrpSpPr/>
          <p:nvPr/>
        </p:nvGrpSpPr>
        <p:grpSpPr>
          <a:xfrm>
            <a:off x="899592" y="998031"/>
            <a:ext cx="3464390" cy="3517935"/>
            <a:chOff x="591084" y="998031"/>
            <a:chExt cx="3464390" cy="3517935"/>
          </a:xfrm>
        </p:grpSpPr>
        <p:sp>
          <p:nvSpPr>
            <p:cNvPr id="9" name="CustomShape 7"/>
            <p:cNvSpPr/>
            <p:nvPr/>
          </p:nvSpPr>
          <p:spPr>
            <a:xfrm>
              <a:off x="683568" y="998031"/>
              <a:ext cx="3371906" cy="3306796"/>
            </a:xfrm>
            <a:custGeom>
              <a:avLst/>
              <a:gdLst/>
              <a:ahLst/>
              <a:cxnLst/>
              <a:rect l="0" t="0" r="r" b="b"/>
              <a:pathLst>
                <a:path w="22355" h="6651">
                  <a:moveTo>
                    <a:pt x="1108" y="0"/>
                  </a:moveTo>
                  <a:lnTo>
                    <a:pt x="1108" y="0"/>
                  </a:lnTo>
                  <a:cubicBezTo>
                    <a:pt x="914" y="0"/>
                    <a:pt x="723" y="51"/>
                    <a:pt x="554" y="148"/>
                  </a:cubicBezTo>
                  <a:cubicBezTo>
                    <a:pt x="386" y="246"/>
                    <a:pt x="246" y="386"/>
                    <a:pt x="148" y="554"/>
                  </a:cubicBezTo>
                  <a:cubicBezTo>
                    <a:pt x="51" y="723"/>
                    <a:pt x="0" y="914"/>
                    <a:pt x="0" y="1108"/>
                  </a:cubicBezTo>
                  <a:lnTo>
                    <a:pt x="0" y="5541"/>
                  </a:lnTo>
                  <a:lnTo>
                    <a:pt x="0" y="5542"/>
                  </a:lnTo>
                  <a:cubicBezTo>
                    <a:pt x="0" y="5736"/>
                    <a:pt x="51" y="5927"/>
                    <a:pt x="148" y="6096"/>
                  </a:cubicBezTo>
                  <a:cubicBezTo>
                    <a:pt x="246" y="6264"/>
                    <a:pt x="386" y="6404"/>
                    <a:pt x="554" y="6502"/>
                  </a:cubicBezTo>
                  <a:cubicBezTo>
                    <a:pt x="723" y="6599"/>
                    <a:pt x="914" y="6650"/>
                    <a:pt x="1108" y="6650"/>
                  </a:cubicBezTo>
                  <a:lnTo>
                    <a:pt x="21245" y="6650"/>
                  </a:lnTo>
                  <a:lnTo>
                    <a:pt x="21246" y="6650"/>
                  </a:lnTo>
                  <a:cubicBezTo>
                    <a:pt x="21440" y="6650"/>
                    <a:pt x="21631" y="6599"/>
                    <a:pt x="21800" y="6502"/>
                  </a:cubicBezTo>
                  <a:cubicBezTo>
                    <a:pt x="21968" y="6404"/>
                    <a:pt x="22108" y="6264"/>
                    <a:pt x="22206" y="6096"/>
                  </a:cubicBezTo>
                  <a:cubicBezTo>
                    <a:pt x="22303" y="5927"/>
                    <a:pt x="22354" y="5736"/>
                    <a:pt x="22354" y="5542"/>
                  </a:cubicBezTo>
                  <a:lnTo>
                    <a:pt x="22354" y="1108"/>
                  </a:lnTo>
                  <a:lnTo>
                    <a:pt x="22354" y="1108"/>
                  </a:lnTo>
                  <a:lnTo>
                    <a:pt x="22354" y="1108"/>
                  </a:lnTo>
                  <a:cubicBezTo>
                    <a:pt x="22354" y="914"/>
                    <a:pt x="22303" y="723"/>
                    <a:pt x="22206" y="554"/>
                  </a:cubicBezTo>
                  <a:cubicBezTo>
                    <a:pt x="22108" y="386"/>
                    <a:pt x="21968" y="246"/>
                    <a:pt x="21800" y="148"/>
                  </a:cubicBezTo>
                  <a:cubicBezTo>
                    <a:pt x="21631" y="51"/>
                    <a:pt x="21440" y="0"/>
                    <a:pt x="21246" y="0"/>
                  </a:cubicBezTo>
                  <a:lnTo>
                    <a:pt x="1108" y="0"/>
                  </a:lnTo>
                </a:path>
              </a:pathLst>
            </a:custGeom>
            <a:solidFill>
              <a:srgbClr val="BF819E">
                <a:alpha val="3000"/>
              </a:srgbClr>
            </a:solidFill>
            <a:ln>
              <a:solidFill>
                <a:srgbClr val="FFFFFF"/>
              </a:solidFill>
            </a:ln>
          </p:spPr>
          <p:style>
            <a:lnRef idx="0">
              <a:scrgbClr r="0" g="0" b="0"/>
            </a:lnRef>
            <a:fillRef idx="0">
              <a:scrgbClr r="0" g="0" b="0"/>
            </a:fillRef>
            <a:effectRef idx="0">
              <a:scrgbClr r="0" g="0" b="0"/>
            </a:effectRef>
            <a:fontRef idx="minor"/>
          </p:style>
        </p:sp>
        <p:sp>
          <p:nvSpPr>
            <p:cNvPr id="110" name="TextShape 3"/>
            <p:cNvSpPr txBox="1"/>
            <p:nvPr/>
          </p:nvSpPr>
          <p:spPr>
            <a:xfrm>
              <a:off x="591084" y="1032440"/>
              <a:ext cx="3435908" cy="3483526"/>
            </a:xfrm>
            <a:prstGeom prst="rect">
              <a:avLst/>
            </a:prstGeom>
            <a:noFill/>
            <a:ln>
              <a:noFill/>
            </a:ln>
          </p:spPr>
          <p:txBody>
            <a:bodyPr lIns="0" tIns="0" rIns="0" bIns="0">
              <a:normAutofit/>
            </a:bodyPr>
            <a:lstStyle/>
            <a:p>
              <a:pPr marL="269406" indent="-171450">
                <a:spcBef>
                  <a:spcPts val="1285"/>
                </a:spcBef>
                <a:buClr>
                  <a:srgbClr val="E46C0A"/>
                </a:buClr>
                <a:buSzPct val="100000"/>
                <a:buFont typeface="Wingdings" panose="05000000000000000000" pitchFamily="2" charset="2"/>
                <a:buChar char="§"/>
              </a:pPr>
              <a:r>
                <a:rPr lang="tr-TR" sz="1000" dirty="0">
                  <a:solidFill>
                    <a:schemeClr val="tx2">
                      <a:lumMod val="75000"/>
                    </a:schemeClr>
                  </a:solidFill>
                  <a:latin typeface="Montserrat Medium" pitchFamily="50" charset="-94"/>
                </a:rPr>
                <a:t>Eski / Yeni Kimlik </a:t>
              </a:r>
              <a:r>
                <a:rPr lang="tr-TR" sz="1000" dirty="0" smtClean="0">
                  <a:solidFill>
                    <a:schemeClr val="tx2">
                      <a:lumMod val="75000"/>
                    </a:schemeClr>
                  </a:solidFill>
                  <a:latin typeface="Montserrat Medium" pitchFamily="50" charset="-94"/>
                </a:rPr>
                <a:t>Belgesi (D-1  / D-2),</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Eski </a:t>
              </a:r>
              <a:r>
                <a:rPr lang="tr-TR" sz="1000" dirty="0">
                  <a:solidFill>
                    <a:schemeClr val="tx2">
                      <a:lumMod val="75000"/>
                    </a:schemeClr>
                  </a:solidFill>
                  <a:latin typeface="Montserrat Medium" pitchFamily="50" charset="-94"/>
                </a:rPr>
                <a:t>/ Yeni Sürücü </a:t>
              </a:r>
              <a:r>
                <a:rPr lang="tr-TR" sz="1000" dirty="0" smtClean="0">
                  <a:solidFill>
                    <a:schemeClr val="tx2">
                      <a:lumMod val="75000"/>
                    </a:schemeClr>
                  </a:solidFill>
                  <a:latin typeface="Montserrat Medium" pitchFamily="50" charset="-94"/>
                </a:rPr>
                <a:t>Belgesi  (D-3 / D-4), </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Adli </a:t>
              </a:r>
              <a:r>
                <a:rPr lang="tr-TR" sz="1000" dirty="0">
                  <a:solidFill>
                    <a:schemeClr val="tx2">
                      <a:lumMod val="75000"/>
                    </a:schemeClr>
                  </a:solidFill>
                  <a:latin typeface="Montserrat Medium" pitchFamily="50" charset="-94"/>
                </a:rPr>
                <a:t>Sicil </a:t>
              </a:r>
              <a:r>
                <a:rPr lang="tr-TR" sz="1000" dirty="0" smtClean="0">
                  <a:solidFill>
                    <a:schemeClr val="tx2">
                      <a:lumMod val="75000"/>
                    </a:schemeClr>
                  </a:solidFill>
                  <a:latin typeface="Montserrat Medium" pitchFamily="50" charset="-94"/>
                </a:rPr>
                <a:t>Belgesi (D-5),   </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Öğrenci Belgesi (D-6) , </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Nüfus </a:t>
              </a:r>
              <a:r>
                <a:rPr lang="tr-TR" sz="1000" dirty="0">
                  <a:solidFill>
                    <a:schemeClr val="tx2">
                      <a:lumMod val="75000"/>
                    </a:schemeClr>
                  </a:solidFill>
                  <a:latin typeface="Montserrat Medium" pitchFamily="50" charset="-94"/>
                </a:rPr>
                <a:t>Kayıt </a:t>
              </a:r>
              <a:r>
                <a:rPr lang="tr-TR" sz="1000" dirty="0" smtClean="0">
                  <a:solidFill>
                    <a:schemeClr val="tx2">
                      <a:lumMod val="75000"/>
                    </a:schemeClr>
                  </a:solidFill>
                  <a:latin typeface="Montserrat Medium" pitchFamily="50" charset="-94"/>
                </a:rPr>
                <a:t>Belgesi (D-</a:t>
              </a:r>
              <a:r>
                <a:rPr lang="en-US" sz="1000" dirty="0" smtClean="0">
                  <a:solidFill>
                    <a:schemeClr val="tx2">
                      <a:lumMod val="75000"/>
                    </a:schemeClr>
                  </a:solidFill>
                  <a:latin typeface="Montserrat Medium" pitchFamily="50" charset="-94"/>
                </a:rPr>
                <a:t>7)</a:t>
              </a:r>
              <a:r>
                <a:rPr lang="tr-TR" sz="1000" dirty="0" smtClean="0">
                  <a:solidFill>
                    <a:schemeClr val="tx2">
                      <a:lumMod val="75000"/>
                    </a:schemeClr>
                  </a:solidFill>
                  <a:latin typeface="Montserrat Medium" pitchFamily="50" charset="-94"/>
                </a:rPr>
                <a:t>, </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Araç Ruhsatı (D-8) , </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Mezun Belgesi (D-9) , </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Yerleşim </a:t>
              </a:r>
              <a:r>
                <a:rPr lang="tr-TR" sz="1000" dirty="0">
                  <a:solidFill>
                    <a:schemeClr val="tx2">
                      <a:lumMod val="75000"/>
                    </a:schemeClr>
                  </a:solidFill>
                  <a:latin typeface="Montserrat Medium" pitchFamily="50" charset="-94"/>
                </a:rPr>
                <a:t>Yeri ve Adres Bilgileri </a:t>
              </a:r>
              <a:r>
                <a:rPr lang="tr-TR" sz="1000" dirty="0" smtClean="0">
                  <a:solidFill>
                    <a:schemeClr val="tx2">
                      <a:lumMod val="75000"/>
                    </a:schemeClr>
                  </a:solidFill>
                  <a:latin typeface="Montserrat Medium" pitchFamily="50" charset="-94"/>
                </a:rPr>
                <a:t>Belgesi</a:t>
              </a:r>
              <a:r>
                <a:rPr lang="tr-TR" sz="1000" dirty="0">
                  <a:solidFill>
                    <a:schemeClr val="tx2">
                      <a:lumMod val="75000"/>
                    </a:schemeClr>
                  </a:solidFill>
                  <a:latin typeface="Montserrat Medium" pitchFamily="50" charset="-94"/>
                </a:rPr>
                <a:t> </a:t>
              </a:r>
              <a:r>
                <a:rPr lang="tr-TR" sz="1000" dirty="0" smtClean="0">
                  <a:solidFill>
                    <a:schemeClr val="tx2">
                      <a:lumMod val="75000"/>
                    </a:schemeClr>
                  </a:solidFill>
                  <a:latin typeface="Montserrat Medium" pitchFamily="50" charset="-94"/>
                </a:rPr>
                <a:t>(D-10),</a:t>
              </a:r>
            </a:p>
            <a:p>
              <a:pPr marL="269406"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Askerlik </a:t>
              </a:r>
              <a:r>
                <a:rPr lang="tr-TR" sz="1000" dirty="0">
                  <a:solidFill>
                    <a:schemeClr val="tx2">
                      <a:lumMod val="75000"/>
                    </a:schemeClr>
                  </a:solidFill>
                  <a:latin typeface="Montserrat Medium" pitchFamily="50" charset="-94"/>
                </a:rPr>
                <a:t>Durum </a:t>
              </a:r>
              <a:r>
                <a:rPr lang="tr-TR" sz="1000" dirty="0" smtClean="0">
                  <a:solidFill>
                    <a:schemeClr val="tx2">
                      <a:lumMod val="75000"/>
                    </a:schemeClr>
                  </a:solidFill>
                  <a:latin typeface="Montserrat Medium" pitchFamily="50" charset="-94"/>
                </a:rPr>
                <a:t>Belgesi (D-11)</a:t>
              </a:r>
            </a:p>
            <a:p>
              <a:pPr marL="783648" lvl="1" indent="-293868">
                <a:spcBef>
                  <a:spcPts val="1029"/>
                </a:spcBef>
                <a:buClr>
                  <a:srgbClr val="E46C0A"/>
                </a:buClr>
                <a:buSzPct val="75000"/>
                <a:buFont typeface="Symbol" charset="2"/>
                <a:buChar char=""/>
              </a:pPr>
              <a:endParaRPr lang="tr-TR" sz="1300" spc="-1" dirty="0">
                <a:latin typeface="Arial"/>
              </a:endParaRPr>
            </a:p>
          </p:txBody>
        </p:sp>
      </p:grpSp>
      <p:grpSp>
        <p:nvGrpSpPr>
          <p:cNvPr id="5" name="Group 4"/>
          <p:cNvGrpSpPr/>
          <p:nvPr/>
        </p:nvGrpSpPr>
        <p:grpSpPr>
          <a:xfrm>
            <a:off x="395536" y="195486"/>
            <a:ext cx="8352928" cy="360040"/>
            <a:chOff x="395536" y="195486"/>
            <a:chExt cx="8352928" cy="360040"/>
          </a:xfrm>
        </p:grpSpPr>
        <p:cxnSp>
          <p:nvCxnSpPr>
            <p:cNvPr id="6"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sp>
          <p:nvSpPr>
            <p:cNvPr id="7" name="Metin kutusu 23"/>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Doküman Tipleri ve Oluşturulma Yöntemleri </a:t>
              </a:r>
              <a:endParaRPr lang="tr-TR" dirty="0">
                <a:solidFill>
                  <a:schemeClr val="accent1">
                    <a:lumMod val="75000"/>
                  </a:schemeClr>
                </a:solidFill>
                <a:latin typeface="Montserrat SemiBold" panose="00000700000000000000" pitchFamily="50" charset="-94"/>
              </a:endParaRPr>
            </a:p>
          </p:txBody>
        </p:sp>
      </p:grpSp>
      <p:sp>
        <p:nvSpPr>
          <p:cNvPr id="10" name="TextShape 2"/>
          <p:cNvSpPr txBox="1"/>
          <p:nvPr/>
        </p:nvSpPr>
        <p:spPr>
          <a:xfrm>
            <a:off x="5076056" y="717081"/>
            <a:ext cx="2530653" cy="263518"/>
          </a:xfrm>
          <a:prstGeom prst="rect">
            <a:avLst/>
          </a:prstGeom>
          <a:noFill/>
          <a:ln>
            <a:noFill/>
          </a:ln>
        </p:spPr>
        <p:txBody>
          <a:bodyPr lIns="81630" tIns="40815" rIns="81630" bIns="40815">
            <a:noAutofit/>
          </a:bodyPr>
          <a:lstStyle/>
          <a:p>
            <a:r>
              <a:rPr lang="tr-TR" sz="1200" b="1" dirty="0" smtClean="0">
                <a:solidFill>
                  <a:schemeClr val="tx2">
                    <a:lumMod val="75000"/>
                  </a:schemeClr>
                </a:solidFill>
                <a:latin typeface="Montserrat Medium" pitchFamily="50" charset="-94"/>
              </a:rPr>
              <a:t>Oluşturulma Yöntemleri </a:t>
            </a:r>
            <a:endParaRPr lang="tr-TR" sz="1200" b="1" dirty="0">
              <a:solidFill>
                <a:schemeClr val="tx2">
                  <a:lumMod val="75000"/>
                </a:schemeClr>
              </a:solidFill>
              <a:latin typeface="Montserrat Medium" pitchFamily="50" charset="-94"/>
            </a:endParaRPr>
          </a:p>
        </p:txBody>
      </p:sp>
    </p:spTree>
    <p:extLst>
      <p:ext uri="{BB962C8B-B14F-4D97-AF65-F5344CB8AC3E}">
        <p14:creationId xmlns:p14="http://schemas.microsoft.com/office/powerpoint/2010/main" val="11783198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stomShape 7"/>
          <p:cNvSpPr/>
          <p:nvPr/>
        </p:nvSpPr>
        <p:spPr>
          <a:xfrm>
            <a:off x="670984" y="699542"/>
            <a:ext cx="7848872" cy="3306796"/>
          </a:xfrm>
          <a:custGeom>
            <a:avLst/>
            <a:gdLst/>
            <a:ahLst/>
            <a:cxnLst/>
            <a:rect l="0" t="0" r="r" b="b"/>
            <a:pathLst>
              <a:path w="22355" h="6651">
                <a:moveTo>
                  <a:pt x="1108" y="0"/>
                </a:moveTo>
                <a:lnTo>
                  <a:pt x="1108" y="0"/>
                </a:lnTo>
                <a:cubicBezTo>
                  <a:pt x="914" y="0"/>
                  <a:pt x="723" y="51"/>
                  <a:pt x="554" y="148"/>
                </a:cubicBezTo>
                <a:cubicBezTo>
                  <a:pt x="386" y="246"/>
                  <a:pt x="246" y="386"/>
                  <a:pt x="148" y="554"/>
                </a:cubicBezTo>
                <a:cubicBezTo>
                  <a:pt x="51" y="723"/>
                  <a:pt x="0" y="914"/>
                  <a:pt x="0" y="1108"/>
                </a:cubicBezTo>
                <a:lnTo>
                  <a:pt x="0" y="5541"/>
                </a:lnTo>
                <a:lnTo>
                  <a:pt x="0" y="5542"/>
                </a:lnTo>
                <a:cubicBezTo>
                  <a:pt x="0" y="5736"/>
                  <a:pt x="51" y="5927"/>
                  <a:pt x="148" y="6096"/>
                </a:cubicBezTo>
                <a:cubicBezTo>
                  <a:pt x="246" y="6264"/>
                  <a:pt x="386" y="6404"/>
                  <a:pt x="554" y="6502"/>
                </a:cubicBezTo>
                <a:cubicBezTo>
                  <a:pt x="723" y="6599"/>
                  <a:pt x="914" y="6650"/>
                  <a:pt x="1108" y="6650"/>
                </a:cubicBezTo>
                <a:lnTo>
                  <a:pt x="21245" y="6650"/>
                </a:lnTo>
                <a:lnTo>
                  <a:pt x="21246" y="6650"/>
                </a:lnTo>
                <a:cubicBezTo>
                  <a:pt x="21440" y="6650"/>
                  <a:pt x="21631" y="6599"/>
                  <a:pt x="21800" y="6502"/>
                </a:cubicBezTo>
                <a:cubicBezTo>
                  <a:pt x="21968" y="6404"/>
                  <a:pt x="22108" y="6264"/>
                  <a:pt x="22206" y="6096"/>
                </a:cubicBezTo>
                <a:cubicBezTo>
                  <a:pt x="22303" y="5927"/>
                  <a:pt x="22354" y="5736"/>
                  <a:pt x="22354" y="5542"/>
                </a:cubicBezTo>
                <a:lnTo>
                  <a:pt x="22354" y="1108"/>
                </a:lnTo>
                <a:lnTo>
                  <a:pt x="22354" y="1108"/>
                </a:lnTo>
                <a:lnTo>
                  <a:pt x="22354" y="1108"/>
                </a:lnTo>
                <a:cubicBezTo>
                  <a:pt x="22354" y="914"/>
                  <a:pt x="22303" y="723"/>
                  <a:pt x="22206" y="554"/>
                </a:cubicBezTo>
                <a:cubicBezTo>
                  <a:pt x="22108" y="386"/>
                  <a:pt x="21968" y="246"/>
                  <a:pt x="21800" y="148"/>
                </a:cubicBezTo>
                <a:cubicBezTo>
                  <a:pt x="21631" y="51"/>
                  <a:pt x="21440" y="0"/>
                  <a:pt x="21246" y="0"/>
                </a:cubicBezTo>
                <a:lnTo>
                  <a:pt x="1108" y="0"/>
                </a:lnTo>
              </a:path>
            </a:pathLst>
          </a:custGeom>
          <a:solidFill>
            <a:srgbClr val="BF819E">
              <a:alpha val="3000"/>
            </a:srgbClr>
          </a:solidFill>
          <a:ln>
            <a:solidFill>
              <a:srgbClr val="FFFFFF"/>
            </a:solidFill>
          </a:ln>
        </p:spPr>
        <p:style>
          <a:lnRef idx="0">
            <a:scrgbClr r="0" g="0" b="0"/>
          </a:lnRef>
          <a:fillRef idx="0">
            <a:scrgbClr r="0" g="0" b="0"/>
          </a:fillRef>
          <a:effectRef idx="0">
            <a:scrgbClr r="0" g="0" b="0"/>
          </a:effectRef>
          <a:fontRef idx="minor"/>
        </p:style>
      </p:sp>
      <p:sp>
        <p:nvSpPr>
          <p:cNvPr id="110" name="TextShape 3"/>
          <p:cNvSpPr txBox="1"/>
          <p:nvPr/>
        </p:nvSpPr>
        <p:spPr>
          <a:xfrm>
            <a:off x="611560" y="1103963"/>
            <a:ext cx="7416824" cy="3483526"/>
          </a:xfrm>
          <a:prstGeom prst="rect">
            <a:avLst/>
          </a:prstGeom>
          <a:noFill/>
          <a:ln>
            <a:noFill/>
          </a:ln>
        </p:spPr>
        <p:txBody>
          <a:bodyPr lIns="0" tIns="0" rIns="0" bIns="0">
            <a:normAutofit/>
          </a:bodyPr>
          <a:lstStyle/>
          <a:p>
            <a:pPr marL="269406" lvl="1"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 Doğrudan </a:t>
            </a:r>
            <a:r>
              <a:rPr lang="tr-TR" sz="1000" dirty="0">
                <a:solidFill>
                  <a:schemeClr val="tx2">
                    <a:lumMod val="75000"/>
                  </a:schemeClr>
                </a:solidFill>
                <a:latin typeface="Montserrat Medium" pitchFamily="50" charset="-94"/>
              </a:rPr>
              <a:t>dijital ortamda oluşturulmuş </a:t>
            </a:r>
            <a:r>
              <a:rPr lang="tr-TR" sz="1000" dirty="0" smtClean="0">
                <a:solidFill>
                  <a:schemeClr val="tx2">
                    <a:lumMod val="75000"/>
                  </a:schemeClr>
                </a:solidFill>
                <a:latin typeface="Montserrat Medium" pitchFamily="50" charset="-94"/>
              </a:rPr>
              <a:t>dokümanlarda </a:t>
            </a:r>
            <a:r>
              <a:rPr lang="tr-TR" sz="1000" dirty="0">
                <a:solidFill>
                  <a:schemeClr val="tx2">
                    <a:lumMod val="75000"/>
                  </a:schemeClr>
                </a:solidFill>
                <a:latin typeface="Montserrat Medium" pitchFamily="50" charset="-94"/>
              </a:rPr>
              <a:t>(doc, pdf vb.) </a:t>
            </a:r>
            <a:endParaRPr lang="tr-TR" sz="1000" dirty="0" smtClean="0">
              <a:solidFill>
                <a:schemeClr val="tx2">
                  <a:lumMod val="75000"/>
                </a:schemeClr>
              </a:solidFill>
              <a:latin typeface="Montserrat Medium" pitchFamily="50" charset="-94"/>
            </a:endParaRPr>
          </a:p>
          <a:p>
            <a:pPr marL="726606" lvl="2"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Bilgi çıkarımı </a:t>
            </a:r>
            <a:r>
              <a:rPr lang="tr-TR" sz="1000" dirty="0">
                <a:solidFill>
                  <a:schemeClr val="tx2">
                    <a:lumMod val="75000"/>
                  </a:schemeClr>
                </a:solidFill>
                <a:latin typeface="Montserrat Medium" pitchFamily="50" charset="-94"/>
              </a:rPr>
              <a:t>esnasında herhangi bir bilgi kaybı </a:t>
            </a:r>
            <a:r>
              <a:rPr lang="tr-TR" sz="1000" dirty="0" smtClean="0">
                <a:solidFill>
                  <a:schemeClr val="tx2">
                    <a:lumMod val="75000"/>
                  </a:schemeClr>
                </a:solidFill>
                <a:latin typeface="Montserrat Medium" pitchFamily="50" charset="-94"/>
              </a:rPr>
              <a:t>olmamaktadır</a:t>
            </a:r>
          </a:p>
          <a:p>
            <a:pPr marL="726606" lvl="2"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Bu </a:t>
            </a:r>
            <a:r>
              <a:rPr lang="tr-TR" sz="1000" dirty="0">
                <a:solidFill>
                  <a:schemeClr val="tx2">
                    <a:lumMod val="75000"/>
                  </a:schemeClr>
                </a:solidFill>
                <a:latin typeface="Montserrat Medium" pitchFamily="50" charset="-94"/>
              </a:rPr>
              <a:t>işlem ilgili dokümandaki bilginin </a:t>
            </a:r>
            <a:r>
              <a:rPr lang="tr-TR" sz="1000" dirty="0" smtClean="0">
                <a:solidFill>
                  <a:schemeClr val="tx2">
                    <a:lumMod val="75000"/>
                  </a:schemeClr>
                </a:solidFill>
                <a:latin typeface="Montserrat Medium" pitchFamily="50" charset="-94"/>
              </a:rPr>
              <a:t>metin olarak </a:t>
            </a:r>
            <a:r>
              <a:rPr lang="tr-TR" sz="1000" dirty="0">
                <a:solidFill>
                  <a:schemeClr val="tx2">
                    <a:lumMod val="75000"/>
                  </a:schemeClr>
                </a:solidFill>
                <a:latin typeface="Montserrat Medium" pitchFamily="50" charset="-94"/>
              </a:rPr>
              <a:t>alınması şeklinde </a:t>
            </a:r>
            <a:r>
              <a:rPr lang="tr-TR" sz="1000" dirty="0" smtClean="0">
                <a:solidFill>
                  <a:schemeClr val="tx2">
                    <a:lumMod val="75000"/>
                  </a:schemeClr>
                </a:solidFill>
                <a:latin typeface="Montserrat Medium" pitchFamily="50" charset="-94"/>
              </a:rPr>
              <a:t>yapılmıştır</a:t>
            </a:r>
          </a:p>
          <a:p>
            <a:pPr marL="726606" lvl="2" indent="-171450">
              <a:spcBef>
                <a:spcPts val="1285"/>
              </a:spcBef>
              <a:buClr>
                <a:srgbClr val="E46C0A"/>
              </a:buClr>
              <a:buSzPct val="100000"/>
              <a:buFont typeface="Wingdings" panose="05000000000000000000" pitchFamily="2" charset="2"/>
              <a:buChar char="§"/>
            </a:pPr>
            <a:endParaRPr lang="tr-TR" sz="1000" dirty="0" smtClean="0">
              <a:solidFill>
                <a:schemeClr val="tx2">
                  <a:lumMod val="75000"/>
                </a:schemeClr>
              </a:solidFill>
              <a:latin typeface="Montserrat Medium" pitchFamily="50" charset="-94"/>
            </a:endParaRPr>
          </a:p>
          <a:p>
            <a:pPr marL="269406" lvl="1" indent="-171450">
              <a:spcBef>
                <a:spcPts val="1285"/>
              </a:spcBef>
              <a:buClr>
                <a:srgbClr val="E46C0A"/>
              </a:buClr>
              <a:buSzPct val="100000"/>
              <a:buFont typeface="Wingdings" panose="05000000000000000000" pitchFamily="2" charset="2"/>
              <a:buChar char="§"/>
            </a:pPr>
            <a:r>
              <a:rPr lang="en-US" sz="1000" dirty="0" err="1" smtClean="0">
                <a:solidFill>
                  <a:schemeClr val="tx2">
                    <a:lumMod val="75000"/>
                  </a:schemeClr>
                </a:solidFill>
                <a:latin typeface="Montserrat Medium" pitchFamily="50" charset="-94"/>
              </a:rPr>
              <a:t>Kamera</a:t>
            </a:r>
            <a:r>
              <a:rPr lang="en-US" sz="1000" dirty="0" smtClean="0">
                <a:solidFill>
                  <a:schemeClr val="tx2">
                    <a:lumMod val="75000"/>
                  </a:schemeClr>
                </a:solidFill>
                <a:latin typeface="Montserrat Medium" pitchFamily="50" charset="-94"/>
              </a:rPr>
              <a:t> </a:t>
            </a:r>
            <a:r>
              <a:rPr lang="en-US" sz="1000" dirty="0" err="1">
                <a:solidFill>
                  <a:schemeClr val="tx2">
                    <a:lumMod val="75000"/>
                  </a:schemeClr>
                </a:solidFill>
                <a:latin typeface="Montserrat Medium" pitchFamily="50" charset="-94"/>
              </a:rPr>
              <a:t>veya</a:t>
            </a:r>
            <a:r>
              <a:rPr lang="en-US" sz="1000" dirty="0">
                <a:solidFill>
                  <a:schemeClr val="tx2">
                    <a:lumMod val="75000"/>
                  </a:schemeClr>
                </a:solidFill>
                <a:latin typeface="Montserrat Medium" pitchFamily="50" charset="-94"/>
              </a:rPr>
              <a:t> </a:t>
            </a:r>
            <a:r>
              <a:rPr lang="tr-TR" sz="1000" dirty="0">
                <a:solidFill>
                  <a:schemeClr val="tx2">
                    <a:lumMod val="75000"/>
                  </a:schemeClr>
                </a:solidFill>
                <a:latin typeface="Montserrat Medium" pitchFamily="50" charset="-94"/>
              </a:rPr>
              <a:t>tarayıcı aracılığı ile sonradan dijital ortama aktarılmış dokümanlar (resimler) </a:t>
            </a:r>
            <a:r>
              <a:rPr lang="tr-TR" sz="1000" dirty="0" smtClean="0">
                <a:solidFill>
                  <a:schemeClr val="tx2">
                    <a:lumMod val="75000"/>
                  </a:schemeClr>
                </a:solidFill>
                <a:latin typeface="Montserrat Medium" pitchFamily="50" charset="-94"/>
              </a:rPr>
              <a:t>için</a:t>
            </a:r>
          </a:p>
          <a:p>
            <a:pPr marL="726606" lvl="2"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Görüntü </a:t>
            </a:r>
            <a:r>
              <a:rPr lang="tr-TR" sz="1000" dirty="0">
                <a:solidFill>
                  <a:schemeClr val="tx2">
                    <a:lumMod val="75000"/>
                  </a:schemeClr>
                </a:solidFill>
                <a:latin typeface="Montserrat Medium" pitchFamily="50" charset="-94"/>
              </a:rPr>
              <a:t>iyileştirme </a:t>
            </a:r>
            <a:endParaRPr lang="tr-TR" sz="1000" dirty="0" smtClean="0">
              <a:solidFill>
                <a:schemeClr val="tx2">
                  <a:lumMod val="75000"/>
                </a:schemeClr>
              </a:solidFill>
              <a:latin typeface="Montserrat Medium" pitchFamily="50" charset="-94"/>
            </a:endParaRPr>
          </a:p>
          <a:p>
            <a:pPr marL="726606" lvl="2" indent="-171450">
              <a:spcBef>
                <a:spcPts val="1285"/>
              </a:spcBef>
              <a:buClr>
                <a:srgbClr val="E46C0A"/>
              </a:buClr>
              <a:buSzPct val="100000"/>
              <a:buFont typeface="Wingdings" panose="05000000000000000000" pitchFamily="2" charset="2"/>
              <a:buChar char="§"/>
            </a:pPr>
            <a:r>
              <a:rPr lang="tr-TR" sz="1000" dirty="0" smtClean="0">
                <a:solidFill>
                  <a:schemeClr val="tx2">
                    <a:lumMod val="75000"/>
                  </a:schemeClr>
                </a:solidFill>
                <a:latin typeface="Montserrat Medium" pitchFamily="50" charset="-94"/>
              </a:rPr>
              <a:t>Optik </a:t>
            </a:r>
            <a:r>
              <a:rPr lang="tr-TR" sz="1000" dirty="0">
                <a:solidFill>
                  <a:schemeClr val="tx2">
                    <a:lumMod val="75000"/>
                  </a:schemeClr>
                </a:solidFill>
                <a:latin typeface="Montserrat Medium" pitchFamily="50" charset="-94"/>
              </a:rPr>
              <a:t>karakter tanıma yapılarak </a:t>
            </a:r>
            <a:r>
              <a:rPr lang="tr-TR" sz="1000" dirty="0" smtClean="0">
                <a:solidFill>
                  <a:schemeClr val="tx2">
                    <a:lumMod val="75000"/>
                  </a:schemeClr>
                </a:solidFill>
                <a:latin typeface="Montserrat Medium" pitchFamily="50" charset="-94"/>
              </a:rPr>
              <a:t>görselin metne dönüştürülmesi</a:t>
            </a:r>
            <a:endParaRPr lang="tr-TR" sz="1000" dirty="0">
              <a:solidFill>
                <a:schemeClr val="tx2">
                  <a:lumMod val="75000"/>
                </a:schemeClr>
              </a:solidFill>
              <a:latin typeface="Montserrat Medium" pitchFamily="50" charset="-94"/>
            </a:endParaRPr>
          </a:p>
          <a:p>
            <a:pPr marL="783648" lvl="1" indent="-293868">
              <a:spcBef>
                <a:spcPts val="1029"/>
              </a:spcBef>
              <a:buClr>
                <a:srgbClr val="E46C0A"/>
              </a:buClr>
              <a:buSzPct val="75000"/>
              <a:buFont typeface="Symbol" charset="2"/>
              <a:buChar char=""/>
            </a:pPr>
            <a:endParaRPr lang="tr-TR" sz="1300" spc="-1" dirty="0">
              <a:latin typeface="Arial"/>
            </a:endParaRPr>
          </a:p>
        </p:txBody>
      </p:sp>
      <p:grpSp>
        <p:nvGrpSpPr>
          <p:cNvPr id="5" name="Group 4"/>
          <p:cNvGrpSpPr/>
          <p:nvPr/>
        </p:nvGrpSpPr>
        <p:grpSpPr>
          <a:xfrm>
            <a:off x="395536" y="195486"/>
            <a:ext cx="8352928" cy="360040"/>
            <a:chOff x="395536" y="195486"/>
            <a:chExt cx="8352928" cy="360040"/>
          </a:xfrm>
        </p:grpSpPr>
        <p:cxnSp>
          <p:nvCxnSpPr>
            <p:cNvPr id="6"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sp>
          <p:nvSpPr>
            <p:cNvPr id="7" name="Metin kutusu 23"/>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Doküman Sınıfandırma: Bilgi Çıkarımı </a:t>
              </a:r>
              <a:endParaRPr lang="tr-TR" dirty="0">
                <a:solidFill>
                  <a:schemeClr val="accent1">
                    <a:lumMod val="75000"/>
                  </a:schemeClr>
                </a:solidFill>
                <a:latin typeface="Montserrat SemiBold" panose="00000700000000000000" pitchFamily="50" charset="-94"/>
              </a:endParaRPr>
            </a:p>
          </p:txBody>
        </p:sp>
      </p:grpSp>
    </p:spTree>
    <p:extLst>
      <p:ext uri="{BB962C8B-B14F-4D97-AF65-F5344CB8AC3E}">
        <p14:creationId xmlns:p14="http://schemas.microsoft.com/office/powerpoint/2010/main" val="69561595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457172" y="205068"/>
            <a:ext cx="8228763" cy="429236"/>
          </a:xfrm>
          <a:prstGeom prst="rect">
            <a:avLst/>
          </a:prstGeom>
          <a:noFill/>
          <a:ln>
            <a:noFill/>
          </a:ln>
        </p:spPr>
        <p:txBody>
          <a:bodyPr lIns="0" tIns="0" rIns="0" bIns="0" anchor="ctr">
            <a:noAutofit/>
          </a:bodyPr>
          <a:lstStyle/>
          <a:p>
            <a:pPr>
              <a:lnSpc>
                <a:spcPct val="100000"/>
              </a:lnSpc>
            </a:pPr>
            <a:endParaRPr lang="tr-TR" sz="3300" spc="-1" dirty="0">
              <a:latin typeface="Arial"/>
            </a:endParaRPr>
          </a:p>
        </p:txBody>
      </p:sp>
      <p:pic>
        <p:nvPicPr>
          <p:cNvPr id="45" name="Picture 44"/>
          <p:cNvPicPr/>
          <p:nvPr/>
        </p:nvPicPr>
        <p:blipFill>
          <a:blip r:embed="rId2"/>
          <a:stretch/>
        </p:blipFill>
        <p:spPr>
          <a:xfrm>
            <a:off x="5940152" y="915566"/>
            <a:ext cx="1377828" cy="798988"/>
          </a:xfrm>
          <a:prstGeom prst="rect">
            <a:avLst/>
          </a:prstGeom>
          <a:ln>
            <a:noFill/>
          </a:ln>
        </p:spPr>
      </p:pic>
      <p:pic>
        <p:nvPicPr>
          <p:cNvPr id="46" name="Picture 45"/>
          <p:cNvPicPr/>
          <p:nvPr/>
        </p:nvPicPr>
        <p:blipFill>
          <a:blip r:embed="rId3"/>
          <a:stretch/>
        </p:blipFill>
        <p:spPr>
          <a:xfrm>
            <a:off x="773280" y="3003798"/>
            <a:ext cx="4302776" cy="1390080"/>
          </a:xfrm>
          <a:prstGeom prst="rect">
            <a:avLst/>
          </a:prstGeom>
          <a:ln>
            <a:noFill/>
          </a:ln>
        </p:spPr>
      </p:pic>
      <mc:AlternateContent xmlns:mc="http://schemas.openxmlformats.org/markup-compatibility/2006">
        <mc:Choice xmlns:a14="http://schemas.microsoft.com/office/drawing/2010/main" Requires="a14">
          <p:sp>
            <p:nvSpPr>
              <p:cNvPr id="47" name="Formula 2"/>
              <p:cNvSpPr txBox="1"/>
              <p:nvPr/>
            </p:nvSpPr>
            <p:spPr>
              <a:xfrm>
                <a:off x="834916" y="2283718"/>
                <a:ext cx="3593068" cy="432048"/>
              </a:xfrm>
              <a:prstGeom prst="rect">
                <a:avLst/>
              </a:prstGeom>
              <a:ln>
                <a:solidFill>
                  <a:schemeClr val="accent6">
                    <a:lumMod val="75000"/>
                  </a:schemeClr>
                </a:solidFill>
              </a:ln>
            </p:spPr>
            <p:txBody>
              <a:bodyPr lIns="82936" tIns="41468" rIns="82936" bIns="41468"/>
              <a:lstStyle/>
              <a:p>
                <a:pPr/>
                <a14:m>
                  <m:oMathPara xmlns:m="http://schemas.openxmlformats.org/officeDocument/2006/math">
                    <m:oMathParaPr>
                      <m:jc m:val="left"/>
                    </m:oMathParaPr>
                    <m:oMath xmlns:m="http://schemas.openxmlformats.org/officeDocument/2006/math">
                      <m:r>
                        <a:rPr lang="tr-TR" sz="900" smtClean="0">
                          <a:solidFill>
                            <a:schemeClr val="accent1">
                              <a:lumMod val="75000"/>
                            </a:schemeClr>
                          </a:solidFill>
                          <a:latin typeface="Cambria Math"/>
                        </a:rPr>
                        <m:t>𝐄𝐭𝐤𝐢</m:t>
                      </m:r>
                      <m:r>
                        <a:rPr lang="tr-TR" sz="900" b="0" i="0" smtClean="0">
                          <a:solidFill>
                            <a:schemeClr val="accent1">
                              <a:lumMod val="75000"/>
                            </a:schemeClr>
                          </a:solidFill>
                          <a:latin typeface="Cambria Math"/>
                        </a:rPr>
                        <m:t> </m:t>
                      </m:r>
                      <m:r>
                        <a:rPr lang="tr-TR" sz="900" smtClean="0">
                          <a:solidFill>
                            <a:schemeClr val="accent1">
                              <a:lumMod val="75000"/>
                            </a:schemeClr>
                          </a:solidFill>
                          <a:latin typeface="Cambria Math"/>
                        </a:rPr>
                        <m:t>𝐃𝐞</m:t>
                      </m:r>
                      <m:r>
                        <a:rPr lang="tr-TR" sz="900" smtClean="0">
                          <a:solidFill>
                            <a:schemeClr val="accent1">
                              <a:lumMod val="75000"/>
                            </a:schemeClr>
                          </a:solidFill>
                          <a:latin typeface="Cambria Math"/>
                        </a:rPr>
                        <m:t>ğ</m:t>
                      </m:r>
                      <m:r>
                        <a:rPr lang="tr-TR" sz="900" smtClean="0">
                          <a:solidFill>
                            <a:schemeClr val="accent1">
                              <a:lumMod val="75000"/>
                            </a:schemeClr>
                          </a:solidFill>
                          <a:latin typeface="Cambria Math"/>
                        </a:rPr>
                        <m:t>𝐞𝐫𝐢</m:t>
                      </m:r>
                      <m:r>
                        <a:rPr lang="tr-TR" sz="900" smtClean="0">
                          <a:solidFill>
                            <a:schemeClr val="accent1">
                              <a:lumMod val="75000"/>
                            </a:schemeClr>
                          </a:solidFill>
                          <a:latin typeface="Cambria Math"/>
                        </a:rPr>
                        <m:t>=</m:t>
                      </m:r>
                      <m:f>
                        <m:fPr>
                          <m:ctrlPr>
                            <a:rPr lang="ar-AE" sz="900" i="1">
                              <a:solidFill>
                                <a:schemeClr val="accent1">
                                  <a:lumMod val="75000"/>
                                </a:schemeClr>
                              </a:solidFill>
                              <a:latin typeface="Cambria Math"/>
                            </a:rPr>
                          </m:ctrlPr>
                        </m:fPr>
                        <m:num>
                          <m:r>
                            <a:rPr lang="tr-TR" sz="900" i="1">
                              <a:solidFill>
                                <a:schemeClr val="accent1">
                                  <a:lumMod val="75000"/>
                                </a:schemeClr>
                              </a:solidFill>
                              <a:latin typeface="Cambria Math"/>
                            </a:rPr>
                            <m:t>𝐷𝑜𝑘</m:t>
                          </m:r>
                          <m:r>
                            <a:rPr lang="tr-TR" sz="900" i="1">
                              <a:solidFill>
                                <a:schemeClr val="accent1">
                                  <a:lumMod val="75000"/>
                                </a:schemeClr>
                              </a:solidFill>
                              <a:latin typeface="Cambria Math"/>
                            </a:rPr>
                            <m:t>ü</m:t>
                          </m:r>
                          <m:r>
                            <a:rPr lang="tr-TR" sz="900" i="1">
                              <a:solidFill>
                                <a:schemeClr val="accent1">
                                  <a:lumMod val="75000"/>
                                </a:schemeClr>
                              </a:solidFill>
                              <a:latin typeface="Cambria Math"/>
                            </a:rPr>
                            <m:t>𝑚𝑎𝑛</m:t>
                          </m:r>
                          <m:r>
                            <a:rPr lang="tr-TR" sz="900" b="0" i="1" smtClean="0">
                              <a:solidFill>
                                <a:schemeClr val="accent1">
                                  <a:lumMod val="75000"/>
                                </a:schemeClr>
                              </a:solidFill>
                              <a:latin typeface="Cambria Math"/>
                            </a:rPr>
                            <m:t> </m:t>
                          </m:r>
                          <m:r>
                            <a:rPr lang="tr-TR" sz="900" i="1">
                              <a:solidFill>
                                <a:schemeClr val="accent1">
                                  <a:lumMod val="75000"/>
                                </a:schemeClr>
                              </a:solidFill>
                              <a:latin typeface="Cambria Math"/>
                            </a:rPr>
                            <m:t>𝑆𝑎𝑦𝚤𝑠𝚤</m:t>
                          </m:r>
                        </m:num>
                        <m:den>
                          <m:r>
                            <a:rPr lang="tr-TR" sz="900" b="0" i="1" smtClean="0">
                              <a:solidFill>
                                <a:schemeClr val="accent1">
                                  <a:lumMod val="75000"/>
                                </a:schemeClr>
                              </a:solidFill>
                              <a:latin typeface="Cambria Math"/>
                            </a:rPr>
                            <m:t>(</m:t>
                          </m:r>
                          <m:r>
                            <a:rPr lang="tr-TR" sz="900" i="1">
                              <a:solidFill>
                                <a:schemeClr val="accent1">
                                  <a:lumMod val="75000"/>
                                </a:schemeClr>
                              </a:solidFill>
                              <a:latin typeface="Cambria Math"/>
                            </a:rPr>
                            <m:t>𝑇𝑒𝑟𝑠</m:t>
                          </m:r>
                          <m:r>
                            <a:rPr lang="tr-TR" sz="900" i="1">
                              <a:solidFill>
                                <a:schemeClr val="accent1">
                                  <a:lumMod val="75000"/>
                                </a:schemeClr>
                              </a:solidFill>
                              <a:latin typeface="Cambria Math"/>
                            </a:rPr>
                            <m:t> </m:t>
                          </m:r>
                          <m:r>
                            <a:rPr lang="tr-TR" sz="900" i="1">
                              <a:solidFill>
                                <a:schemeClr val="accent1">
                                  <a:lumMod val="75000"/>
                                </a:schemeClr>
                              </a:solidFill>
                              <a:latin typeface="Cambria Math"/>
                            </a:rPr>
                            <m:t>𝐹𝑟𝑒𝑘𝑎𝑛𝑠</m:t>
                          </m:r>
                          <m:r>
                            <a:rPr lang="tr-TR" sz="900" i="1">
                              <a:solidFill>
                                <a:schemeClr val="accent1">
                                  <a:lumMod val="75000"/>
                                </a:schemeClr>
                              </a:solidFill>
                              <a:latin typeface="Cambria Math"/>
                            </a:rPr>
                            <m:t> </m:t>
                          </m:r>
                          <m:r>
                            <a:rPr lang="tr-TR" sz="900" i="1">
                              <a:solidFill>
                                <a:schemeClr val="accent1">
                                  <a:lumMod val="75000"/>
                                </a:schemeClr>
                              </a:solidFill>
                              <a:latin typeface="Cambria Math"/>
                            </a:rPr>
                            <m:t>𝐷𝑒</m:t>
                          </m:r>
                          <m:r>
                            <a:rPr lang="tr-TR" sz="900" i="1">
                              <a:solidFill>
                                <a:schemeClr val="accent1">
                                  <a:lumMod val="75000"/>
                                </a:schemeClr>
                              </a:solidFill>
                              <a:latin typeface="Cambria Math"/>
                            </a:rPr>
                            <m:t>ğ</m:t>
                          </m:r>
                          <m:r>
                            <a:rPr lang="tr-TR" sz="900" i="1">
                              <a:solidFill>
                                <a:schemeClr val="accent1">
                                  <a:lumMod val="75000"/>
                                </a:schemeClr>
                              </a:solidFill>
                              <a:latin typeface="Cambria Math"/>
                            </a:rPr>
                            <m:t>𝑒𝑟𝑖</m:t>
                          </m:r>
                          <m:r>
                            <a:rPr lang="tr-TR" sz="900" b="0" i="1" smtClean="0">
                              <a:solidFill>
                                <a:schemeClr val="accent1">
                                  <a:lumMod val="75000"/>
                                </a:schemeClr>
                              </a:solidFill>
                              <a:latin typeface="Cambria Math"/>
                            </a:rPr>
                            <m:t>)</m:t>
                          </m:r>
                          <m:r>
                            <a:rPr lang="tr-TR" sz="900" i="1">
                              <a:solidFill>
                                <a:schemeClr val="accent1">
                                  <a:lumMod val="75000"/>
                                </a:schemeClr>
                              </a:solidFill>
                              <a:latin typeface="Cambria Math"/>
                            </a:rPr>
                            <m:t>×(</m:t>
                          </m:r>
                          <m:r>
                            <a:rPr lang="tr-TR" sz="900" i="1">
                              <a:solidFill>
                                <a:schemeClr val="accent1">
                                  <a:lumMod val="75000"/>
                                </a:schemeClr>
                              </a:solidFill>
                              <a:latin typeface="Cambria Math"/>
                            </a:rPr>
                            <m:t>𝑇𝑜𝑝𝑙𝑎𝑚</m:t>
                          </m:r>
                          <m:r>
                            <a:rPr lang="tr-TR" sz="900" i="1">
                              <a:solidFill>
                                <a:schemeClr val="accent1">
                                  <a:lumMod val="75000"/>
                                </a:schemeClr>
                              </a:solidFill>
                              <a:latin typeface="Cambria Math"/>
                            </a:rPr>
                            <m:t> </m:t>
                          </m:r>
                          <m:r>
                            <a:rPr lang="tr-TR" sz="900" i="1">
                              <a:solidFill>
                                <a:schemeClr val="accent1">
                                  <a:lumMod val="75000"/>
                                </a:schemeClr>
                              </a:solidFill>
                              <a:latin typeface="Cambria Math"/>
                            </a:rPr>
                            <m:t>𝐴𝑙𝑎𝑛</m:t>
                          </m:r>
                          <m:r>
                            <a:rPr lang="tr-TR" sz="900" i="1">
                              <a:solidFill>
                                <a:schemeClr val="accent1">
                                  <a:lumMod val="75000"/>
                                </a:schemeClr>
                              </a:solidFill>
                              <a:latin typeface="Cambria Math"/>
                            </a:rPr>
                            <m:t> </m:t>
                          </m:r>
                          <m:r>
                            <a:rPr lang="tr-TR" sz="900" i="1">
                              <a:solidFill>
                                <a:schemeClr val="accent1">
                                  <a:lumMod val="75000"/>
                                </a:schemeClr>
                              </a:solidFill>
                              <a:latin typeface="Cambria Math"/>
                            </a:rPr>
                            <m:t>𝐴𝑑𝚤</m:t>
                          </m:r>
                          <m:r>
                            <a:rPr lang="tr-TR" sz="900" i="1">
                              <a:solidFill>
                                <a:schemeClr val="accent1">
                                  <a:lumMod val="75000"/>
                                </a:schemeClr>
                              </a:solidFill>
                              <a:latin typeface="Cambria Math"/>
                            </a:rPr>
                            <m:t> </m:t>
                          </m:r>
                          <m:r>
                            <a:rPr lang="tr-TR" sz="900" i="1">
                              <a:solidFill>
                                <a:schemeClr val="accent1">
                                  <a:lumMod val="75000"/>
                                </a:schemeClr>
                              </a:solidFill>
                              <a:latin typeface="Cambria Math"/>
                            </a:rPr>
                            <m:t>𝑆𝑎𝑦𝚤𝑠𝚤</m:t>
                          </m:r>
                          <m:r>
                            <a:rPr lang="tr-TR" sz="900" b="0" i="1" smtClean="0">
                              <a:solidFill>
                                <a:schemeClr val="accent1">
                                  <a:lumMod val="75000"/>
                                </a:schemeClr>
                              </a:solidFill>
                              <a:latin typeface="Cambria Math"/>
                            </a:rPr>
                            <m:t>)</m:t>
                          </m:r>
                        </m:den>
                      </m:f>
                    </m:oMath>
                  </m:oMathPara>
                </a14:m>
                <a:endParaRPr sz="900" i="1" dirty="0">
                  <a:solidFill>
                    <a:schemeClr val="accent1">
                      <a:lumMod val="75000"/>
                    </a:schemeClr>
                  </a:solidFill>
                  <a:latin typeface="Montserrat SemiBold" panose="00000700000000000000" pitchFamily="50" charset="-94"/>
                </a:endParaRPr>
              </a:p>
            </p:txBody>
          </p:sp>
        </mc:Choice>
        <mc:Fallback>
          <p:sp>
            <p:nvSpPr>
              <p:cNvPr id="47" name="Formula 2"/>
              <p:cNvSpPr txBox="1">
                <a:spLocks noRot="1" noChangeAspect="1" noMove="1" noResize="1" noEditPoints="1" noAdjustHandles="1" noChangeArrowheads="1" noChangeShapeType="1" noTextEdit="1"/>
              </p:cNvSpPr>
              <p:nvPr/>
            </p:nvSpPr>
            <p:spPr>
              <a:xfrm>
                <a:off x="834916" y="2283718"/>
                <a:ext cx="3593068" cy="432048"/>
              </a:xfrm>
              <a:prstGeom prst="rect">
                <a:avLst/>
              </a:prstGeom>
              <a:blipFill rotWithShape="1">
                <a:blip r:embed="rId4"/>
                <a:stretch>
                  <a:fillRect/>
                </a:stretch>
              </a:blipFill>
              <a:ln>
                <a:solidFill>
                  <a:schemeClr val="accent6">
                    <a:lumMod val="75000"/>
                  </a:schemeClr>
                </a:solidFill>
              </a:ln>
            </p:spPr>
            <p:txBody>
              <a:bodyPr/>
              <a:lstStyle/>
              <a:p>
                <a:r>
                  <a:rPr lang="tr-TR">
                    <a:noFill/>
                  </a:rPr>
                  <a:t> </a:t>
                </a:r>
              </a:p>
            </p:txBody>
          </p:sp>
        </mc:Fallback>
      </mc:AlternateContent>
      <p:sp>
        <p:nvSpPr>
          <p:cNvPr id="48" name="TextShape 3"/>
          <p:cNvSpPr txBox="1"/>
          <p:nvPr/>
        </p:nvSpPr>
        <p:spPr>
          <a:xfrm>
            <a:off x="629264" y="771549"/>
            <a:ext cx="4302776" cy="1478309"/>
          </a:xfrm>
          <a:prstGeom prst="rect">
            <a:avLst/>
          </a:prstGeom>
          <a:noFill/>
          <a:ln>
            <a:noFill/>
          </a:ln>
        </p:spPr>
        <p:txBody>
          <a:bodyPr lIns="0" tIns="0" rIns="0" bIns="0">
            <a:noAutofit/>
          </a:bodyPr>
          <a:lstStyle/>
          <a:p>
            <a:pPr marL="269406" indent="-171450">
              <a:spcBef>
                <a:spcPts val="1285"/>
              </a:spcBef>
              <a:buClr>
                <a:schemeClr val="accent6">
                  <a:lumMod val="75000"/>
                </a:schemeClr>
              </a:buClr>
              <a:buSzPct val="45000"/>
              <a:buFont typeface="Wingdings" panose="05000000000000000000" pitchFamily="2" charset="2"/>
              <a:buChar char="§"/>
            </a:pPr>
            <a:r>
              <a:rPr lang="tr-TR" sz="1200" b="1" dirty="0" smtClean="0">
                <a:solidFill>
                  <a:schemeClr val="tx2">
                    <a:lumMod val="75000"/>
                  </a:schemeClr>
                </a:solidFill>
                <a:latin typeface="Montserrat Medium" pitchFamily="50" charset="-94"/>
              </a:rPr>
              <a:t>Etki Değeri Tanımı</a:t>
            </a:r>
          </a:p>
          <a:p>
            <a:pPr marL="97956">
              <a:spcBef>
                <a:spcPts val="1285"/>
              </a:spcBef>
              <a:buClr>
                <a:schemeClr val="accent6">
                  <a:lumMod val="75000"/>
                </a:schemeClr>
              </a:buClr>
              <a:buSzPct val="45000"/>
            </a:pPr>
            <a:r>
              <a:rPr lang="tr-TR" sz="1200" b="1" dirty="0" smtClean="0">
                <a:solidFill>
                  <a:schemeClr val="tx2">
                    <a:lumMod val="75000"/>
                  </a:schemeClr>
                </a:solidFill>
                <a:latin typeface="Montserrat Medium" pitchFamily="50" charset="-94"/>
              </a:rPr>
              <a:t>        </a:t>
            </a:r>
            <a:r>
              <a:rPr lang="tr-TR" sz="1200" dirty="0" smtClean="0">
                <a:solidFill>
                  <a:schemeClr val="tx2">
                    <a:lumMod val="75000"/>
                  </a:schemeClr>
                </a:solidFill>
                <a:latin typeface="Montserrat Medium" pitchFamily="50" charset="-94"/>
              </a:rPr>
              <a:t>Kısıtlar</a:t>
            </a:r>
          </a:p>
          <a:p>
            <a:pPr marL="718272" lvl="1" indent="-261216">
              <a:spcBef>
                <a:spcPts val="771"/>
              </a:spcBef>
              <a:buClr>
                <a:schemeClr val="accent6">
                  <a:lumMod val="75000"/>
                </a:schemeClr>
              </a:buClr>
              <a:buSzPct val="45000"/>
              <a:buFont typeface="Wingdings" charset="2"/>
              <a:buChar char=""/>
            </a:pPr>
            <a:r>
              <a:rPr lang="tr-TR" sz="1200" dirty="0">
                <a:solidFill>
                  <a:schemeClr val="tx2">
                    <a:lumMod val="75000"/>
                  </a:schemeClr>
                </a:solidFill>
                <a:latin typeface="Montserrat Medium" pitchFamily="50" charset="-94"/>
              </a:rPr>
              <a:t>Ters Frekans değeri arttıkça etki değeri azalmalı</a:t>
            </a:r>
          </a:p>
          <a:p>
            <a:pPr marL="718272" lvl="1" indent="-261216">
              <a:spcBef>
                <a:spcPts val="771"/>
              </a:spcBef>
              <a:buClr>
                <a:schemeClr val="accent6">
                  <a:lumMod val="75000"/>
                </a:schemeClr>
              </a:buClr>
              <a:buSzPct val="45000"/>
              <a:buFont typeface="Wingdings" charset="2"/>
              <a:buChar char=""/>
            </a:pPr>
            <a:r>
              <a:rPr lang="tr-TR" sz="1200" dirty="0" smtClean="0">
                <a:solidFill>
                  <a:schemeClr val="tx2">
                    <a:lumMod val="75000"/>
                  </a:schemeClr>
                </a:solidFill>
                <a:latin typeface="Montserrat Medium" pitchFamily="50" charset="-94"/>
              </a:rPr>
              <a:t>Alan </a:t>
            </a:r>
            <a:r>
              <a:rPr lang="tr-TR" sz="1200" dirty="0">
                <a:solidFill>
                  <a:schemeClr val="tx2">
                    <a:lumMod val="75000"/>
                  </a:schemeClr>
                </a:solidFill>
                <a:latin typeface="Montserrat Medium" pitchFamily="50" charset="-94"/>
              </a:rPr>
              <a:t>adı sayısı arttıkça etki değeri </a:t>
            </a:r>
            <a:r>
              <a:rPr lang="tr-TR" sz="1200" dirty="0" smtClean="0">
                <a:solidFill>
                  <a:schemeClr val="tx2">
                    <a:lumMod val="75000"/>
                  </a:schemeClr>
                </a:solidFill>
                <a:latin typeface="Montserrat Medium" pitchFamily="50" charset="-94"/>
              </a:rPr>
              <a:t>azalmalı</a:t>
            </a:r>
          </a:p>
          <a:p>
            <a:pPr marL="1175472" lvl="2" indent="-261216">
              <a:spcBef>
                <a:spcPts val="771"/>
              </a:spcBef>
              <a:buClr>
                <a:schemeClr val="accent6">
                  <a:lumMod val="75000"/>
                </a:schemeClr>
              </a:buClr>
              <a:buSzPct val="45000"/>
              <a:buFont typeface="Wingdings" charset="2"/>
              <a:buChar char=""/>
            </a:pPr>
            <a:endParaRPr lang="tr-TR" sz="1200" dirty="0">
              <a:solidFill>
                <a:schemeClr val="tx2">
                  <a:lumMod val="75000"/>
                </a:schemeClr>
              </a:solidFill>
              <a:latin typeface="Montserrat Medium" pitchFamily="50" charset="-94"/>
            </a:endParaRPr>
          </a:p>
        </p:txBody>
      </p:sp>
      <p:grpSp>
        <p:nvGrpSpPr>
          <p:cNvPr id="8" name="Group 7"/>
          <p:cNvGrpSpPr/>
          <p:nvPr/>
        </p:nvGrpSpPr>
        <p:grpSpPr>
          <a:xfrm>
            <a:off x="395536" y="195486"/>
            <a:ext cx="8352928" cy="360040"/>
            <a:chOff x="395536" y="195486"/>
            <a:chExt cx="8352928" cy="360040"/>
          </a:xfrm>
        </p:grpSpPr>
        <p:cxnSp>
          <p:nvCxnSpPr>
            <p:cNvPr id="9" name="Düz Bağlayıcı 5"/>
            <p:cNvCxnSpPr/>
            <p:nvPr/>
          </p:nvCxnSpPr>
          <p:spPr>
            <a:xfrm>
              <a:off x="395536" y="555526"/>
              <a:ext cx="8352928" cy="0"/>
            </a:xfrm>
            <a:prstGeom prst="line">
              <a:avLst/>
            </a:prstGeom>
            <a:ln w="6350">
              <a:solidFill>
                <a:srgbClr val="C7C7CC"/>
              </a:solidFill>
            </a:ln>
          </p:spPr>
          <p:style>
            <a:lnRef idx="1">
              <a:schemeClr val="accent1"/>
            </a:lnRef>
            <a:fillRef idx="0">
              <a:schemeClr val="accent1"/>
            </a:fillRef>
            <a:effectRef idx="0">
              <a:schemeClr val="accent1"/>
            </a:effectRef>
            <a:fontRef idx="minor">
              <a:schemeClr val="tx1"/>
            </a:fontRef>
          </p:style>
        </p:cxnSp>
        <p:sp>
          <p:nvSpPr>
            <p:cNvPr id="10" name="Metin kutusu 23"/>
            <p:cNvSpPr txBox="1"/>
            <p:nvPr/>
          </p:nvSpPr>
          <p:spPr>
            <a:xfrm>
              <a:off x="611560" y="195486"/>
              <a:ext cx="8136904" cy="276999"/>
            </a:xfrm>
            <a:prstGeom prst="rect">
              <a:avLst/>
            </a:prstGeom>
          </p:spPr>
          <p:txBody>
            <a:bodyPr wrap="square" lIns="0" tIns="0" rIns="0" bIns="0" rtlCol="0">
              <a:spAutoFit/>
            </a:bodyPr>
            <a:lstStyle/>
            <a:p>
              <a:r>
                <a:rPr lang="tr-TR" dirty="0" smtClean="0">
                  <a:solidFill>
                    <a:schemeClr val="accent1">
                      <a:lumMod val="75000"/>
                    </a:schemeClr>
                  </a:solidFill>
                  <a:latin typeface="Montserrat SemiBold" panose="00000700000000000000" pitchFamily="50" charset="-94"/>
                </a:rPr>
                <a:t>Doküman Sınıflandırma : Etki Değeri Tanımlaması </a:t>
              </a:r>
              <a:endParaRPr lang="tr-TR" dirty="0">
                <a:solidFill>
                  <a:schemeClr val="accent1">
                    <a:lumMod val="75000"/>
                  </a:schemeClr>
                </a:solidFill>
                <a:latin typeface="Montserrat SemiBold" panose="00000700000000000000" pitchFamily="50" charset="-94"/>
              </a:endParaRPr>
            </a:p>
          </p:txBody>
        </p:sp>
      </p:grpSp>
      <p:pic>
        <p:nvPicPr>
          <p:cNvPr id="11" name="Picture 10"/>
          <p:cNvPicPr/>
          <p:nvPr/>
        </p:nvPicPr>
        <p:blipFill rotWithShape="1">
          <a:blip r:embed="rId5"/>
          <a:srcRect l="-960" t="19378" r="4335" b="24808"/>
          <a:stretch/>
        </p:blipFill>
        <p:spPr>
          <a:xfrm>
            <a:off x="5652120" y="2139702"/>
            <a:ext cx="2520280" cy="1966144"/>
          </a:xfrm>
          <a:prstGeom prst="rect">
            <a:avLst/>
          </a:prstGeom>
          <a:ln>
            <a:noFill/>
          </a:ln>
        </p:spPr>
      </p:pic>
      <p:sp>
        <p:nvSpPr>
          <p:cNvPr id="2" name="TextBox 1"/>
          <p:cNvSpPr txBox="1"/>
          <p:nvPr/>
        </p:nvSpPr>
        <p:spPr>
          <a:xfrm>
            <a:off x="6263394" y="1722228"/>
            <a:ext cx="540854" cy="276999"/>
          </a:xfrm>
          <a:prstGeom prst="rect">
            <a:avLst/>
          </a:prstGeom>
          <a:noFill/>
        </p:spPr>
        <p:txBody>
          <a:bodyPr wrap="square" rtlCol="0">
            <a:spAutoFit/>
          </a:bodyPr>
          <a:lstStyle/>
          <a:p>
            <a:r>
              <a:rPr lang="en-US" sz="1200" dirty="0" smtClean="0"/>
              <a:t>D-2</a:t>
            </a:r>
            <a:endParaRPr lang="tr-TR" sz="1200" dirty="0"/>
          </a:p>
        </p:txBody>
      </p:sp>
      <p:sp>
        <p:nvSpPr>
          <p:cNvPr id="12" name="TextBox 11"/>
          <p:cNvSpPr txBox="1"/>
          <p:nvPr/>
        </p:nvSpPr>
        <p:spPr>
          <a:xfrm>
            <a:off x="6300192" y="4105846"/>
            <a:ext cx="661633" cy="246221"/>
          </a:xfrm>
          <a:prstGeom prst="rect">
            <a:avLst/>
          </a:prstGeom>
          <a:noFill/>
        </p:spPr>
        <p:txBody>
          <a:bodyPr wrap="square" rtlCol="0">
            <a:spAutoFit/>
          </a:bodyPr>
          <a:lstStyle/>
          <a:p>
            <a:r>
              <a:rPr lang="en-US" sz="1000" dirty="0" smtClean="0"/>
              <a:t>D-10</a:t>
            </a:r>
            <a:endParaRPr lang="tr-TR" sz="1000" dirty="0"/>
          </a:p>
        </p:txBody>
      </p:sp>
    </p:spTree>
    <p:extLst>
      <p:ext uri="{BB962C8B-B14F-4D97-AF65-F5344CB8AC3E}">
        <p14:creationId xmlns:p14="http://schemas.microsoft.com/office/powerpoint/2010/main" val="1755846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18801</TotalTime>
  <Words>1258</Words>
  <Application>Microsoft Office PowerPoint</Application>
  <PresentationFormat>On-screen Show (16:9)</PresentationFormat>
  <Paragraphs>197</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Ofis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Volkan Çetin</dc:creator>
  <cp:lastModifiedBy>Bekir Bakar</cp:lastModifiedBy>
  <cp:revision>799</cp:revision>
  <dcterms:created xsi:type="dcterms:W3CDTF">2015-07-21T11:27:57Z</dcterms:created>
  <dcterms:modified xsi:type="dcterms:W3CDTF">2020-09-24T07:46:31Z</dcterms:modified>
</cp:coreProperties>
</file>