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904113" cy="43919775"/>
  <p:notesSz cx="7099300" cy="10234613"/>
  <p:defaultTextStyle>
    <a:defPPr>
      <a:defRPr lang="en-GB"/>
    </a:defPPr>
    <a:lvl1pPr algn="l" defTabSz="480700" rtl="0" eaLnBrk="0" fontAlgn="base" hangingPunct="0">
      <a:lnSpc>
        <a:spcPct val="7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Times New Roman" pitchFamily="18" charset="0"/>
        <a:ea typeface="+mn-ea"/>
        <a:cs typeface="Lucida Sans Unicode" pitchFamily="34" charset="0"/>
      </a:defRPr>
    </a:lvl1pPr>
    <a:lvl2pPr marL="480700" algn="l" defTabSz="480700" rtl="0" eaLnBrk="0" fontAlgn="base" hangingPunct="0">
      <a:lnSpc>
        <a:spcPct val="7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Times New Roman" pitchFamily="18" charset="0"/>
        <a:ea typeface="+mn-ea"/>
        <a:cs typeface="Lucida Sans Unicode" pitchFamily="34" charset="0"/>
      </a:defRPr>
    </a:lvl2pPr>
    <a:lvl3pPr marL="961400" algn="l" defTabSz="480700" rtl="0" eaLnBrk="0" fontAlgn="base" hangingPunct="0">
      <a:lnSpc>
        <a:spcPct val="7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Times New Roman" pitchFamily="18" charset="0"/>
        <a:ea typeface="+mn-ea"/>
        <a:cs typeface="Lucida Sans Unicode" pitchFamily="34" charset="0"/>
      </a:defRPr>
    </a:lvl3pPr>
    <a:lvl4pPr marL="1442100" algn="l" defTabSz="480700" rtl="0" eaLnBrk="0" fontAlgn="base" hangingPunct="0">
      <a:lnSpc>
        <a:spcPct val="7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Times New Roman" pitchFamily="18" charset="0"/>
        <a:ea typeface="+mn-ea"/>
        <a:cs typeface="Lucida Sans Unicode" pitchFamily="34" charset="0"/>
      </a:defRPr>
    </a:lvl4pPr>
    <a:lvl5pPr marL="1922800" algn="l" defTabSz="480700" rtl="0" eaLnBrk="0" fontAlgn="base" hangingPunct="0">
      <a:lnSpc>
        <a:spcPct val="7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Times New Roman" pitchFamily="18" charset="0"/>
        <a:ea typeface="+mn-ea"/>
        <a:cs typeface="Lucida Sans Unicode" pitchFamily="34" charset="0"/>
      </a:defRPr>
    </a:lvl5pPr>
    <a:lvl6pPr marL="2403500" algn="l" defTabSz="961400" rtl="0" eaLnBrk="1" latinLnBrk="0" hangingPunct="1">
      <a:defRPr kern="1200">
        <a:solidFill>
          <a:schemeClr val="bg1"/>
        </a:solidFill>
        <a:latin typeface="Times New Roman" pitchFamily="18" charset="0"/>
        <a:ea typeface="+mn-ea"/>
        <a:cs typeface="Lucida Sans Unicode" pitchFamily="34" charset="0"/>
      </a:defRPr>
    </a:lvl6pPr>
    <a:lvl7pPr marL="2884200" algn="l" defTabSz="961400" rtl="0" eaLnBrk="1" latinLnBrk="0" hangingPunct="1">
      <a:defRPr kern="1200">
        <a:solidFill>
          <a:schemeClr val="bg1"/>
        </a:solidFill>
        <a:latin typeface="Times New Roman" pitchFamily="18" charset="0"/>
        <a:ea typeface="+mn-ea"/>
        <a:cs typeface="Lucida Sans Unicode" pitchFamily="34" charset="0"/>
      </a:defRPr>
    </a:lvl7pPr>
    <a:lvl8pPr marL="3364901" algn="l" defTabSz="961400" rtl="0" eaLnBrk="1" latinLnBrk="0" hangingPunct="1">
      <a:defRPr kern="1200">
        <a:solidFill>
          <a:schemeClr val="bg1"/>
        </a:solidFill>
        <a:latin typeface="Times New Roman" pitchFamily="18" charset="0"/>
        <a:ea typeface="+mn-ea"/>
        <a:cs typeface="Lucida Sans Unicode" pitchFamily="34" charset="0"/>
      </a:defRPr>
    </a:lvl8pPr>
    <a:lvl9pPr marL="3845601" algn="l" defTabSz="961400" rtl="0" eaLnBrk="1" latinLnBrk="0" hangingPunct="1">
      <a:defRPr kern="1200">
        <a:solidFill>
          <a:schemeClr val="bg1"/>
        </a:solidFill>
        <a:latin typeface="Times New Roman" pitchFamily="18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17" userDrawn="1">
          <p15:clr>
            <a:srgbClr val="A4A3A4"/>
          </p15:clr>
        </p15:guide>
        <p15:guide id="2" pos="313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76">
          <p15:clr>
            <a:srgbClr val="A4A3A4"/>
          </p15:clr>
        </p15:guide>
        <p15:guide id="2" pos="226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FF33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Orta Stil 2 - Vurgu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54" autoAdjust="0"/>
  </p:normalViewPr>
  <p:slideViewPr>
    <p:cSldViewPr>
      <p:cViewPr>
        <p:scale>
          <a:sx n="25" d="100"/>
          <a:sy n="25" d="100"/>
        </p:scale>
        <p:origin x="1162" y="-1723"/>
      </p:cViewPr>
      <p:guideLst>
        <p:guide orient="horz" pos="2217"/>
        <p:guide pos="3131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976"/>
        <p:guide pos="226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1" y="1"/>
            <a:ext cx="7099300" cy="10236254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lIns="95052" tIns="47526" rIns="95052" bIns="47526" anchor="ctr"/>
          <a:lstStyle/>
          <a:p>
            <a:pPr>
              <a:defRPr/>
            </a:pPr>
            <a:endParaRPr lang="en-US"/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1" y="1"/>
            <a:ext cx="7099300" cy="10236254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5052" tIns="47526" rIns="95052" bIns="47526" anchor="ctr"/>
          <a:lstStyle/>
          <a:p>
            <a:pPr>
              <a:defRPr/>
            </a:pPr>
            <a:endParaRPr lang="en-US"/>
          </a:p>
        </p:txBody>
      </p:sp>
      <p:sp>
        <p:nvSpPr>
          <p:cNvPr id="2051" name="AutoShape 3"/>
          <p:cNvSpPr>
            <a:spLocks noChangeArrowheads="1"/>
          </p:cNvSpPr>
          <p:nvPr/>
        </p:nvSpPr>
        <p:spPr bwMode="auto">
          <a:xfrm>
            <a:off x="1" y="1"/>
            <a:ext cx="7099300" cy="10236254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5052" tIns="47526" rIns="95052" bIns="47526" anchor="ctr"/>
          <a:lstStyle/>
          <a:p>
            <a:pPr>
              <a:defRPr/>
            </a:pPr>
            <a:endParaRPr lang="en-US"/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1" y="1"/>
            <a:ext cx="7099300" cy="10236254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5052" tIns="47526" rIns="95052" bIns="47526" anchor="ctr"/>
          <a:lstStyle/>
          <a:p>
            <a:pPr>
              <a:defRPr/>
            </a:pPr>
            <a:endParaRPr lang="en-US"/>
          </a:p>
        </p:txBody>
      </p:sp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1" y="1"/>
            <a:ext cx="7099300" cy="10236254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5052" tIns="47526" rIns="95052" bIns="47526" anchor="ctr"/>
          <a:lstStyle/>
          <a:p>
            <a:pPr>
              <a:defRPr/>
            </a:pPr>
            <a:endParaRPr lang="en-US"/>
          </a:p>
        </p:txBody>
      </p:sp>
      <p:sp>
        <p:nvSpPr>
          <p:cNvPr id="2054" name="AutoShape 6"/>
          <p:cNvSpPr>
            <a:spLocks noChangeArrowheads="1"/>
          </p:cNvSpPr>
          <p:nvPr/>
        </p:nvSpPr>
        <p:spPr bwMode="auto">
          <a:xfrm>
            <a:off x="1" y="1"/>
            <a:ext cx="7099300" cy="10236254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5052" tIns="47526" rIns="95052" bIns="47526" anchor="ctr"/>
          <a:lstStyle/>
          <a:p>
            <a:pPr>
              <a:defRPr/>
            </a:pPr>
            <a:endParaRPr lang="en-US"/>
          </a:p>
        </p:txBody>
      </p:sp>
      <p:sp>
        <p:nvSpPr>
          <p:cNvPr id="2055" name="AutoShape 7"/>
          <p:cNvSpPr>
            <a:spLocks noChangeArrowheads="1"/>
          </p:cNvSpPr>
          <p:nvPr/>
        </p:nvSpPr>
        <p:spPr bwMode="auto">
          <a:xfrm>
            <a:off x="1" y="1"/>
            <a:ext cx="7099300" cy="10236254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5052" tIns="47526" rIns="95052" bIns="47526" anchor="ctr"/>
          <a:lstStyle/>
          <a:p>
            <a:pPr>
              <a:defRPr/>
            </a:pPr>
            <a:endParaRPr lang="en-US"/>
          </a:p>
        </p:txBody>
      </p:sp>
      <p:sp>
        <p:nvSpPr>
          <p:cNvPr id="2056" name="AutoShape 8"/>
          <p:cNvSpPr>
            <a:spLocks noChangeArrowheads="1"/>
          </p:cNvSpPr>
          <p:nvPr/>
        </p:nvSpPr>
        <p:spPr bwMode="auto">
          <a:xfrm>
            <a:off x="1" y="1"/>
            <a:ext cx="7099300" cy="10236254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5052" tIns="47526" rIns="95052" bIns="47526" anchor="ctr"/>
          <a:lstStyle/>
          <a:p>
            <a:pPr>
              <a:defRPr/>
            </a:pPr>
            <a:endParaRPr lang="en-US"/>
          </a:p>
        </p:txBody>
      </p:sp>
      <p:sp>
        <p:nvSpPr>
          <p:cNvPr id="2057" name="AutoShape 9"/>
          <p:cNvSpPr>
            <a:spLocks noChangeArrowheads="1"/>
          </p:cNvSpPr>
          <p:nvPr/>
        </p:nvSpPr>
        <p:spPr bwMode="auto">
          <a:xfrm>
            <a:off x="1" y="1"/>
            <a:ext cx="7099300" cy="10236254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5052" tIns="47526" rIns="95052" bIns="47526" anchor="ctr"/>
          <a:lstStyle/>
          <a:p>
            <a:pPr>
              <a:defRPr/>
            </a:pPr>
            <a:endParaRPr lang="en-US"/>
          </a:p>
        </p:txBody>
      </p:sp>
      <p:sp>
        <p:nvSpPr>
          <p:cNvPr id="2058" name="AutoShape 10"/>
          <p:cNvSpPr>
            <a:spLocks noChangeArrowheads="1"/>
          </p:cNvSpPr>
          <p:nvPr/>
        </p:nvSpPr>
        <p:spPr bwMode="auto">
          <a:xfrm>
            <a:off x="1" y="1"/>
            <a:ext cx="7099300" cy="10236254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5052" tIns="47526" rIns="95052" bIns="47526" anchor="ctr"/>
          <a:lstStyle/>
          <a:p>
            <a:pPr>
              <a:defRPr/>
            </a:pPr>
            <a:endParaRPr lang="en-US"/>
          </a:p>
        </p:txBody>
      </p:sp>
      <p:sp>
        <p:nvSpPr>
          <p:cNvPr id="2059" name="AutoShape 11"/>
          <p:cNvSpPr>
            <a:spLocks noChangeArrowheads="1"/>
          </p:cNvSpPr>
          <p:nvPr/>
        </p:nvSpPr>
        <p:spPr bwMode="auto">
          <a:xfrm>
            <a:off x="1" y="1"/>
            <a:ext cx="7099300" cy="10236254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5052" tIns="47526" rIns="95052" bIns="47526" anchor="ctr"/>
          <a:lstStyle/>
          <a:p>
            <a:pPr>
              <a:defRPr/>
            </a:pPr>
            <a:endParaRPr lang="en-US"/>
          </a:p>
        </p:txBody>
      </p:sp>
      <p:sp>
        <p:nvSpPr>
          <p:cNvPr id="2060" name="AutoShape 12"/>
          <p:cNvSpPr>
            <a:spLocks noChangeArrowheads="1"/>
          </p:cNvSpPr>
          <p:nvPr/>
        </p:nvSpPr>
        <p:spPr bwMode="auto">
          <a:xfrm>
            <a:off x="1" y="1"/>
            <a:ext cx="7099300" cy="10236254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5052" tIns="47526" rIns="95052" bIns="47526" anchor="ctr"/>
          <a:lstStyle/>
          <a:p>
            <a:pPr>
              <a:defRPr/>
            </a:pPr>
            <a:endParaRPr lang="en-US"/>
          </a:p>
        </p:txBody>
      </p:sp>
      <p:sp>
        <p:nvSpPr>
          <p:cNvPr id="2061" name="AutoShape 13"/>
          <p:cNvSpPr>
            <a:spLocks noChangeArrowheads="1"/>
          </p:cNvSpPr>
          <p:nvPr/>
        </p:nvSpPr>
        <p:spPr bwMode="auto">
          <a:xfrm>
            <a:off x="1" y="1"/>
            <a:ext cx="7099300" cy="10236254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5052" tIns="47526" rIns="95052" bIns="47526" anchor="ctr"/>
          <a:lstStyle/>
          <a:p>
            <a:pPr>
              <a:defRPr/>
            </a:pPr>
            <a:endParaRPr lang="en-US"/>
          </a:p>
        </p:txBody>
      </p:sp>
      <p:sp>
        <p:nvSpPr>
          <p:cNvPr id="2062" name="AutoShape 14"/>
          <p:cNvSpPr>
            <a:spLocks noChangeArrowheads="1"/>
          </p:cNvSpPr>
          <p:nvPr/>
        </p:nvSpPr>
        <p:spPr bwMode="auto">
          <a:xfrm>
            <a:off x="1" y="1"/>
            <a:ext cx="7099300" cy="10236254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5052" tIns="47526" rIns="95052" bIns="47526" anchor="ctr"/>
          <a:lstStyle/>
          <a:p>
            <a:pPr>
              <a:defRPr/>
            </a:pPr>
            <a:endParaRPr lang="en-US"/>
          </a:p>
        </p:txBody>
      </p:sp>
      <p:sp>
        <p:nvSpPr>
          <p:cNvPr id="2063" name="AutoShape 15"/>
          <p:cNvSpPr>
            <a:spLocks noChangeArrowheads="1"/>
          </p:cNvSpPr>
          <p:nvPr/>
        </p:nvSpPr>
        <p:spPr bwMode="auto">
          <a:xfrm>
            <a:off x="1" y="1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5052" tIns="47526" rIns="95052" bIns="47526" anchor="ctr"/>
          <a:lstStyle/>
          <a:p>
            <a:pPr>
              <a:defRPr/>
            </a:pPr>
            <a:endParaRPr lang="en-US"/>
          </a:p>
        </p:txBody>
      </p:sp>
      <p:sp>
        <p:nvSpPr>
          <p:cNvPr id="2064" name="Text Box 16"/>
          <p:cNvSpPr txBox="1">
            <a:spLocks noChangeArrowheads="1"/>
          </p:cNvSpPr>
          <p:nvPr/>
        </p:nvSpPr>
        <p:spPr bwMode="auto">
          <a:xfrm>
            <a:off x="-11604178" y="-15407703"/>
            <a:ext cx="30324297" cy="3619194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5052" tIns="47526" rIns="95052" bIns="47526" anchor="ctr"/>
          <a:lstStyle/>
          <a:p>
            <a:pPr>
              <a:defRPr/>
            </a:pPr>
            <a:endParaRPr lang="en-US"/>
          </a:p>
        </p:txBody>
      </p:sp>
      <p:sp>
        <p:nvSpPr>
          <p:cNvPr id="2065" name="Rectangle 17"/>
          <p:cNvSpPr>
            <a:spLocks noGrp="1" noChangeArrowheads="1"/>
          </p:cNvSpPr>
          <p:nvPr>
            <p:ph type="body"/>
          </p:nvPr>
        </p:nvSpPr>
        <p:spPr bwMode="auto">
          <a:xfrm>
            <a:off x="710596" y="4863000"/>
            <a:ext cx="5656474" cy="460377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1" name="Rectangle 18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-5822950" y="-9804400"/>
            <a:ext cx="18724563" cy="24996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972317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807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62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81138" indent="-300438" algn="l" defTabSz="4807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62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201750" indent="-240350" algn="l" defTabSz="4807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62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82450" indent="-240350" algn="l" defTabSz="4807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62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163150" indent="-240350" algn="l" defTabSz="4807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62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403500" algn="l" defTabSz="961400" rtl="0" eaLnBrk="1" latinLnBrk="0" hangingPunct="1">
      <a:defRPr sz="1262" kern="1200">
        <a:solidFill>
          <a:schemeClr val="tx1"/>
        </a:solidFill>
        <a:latin typeface="+mn-lt"/>
        <a:ea typeface="+mn-ea"/>
        <a:cs typeface="+mn-cs"/>
      </a:defRPr>
    </a:lvl6pPr>
    <a:lvl7pPr marL="2884200" algn="l" defTabSz="961400" rtl="0" eaLnBrk="1" latinLnBrk="0" hangingPunct="1">
      <a:defRPr sz="1262" kern="1200">
        <a:solidFill>
          <a:schemeClr val="tx1"/>
        </a:solidFill>
        <a:latin typeface="+mn-lt"/>
        <a:ea typeface="+mn-ea"/>
        <a:cs typeface="+mn-cs"/>
      </a:defRPr>
    </a:lvl7pPr>
    <a:lvl8pPr marL="3364901" algn="l" defTabSz="961400" rtl="0" eaLnBrk="1" latinLnBrk="0" hangingPunct="1">
      <a:defRPr sz="1262" kern="1200">
        <a:solidFill>
          <a:schemeClr val="tx1"/>
        </a:solidFill>
        <a:latin typeface="+mn-lt"/>
        <a:ea typeface="+mn-ea"/>
        <a:cs typeface="+mn-cs"/>
      </a:defRPr>
    </a:lvl8pPr>
    <a:lvl9pPr marL="3845601" algn="l" defTabSz="961400" rtl="0" eaLnBrk="1" latinLnBrk="0" hangingPunct="1">
      <a:defRPr sz="126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1942074" y="-9804753"/>
            <a:ext cx="3211826" cy="2499916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5052" tIns="47526" rIns="95052" bIns="47526" anchor="ctr"/>
          <a:lstStyle/>
          <a:p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body"/>
          </p:nvPr>
        </p:nvSpPr>
        <p:spPr>
          <a:xfrm>
            <a:off x="710596" y="4863000"/>
            <a:ext cx="5658139" cy="4605412"/>
          </a:xfrm>
          <a:noFill/>
          <a:ln/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7766" y="13643872"/>
            <a:ext cx="27968582" cy="941417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5531" y="24887765"/>
            <a:ext cx="23033052" cy="11224340"/>
          </a:xfrm>
        </p:spPr>
        <p:txBody>
          <a:bodyPr/>
          <a:lstStyle>
            <a:lvl1pPr marL="0" indent="0" algn="ctr">
              <a:buNone/>
              <a:defRPr/>
            </a:lvl1pPr>
            <a:lvl2pPr marL="469224" indent="0" algn="ctr">
              <a:buNone/>
              <a:defRPr/>
            </a:lvl2pPr>
            <a:lvl3pPr marL="938449" indent="0" algn="ctr">
              <a:buNone/>
              <a:defRPr/>
            </a:lvl3pPr>
            <a:lvl4pPr marL="1407673" indent="0" algn="ctr">
              <a:buNone/>
              <a:defRPr/>
            </a:lvl4pPr>
            <a:lvl5pPr marL="1876897" indent="0" algn="ctr">
              <a:buNone/>
              <a:defRPr/>
            </a:lvl5pPr>
            <a:lvl6pPr marL="2346122" indent="0" algn="ctr">
              <a:buNone/>
              <a:defRPr/>
            </a:lvl6pPr>
            <a:lvl7pPr marL="2815346" indent="0" algn="ctr">
              <a:buNone/>
              <a:defRPr/>
            </a:lvl7pPr>
            <a:lvl8pPr marL="3284571" indent="0" algn="ctr">
              <a:buNone/>
              <a:defRPr/>
            </a:lvl8pPr>
            <a:lvl9pPr marL="3753795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426514" y="3903836"/>
            <a:ext cx="6985674" cy="35132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67765" y="3903836"/>
            <a:ext cx="20793080" cy="35132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8920" y="28222969"/>
            <a:ext cx="27968582" cy="8721716"/>
          </a:xfrm>
        </p:spPr>
        <p:txBody>
          <a:bodyPr anchor="t"/>
          <a:lstStyle>
            <a:lvl1pPr algn="l">
              <a:defRPr sz="4105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8920" y="18614908"/>
            <a:ext cx="27968582" cy="9608061"/>
          </a:xfrm>
        </p:spPr>
        <p:txBody>
          <a:bodyPr anchor="b"/>
          <a:lstStyle>
            <a:lvl1pPr marL="0" indent="0">
              <a:buNone/>
              <a:defRPr sz="2053"/>
            </a:lvl1pPr>
            <a:lvl2pPr marL="469224" indent="0">
              <a:buNone/>
              <a:defRPr sz="1847"/>
            </a:lvl2pPr>
            <a:lvl3pPr marL="938449" indent="0">
              <a:buNone/>
              <a:defRPr sz="1642"/>
            </a:lvl3pPr>
            <a:lvl4pPr marL="1407673" indent="0">
              <a:buNone/>
              <a:defRPr sz="1437"/>
            </a:lvl4pPr>
            <a:lvl5pPr marL="1876897" indent="0">
              <a:buNone/>
              <a:defRPr sz="1437"/>
            </a:lvl5pPr>
            <a:lvl6pPr marL="2346122" indent="0">
              <a:buNone/>
              <a:defRPr sz="1437"/>
            </a:lvl6pPr>
            <a:lvl7pPr marL="2815346" indent="0">
              <a:buNone/>
              <a:defRPr sz="1437"/>
            </a:lvl7pPr>
            <a:lvl8pPr marL="3284571" indent="0">
              <a:buNone/>
              <a:defRPr sz="1437"/>
            </a:lvl8pPr>
            <a:lvl9pPr marL="3753795" indent="0">
              <a:buNone/>
              <a:defRPr sz="143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67765" y="12689094"/>
            <a:ext cx="13888514" cy="26347629"/>
          </a:xfrm>
        </p:spPr>
        <p:txBody>
          <a:bodyPr/>
          <a:lstStyle>
            <a:lvl1pPr>
              <a:defRPr sz="2874"/>
            </a:lvl1pPr>
            <a:lvl2pPr>
              <a:defRPr sz="2463"/>
            </a:lvl2pPr>
            <a:lvl3pPr>
              <a:defRPr sz="2053"/>
            </a:lvl3pPr>
            <a:lvl4pPr>
              <a:defRPr sz="1847"/>
            </a:lvl4pPr>
            <a:lvl5pPr>
              <a:defRPr sz="1847"/>
            </a:lvl5pPr>
            <a:lvl6pPr>
              <a:defRPr sz="1847"/>
            </a:lvl6pPr>
            <a:lvl7pPr>
              <a:defRPr sz="1847"/>
            </a:lvl7pPr>
            <a:lvl8pPr>
              <a:defRPr sz="1847"/>
            </a:lvl8pPr>
            <a:lvl9pPr>
              <a:defRPr sz="184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21948" y="12689094"/>
            <a:ext cx="13890240" cy="26347629"/>
          </a:xfrm>
        </p:spPr>
        <p:txBody>
          <a:bodyPr/>
          <a:lstStyle>
            <a:lvl1pPr>
              <a:defRPr sz="2874"/>
            </a:lvl1pPr>
            <a:lvl2pPr>
              <a:defRPr sz="2463"/>
            </a:lvl2pPr>
            <a:lvl3pPr>
              <a:defRPr sz="2053"/>
            </a:lvl3pPr>
            <a:lvl4pPr>
              <a:defRPr sz="1847"/>
            </a:lvl4pPr>
            <a:lvl5pPr>
              <a:defRPr sz="1847"/>
            </a:lvl5pPr>
            <a:lvl6pPr>
              <a:defRPr sz="1847"/>
            </a:lvl6pPr>
            <a:lvl7pPr>
              <a:defRPr sz="1847"/>
            </a:lvl7pPr>
            <a:lvl8pPr>
              <a:defRPr sz="1847"/>
            </a:lvl8pPr>
            <a:lvl9pPr>
              <a:defRPr sz="184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4603" y="1758030"/>
            <a:ext cx="29614909" cy="732050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4603" y="9831278"/>
            <a:ext cx="14539106" cy="4097724"/>
          </a:xfrm>
        </p:spPr>
        <p:txBody>
          <a:bodyPr anchor="b"/>
          <a:lstStyle>
            <a:lvl1pPr marL="0" indent="0">
              <a:buNone/>
              <a:defRPr sz="2463" b="1"/>
            </a:lvl1pPr>
            <a:lvl2pPr marL="469224" indent="0">
              <a:buNone/>
              <a:defRPr sz="2053" b="1"/>
            </a:lvl2pPr>
            <a:lvl3pPr marL="938449" indent="0">
              <a:buNone/>
              <a:defRPr sz="1847" b="1"/>
            </a:lvl3pPr>
            <a:lvl4pPr marL="1407673" indent="0">
              <a:buNone/>
              <a:defRPr sz="1642" b="1"/>
            </a:lvl4pPr>
            <a:lvl5pPr marL="1876897" indent="0">
              <a:buNone/>
              <a:defRPr sz="1642" b="1"/>
            </a:lvl5pPr>
            <a:lvl6pPr marL="2346122" indent="0">
              <a:buNone/>
              <a:defRPr sz="1642" b="1"/>
            </a:lvl6pPr>
            <a:lvl7pPr marL="2815346" indent="0">
              <a:buNone/>
              <a:defRPr sz="1642" b="1"/>
            </a:lvl7pPr>
            <a:lvl8pPr marL="3284571" indent="0">
              <a:buNone/>
              <a:defRPr sz="1642" b="1"/>
            </a:lvl8pPr>
            <a:lvl9pPr marL="3753795" indent="0">
              <a:buNone/>
              <a:defRPr sz="164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4603" y="13929002"/>
            <a:ext cx="14539106" cy="25303239"/>
          </a:xfrm>
        </p:spPr>
        <p:txBody>
          <a:bodyPr/>
          <a:lstStyle>
            <a:lvl1pPr>
              <a:defRPr sz="2463"/>
            </a:lvl1pPr>
            <a:lvl2pPr>
              <a:defRPr sz="2053"/>
            </a:lvl2pPr>
            <a:lvl3pPr>
              <a:defRPr sz="1847"/>
            </a:lvl3pPr>
            <a:lvl4pPr>
              <a:defRPr sz="1642"/>
            </a:lvl4pPr>
            <a:lvl5pPr>
              <a:defRPr sz="1642"/>
            </a:lvl5pPr>
            <a:lvl6pPr>
              <a:defRPr sz="1642"/>
            </a:lvl6pPr>
            <a:lvl7pPr>
              <a:defRPr sz="1642"/>
            </a:lvl7pPr>
            <a:lvl8pPr>
              <a:defRPr sz="1642"/>
            </a:lvl8pPr>
            <a:lvl9pPr>
              <a:defRPr sz="164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15227" y="9831278"/>
            <a:ext cx="14544284" cy="4097724"/>
          </a:xfrm>
        </p:spPr>
        <p:txBody>
          <a:bodyPr anchor="b"/>
          <a:lstStyle>
            <a:lvl1pPr marL="0" indent="0">
              <a:buNone/>
              <a:defRPr sz="2463" b="1"/>
            </a:lvl1pPr>
            <a:lvl2pPr marL="469224" indent="0">
              <a:buNone/>
              <a:defRPr sz="2053" b="1"/>
            </a:lvl2pPr>
            <a:lvl3pPr marL="938449" indent="0">
              <a:buNone/>
              <a:defRPr sz="1847" b="1"/>
            </a:lvl3pPr>
            <a:lvl4pPr marL="1407673" indent="0">
              <a:buNone/>
              <a:defRPr sz="1642" b="1"/>
            </a:lvl4pPr>
            <a:lvl5pPr marL="1876897" indent="0">
              <a:buNone/>
              <a:defRPr sz="1642" b="1"/>
            </a:lvl5pPr>
            <a:lvl6pPr marL="2346122" indent="0">
              <a:buNone/>
              <a:defRPr sz="1642" b="1"/>
            </a:lvl6pPr>
            <a:lvl7pPr marL="2815346" indent="0">
              <a:buNone/>
              <a:defRPr sz="1642" b="1"/>
            </a:lvl7pPr>
            <a:lvl8pPr marL="3284571" indent="0">
              <a:buNone/>
              <a:defRPr sz="1642" b="1"/>
            </a:lvl8pPr>
            <a:lvl9pPr marL="3753795" indent="0">
              <a:buNone/>
              <a:defRPr sz="164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15227" y="13929002"/>
            <a:ext cx="14544284" cy="25303239"/>
          </a:xfrm>
        </p:spPr>
        <p:txBody>
          <a:bodyPr/>
          <a:lstStyle>
            <a:lvl1pPr>
              <a:defRPr sz="2463"/>
            </a:lvl1pPr>
            <a:lvl2pPr>
              <a:defRPr sz="2053"/>
            </a:lvl2pPr>
            <a:lvl3pPr>
              <a:defRPr sz="1847"/>
            </a:lvl3pPr>
            <a:lvl4pPr>
              <a:defRPr sz="1642"/>
            </a:lvl4pPr>
            <a:lvl5pPr>
              <a:defRPr sz="1642"/>
            </a:lvl5pPr>
            <a:lvl6pPr>
              <a:defRPr sz="1642"/>
            </a:lvl6pPr>
            <a:lvl7pPr>
              <a:defRPr sz="1642"/>
            </a:lvl7pPr>
            <a:lvl8pPr>
              <a:defRPr sz="1642"/>
            </a:lvl8pPr>
            <a:lvl9pPr>
              <a:defRPr sz="164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4603" y="1748254"/>
            <a:ext cx="10825378" cy="7442704"/>
          </a:xfrm>
        </p:spPr>
        <p:txBody>
          <a:bodyPr anchor="b"/>
          <a:lstStyle>
            <a:lvl1pPr algn="l">
              <a:defRPr sz="205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5169" y="1748254"/>
            <a:ext cx="18394342" cy="37483987"/>
          </a:xfrm>
        </p:spPr>
        <p:txBody>
          <a:bodyPr/>
          <a:lstStyle>
            <a:lvl1pPr>
              <a:defRPr sz="3284"/>
            </a:lvl1pPr>
            <a:lvl2pPr>
              <a:defRPr sz="2874"/>
            </a:lvl2pPr>
            <a:lvl3pPr>
              <a:defRPr sz="2463"/>
            </a:lvl3pPr>
            <a:lvl4pPr>
              <a:defRPr sz="2053"/>
            </a:lvl4pPr>
            <a:lvl5pPr>
              <a:defRPr sz="2053"/>
            </a:lvl5pPr>
            <a:lvl6pPr>
              <a:defRPr sz="2053"/>
            </a:lvl6pPr>
            <a:lvl7pPr>
              <a:defRPr sz="2053"/>
            </a:lvl7pPr>
            <a:lvl8pPr>
              <a:defRPr sz="2053"/>
            </a:lvl8pPr>
            <a:lvl9pPr>
              <a:defRPr sz="205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4603" y="9190958"/>
            <a:ext cx="10825378" cy="30041283"/>
          </a:xfrm>
        </p:spPr>
        <p:txBody>
          <a:bodyPr/>
          <a:lstStyle>
            <a:lvl1pPr marL="0" indent="0">
              <a:buNone/>
              <a:defRPr sz="1437"/>
            </a:lvl1pPr>
            <a:lvl2pPr marL="469224" indent="0">
              <a:buNone/>
              <a:defRPr sz="1232"/>
            </a:lvl2pPr>
            <a:lvl3pPr marL="938449" indent="0">
              <a:buNone/>
              <a:defRPr sz="1026"/>
            </a:lvl3pPr>
            <a:lvl4pPr marL="1407673" indent="0">
              <a:buNone/>
              <a:defRPr sz="924"/>
            </a:lvl4pPr>
            <a:lvl5pPr marL="1876897" indent="0">
              <a:buNone/>
              <a:defRPr sz="924"/>
            </a:lvl5pPr>
            <a:lvl6pPr marL="2346122" indent="0">
              <a:buNone/>
              <a:defRPr sz="924"/>
            </a:lvl6pPr>
            <a:lvl7pPr marL="2815346" indent="0">
              <a:buNone/>
              <a:defRPr sz="924"/>
            </a:lvl7pPr>
            <a:lvl8pPr marL="3284571" indent="0">
              <a:buNone/>
              <a:defRPr sz="924"/>
            </a:lvl8pPr>
            <a:lvl9pPr marL="3753795" indent="0">
              <a:buNone/>
              <a:defRPr sz="92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8979" y="30743517"/>
            <a:ext cx="19742122" cy="3630111"/>
          </a:xfrm>
        </p:spPr>
        <p:txBody>
          <a:bodyPr anchor="b"/>
          <a:lstStyle>
            <a:lvl1pPr algn="l">
              <a:defRPr sz="205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48979" y="3925017"/>
            <a:ext cx="19742122" cy="26350887"/>
          </a:xfrm>
        </p:spPr>
        <p:txBody>
          <a:bodyPr/>
          <a:lstStyle>
            <a:lvl1pPr marL="0" indent="0">
              <a:buNone/>
              <a:defRPr sz="3284"/>
            </a:lvl1pPr>
            <a:lvl2pPr marL="469224" indent="0">
              <a:buNone/>
              <a:defRPr sz="2874"/>
            </a:lvl2pPr>
            <a:lvl3pPr marL="938449" indent="0">
              <a:buNone/>
              <a:defRPr sz="2463"/>
            </a:lvl3pPr>
            <a:lvl4pPr marL="1407673" indent="0">
              <a:buNone/>
              <a:defRPr sz="2053"/>
            </a:lvl4pPr>
            <a:lvl5pPr marL="1876897" indent="0">
              <a:buNone/>
              <a:defRPr sz="2053"/>
            </a:lvl5pPr>
            <a:lvl6pPr marL="2346122" indent="0">
              <a:buNone/>
              <a:defRPr sz="2053"/>
            </a:lvl6pPr>
            <a:lvl7pPr marL="2815346" indent="0">
              <a:buNone/>
              <a:defRPr sz="2053"/>
            </a:lvl7pPr>
            <a:lvl8pPr marL="3284571" indent="0">
              <a:buNone/>
              <a:defRPr sz="2053"/>
            </a:lvl8pPr>
            <a:lvl9pPr marL="3753795" indent="0">
              <a:buNone/>
              <a:defRPr sz="2053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8979" y="34373628"/>
            <a:ext cx="19742122" cy="5153518"/>
          </a:xfrm>
        </p:spPr>
        <p:txBody>
          <a:bodyPr/>
          <a:lstStyle>
            <a:lvl1pPr marL="0" indent="0">
              <a:buNone/>
              <a:defRPr sz="1437"/>
            </a:lvl1pPr>
            <a:lvl2pPr marL="469224" indent="0">
              <a:buNone/>
              <a:defRPr sz="1232"/>
            </a:lvl2pPr>
            <a:lvl3pPr marL="938449" indent="0">
              <a:buNone/>
              <a:defRPr sz="1026"/>
            </a:lvl3pPr>
            <a:lvl4pPr marL="1407673" indent="0">
              <a:buNone/>
              <a:defRPr sz="924"/>
            </a:lvl4pPr>
            <a:lvl5pPr marL="1876897" indent="0">
              <a:buNone/>
              <a:defRPr sz="924"/>
            </a:lvl5pPr>
            <a:lvl6pPr marL="2346122" indent="0">
              <a:buNone/>
              <a:defRPr sz="924"/>
            </a:lvl6pPr>
            <a:lvl7pPr marL="2815346" indent="0">
              <a:buNone/>
              <a:defRPr sz="924"/>
            </a:lvl7pPr>
            <a:lvl8pPr marL="3284571" indent="0">
              <a:buNone/>
              <a:defRPr sz="924"/>
            </a:lvl8pPr>
            <a:lvl9pPr marL="3753795" indent="0">
              <a:buNone/>
              <a:defRPr sz="92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Text Box 1"/>
          <p:cNvSpPr txBox="1">
            <a:spLocks noChangeArrowheads="1"/>
          </p:cNvSpPr>
          <p:nvPr/>
        </p:nvSpPr>
        <p:spPr bwMode="auto">
          <a:xfrm>
            <a:off x="2467765" y="40017570"/>
            <a:ext cx="6854520" cy="29278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11243002" y="40017570"/>
            <a:ext cx="10418111" cy="29278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467766" y="3903835"/>
            <a:ext cx="27944422" cy="7294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05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67766" y="12689094"/>
            <a:ext cx="27944422" cy="2634762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69224" rtl="0" eaLnBrk="0" fontAlgn="base" hangingPunct="0">
        <a:lnSpc>
          <a:spcPct val="7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115">
          <a:solidFill>
            <a:srgbClr val="000000"/>
          </a:solidFill>
          <a:latin typeface="+mj-lt"/>
          <a:ea typeface="+mj-ea"/>
          <a:cs typeface="+mj-cs"/>
        </a:defRPr>
      </a:lvl1pPr>
      <a:lvl2pPr algn="ctr" defTabSz="469224" rtl="0" eaLnBrk="0" fontAlgn="base" hangingPunct="0">
        <a:lnSpc>
          <a:spcPct val="7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115">
          <a:solidFill>
            <a:srgbClr val="000000"/>
          </a:solidFill>
          <a:latin typeface="Times New Roman" pitchFamily="18" charset="0"/>
          <a:cs typeface="Lucida Sans Unicode" pitchFamily="34" charset="0"/>
        </a:defRPr>
      </a:lvl2pPr>
      <a:lvl3pPr algn="ctr" defTabSz="469224" rtl="0" eaLnBrk="0" fontAlgn="base" hangingPunct="0">
        <a:lnSpc>
          <a:spcPct val="7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115">
          <a:solidFill>
            <a:srgbClr val="000000"/>
          </a:solidFill>
          <a:latin typeface="Times New Roman" pitchFamily="18" charset="0"/>
          <a:cs typeface="Lucida Sans Unicode" pitchFamily="34" charset="0"/>
        </a:defRPr>
      </a:lvl3pPr>
      <a:lvl4pPr algn="ctr" defTabSz="469224" rtl="0" eaLnBrk="0" fontAlgn="base" hangingPunct="0">
        <a:lnSpc>
          <a:spcPct val="7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115">
          <a:solidFill>
            <a:srgbClr val="000000"/>
          </a:solidFill>
          <a:latin typeface="Times New Roman" pitchFamily="18" charset="0"/>
          <a:cs typeface="Lucida Sans Unicode" pitchFamily="34" charset="0"/>
        </a:defRPr>
      </a:lvl4pPr>
      <a:lvl5pPr algn="ctr" defTabSz="469224" rtl="0" eaLnBrk="0" fontAlgn="base" hangingPunct="0">
        <a:lnSpc>
          <a:spcPct val="7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115">
          <a:solidFill>
            <a:srgbClr val="000000"/>
          </a:solidFill>
          <a:latin typeface="Times New Roman" pitchFamily="18" charset="0"/>
          <a:cs typeface="Lucida Sans Unicode" pitchFamily="34" charset="0"/>
        </a:defRPr>
      </a:lvl5pPr>
      <a:lvl6pPr marL="469224" algn="ctr" defTabSz="469224" rtl="0" fontAlgn="base">
        <a:lnSpc>
          <a:spcPct val="7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115">
          <a:solidFill>
            <a:srgbClr val="000000"/>
          </a:solidFill>
          <a:latin typeface="Times New Roman" pitchFamily="18" charset="0"/>
          <a:cs typeface="Lucida Sans Unicode" pitchFamily="34" charset="0"/>
        </a:defRPr>
      </a:lvl6pPr>
      <a:lvl7pPr marL="938449" algn="ctr" defTabSz="469224" rtl="0" fontAlgn="base">
        <a:lnSpc>
          <a:spcPct val="7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115">
          <a:solidFill>
            <a:srgbClr val="000000"/>
          </a:solidFill>
          <a:latin typeface="Times New Roman" pitchFamily="18" charset="0"/>
          <a:cs typeface="Lucida Sans Unicode" pitchFamily="34" charset="0"/>
        </a:defRPr>
      </a:lvl7pPr>
      <a:lvl8pPr marL="1407673" algn="ctr" defTabSz="469224" rtl="0" fontAlgn="base">
        <a:lnSpc>
          <a:spcPct val="7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115">
          <a:solidFill>
            <a:srgbClr val="000000"/>
          </a:solidFill>
          <a:latin typeface="Times New Roman" pitchFamily="18" charset="0"/>
          <a:cs typeface="Lucida Sans Unicode" pitchFamily="34" charset="0"/>
        </a:defRPr>
      </a:lvl8pPr>
      <a:lvl9pPr marL="1876897" algn="ctr" defTabSz="469224" rtl="0" fontAlgn="base">
        <a:lnSpc>
          <a:spcPct val="7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115">
          <a:solidFill>
            <a:srgbClr val="000000"/>
          </a:solidFill>
          <a:latin typeface="Times New Roman" pitchFamily="18" charset="0"/>
          <a:cs typeface="Lucida Sans Unicode" pitchFamily="34" charset="0"/>
        </a:defRPr>
      </a:lvl9pPr>
    </p:titleStyle>
    <p:bodyStyle>
      <a:lvl1pPr marL="1544530" indent="-1544530" algn="l" defTabSz="469224" rtl="0" eaLnBrk="0" fontAlgn="base" hangingPunct="0">
        <a:lnSpc>
          <a:spcPct val="74000"/>
        </a:lnSpc>
        <a:spcBef>
          <a:spcPts val="3669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14676">
          <a:solidFill>
            <a:srgbClr val="000000"/>
          </a:solidFill>
          <a:latin typeface="+mn-lt"/>
          <a:ea typeface="+mn-ea"/>
          <a:cs typeface="+mn-cs"/>
        </a:defRPr>
      </a:lvl1pPr>
      <a:lvl2pPr marL="3374180" indent="-1290367" algn="l" defTabSz="469224" rtl="0" eaLnBrk="0" fontAlgn="base" hangingPunct="0">
        <a:lnSpc>
          <a:spcPct val="74000"/>
        </a:lnSpc>
        <a:spcBef>
          <a:spcPts val="3207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12829">
          <a:solidFill>
            <a:srgbClr val="000000"/>
          </a:solidFill>
          <a:latin typeface="+mn-lt"/>
          <a:cs typeface="+mn-cs"/>
        </a:defRPr>
      </a:lvl2pPr>
      <a:lvl3pPr marL="5203828" indent="-1037834" algn="l" defTabSz="469224" rtl="0" eaLnBrk="0" fontAlgn="base" hangingPunct="0">
        <a:lnSpc>
          <a:spcPct val="74000"/>
        </a:lnSpc>
        <a:spcBef>
          <a:spcPts val="274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10981">
          <a:solidFill>
            <a:srgbClr val="000000"/>
          </a:solidFill>
          <a:latin typeface="+mn-lt"/>
          <a:cs typeface="+mn-cs"/>
        </a:defRPr>
      </a:lvl3pPr>
      <a:lvl4pPr marL="7295787" indent="-1037834" algn="l" defTabSz="469224" rtl="0" eaLnBrk="0" fontAlgn="base" hangingPunct="0">
        <a:lnSpc>
          <a:spcPct val="74000"/>
        </a:lnSpc>
        <a:spcBef>
          <a:spcPts val="2284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9134">
          <a:solidFill>
            <a:srgbClr val="000000"/>
          </a:solidFill>
          <a:latin typeface="+mn-lt"/>
          <a:cs typeface="+mn-cs"/>
        </a:defRPr>
      </a:lvl4pPr>
      <a:lvl5pPr marL="9386117" indent="-1037834" algn="l" defTabSz="469224" rtl="0" eaLnBrk="0" fontAlgn="base" hangingPunct="0">
        <a:lnSpc>
          <a:spcPct val="74000"/>
        </a:lnSpc>
        <a:spcBef>
          <a:spcPts val="2284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9134">
          <a:solidFill>
            <a:srgbClr val="000000"/>
          </a:solidFill>
          <a:latin typeface="+mn-lt"/>
          <a:cs typeface="+mn-cs"/>
        </a:defRPr>
      </a:lvl5pPr>
      <a:lvl6pPr marL="9855341" indent="-1037834" algn="l" defTabSz="469224" rtl="0" fontAlgn="base">
        <a:lnSpc>
          <a:spcPct val="74000"/>
        </a:lnSpc>
        <a:spcBef>
          <a:spcPts val="2284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9134">
          <a:solidFill>
            <a:srgbClr val="000000"/>
          </a:solidFill>
          <a:latin typeface="+mn-lt"/>
          <a:cs typeface="+mn-cs"/>
        </a:defRPr>
      </a:lvl6pPr>
      <a:lvl7pPr marL="10324566" indent="-1037834" algn="l" defTabSz="469224" rtl="0" fontAlgn="base">
        <a:lnSpc>
          <a:spcPct val="74000"/>
        </a:lnSpc>
        <a:spcBef>
          <a:spcPts val="2284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9134">
          <a:solidFill>
            <a:srgbClr val="000000"/>
          </a:solidFill>
          <a:latin typeface="+mn-lt"/>
          <a:cs typeface="+mn-cs"/>
        </a:defRPr>
      </a:lvl7pPr>
      <a:lvl8pPr marL="10793790" indent="-1037834" algn="l" defTabSz="469224" rtl="0" fontAlgn="base">
        <a:lnSpc>
          <a:spcPct val="74000"/>
        </a:lnSpc>
        <a:spcBef>
          <a:spcPts val="2284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9134">
          <a:solidFill>
            <a:srgbClr val="000000"/>
          </a:solidFill>
          <a:latin typeface="+mn-lt"/>
          <a:cs typeface="+mn-cs"/>
        </a:defRPr>
      </a:lvl8pPr>
      <a:lvl9pPr marL="11263014" indent="-1037834" algn="l" defTabSz="469224" rtl="0" fontAlgn="base">
        <a:lnSpc>
          <a:spcPct val="74000"/>
        </a:lnSpc>
        <a:spcBef>
          <a:spcPts val="2284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9134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38449" rtl="0" eaLnBrk="1" latinLnBrk="0" hangingPunct="1">
        <a:defRPr sz="1847" kern="1200">
          <a:solidFill>
            <a:schemeClr val="tx1"/>
          </a:solidFill>
          <a:latin typeface="+mn-lt"/>
          <a:ea typeface="+mn-ea"/>
          <a:cs typeface="+mn-cs"/>
        </a:defRPr>
      </a:lvl1pPr>
      <a:lvl2pPr marL="469224" algn="l" defTabSz="938449" rtl="0" eaLnBrk="1" latinLnBrk="0" hangingPunct="1">
        <a:defRPr sz="1847" kern="1200">
          <a:solidFill>
            <a:schemeClr val="tx1"/>
          </a:solidFill>
          <a:latin typeface="+mn-lt"/>
          <a:ea typeface="+mn-ea"/>
          <a:cs typeface="+mn-cs"/>
        </a:defRPr>
      </a:lvl2pPr>
      <a:lvl3pPr marL="938449" algn="l" defTabSz="938449" rtl="0" eaLnBrk="1" latinLnBrk="0" hangingPunct="1">
        <a:defRPr sz="1847" kern="1200">
          <a:solidFill>
            <a:schemeClr val="tx1"/>
          </a:solidFill>
          <a:latin typeface="+mn-lt"/>
          <a:ea typeface="+mn-ea"/>
          <a:cs typeface="+mn-cs"/>
        </a:defRPr>
      </a:lvl3pPr>
      <a:lvl4pPr marL="1407673" algn="l" defTabSz="938449" rtl="0" eaLnBrk="1" latinLnBrk="0" hangingPunct="1">
        <a:defRPr sz="1847" kern="1200">
          <a:solidFill>
            <a:schemeClr val="tx1"/>
          </a:solidFill>
          <a:latin typeface="+mn-lt"/>
          <a:ea typeface="+mn-ea"/>
          <a:cs typeface="+mn-cs"/>
        </a:defRPr>
      </a:lvl4pPr>
      <a:lvl5pPr marL="1876897" algn="l" defTabSz="938449" rtl="0" eaLnBrk="1" latinLnBrk="0" hangingPunct="1">
        <a:defRPr sz="1847" kern="1200">
          <a:solidFill>
            <a:schemeClr val="tx1"/>
          </a:solidFill>
          <a:latin typeface="+mn-lt"/>
          <a:ea typeface="+mn-ea"/>
          <a:cs typeface="+mn-cs"/>
        </a:defRPr>
      </a:lvl5pPr>
      <a:lvl6pPr marL="2346122" algn="l" defTabSz="938449" rtl="0" eaLnBrk="1" latinLnBrk="0" hangingPunct="1">
        <a:defRPr sz="1847" kern="1200">
          <a:solidFill>
            <a:schemeClr val="tx1"/>
          </a:solidFill>
          <a:latin typeface="+mn-lt"/>
          <a:ea typeface="+mn-ea"/>
          <a:cs typeface="+mn-cs"/>
        </a:defRPr>
      </a:lvl6pPr>
      <a:lvl7pPr marL="2815346" algn="l" defTabSz="938449" rtl="0" eaLnBrk="1" latinLnBrk="0" hangingPunct="1">
        <a:defRPr sz="1847" kern="1200">
          <a:solidFill>
            <a:schemeClr val="tx1"/>
          </a:solidFill>
          <a:latin typeface="+mn-lt"/>
          <a:ea typeface="+mn-ea"/>
          <a:cs typeface="+mn-cs"/>
        </a:defRPr>
      </a:lvl7pPr>
      <a:lvl8pPr marL="3284571" algn="l" defTabSz="938449" rtl="0" eaLnBrk="1" latinLnBrk="0" hangingPunct="1">
        <a:defRPr sz="1847" kern="1200">
          <a:solidFill>
            <a:schemeClr val="tx1"/>
          </a:solidFill>
          <a:latin typeface="+mn-lt"/>
          <a:ea typeface="+mn-ea"/>
          <a:cs typeface="+mn-cs"/>
        </a:defRPr>
      </a:lvl8pPr>
      <a:lvl9pPr marL="3753795" algn="l" defTabSz="938449" rtl="0" eaLnBrk="1" latinLnBrk="0" hangingPunct="1">
        <a:defRPr sz="18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8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.wmf"/><Relationship Id="rId12" Type="http://schemas.openxmlformats.org/officeDocument/2006/relationships/image" Target="../media/image7.jpe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.jpeg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6.png"/><Relationship Id="rId5" Type="http://schemas.openxmlformats.org/officeDocument/2006/relationships/image" Target="../media/image4.png"/><Relationship Id="rId15" Type="http://schemas.openxmlformats.org/officeDocument/2006/relationships/image" Target="../media/image10.jpeg"/><Relationship Id="rId10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2.wmf"/><Relationship Id="rId1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Metin kutusu 1">
                <a:extLst>
                  <a:ext uri="{FF2B5EF4-FFF2-40B4-BE49-F238E27FC236}">
                    <a16:creationId xmlns:a16="http://schemas.microsoft.com/office/drawing/2014/main" id="{A15512CD-AE91-4B71-93AE-B09950FF9045}"/>
                  </a:ext>
                </a:extLst>
              </p:cNvPr>
              <p:cNvSpPr txBox="1"/>
              <p:nvPr/>
            </p:nvSpPr>
            <p:spPr>
              <a:xfrm>
                <a:off x="1108593" y="8350375"/>
                <a:ext cx="14532818" cy="635866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marL="571500" lvl="2" indent="-571500" algn="just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4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Given a speech signal</a:t>
                </a:r>
                <a:r>
                  <a:rPr lang="tr-TR" sz="4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en-US" sz="4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S, spoof</a:t>
                </a:r>
                <a:r>
                  <a:rPr lang="tr-TR" sz="40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ing</a:t>
                </a:r>
                <a:r>
                  <a:rPr lang="tr-TR" sz="4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en-US" sz="4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detection is a hypothesis test:</a:t>
                </a:r>
                <a:endParaRPr lang="tr-TR" sz="40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marL="1800000" lvl="7" indent="-571500" algn="just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sz="4000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4000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tr-TR" sz="4000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tr-TR" sz="4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: S is </a:t>
                </a:r>
                <a:r>
                  <a:rPr lang="tr-TR" sz="4000" b="1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genuine</a:t>
                </a:r>
                <a:r>
                  <a:rPr lang="tr-TR" sz="4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tr-TR" sz="4000" b="1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speech</a:t>
                </a:r>
                <a:r>
                  <a:rPr lang="tr-TR" sz="4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tr-TR" sz="4000" b="1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signal</a:t>
                </a:r>
                <a:endParaRPr lang="tr-TR" sz="40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marL="1800000" lvl="7" indent="-571500" algn="just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sz="4000" b="1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4000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tr-TR" sz="4000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tr-TR" sz="4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: S is re-</a:t>
                </a:r>
                <a:r>
                  <a:rPr lang="tr-TR" sz="4000" b="1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played</a:t>
                </a:r>
                <a:r>
                  <a:rPr lang="tr-TR" sz="4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/</a:t>
                </a:r>
                <a:r>
                  <a:rPr lang="tr-TR" sz="4000" b="1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spoof</a:t>
                </a:r>
                <a:r>
                  <a:rPr lang="tr-TR" sz="4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tr-TR" sz="4000" b="1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speech</a:t>
                </a:r>
                <a:r>
                  <a:rPr lang="tr-TR" sz="4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tr-TR" sz="4000" b="1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signal</a:t>
                </a:r>
                <a:r>
                  <a:rPr lang="tr-TR" sz="4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	</a:t>
                </a:r>
              </a:p>
              <a:p>
                <a:pPr marL="0" lvl="2" indent="-571500" algn="just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tr-TR" sz="4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Using </a:t>
                </a:r>
                <a:r>
                  <a:rPr lang="tr-TR" sz="40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the</a:t>
                </a:r>
                <a:r>
                  <a:rPr lang="tr-TR" sz="4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tr-TR" sz="40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feature</a:t>
                </a:r>
                <a:r>
                  <a:rPr lang="tr-TR" sz="4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tr-TR" sz="40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vectors</a:t>
                </a:r>
                <a:r>
                  <a:rPr lang="tr-TR" sz="4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tr-TR" sz="40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extracted</a:t>
                </a:r>
                <a:r>
                  <a:rPr lang="tr-TR" sz="4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tr-TR" sz="40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from</a:t>
                </a:r>
                <a:r>
                  <a:rPr lang="tr-TR" sz="4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tr-TR" sz="40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speech</a:t>
                </a:r>
                <a:r>
                  <a:rPr lang="tr-TR" sz="4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tr-TR" sz="40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signal</a:t>
                </a:r>
                <a:r>
                  <a:rPr lang="tr-TR" sz="4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tr-TR" sz="4000" b="1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</a:t>
                </a:r>
                <a:r>
                  <a:rPr lang="tr-TR" sz="4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, </a:t>
                </a:r>
                <a:r>
                  <a:rPr lang="tr-TR" sz="40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log-likelihood</a:t>
                </a:r>
                <a:r>
                  <a:rPr lang="tr-TR" sz="4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tr-TR" sz="40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ratio</a:t>
                </a:r>
                <a:r>
                  <a:rPr lang="tr-TR" sz="4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(</a:t>
                </a:r>
                <a:r>
                  <a:rPr lang="tr-TR" sz="4000" b="1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LLR</a:t>
                </a:r>
                <a:r>
                  <a:rPr lang="tr-TR" sz="4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) test can be </a:t>
                </a:r>
                <a:r>
                  <a:rPr lang="tr-TR" sz="40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applied</a:t>
                </a:r>
                <a:r>
                  <a:rPr lang="tr-TR" sz="4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tr-TR" sz="40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to</a:t>
                </a:r>
                <a:r>
                  <a:rPr lang="tr-TR" sz="4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tr-TR" sz="40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decide</a:t>
                </a:r>
                <a:r>
                  <a:rPr lang="tr-TR" sz="4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tr-TR" sz="40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between</a:t>
                </a:r>
                <a:r>
                  <a:rPr lang="tr-TR" sz="4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tr-TR" sz="40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two</a:t>
                </a:r>
                <a:r>
                  <a:rPr lang="tr-TR" sz="4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en-US" sz="4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hypothesis</a:t>
                </a:r>
                <a:r>
                  <a:rPr lang="tr-TR" sz="4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:</a:t>
                </a:r>
              </a:p>
              <a:p>
                <a:pPr marL="1800000" lvl="7" indent="-571500" algn="just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tr-TR" sz="4000" b="1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𝑳𝑳𝑹</m:t>
                    </m:r>
                    <m:r>
                      <a:rPr lang="tr-TR" sz="4000" b="1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tr-TR" sz="4000" b="1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tr-TR" sz="4000" b="1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tr-TR" sz="40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tr-TR" sz="4000" b="1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tr-TR" sz="4000" b="1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𝒍𝒐𝒈𝒑</m:t>
                        </m:r>
                      </m:fName>
                      <m:e>
                        <m:r>
                          <a:rPr lang="tr-TR" sz="4000" b="1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tr-TR" sz="4000" b="1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tr-TR" sz="4000" b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tr-TR" sz="4000" b="1" i="1" dirty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4000" b="1" i="1" dirty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𝝀</m:t>
                            </m:r>
                          </m:e>
                          <m:sub>
                            <m:sSub>
                              <m:sSubPr>
                                <m:ctrlPr>
                                  <a:rPr lang="tr-TR" sz="4000" b="1" i="1" dirty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sz="4000" b="1" i="1" dirty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b>
                                <m:r>
                                  <a:rPr lang="tr-TR" sz="4000" b="1" i="1" dirty="0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sub>
                        </m:sSub>
                        <m:r>
                          <a:rPr lang="tr-TR" sz="4000" b="1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func>
                    <m:r>
                      <a:rPr lang="tr-TR" sz="40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tr-TR" sz="4000" b="1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tr-TR" sz="4000" b="1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𝒍𝒐𝒈𝒑</m:t>
                        </m:r>
                      </m:fName>
                      <m:e>
                        <m:r>
                          <a:rPr lang="tr-TR" sz="4000" b="1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tr-TR" sz="4000" b="1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tr-TR" sz="4000" b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tr-TR" sz="4000" b="1" i="1" dirty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4000" b="1" i="1" dirty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𝝀</m:t>
                            </m:r>
                          </m:e>
                          <m:sub>
                            <m:sSub>
                              <m:sSubPr>
                                <m:ctrlPr>
                                  <a:rPr lang="tr-TR" sz="4000" b="1" i="1" dirty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sz="4000" b="1" i="1" dirty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b>
                                <m:r>
                                  <a:rPr lang="tr-TR" sz="4000" b="1" i="1" dirty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  <m:r>
                          <a:rPr lang="tr-TR" sz="4000" b="1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func>
                  </m:oMath>
                </a14:m>
                <a:endParaRPr lang="tr-TR" sz="40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marL="0" lvl="2" indent="-571500" algn="just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tr-TR" sz="4000" b="1" dirty="0">
                    <a:solidFill>
                      <a:schemeClr val="accent2">
                        <a:lumMod val="75000"/>
                      </a:schemeClr>
                    </a:solidFill>
                  </a:rPr>
                  <a:t>X </a:t>
                </a:r>
                <a14:m>
                  <m:oMath xmlns:m="http://schemas.openxmlformats.org/officeDocument/2006/math">
                    <m:r>
                      <a:rPr lang="tr-TR" sz="4000" b="1" i="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tr-TR" sz="4000" b="1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tr-TR" sz="4000" b="1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4000" b="1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tr-TR" sz="4000" b="1" i="0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tr-TR" sz="4000" b="1" i="0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tr-TR" sz="4000" b="1" i="1" dirty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4000" b="1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tr-TR" sz="4000" b="1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tr-TR" sz="4000" b="1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…</m:t>
                        </m:r>
                        <m:sSub>
                          <m:sSubPr>
                            <m:ctrlPr>
                              <a:rPr lang="tr-TR" sz="4000" b="1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4000" b="1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tr-TR" sz="4000" b="1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b>
                        </m:sSub>
                      </m:e>
                    </m:d>
                  </m:oMath>
                </a14:m>
                <a:r>
                  <a:rPr lang="tr-TR" sz="4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tr-TR" sz="40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are</a:t>
                </a:r>
                <a:r>
                  <a:rPr lang="tr-TR" sz="4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tr-TR" sz="40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the</a:t>
                </a:r>
                <a:r>
                  <a:rPr lang="tr-TR" sz="4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tr-TR" sz="40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feature</a:t>
                </a:r>
                <a:r>
                  <a:rPr lang="tr-TR" sz="4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tr-TR" sz="40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vectors</a:t>
                </a:r>
                <a:r>
                  <a:rPr lang="tr-TR" sz="4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.</a:t>
                </a:r>
              </a:p>
              <a:p>
                <a:pPr marL="0" lvl="2" indent="-571500" algn="just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tr-TR" sz="4000" b="1" i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tr-TR" sz="4000" b="1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4000" b="1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sSub>
                          <m:sSubPr>
                            <m:ctrlPr>
                              <a:rPr lang="tr-TR" sz="4000" b="1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4000" b="1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tr-TR" sz="4000" b="1" i="0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sub>
                    </m:sSub>
                    <m:r>
                      <a:rPr lang="tr-TR" sz="4000" b="1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sz="4000" b="1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𝒂𝒏𝒅</m:t>
                    </m:r>
                    <m:r>
                      <a:rPr lang="tr-TR" sz="4000" b="1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tr-TR" sz="4000" b="1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4000" b="1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sSub>
                          <m:sSubPr>
                            <m:ctrlPr>
                              <a:rPr lang="tr-TR" sz="4000" b="1" i="1" dirty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4000" b="1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tr-TR" sz="4000" b="1" i="0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sub>
                    </m:sSub>
                  </m:oMath>
                </a14:m>
                <a:r>
                  <a:rPr lang="tr-TR" sz="4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tr-TR" sz="40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are</a:t>
                </a:r>
                <a:r>
                  <a:rPr lang="tr-TR" sz="4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tr-TR" sz="40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the</a:t>
                </a:r>
                <a:r>
                  <a:rPr lang="tr-TR" sz="4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tr-TR" sz="40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acoustic</a:t>
                </a:r>
                <a:r>
                  <a:rPr lang="tr-TR" sz="4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tr-TR" sz="40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models</a:t>
                </a:r>
                <a:r>
                  <a:rPr lang="tr-TR" sz="4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en-US" sz="4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representing natural/genuine and</a:t>
                </a:r>
                <a:r>
                  <a:rPr lang="tr-TR" sz="4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re-</a:t>
                </a:r>
                <a:r>
                  <a:rPr lang="tr-TR" sz="40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played</a:t>
                </a:r>
                <a:r>
                  <a:rPr lang="tr-TR" sz="4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/</a:t>
                </a:r>
                <a:r>
                  <a:rPr lang="tr-TR" sz="40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spoof</a:t>
                </a:r>
                <a:r>
                  <a:rPr lang="en-US" sz="4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speech classes.</a:t>
                </a:r>
                <a:endParaRPr lang="tr-TR" sz="40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" name="Metin kutusu 1">
                <a:extLst>
                  <a:ext uri="{FF2B5EF4-FFF2-40B4-BE49-F238E27FC236}">
                    <a16:creationId xmlns:a16="http://schemas.microsoft.com/office/drawing/2014/main" id="{A15512CD-AE91-4B71-93AE-B09950FF9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593" y="8350375"/>
                <a:ext cx="14532818" cy="6358664"/>
              </a:xfrm>
              <a:prstGeom prst="rect">
                <a:avLst/>
              </a:prstGeom>
              <a:blipFill>
                <a:blip r:embed="rId4"/>
                <a:stretch>
                  <a:fillRect l="-1510" t="-1726" r="-1468" b="-31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3" name="AutoShape 1"/>
          <p:cNvSpPr>
            <a:spLocks noChangeArrowheads="1"/>
          </p:cNvSpPr>
          <p:nvPr/>
        </p:nvSpPr>
        <p:spPr bwMode="auto">
          <a:xfrm>
            <a:off x="918997" y="0"/>
            <a:ext cx="31064491" cy="8744526"/>
          </a:xfrm>
          <a:prstGeom prst="roundRect">
            <a:avLst>
              <a:gd name="adj" fmla="val 3481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" name="Text Box 2"/>
          <p:cNvSpPr txBox="1">
            <a:spLocks noChangeArrowheads="1"/>
          </p:cNvSpPr>
          <p:nvPr/>
        </p:nvSpPr>
        <p:spPr bwMode="auto">
          <a:xfrm>
            <a:off x="0" y="599360"/>
            <a:ext cx="32904113" cy="265174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2371" tIns="93848" rIns="92371" bIns="93848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ts val="3284"/>
              </a:spcBef>
              <a:tabLst>
                <a:tab pos="0" algn="l"/>
                <a:tab pos="469224" algn="l"/>
                <a:tab pos="938449" algn="l"/>
                <a:tab pos="1407673" algn="l"/>
                <a:tab pos="1876897" algn="l"/>
                <a:tab pos="2346122" algn="l"/>
                <a:tab pos="2815346" algn="l"/>
                <a:tab pos="3284571" algn="l"/>
                <a:tab pos="3753795" algn="l"/>
                <a:tab pos="4223019" algn="l"/>
                <a:tab pos="4692244" algn="l"/>
                <a:tab pos="5161468" algn="l"/>
                <a:tab pos="5630692" algn="l"/>
                <a:tab pos="6099917" algn="l"/>
                <a:tab pos="6569141" algn="l"/>
                <a:tab pos="7038365" algn="l"/>
                <a:tab pos="7507590" algn="l"/>
                <a:tab pos="7976814" algn="l"/>
                <a:tab pos="8446038" algn="l"/>
                <a:tab pos="8915263" algn="l"/>
                <a:tab pos="9384487" algn="l"/>
                <a:tab pos="9658201" algn="l"/>
                <a:tab pos="10401140" algn="l"/>
                <a:tab pos="11144079" algn="l"/>
                <a:tab pos="11887017" algn="l"/>
                <a:tab pos="12629956" algn="l"/>
                <a:tab pos="13372894" algn="l"/>
                <a:tab pos="14115833" algn="l"/>
                <a:tab pos="14858771" algn="l"/>
                <a:tab pos="15601710" algn="l"/>
                <a:tab pos="16344649" algn="l"/>
                <a:tab pos="17087587" algn="l"/>
              </a:tabLst>
            </a:pPr>
            <a:r>
              <a:rPr lang="en-US" sz="8000" b="1" dirty="0">
                <a:solidFill>
                  <a:srgbClr val="0000CC"/>
                </a:solidFill>
                <a:latin typeface="+mj-lt"/>
                <a:cs typeface="Courier New" panose="02070309020205020404" pitchFamily="49" charset="0"/>
              </a:rPr>
              <a:t>AN EXPERIMENTAL STUDY ON AUDIO REPLAY ATTACK DETECTION USING DEEP NEURAL NETWORKS</a:t>
            </a:r>
            <a:endParaRPr lang="en-GB" sz="8000" b="1" dirty="0">
              <a:solidFill>
                <a:srgbClr val="0000CC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035" name="AutoShape 3"/>
          <p:cNvSpPr>
            <a:spLocks noChangeArrowheads="1"/>
          </p:cNvSpPr>
          <p:nvPr/>
        </p:nvSpPr>
        <p:spPr bwMode="auto">
          <a:xfrm>
            <a:off x="16562036" y="7199999"/>
            <a:ext cx="15519750" cy="26718881"/>
          </a:xfrm>
          <a:prstGeom prst="roundRect">
            <a:avLst>
              <a:gd name="adj" fmla="val 5185"/>
            </a:avLst>
          </a:prstGeom>
          <a:noFill/>
          <a:ln w="936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6" name="AutoShape 4"/>
          <p:cNvSpPr>
            <a:spLocks noChangeArrowheads="1"/>
          </p:cNvSpPr>
          <p:nvPr/>
        </p:nvSpPr>
        <p:spPr bwMode="auto">
          <a:xfrm>
            <a:off x="918997" y="22121084"/>
            <a:ext cx="31066121" cy="1629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7" name="AutoShape 5"/>
          <p:cNvSpPr>
            <a:spLocks noChangeArrowheads="1"/>
          </p:cNvSpPr>
          <p:nvPr/>
        </p:nvSpPr>
        <p:spPr bwMode="auto">
          <a:xfrm>
            <a:off x="820699" y="7200000"/>
            <a:ext cx="15019301" cy="7895423"/>
          </a:xfrm>
          <a:prstGeom prst="roundRect">
            <a:avLst>
              <a:gd name="adj" fmla="val 6296"/>
            </a:avLst>
          </a:prstGeom>
          <a:noFill/>
          <a:ln w="936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8" name="Text Box 6"/>
          <p:cNvSpPr txBox="1">
            <a:spLocks noChangeArrowheads="1"/>
          </p:cNvSpPr>
          <p:nvPr/>
        </p:nvSpPr>
        <p:spPr bwMode="auto">
          <a:xfrm>
            <a:off x="5440264" y="3294875"/>
            <a:ext cx="21923659" cy="32762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2371" tIns="48033" rIns="92371" bIns="48033">
            <a:spAutoFit/>
          </a:bodyPr>
          <a:lstStyle/>
          <a:p>
            <a:pPr algn="ctr">
              <a:lnSpc>
                <a:spcPct val="120000"/>
              </a:lnSpc>
              <a:tabLst>
                <a:tab pos="0" algn="l"/>
                <a:tab pos="469224" algn="l"/>
                <a:tab pos="938449" algn="l"/>
                <a:tab pos="1407673" algn="l"/>
                <a:tab pos="1876897" algn="l"/>
                <a:tab pos="2346122" algn="l"/>
                <a:tab pos="2815346" algn="l"/>
                <a:tab pos="3284571" algn="l"/>
                <a:tab pos="3753795" algn="l"/>
                <a:tab pos="4223019" algn="l"/>
                <a:tab pos="4692244" algn="l"/>
                <a:tab pos="5161468" algn="l"/>
                <a:tab pos="5630692" algn="l"/>
                <a:tab pos="6099917" algn="l"/>
                <a:tab pos="6569141" algn="l"/>
                <a:tab pos="7038365" algn="l"/>
                <a:tab pos="7507590" algn="l"/>
                <a:tab pos="7976814" algn="l"/>
                <a:tab pos="8446038" algn="l"/>
                <a:tab pos="8915263" algn="l"/>
                <a:tab pos="9384487" algn="l"/>
                <a:tab pos="9658201" algn="l"/>
                <a:tab pos="10401140" algn="l"/>
                <a:tab pos="11144079" algn="l"/>
                <a:tab pos="11887017" algn="l"/>
                <a:tab pos="12629956" algn="l"/>
                <a:tab pos="13372894" algn="l"/>
                <a:tab pos="14115833" algn="l"/>
                <a:tab pos="14858771" algn="l"/>
                <a:tab pos="15601710" algn="l"/>
                <a:tab pos="16344649" algn="l"/>
                <a:tab pos="17087587" algn="l"/>
              </a:tabLst>
            </a:pPr>
            <a:r>
              <a:rPr lang="tr-TR" sz="4400" b="1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Bekir</a:t>
            </a:r>
            <a:r>
              <a:rPr lang="en-GB" sz="4400" b="1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tr-TR" sz="4400" b="1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Bakar</a:t>
            </a:r>
            <a:r>
              <a:rPr lang="en-US" sz="4400" b="1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, </a:t>
            </a:r>
            <a:r>
              <a:rPr lang="tr-TR" sz="4400" b="1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Cemal Hanilçi</a:t>
            </a:r>
            <a:endParaRPr lang="en-GB" sz="4400" baseline="30000" dirty="0">
              <a:solidFill>
                <a:srgbClr val="000000"/>
              </a:solidFill>
              <a:latin typeface="+mj-lt"/>
              <a:cs typeface="Courier New" panose="02070309020205020404" pitchFamily="49" charset="0"/>
            </a:endParaRPr>
          </a:p>
          <a:p>
            <a:pPr algn="ctr">
              <a:lnSpc>
                <a:spcPct val="120000"/>
              </a:lnSpc>
              <a:tabLst>
                <a:tab pos="0" algn="l"/>
                <a:tab pos="469224" algn="l"/>
                <a:tab pos="938449" algn="l"/>
                <a:tab pos="1407673" algn="l"/>
                <a:tab pos="1876897" algn="l"/>
                <a:tab pos="2346122" algn="l"/>
                <a:tab pos="2815346" algn="l"/>
                <a:tab pos="3284571" algn="l"/>
                <a:tab pos="3753795" algn="l"/>
                <a:tab pos="4223019" algn="l"/>
                <a:tab pos="4692244" algn="l"/>
                <a:tab pos="5161468" algn="l"/>
                <a:tab pos="5630692" algn="l"/>
                <a:tab pos="6099917" algn="l"/>
                <a:tab pos="6569141" algn="l"/>
                <a:tab pos="7038365" algn="l"/>
                <a:tab pos="7507590" algn="l"/>
                <a:tab pos="7976814" algn="l"/>
                <a:tab pos="8446038" algn="l"/>
                <a:tab pos="8915263" algn="l"/>
                <a:tab pos="9384487" algn="l"/>
                <a:tab pos="9658201" algn="l"/>
                <a:tab pos="10401140" algn="l"/>
                <a:tab pos="11144079" algn="l"/>
                <a:tab pos="11887017" algn="l"/>
                <a:tab pos="12629956" algn="l"/>
                <a:tab pos="13372894" algn="l"/>
                <a:tab pos="14115833" algn="l"/>
                <a:tab pos="14858771" algn="l"/>
                <a:tab pos="15601710" algn="l"/>
                <a:tab pos="16344649" algn="l"/>
                <a:tab pos="17087587" algn="l"/>
              </a:tabLst>
            </a:pPr>
            <a:r>
              <a:rPr lang="en-US" sz="44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Bursa Technical University</a:t>
            </a:r>
          </a:p>
          <a:p>
            <a:pPr algn="ctr">
              <a:lnSpc>
                <a:spcPct val="120000"/>
              </a:lnSpc>
              <a:tabLst>
                <a:tab pos="0" algn="l"/>
                <a:tab pos="469224" algn="l"/>
                <a:tab pos="938449" algn="l"/>
                <a:tab pos="1407673" algn="l"/>
                <a:tab pos="1876897" algn="l"/>
                <a:tab pos="2346122" algn="l"/>
                <a:tab pos="2815346" algn="l"/>
                <a:tab pos="3284571" algn="l"/>
                <a:tab pos="3753795" algn="l"/>
                <a:tab pos="4223019" algn="l"/>
                <a:tab pos="4692244" algn="l"/>
                <a:tab pos="5161468" algn="l"/>
                <a:tab pos="5630692" algn="l"/>
                <a:tab pos="6099917" algn="l"/>
                <a:tab pos="6569141" algn="l"/>
                <a:tab pos="7038365" algn="l"/>
                <a:tab pos="7507590" algn="l"/>
                <a:tab pos="7976814" algn="l"/>
                <a:tab pos="8446038" algn="l"/>
                <a:tab pos="8915263" algn="l"/>
                <a:tab pos="9384487" algn="l"/>
                <a:tab pos="9658201" algn="l"/>
                <a:tab pos="10401140" algn="l"/>
                <a:tab pos="11144079" algn="l"/>
                <a:tab pos="11887017" algn="l"/>
                <a:tab pos="12629956" algn="l"/>
                <a:tab pos="13372894" algn="l"/>
                <a:tab pos="14115833" algn="l"/>
                <a:tab pos="14858771" algn="l"/>
                <a:tab pos="15601710" algn="l"/>
                <a:tab pos="16344649" algn="l"/>
                <a:tab pos="17087587" algn="l"/>
              </a:tabLst>
            </a:pPr>
            <a:r>
              <a:rPr lang="en-US" sz="44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Department of Electrical and Electronics Engineering</a:t>
            </a:r>
          </a:p>
          <a:p>
            <a:pPr algn="ctr">
              <a:lnSpc>
                <a:spcPct val="120000"/>
              </a:lnSpc>
              <a:tabLst>
                <a:tab pos="0" algn="l"/>
                <a:tab pos="469224" algn="l"/>
                <a:tab pos="938449" algn="l"/>
                <a:tab pos="1407673" algn="l"/>
                <a:tab pos="1876897" algn="l"/>
                <a:tab pos="2346122" algn="l"/>
                <a:tab pos="2815346" algn="l"/>
                <a:tab pos="3284571" algn="l"/>
                <a:tab pos="3753795" algn="l"/>
                <a:tab pos="4223019" algn="l"/>
                <a:tab pos="4692244" algn="l"/>
                <a:tab pos="5161468" algn="l"/>
                <a:tab pos="5630692" algn="l"/>
                <a:tab pos="6099917" algn="l"/>
                <a:tab pos="6569141" algn="l"/>
                <a:tab pos="7038365" algn="l"/>
                <a:tab pos="7507590" algn="l"/>
                <a:tab pos="7976814" algn="l"/>
                <a:tab pos="8446038" algn="l"/>
                <a:tab pos="8915263" algn="l"/>
                <a:tab pos="9384487" algn="l"/>
                <a:tab pos="9658201" algn="l"/>
                <a:tab pos="10401140" algn="l"/>
                <a:tab pos="11144079" algn="l"/>
                <a:tab pos="11887017" algn="l"/>
                <a:tab pos="12629956" algn="l"/>
                <a:tab pos="13372894" algn="l"/>
                <a:tab pos="14115833" algn="l"/>
                <a:tab pos="14858771" algn="l"/>
                <a:tab pos="15601710" algn="l"/>
                <a:tab pos="16344649" algn="l"/>
                <a:tab pos="17087587" algn="l"/>
              </a:tabLst>
            </a:pPr>
            <a:r>
              <a:rPr lang="en-US" sz="44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Bursa, Turkey</a:t>
            </a:r>
            <a:endParaRPr lang="en-GB" sz="4400" dirty="0">
              <a:solidFill>
                <a:srgbClr val="0000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048" name="Rectangle 534"/>
          <p:cNvSpPr>
            <a:spLocks noChangeArrowheads="1"/>
          </p:cNvSpPr>
          <p:nvPr/>
        </p:nvSpPr>
        <p:spPr bwMode="auto">
          <a:xfrm>
            <a:off x="918996" y="27987153"/>
            <a:ext cx="189597" cy="38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2463">
              <a:solidFill>
                <a:srgbClr val="000000"/>
              </a:solidFill>
            </a:endParaRPr>
          </a:p>
        </p:txBody>
      </p:sp>
      <p:sp>
        <p:nvSpPr>
          <p:cNvPr id="1050" name="Rectangle 1333"/>
          <p:cNvSpPr>
            <a:spLocks noChangeArrowheads="1"/>
          </p:cNvSpPr>
          <p:nvPr/>
        </p:nvSpPr>
        <p:spPr bwMode="auto">
          <a:xfrm>
            <a:off x="3812316" y="7475392"/>
            <a:ext cx="9036065" cy="854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tr-TR" sz="6600" b="1" dirty="0">
                <a:solidFill>
                  <a:srgbClr val="0000CC"/>
                </a:solidFill>
                <a:latin typeface="+mj-lt"/>
              </a:rPr>
              <a:t>Replay Attack Detection</a:t>
            </a:r>
            <a:endParaRPr lang="en-US" sz="6600" b="1" dirty="0">
              <a:solidFill>
                <a:srgbClr val="0000CC"/>
              </a:solidFill>
              <a:latin typeface="+mj-lt"/>
            </a:endParaRPr>
          </a:p>
        </p:txBody>
      </p:sp>
      <p:sp>
        <p:nvSpPr>
          <p:cNvPr id="1089" name="Rectangle 1445"/>
          <p:cNvSpPr>
            <a:spLocks noChangeArrowheads="1"/>
          </p:cNvSpPr>
          <p:nvPr/>
        </p:nvSpPr>
        <p:spPr bwMode="auto">
          <a:xfrm>
            <a:off x="918996" y="21083752"/>
            <a:ext cx="189597" cy="38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2463">
              <a:solidFill>
                <a:srgbClr val="000000"/>
              </a:solidFill>
            </a:endParaRPr>
          </a:p>
        </p:txBody>
      </p:sp>
      <p:sp>
        <p:nvSpPr>
          <p:cNvPr id="1116" name="Rectangle 1618"/>
          <p:cNvSpPr>
            <a:spLocks noChangeArrowheads="1"/>
          </p:cNvSpPr>
          <p:nvPr/>
        </p:nvSpPr>
        <p:spPr bwMode="auto">
          <a:xfrm>
            <a:off x="918997" y="24494744"/>
            <a:ext cx="131015" cy="489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5834" tIns="156365" bIns="39091" anchor="ctr">
            <a:spAutoFit/>
          </a:bodyPr>
          <a:lstStyle/>
          <a:p>
            <a:endParaRPr lang="en-US" sz="2463">
              <a:solidFill>
                <a:srgbClr val="000000"/>
              </a:solidFill>
            </a:endParaRPr>
          </a:p>
        </p:txBody>
      </p:sp>
      <p:sp>
        <p:nvSpPr>
          <p:cNvPr id="78" name="Rounded Rectangle 77"/>
          <p:cNvSpPr/>
          <p:nvPr/>
        </p:nvSpPr>
        <p:spPr bwMode="auto">
          <a:xfrm>
            <a:off x="16562036" y="34128344"/>
            <a:ext cx="15519750" cy="9071656"/>
          </a:xfrm>
          <a:prstGeom prst="roundRect">
            <a:avLst>
              <a:gd name="adj" fmla="val 11122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848" tIns="46924" rIns="93848" bIns="46924" numCol="1" rtlCol="0" anchor="t" anchorCtr="0" compatLnSpc="1">
            <a:prstTxWarp prst="textNoShape">
              <a:avLst/>
            </a:prstTxWarp>
          </a:bodyPr>
          <a:lstStyle/>
          <a:p>
            <a:pPr defTabSz="469224"/>
            <a:endParaRPr lang="en-US" sz="1847"/>
          </a:p>
        </p:txBody>
      </p:sp>
      <p:sp>
        <p:nvSpPr>
          <p:cNvPr id="112" name="Rectangle 444"/>
          <p:cNvSpPr>
            <a:spLocks noChangeArrowheads="1"/>
          </p:cNvSpPr>
          <p:nvPr/>
        </p:nvSpPr>
        <p:spPr bwMode="auto">
          <a:xfrm>
            <a:off x="21348859" y="34308412"/>
            <a:ext cx="4112793" cy="955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</a:pPr>
            <a:r>
              <a:rPr lang="fi-FI" sz="6600" b="1" dirty="0">
                <a:solidFill>
                  <a:srgbClr val="0000CC"/>
                </a:solidFill>
                <a:latin typeface="+mj-lt"/>
              </a:rPr>
              <a:t>References</a:t>
            </a:r>
            <a:endParaRPr lang="en-US" sz="6600" b="1" dirty="0">
              <a:solidFill>
                <a:srgbClr val="0000CC"/>
              </a:solidFill>
              <a:latin typeface="+mj-lt"/>
            </a:endParaRPr>
          </a:p>
        </p:txBody>
      </p:sp>
      <p:sp>
        <p:nvSpPr>
          <p:cNvPr id="131" name="Rectangle 1393"/>
          <p:cNvSpPr>
            <a:spLocks noChangeArrowheads="1"/>
          </p:cNvSpPr>
          <p:nvPr/>
        </p:nvSpPr>
        <p:spPr bwMode="auto">
          <a:xfrm>
            <a:off x="16714043" y="35137351"/>
            <a:ext cx="15399302" cy="7842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fi-FI" sz="4000" dirty="0">
                <a:solidFill>
                  <a:srgbClr val="0000CC"/>
                </a:solidFill>
                <a:latin typeface="+mn-lt"/>
              </a:rPr>
              <a:t>[1] Massimiliano Todisco, Hector Delgado, and Nicholas</a:t>
            </a:r>
            <a:r>
              <a:rPr lang="tr-TR" sz="4000" dirty="0">
                <a:solidFill>
                  <a:srgbClr val="0000CC"/>
                </a:solidFill>
                <a:latin typeface="+mn-lt"/>
              </a:rPr>
              <a:t> </a:t>
            </a:r>
            <a:r>
              <a:rPr lang="fi-FI" sz="4000" dirty="0">
                <a:solidFill>
                  <a:srgbClr val="0000CC"/>
                </a:solidFill>
                <a:latin typeface="+mn-lt"/>
              </a:rPr>
              <a:t>Evans, “A new feature for automatic speaker verification</a:t>
            </a:r>
            <a:r>
              <a:rPr lang="tr-TR" sz="4000" dirty="0">
                <a:solidFill>
                  <a:srgbClr val="0000CC"/>
                </a:solidFill>
                <a:latin typeface="+mn-lt"/>
              </a:rPr>
              <a:t> </a:t>
            </a:r>
            <a:r>
              <a:rPr lang="fi-FI" sz="4000" dirty="0">
                <a:solidFill>
                  <a:srgbClr val="0000CC"/>
                </a:solidFill>
                <a:latin typeface="+mn-lt"/>
              </a:rPr>
              <a:t>anti-spoofing: Constant Q cepstral coefficients,” in</a:t>
            </a:r>
            <a:r>
              <a:rPr lang="tr-TR" sz="4000" dirty="0">
                <a:solidFill>
                  <a:srgbClr val="0000CC"/>
                </a:solidFill>
                <a:latin typeface="+mn-lt"/>
              </a:rPr>
              <a:t> </a:t>
            </a:r>
            <a:r>
              <a:rPr lang="fi-FI" sz="4000" dirty="0">
                <a:solidFill>
                  <a:srgbClr val="0000CC"/>
                </a:solidFill>
                <a:latin typeface="+mn-lt"/>
              </a:rPr>
              <a:t>Proc. Speaker Odyssey Workshop, 2016, pp. 249–252.</a:t>
            </a:r>
            <a:endParaRPr lang="tr-TR" sz="4000" dirty="0">
              <a:solidFill>
                <a:srgbClr val="0000CC"/>
              </a:solidFill>
              <a:latin typeface="+mn-lt"/>
            </a:endParaRPr>
          </a:p>
          <a:p>
            <a:pPr algn="just"/>
            <a:endParaRPr lang="tr-TR" sz="4000" dirty="0">
              <a:solidFill>
                <a:srgbClr val="0000CC"/>
              </a:solidFill>
              <a:latin typeface="+mn-lt"/>
            </a:endParaRPr>
          </a:p>
          <a:p>
            <a:pPr algn="just"/>
            <a:r>
              <a:rPr lang="tr-TR" sz="4000" dirty="0">
                <a:solidFill>
                  <a:srgbClr val="0000CC"/>
                </a:solidFill>
                <a:latin typeface="+mn-lt"/>
              </a:rPr>
              <a:t>[2] </a:t>
            </a:r>
            <a:r>
              <a:rPr lang="en-US" sz="4000" dirty="0">
                <a:solidFill>
                  <a:srgbClr val="0000CC"/>
                </a:solidFill>
                <a:latin typeface="+mn-lt"/>
              </a:rPr>
              <a:t>S. Davis and P. </a:t>
            </a:r>
            <a:r>
              <a:rPr lang="en-US" sz="4000" dirty="0" err="1">
                <a:solidFill>
                  <a:srgbClr val="0000CC"/>
                </a:solidFill>
                <a:latin typeface="+mn-lt"/>
              </a:rPr>
              <a:t>Mermelstein</a:t>
            </a:r>
            <a:r>
              <a:rPr lang="en-US" sz="4000" dirty="0">
                <a:solidFill>
                  <a:srgbClr val="0000CC"/>
                </a:solidFill>
                <a:latin typeface="+mn-lt"/>
              </a:rPr>
              <a:t>, “Comparison of parametric</a:t>
            </a:r>
            <a:r>
              <a:rPr lang="tr-TR" sz="4000" dirty="0">
                <a:solidFill>
                  <a:srgbClr val="0000CC"/>
                </a:solidFill>
                <a:latin typeface="+mn-lt"/>
              </a:rPr>
              <a:t> </a:t>
            </a:r>
            <a:r>
              <a:rPr lang="en-US" sz="4000" dirty="0">
                <a:solidFill>
                  <a:srgbClr val="0000CC"/>
                </a:solidFill>
                <a:latin typeface="+mn-lt"/>
              </a:rPr>
              <a:t>representations for monosyllabic word recognition in</a:t>
            </a:r>
            <a:r>
              <a:rPr lang="tr-TR" sz="4000" dirty="0">
                <a:solidFill>
                  <a:srgbClr val="0000CC"/>
                </a:solidFill>
                <a:latin typeface="+mn-lt"/>
              </a:rPr>
              <a:t> </a:t>
            </a:r>
            <a:r>
              <a:rPr lang="en-US" sz="4000" dirty="0">
                <a:solidFill>
                  <a:srgbClr val="0000CC"/>
                </a:solidFill>
                <a:latin typeface="+mn-lt"/>
              </a:rPr>
              <a:t>continuously spoken sentences,” IEEE Transactions on</a:t>
            </a:r>
            <a:r>
              <a:rPr lang="tr-TR" sz="4000" dirty="0">
                <a:solidFill>
                  <a:srgbClr val="0000CC"/>
                </a:solidFill>
                <a:latin typeface="+mn-lt"/>
              </a:rPr>
              <a:t> </a:t>
            </a:r>
            <a:r>
              <a:rPr lang="en-US" sz="4000" dirty="0">
                <a:solidFill>
                  <a:srgbClr val="0000CC"/>
                </a:solidFill>
                <a:latin typeface="+mn-lt"/>
              </a:rPr>
              <a:t>Acoustics, Speech, and Signal Processing, pp. 357–366,</a:t>
            </a:r>
            <a:r>
              <a:rPr lang="tr-TR" sz="4000" dirty="0">
                <a:solidFill>
                  <a:srgbClr val="0000CC"/>
                </a:solidFill>
                <a:latin typeface="+mn-lt"/>
              </a:rPr>
              <a:t> </a:t>
            </a:r>
            <a:r>
              <a:rPr lang="en-US" sz="4000" dirty="0">
                <a:solidFill>
                  <a:srgbClr val="0000CC"/>
                </a:solidFill>
                <a:latin typeface="+mn-lt"/>
              </a:rPr>
              <a:t>Aug. 1980.</a:t>
            </a:r>
            <a:endParaRPr lang="tr-TR" sz="4000" dirty="0">
              <a:solidFill>
                <a:srgbClr val="0000CC"/>
              </a:solidFill>
              <a:latin typeface="+mn-lt"/>
            </a:endParaRPr>
          </a:p>
          <a:p>
            <a:pPr algn="just"/>
            <a:endParaRPr lang="tr-TR" sz="4000" dirty="0">
              <a:solidFill>
                <a:srgbClr val="0000CC"/>
              </a:solidFill>
              <a:latin typeface="+mn-lt"/>
            </a:endParaRPr>
          </a:p>
          <a:p>
            <a:pPr algn="just"/>
            <a:r>
              <a:rPr lang="tr-TR" sz="4000" dirty="0">
                <a:solidFill>
                  <a:srgbClr val="0000CC"/>
                </a:solidFill>
                <a:latin typeface="+mn-lt"/>
              </a:rPr>
              <a:t>[3] H. </a:t>
            </a:r>
            <a:r>
              <a:rPr lang="tr-TR" sz="4000" dirty="0" err="1">
                <a:solidFill>
                  <a:srgbClr val="0000CC"/>
                </a:solidFill>
                <a:latin typeface="+mn-lt"/>
              </a:rPr>
              <a:t>Muckenhirn</a:t>
            </a:r>
            <a:r>
              <a:rPr lang="tr-TR" sz="4000" dirty="0">
                <a:solidFill>
                  <a:srgbClr val="0000CC"/>
                </a:solidFill>
                <a:latin typeface="+mn-lt"/>
              </a:rPr>
              <a:t>, M. </a:t>
            </a:r>
            <a:r>
              <a:rPr lang="tr-TR" sz="4000" dirty="0" err="1">
                <a:solidFill>
                  <a:srgbClr val="0000CC"/>
                </a:solidFill>
                <a:latin typeface="+mn-lt"/>
              </a:rPr>
              <a:t>Magimai-Doss</a:t>
            </a:r>
            <a:r>
              <a:rPr lang="tr-TR" sz="4000" dirty="0">
                <a:solidFill>
                  <a:srgbClr val="0000CC"/>
                </a:solidFill>
                <a:latin typeface="+mn-lt"/>
              </a:rPr>
              <a:t>, and S. </a:t>
            </a:r>
            <a:r>
              <a:rPr lang="tr-TR" sz="4000" dirty="0" err="1">
                <a:solidFill>
                  <a:srgbClr val="0000CC"/>
                </a:solidFill>
                <a:latin typeface="+mn-lt"/>
              </a:rPr>
              <a:t>Marcel</a:t>
            </a:r>
            <a:r>
              <a:rPr lang="tr-TR" sz="4000" dirty="0">
                <a:solidFill>
                  <a:srgbClr val="0000CC"/>
                </a:solidFill>
                <a:latin typeface="+mn-lt"/>
              </a:rPr>
              <a:t>, “Presentation attack detection using </a:t>
            </a:r>
            <a:r>
              <a:rPr lang="tr-TR" sz="4000" dirty="0" err="1">
                <a:solidFill>
                  <a:srgbClr val="0000CC"/>
                </a:solidFill>
                <a:latin typeface="+mn-lt"/>
              </a:rPr>
              <a:t>long-term</a:t>
            </a:r>
            <a:r>
              <a:rPr lang="tr-TR" sz="4000" dirty="0">
                <a:solidFill>
                  <a:srgbClr val="0000CC"/>
                </a:solidFill>
                <a:latin typeface="+mn-lt"/>
              </a:rPr>
              <a:t> </a:t>
            </a:r>
            <a:r>
              <a:rPr lang="tr-TR" sz="4000" dirty="0" err="1">
                <a:solidFill>
                  <a:srgbClr val="0000CC"/>
                </a:solidFill>
                <a:latin typeface="+mn-lt"/>
              </a:rPr>
              <a:t>spectral</a:t>
            </a:r>
            <a:r>
              <a:rPr lang="tr-TR" sz="4000" dirty="0">
                <a:solidFill>
                  <a:srgbClr val="0000CC"/>
                </a:solidFill>
                <a:latin typeface="+mn-lt"/>
              </a:rPr>
              <a:t> </a:t>
            </a:r>
            <a:r>
              <a:rPr lang="tr-TR" sz="4000" dirty="0" err="1">
                <a:solidFill>
                  <a:srgbClr val="0000CC"/>
                </a:solidFill>
                <a:latin typeface="+mn-lt"/>
              </a:rPr>
              <a:t>statistics</a:t>
            </a:r>
            <a:r>
              <a:rPr lang="tr-TR" sz="4000" dirty="0">
                <a:solidFill>
                  <a:srgbClr val="0000CC"/>
                </a:solidFill>
                <a:latin typeface="+mn-lt"/>
              </a:rPr>
              <a:t> for </a:t>
            </a:r>
            <a:r>
              <a:rPr lang="tr-TR" sz="4000" dirty="0" err="1">
                <a:solidFill>
                  <a:srgbClr val="0000CC"/>
                </a:solidFill>
                <a:latin typeface="+mn-lt"/>
              </a:rPr>
              <a:t>trustworthy</a:t>
            </a:r>
            <a:r>
              <a:rPr lang="tr-TR" sz="4000" dirty="0">
                <a:solidFill>
                  <a:srgbClr val="0000CC"/>
                </a:solidFill>
                <a:latin typeface="+mn-lt"/>
              </a:rPr>
              <a:t> </a:t>
            </a:r>
            <a:r>
              <a:rPr lang="tr-TR" sz="4000" dirty="0" err="1">
                <a:solidFill>
                  <a:srgbClr val="0000CC"/>
                </a:solidFill>
                <a:latin typeface="+mn-lt"/>
              </a:rPr>
              <a:t>speaker</a:t>
            </a:r>
            <a:r>
              <a:rPr lang="tr-TR" sz="4000" dirty="0">
                <a:solidFill>
                  <a:srgbClr val="0000CC"/>
                </a:solidFill>
                <a:latin typeface="+mn-lt"/>
              </a:rPr>
              <a:t> verification,” in Proc. BIOSIG, 2016, pp. 1–6.</a:t>
            </a:r>
          </a:p>
          <a:p>
            <a:pPr algn="just"/>
            <a:endParaRPr lang="fi-FI" sz="4000" dirty="0">
              <a:solidFill>
                <a:srgbClr val="0000CC"/>
              </a:solidFill>
              <a:latin typeface="+mn-lt"/>
            </a:endParaRPr>
          </a:p>
          <a:p>
            <a:pPr algn="just"/>
            <a:r>
              <a:rPr lang="fi-FI" sz="4000" dirty="0">
                <a:solidFill>
                  <a:srgbClr val="0000CC"/>
                </a:solidFill>
                <a:latin typeface="+mn-lt"/>
              </a:rPr>
              <a:t>[</a:t>
            </a:r>
            <a:r>
              <a:rPr lang="tr-TR" sz="4000" dirty="0">
                <a:solidFill>
                  <a:srgbClr val="0000CC"/>
                </a:solidFill>
                <a:latin typeface="+mn-lt"/>
              </a:rPr>
              <a:t>4</a:t>
            </a:r>
            <a:r>
              <a:rPr lang="fi-FI" sz="4000" dirty="0">
                <a:solidFill>
                  <a:srgbClr val="0000CC"/>
                </a:solidFill>
                <a:latin typeface="+mn-lt"/>
              </a:rPr>
              <a:t>] D. A. Reynolds, T. F. Quatieri and R. B. Dunn, ”Speaker verification using adapted Gaussian mixture models”, </a:t>
            </a:r>
            <a:r>
              <a:rPr lang="fi-FI" sz="4000" i="1" dirty="0">
                <a:solidFill>
                  <a:srgbClr val="0000CC"/>
                </a:solidFill>
                <a:latin typeface="+mn-lt"/>
              </a:rPr>
              <a:t>Digital Signal Processing, vol. 10, no. 1-3, pp. 19-41, 2000.</a:t>
            </a:r>
            <a:endParaRPr lang="fi-FI" sz="4000" dirty="0">
              <a:solidFill>
                <a:srgbClr val="0000CC"/>
              </a:solidFill>
              <a:latin typeface="+mn-lt"/>
            </a:endParaRPr>
          </a:p>
        </p:txBody>
      </p:sp>
      <p:pic>
        <p:nvPicPr>
          <p:cNvPr id="1186" name="Picture 162" descr="https://upload.wikimedia.org/wikipedia/tr/thumb/0/04/Bursa_Teknik_%C3%9Cniversitesi_Logosu.png/220px-Bursa_Teknik_%C3%9Cniversitesi_Logosu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94571" y="3545769"/>
            <a:ext cx="2903046" cy="2875375"/>
          </a:xfrm>
          <a:prstGeom prst="rect">
            <a:avLst/>
          </a:prstGeom>
          <a:noFill/>
        </p:spPr>
      </p:pic>
      <p:graphicFrame>
        <p:nvGraphicFramePr>
          <p:cNvPr id="69" name="Object 68"/>
          <p:cNvGraphicFramePr>
            <a:graphicFrameLocks noChangeAspect="1"/>
          </p:cNvGraphicFramePr>
          <p:nvPr/>
        </p:nvGraphicFramePr>
        <p:xfrm>
          <a:off x="16340449" y="14052091"/>
          <a:ext cx="221587" cy="4822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6" name="Equation" r:id="rId6" imgW="215931" imgH="469319" progId="Equation.3">
                  <p:embed/>
                </p:oleObj>
              </mc:Choice>
              <mc:Fallback>
                <p:oleObj name="Equation" r:id="rId6" imgW="215931" imgH="469319" progId="Equation.3">
                  <p:embed/>
                  <p:pic>
                    <p:nvPicPr>
                      <p:cNvPr id="0" name="Picture 2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40449" y="14052091"/>
                        <a:ext cx="221587" cy="4822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Object 81"/>
          <p:cNvGraphicFramePr>
            <a:graphicFrameLocks noChangeAspect="1"/>
          </p:cNvGraphicFramePr>
          <p:nvPr/>
        </p:nvGraphicFramePr>
        <p:xfrm>
          <a:off x="16340449" y="14052091"/>
          <a:ext cx="221587" cy="4822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7" name="Equation" r:id="rId8" imgW="215931" imgH="469319" progId="Equation.3">
                  <p:embed/>
                </p:oleObj>
              </mc:Choice>
              <mc:Fallback>
                <p:oleObj name="Equation" r:id="rId8" imgW="215931" imgH="469319" progId="Equation.3">
                  <p:embed/>
                  <p:pic>
                    <p:nvPicPr>
                      <p:cNvPr id="0" name="Picture 2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40449" y="14052091"/>
                        <a:ext cx="221587" cy="4822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" name="Picture 162" descr="https://upload.wikimedia.org/wikipedia/tr/thumb/0/04/Bursa_Teknik_%C3%9Cniversitesi_Logosu.png/220px-Bursa_Teknik_%C3%9Cniversitesi_Logosu.png">
            <a:extLst>
              <a:ext uri="{FF2B5EF4-FFF2-40B4-BE49-F238E27FC236}">
                <a16:creationId xmlns:a16="http://schemas.microsoft.com/office/drawing/2014/main" id="{94F8E526-9CA6-46A6-97EB-F8C84B41B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606497" y="3545768"/>
            <a:ext cx="2903046" cy="2875375"/>
          </a:xfrm>
          <a:prstGeom prst="rect">
            <a:avLst/>
          </a:prstGeom>
          <a:noFill/>
        </p:spPr>
      </p:pic>
      <p:sp>
        <p:nvSpPr>
          <p:cNvPr id="60" name="AutoShape 5">
            <a:extLst>
              <a:ext uri="{FF2B5EF4-FFF2-40B4-BE49-F238E27FC236}">
                <a16:creationId xmlns:a16="http://schemas.microsoft.com/office/drawing/2014/main" id="{DABA62A6-AC29-431B-AA5A-A455568B1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699" y="15427029"/>
            <a:ext cx="15019301" cy="13301610"/>
          </a:xfrm>
          <a:prstGeom prst="roundRect">
            <a:avLst>
              <a:gd name="adj" fmla="val 6296"/>
            </a:avLst>
          </a:prstGeom>
          <a:noFill/>
          <a:ln w="936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AutoShape 5">
            <a:extLst>
              <a:ext uri="{FF2B5EF4-FFF2-40B4-BE49-F238E27FC236}">
                <a16:creationId xmlns:a16="http://schemas.microsoft.com/office/drawing/2014/main" id="{07CB314D-E6A6-4B3E-9AFB-3D6F9F952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699" y="29011992"/>
            <a:ext cx="15019301" cy="14188008"/>
          </a:xfrm>
          <a:prstGeom prst="roundRect">
            <a:avLst>
              <a:gd name="adj" fmla="val 6296"/>
            </a:avLst>
          </a:prstGeom>
          <a:noFill/>
          <a:ln w="936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Metin kutusu 62">
                <a:extLst>
                  <a:ext uri="{FF2B5EF4-FFF2-40B4-BE49-F238E27FC236}">
                    <a16:creationId xmlns:a16="http://schemas.microsoft.com/office/drawing/2014/main" id="{23C3ABF1-8F42-4DE3-9637-C9D4DECC3C91}"/>
                  </a:ext>
                </a:extLst>
              </p:cNvPr>
              <p:cNvSpPr txBox="1"/>
              <p:nvPr/>
            </p:nvSpPr>
            <p:spPr>
              <a:xfrm>
                <a:off x="1108593" y="30105265"/>
                <a:ext cx="14532818" cy="1334506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marL="685800" indent="-6858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tr-TR" sz="4400" b="1" dirty="0">
                    <a:solidFill>
                      <a:schemeClr val="tx1"/>
                    </a:solidFill>
                  </a:rPr>
                  <a:t>GMM</a:t>
                </a:r>
              </a:p>
              <a:p>
                <a:pPr marL="1818650" lvl="2" indent="-857250" algn="just"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tr-TR" sz="4000" dirty="0">
                    <a:solidFill>
                      <a:schemeClr val="tx1"/>
                    </a:solidFill>
                  </a:rPr>
                  <a:t>512 </a:t>
                </a:r>
                <a:r>
                  <a:rPr lang="tr-TR" sz="4000" dirty="0" err="1">
                    <a:solidFill>
                      <a:schemeClr val="tx1"/>
                    </a:solidFill>
                  </a:rPr>
                  <a:t>component</a:t>
                </a:r>
                <a:r>
                  <a:rPr lang="tr-TR" sz="4000" dirty="0">
                    <a:solidFill>
                      <a:schemeClr val="tx1"/>
                    </a:solidFill>
                  </a:rPr>
                  <a:t> </a:t>
                </a:r>
                <a:r>
                  <a:rPr lang="tr-TR" sz="4000" dirty="0" err="1">
                    <a:solidFill>
                      <a:schemeClr val="tx1"/>
                    </a:solidFill>
                  </a:rPr>
                  <a:t>Gaussian</a:t>
                </a:r>
                <a:r>
                  <a:rPr lang="tr-TR" sz="4000" dirty="0">
                    <a:solidFill>
                      <a:schemeClr val="tx1"/>
                    </a:solidFill>
                  </a:rPr>
                  <a:t> </a:t>
                </a:r>
                <a:r>
                  <a:rPr lang="tr-TR" sz="4000" dirty="0" err="1">
                    <a:solidFill>
                      <a:schemeClr val="tx1"/>
                    </a:solidFill>
                  </a:rPr>
                  <a:t>mixture</a:t>
                </a:r>
                <a:r>
                  <a:rPr lang="tr-TR" sz="4000" dirty="0">
                    <a:solidFill>
                      <a:schemeClr val="tx1"/>
                    </a:solidFill>
                  </a:rPr>
                  <a:t> model.</a:t>
                </a:r>
              </a:p>
              <a:p>
                <a:pPr marL="1818650" lvl="2" indent="-857250" algn="just"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tr-TR" sz="40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Expectation</a:t>
                </a:r>
                <a:r>
                  <a:rPr lang="tr-TR" sz="4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tr-TR" sz="40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maximization</a:t>
                </a:r>
                <a:r>
                  <a:rPr lang="tr-TR" sz="4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(EM) </a:t>
                </a:r>
                <a:r>
                  <a:rPr lang="tr-TR" sz="40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algorithm</a:t>
                </a:r>
                <a:r>
                  <a:rPr lang="tr-TR" sz="4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.</a:t>
                </a:r>
                <a:endParaRPr lang="tr-TR" sz="4000" dirty="0">
                  <a:solidFill>
                    <a:schemeClr val="tx1"/>
                  </a:solidFill>
                </a:endParaRPr>
              </a:p>
              <a:p>
                <a:pPr marL="1818650" lvl="2" indent="-857250" algn="just"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tr-TR" sz="40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Genuine</a:t>
                </a:r>
                <a:r>
                  <a:rPr lang="tr-TR" sz="4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and replay </a:t>
                </a:r>
                <a:r>
                  <a:rPr lang="tr-TR" sz="40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clases</a:t>
                </a:r>
                <a:r>
                  <a:rPr lang="tr-TR" sz="4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4000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rPr>
                        </m:ctrlPr>
                      </m:sSubPr>
                      <m:e>
                        <m:r>
                          <a:rPr lang="tr-TR" sz="4000" b="0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rPr>
                          <m:t>𝜆</m:t>
                        </m:r>
                      </m:e>
                      <m:sub>
                        <m:r>
                          <a:rPr lang="tr-TR" sz="4000" b="0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rPr>
                          <m:t>𝑟𝑒𝑝𝑙𝑎𝑦</m:t>
                        </m:r>
                      </m:sub>
                    </m:sSub>
                  </m:oMath>
                </a14:m>
                <a:r>
                  <a:rPr lang="tr-TR" sz="4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4000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rPr>
                        </m:ctrlPr>
                      </m:sSubPr>
                      <m:e>
                        <m:r>
                          <a:rPr lang="tr-TR" sz="4000" b="0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rPr>
                          <m:t>𝜆</m:t>
                        </m:r>
                      </m:e>
                      <m:sub>
                        <m:r>
                          <a:rPr lang="tr-TR" sz="40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rPr>
                          <m:t>𝑔𝑒𝑛𝑖𝑛𝑒</m:t>
                        </m:r>
                      </m:sub>
                    </m:sSub>
                  </m:oMath>
                </a14:m>
                <a:r>
                  <a:rPr lang="tr-TR" sz="4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) replay attack detection </a:t>
                </a:r>
                <a:r>
                  <a:rPr lang="tr-TR" sz="40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score</a:t>
                </a:r>
                <a:r>
                  <a:rPr lang="tr-TR" sz="4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is </a:t>
                </a:r>
                <a:r>
                  <a:rPr lang="tr-TR" sz="40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computed</a:t>
                </a:r>
                <a:r>
                  <a:rPr lang="tr-TR" sz="4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as:</a:t>
                </a:r>
              </a:p>
              <a:p>
                <a:pPr lvl="2" algn="ctr">
                  <a:lnSpc>
                    <a:spcPct val="100000"/>
                  </a:lnSpc>
                </a:pPr>
                <a:r>
                  <a:rPr lang="tr-TR" sz="4000" b="1" dirty="0">
                    <a:solidFill>
                      <a:schemeClr val="accent2">
                        <a:lumMod val="75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4000" b="1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4000" b="1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𝐿𝐿𝑅</m:t>
                        </m:r>
                      </m:e>
                      <m:sub>
                        <m:r>
                          <a:rPr lang="tr-TR" sz="4000" b="1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𝐺𝑀𝑀</m:t>
                        </m:r>
                      </m:sub>
                    </m:sSub>
                    <m:r>
                      <a:rPr lang="tr-TR" sz="4000" b="1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tr-TR" sz="4000" b="1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tr-TR" sz="4000" b="1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lang="tr-TR" sz="4000" b="1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tr-TR" sz="4000" b="1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𝒍𝒐𝒈𝒑</m:t>
                        </m:r>
                      </m:fName>
                      <m:e>
                        <m:r>
                          <a:rPr lang="tr-TR" sz="4000" b="1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tr-TR" sz="4000" b="1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tr-TR" sz="4000" b="1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tr-TR" sz="4000" b="1" i="1" dirty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4000" b="1" i="1" dirty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𝝀</m:t>
                            </m:r>
                          </m:e>
                          <m:sub>
                            <m:r>
                              <a:rPr lang="tr-TR" sz="4000" b="1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𝒈𝒆𝒏𝒖𝒊𝒏𝒆</m:t>
                            </m:r>
                          </m:sub>
                        </m:sSub>
                        <m:r>
                          <a:rPr lang="tr-TR" sz="4000" b="1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func>
                    <m:r>
                      <a:rPr lang="tr-TR" sz="4000" b="1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tr-TR" sz="4000" b="1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tr-TR" sz="4000" b="1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𝒍𝒐𝒈𝒑</m:t>
                        </m:r>
                      </m:fName>
                      <m:e>
                        <m:r>
                          <a:rPr lang="tr-TR" sz="4000" b="1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tr-TR" sz="4000" b="1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tr-TR" sz="4000" b="1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tr-TR" sz="4000" b="1" i="1" dirty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4000" b="1" i="1" dirty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𝝀</m:t>
                            </m:r>
                          </m:e>
                          <m:sub>
                            <m:r>
                              <a:rPr lang="tr-TR" sz="4000" b="1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𝒓𝒆𝒑𝒍𝒂𝒚</m:t>
                            </m:r>
                          </m:sub>
                        </m:sSub>
                        <m:r>
                          <a:rPr lang="tr-TR" sz="4000" b="1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func>
                  </m:oMath>
                </a14:m>
                <a:endParaRPr lang="tr-TR" sz="4000" b="1" i="1" dirty="0">
                  <a:solidFill>
                    <a:schemeClr val="accent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857250" indent="-85725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tr-TR" sz="4400" b="1" dirty="0">
                    <a:solidFill>
                      <a:schemeClr val="tx1"/>
                    </a:solidFill>
                  </a:rPr>
                  <a:t>DNN</a:t>
                </a:r>
              </a:p>
              <a:p>
                <a:pPr marL="1532900" lvl="2" indent="-571500" algn="just"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tr-TR" sz="4000" dirty="0">
                    <a:solidFill>
                      <a:schemeClr val="tx1"/>
                    </a:solidFill>
                  </a:rPr>
                  <a:t>F</a:t>
                </a:r>
                <a:r>
                  <a:rPr lang="en-US" sz="4000" dirty="0" err="1">
                    <a:solidFill>
                      <a:schemeClr val="tx1"/>
                    </a:solidFill>
                  </a:rPr>
                  <a:t>ully</a:t>
                </a:r>
                <a:r>
                  <a:rPr lang="en-US" sz="4000" dirty="0">
                    <a:solidFill>
                      <a:schemeClr val="tx1"/>
                    </a:solidFill>
                  </a:rPr>
                  <a:t>-connected</a:t>
                </a:r>
                <a:r>
                  <a:rPr lang="tr-TR" sz="4000" dirty="0">
                    <a:solidFill>
                      <a:schemeClr val="tx1"/>
                    </a:solidFill>
                  </a:rPr>
                  <a:t> </a:t>
                </a:r>
                <a:r>
                  <a:rPr lang="en-US" sz="4000" dirty="0">
                    <a:solidFill>
                      <a:schemeClr val="tx1"/>
                    </a:solidFill>
                  </a:rPr>
                  <a:t>feed</a:t>
                </a:r>
                <a:r>
                  <a:rPr lang="tr-TR" sz="4000" dirty="0">
                    <a:solidFill>
                      <a:schemeClr val="tx1"/>
                    </a:solidFill>
                  </a:rPr>
                  <a:t>-</a:t>
                </a:r>
                <a:r>
                  <a:rPr lang="en-US" sz="4000" dirty="0">
                    <a:solidFill>
                      <a:schemeClr val="tx1"/>
                    </a:solidFill>
                  </a:rPr>
                  <a:t>forward</a:t>
                </a:r>
                <a:r>
                  <a:rPr lang="tr-TR" sz="4000" dirty="0">
                    <a:solidFill>
                      <a:schemeClr val="tx1"/>
                    </a:solidFill>
                  </a:rPr>
                  <a:t> </a:t>
                </a:r>
                <a:r>
                  <a:rPr lang="en-US" sz="4000" dirty="0">
                    <a:solidFill>
                      <a:schemeClr val="tx1"/>
                    </a:solidFill>
                  </a:rPr>
                  <a:t>neural network</a:t>
                </a:r>
                <a:r>
                  <a:rPr lang="tr-TR" sz="40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1532900" lvl="2" indent="-571500" algn="just"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en-US" sz="4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Batch training</a:t>
                </a:r>
                <a:r>
                  <a:rPr lang="tr-TR" sz="4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, </a:t>
                </a:r>
                <a:r>
                  <a:rPr lang="tr-TR" sz="40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batch</a:t>
                </a:r>
                <a:r>
                  <a:rPr lang="en-US" sz="4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normalization</a:t>
                </a:r>
                <a:r>
                  <a:rPr lang="tr-TR" sz="4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and </a:t>
                </a:r>
                <a:r>
                  <a:rPr lang="tr-TR" sz="40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dropout</a:t>
                </a:r>
                <a:r>
                  <a:rPr lang="tr-TR" sz="4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.</a:t>
                </a:r>
              </a:p>
              <a:p>
                <a:pPr marL="1532900" lvl="2" indent="-571500" algn="just"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tr-TR" sz="40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The</a:t>
                </a:r>
                <a:r>
                  <a:rPr lang="tr-TR" sz="4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tr-TR" sz="40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softmax</a:t>
                </a:r>
                <a:r>
                  <a:rPr lang="tr-TR" sz="4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tr-TR" sz="40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function</a:t>
                </a:r>
                <a:r>
                  <a:rPr lang="tr-TR" sz="4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.</a:t>
                </a:r>
                <a:endParaRPr lang="en-US" sz="40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marL="1532900" lvl="2" indent="-571500" algn="just"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en-US" sz="4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The posteriors obtained</a:t>
                </a:r>
                <a:r>
                  <a:rPr lang="tr-TR" sz="4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en-US" sz="4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at the output layer</a:t>
                </a:r>
                <a:r>
                  <a:rPr lang="tr-TR" sz="4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(</a:t>
                </a:r>
                <a:r>
                  <a:rPr lang="tr-TR" sz="40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two</a:t>
                </a:r>
                <a:r>
                  <a:rPr lang="tr-TR" sz="4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tr-TR" sz="40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units</a:t>
                </a:r>
                <a:r>
                  <a:rPr lang="tr-TR" sz="4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)</a:t>
                </a:r>
                <a:r>
                  <a:rPr lang="en-US" sz="4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of </a:t>
                </a:r>
                <a:r>
                  <a:rPr lang="tr-TR" sz="4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deep neural network</a:t>
                </a:r>
                <a:r>
                  <a:rPr lang="en-US" sz="4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is transformed into LLR</a:t>
                </a:r>
                <a:r>
                  <a:rPr lang="tr-TR" sz="4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en-US" sz="4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score as</a:t>
                </a:r>
                <a:r>
                  <a:rPr lang="tr-TR" sz="4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:</a:t>
                </a:r>
              </a:p>
              <a:p>
                <a:pPr lvl="2" algn="just">
                  <a:lnSpc>
                    <a:spcPct val="100000"/>
                  </a:lnSpc>
                </a:pPr>
                <a:r>
                  <a:rPr lang="tr-TR" sz="4000" b="1" dirty="0">
                    <a:solidFill>
                      <a:schemeClr val="accent2">
                        <a:lumMod val="75000"/>
                      </a:schemeClr>
                    </a:solidFill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4000" b="1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4000" b="1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tr-TR" sz="4000" b="1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𝐿𝐿𝑅</m:t>
                        </m:r>
                      </m:e>
                      <m:sub>
                        <m:r>
                          <a:rPr lang="tr-TR" sz="4000" b="1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𝐺𝑀𝑀</m:t>
                        </m:r>
                      </m:sub>
                    </m:sSub>
                    <m:r>
                      <a:rPr lang="tr-TR" sz="4000" b="1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tr-TR" sz="4000" b="1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tr-TR" sz="4000" b="1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lang="tr-TR" sz="4000" b="1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tr-TR" sz="4000" b="1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𝒍𝒐𝒈𝒑</m:t>
                        </m:r>
                      </m:fName>
                      <m:e>
                        <m:r>
                          <a:rPr lang="tr-TR" sz="4000" b="1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tr-TR" sz="4000" b="1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tr-TR" sz="4000" b="1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tr-TR" sz="4000" b="1" i="1" dirty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4000" b="1" i="1" dirty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𝝀</m:t>
                            </m:r>
                          </m:e>
                          <m:sub>
                            <m:r>
                              <a:rPr lang="tr-TR" sz="4000" b="1" i="1" dirty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𝒈𝒆𝒏𝒖𝒊𝒏𝒆</m:t>
                            </m:r>
                          </m:sub>
                        </m:sSub>
                        <m:r>
                          <a:rPr lang="tr-TR" sz="4000" b="1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func>
                    <m:r>
                      <a:rPr lang="tr-TR" sz="4000" b="1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tr-TR" sz="4000" b="1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tr-TR" sz="4000" b="1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𝒍𝒐𝒈𝒑</m:t>
                        </m:r>
                      </m:fName>
                      <m:e>
                        <m:r>
                          <a:rPr lang="tr-TR" sz="4000" b="1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tr-TR" sz="4000" b="1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tr-TR" sz="4000" b="1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tr-TR" sz="4000" b="1" i="1" dirty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4000" b="1" i="1" dirty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𝝀</m:t>
                            </m:r>
                          </m:e>
                          <m:sub>
                            <m:r>
                              <a:rPr lang="tr-TR" sz="4000" b="1" i="1" dirty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𝒓𝒆𝒑𝒍𝒂𝒚</m:t>
                            </m:r>
                          </m:sub>
                        </m:sSub>
                        <m:r>
                          <a:rPr lang="tr-TR" sz="4000" b="1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func>
                  </m:oMath>
                </a14:m>
                <a:endParaRPr lang="tr-TR" sz="40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lvl="2" algn="just">
                  <a:lnSpc>
                    <a:spcPct val="100000"/>
                  </a:lnSpc>
                </a:pPr>
                <a:endParaRPr lang="tr-TR" sz="40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endParaRPr lang="tr-TR" sz="40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endParaRPr lang="tr-TR" sz="40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endParaRPr lang="tr-TR" sz="40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endParaRPr lang="tr-TR" sz="40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endParaRPr lang="tr-TR" sz="40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endParaRPr lang="tr-TR" sz="60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marL="857250" indent="-857250">
                  <a:buFont typeface="Arial" panose="020B0604020202020204" pitchFamily="34" charset="0"/>
                  <a:buChar char="•"/>
                </a:pPr>
                <a:endParaRPr lang="tr-TR" sz="60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marL="857250" indent="-857250">
                  <a:buFont typeface="Arial" panose="020B0604020202020204" pitchFamily="34" charset="0"/>
                  <a:buChar char="•"/>
                </a:pPr>
                <a:endParaRPr lang="tr-TR" sz="60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3" name="Metin kutusu 62">
                <a:extLst>
                  <a:ext uri="{FF2B5EF4-FFF2-40B4-BE49-F238E27FC236}">
                    <a16:creationId xmlns:a16="http://schemas.microsoft.com/office/drawing/2014/main" id="{23C3ABF1-8F42-4DE3-9637-C9D4DECC3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593" y="30105265"/>
                <a:ext cx="14532818" cy="13345064"/>
              </a:xfrm>
              <a:prstGeom prst="rect">
                <a:avLst/>
              </a:prstGeom>
              <a:blipFill>
                <a:blip r:embed="rId10"/>
                <a:stretch>
                  <a:fillRect l="-1552" t="-914" r="-146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Metin kutusu 63">
                <a:extLst>
                  <a:ext uri="{FF2B5EF4-FFF2-40B4-BE49-F238E27FC236}">
                    <a16:creationId xmlns:a16="http://schemas.microsoft.com/office/drawing/2014/main" id="{3F38558D-80DB-49B4-97FD-E6911FB4304F}"/>
                  </a:ext>
                </a:extLst>
              </p:cNvPr>
              <p:cNvSpPr txBox="1"/>
              <p:nvPr/>
            </p:nvSpPr>
            <p:spPr>
              <a:xfrm>
                <a:off x="1108593" y="16487279"/>
                <a:ext cx="14532818" cy="1135695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marL="857250" indent="-85725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tr-TR" sz="44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CQCC</a:t>
                </a:r>
              </a:p>
              <a:p>
                <a:pPr marL="1818650" lvl="2" indent="-857250" algn="just"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en-US" sz="40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18 dimensional</a:t>
                </a:r>
                <a:r>
                  <a:rPr lang="tr-TR" sz="40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400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rPr>
                        </m:ctrlPr>
                      </m:sSubPr>
                      <m:e>
                        <m:r>
                          <a:rPr lang="tr-TR" sz="4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rPr>
                          <m:t>𝑐</m:t>
                        </m:r>
                      </m:e>
                      <m:sub>
                        <m:r>
                          <a:rPr lang="tr-TR" sz="4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rPr>
                          <m:t>1</m:t>
                        </m:r>
                      </m:sub>
                    </m:sSub>
                    <m:r>
                      <a:rPr lang="tr-TR" sz="4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rPr>
                      <m:t>−</m:t>
                    </m:r>
                    <m:sSub>
                      <m:sSubPr>
                        <m:ctrlPr>
                          <a:rPr lang="tr-TR" sz="40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rPr>
                        </m:ctrlPr>
                      </m:sSubPr>
                      <m:e>
                        <m:r>
                          <a:rPr lang="tr-TR" sz="4000" b="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rPr>
                          <m:t>𝑐</m:t>
                        </m:r>
                      </m:e>
                      <m:sub>
                        <m:r>
                          <a:rPr lang="tr-TR" sz="4000" b="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rPr>
                          <m:t>1</m:t>
                        </m:r>
                        <m:r>
                          <a:rPr lang="tr-TR" sz="4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rPr>
                          <m:t>9</m:t>
                        </m:r>
                      </m:sub>
                    </m:sSub>
                  </m:oMath>
                </a14:m>
                <a:r>
                  <a:rPr lang="tr-TR" sz="40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) </a:t>
                </a:r>
                <a:r>
                  <a:rPr lang="en-US" sz="4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static </a:t>
                </a:r>
                <a:r>
                  <a:rPr lang="tr-TR" sz="4000" b="1" i="1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constant</a:t>
                </a:r>
                <a:r>
                  <a:rPr lang="tr-TR" sz="4000" b="1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Q </a:t>
                </a:r>
                <a:r>
                  <a:rPr lang="tr-TR" sz="4000" b="1" i="1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cepstral</a:t>
                </a:r>
                <a:r>
                  <a:rPr lang="tr-TR" sz="4000" b="1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tr-TR" sz="4000" b="1" i="1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coefficients</a:t>
                </a:r>
                <a:r>
                  <a:rPr lang="tr-TR" sz="4000" b="1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tr-TR" sz="4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[1]</a:t>
                </a:r>
                <a:r>
                  <a:rPr lang="tr-TR" sz="40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tr-TR" sz="4000" i="1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are</a:t>
                </a:r>
                <a:r>
                  <a:rPr lang="tr-TR" sz="40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tr-TR" sz="40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computed</a:t>
                </a:r>
                <a:r>
                  <a:rPr lang="tr-TR" sz="4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using </a:t>
                </a:r>
                <a:r>
                  <a:rPr lang="en-US" sz="4000" b="1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constant-Q transform</a:t>
                </a:r>
                <a:r>
                  <a:rPr lang="tr-TR" sz="4000" b="1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.</a:t>
                </a:r>
                <a:endParaRPr lang="tr-TR" sz="40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marL="1818650" lvl="2" indent="-857250" algn="just"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tr-TR" sz="40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Greater</a:t>
                </a:r>
                <a:r>
                  <a:rPr lang="tr-TR" sz="4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en-US" sz="4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time resolution for the higher</a:t>
                </a:r>
                <a:r>
                  <a:rPr lang="tr-TR" sz="4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en-US" sz="4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frequencies</a:t>
                </a:r>
                <a:r>
                  <a:rPr lang="tr-TR" sz="4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and g</a:t>
                </a:r>
                <a:r>
                  <a:rPr lang="en-US" sz="40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reater</a:t>
                </a:r>
                <a:r>
                  <a:rPr lang="en-US" sz="4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frequency resolution for the lower</a:t>
                </a:r>
                <a:r>
                  <a:rPr lang="tr-TR" sz="4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en-US" sz="4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frequencies.</a:t>
                </a:r>
                <a:endParaRPr lang="tr-TR" sz="40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marL="857250" indent="-857250" algn="just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tr-TR" sz="44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MFCC</a:t>
                </a:r>
              </a:p>
              <a:p>
                <a:pPr marL="1818650" lvl="2" indent="-857250" algn="just"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tr-TR" sz="4000" b="1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Mel-</a:t>
                </a:r>
                <a:r>
                  <a:rPr lang="tr-TR" sz="4000" b="1" i="1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frequency</a:t>
                </a:r>
                <a:r>
                  <a:rPr lang="tr-TR" sz="4000" b="1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tr-TR" sz="4000" b="1" i="1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cepstral</a:t>
                </a:r>
                <a:r>
                  <a:rPr lang="tr-TR" sz="4000" b="1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tr-TR" sz="4000" b="1" i="1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coefficients</a:t>
                </a:r>
                <a:r>
                  <a:rPr lang="tr-TR" sz="4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tr-TR" sz="40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are</a:t>
                </a:r>
                <a:r>
                  <a:rPr lang="tr-TR" sz="4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tr-TR" sz="40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extracted</a:t>
                </a:r>
                <a:r>
                  <a:rPr lang="tr-TR" sz="4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tr-TR" sz="40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from</a:t>
                </a:r>
                <a:r>
                  <a:rPr lang="tr-TR" sz="4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en-US" sz="4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the </a:t>
                </a:r>
                <a:r>
                  <a:rPr lang="en-US" sz="4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pre-emphasized</a:t>
                </a:r>
                <a:r>
                  <a:rPr lang="tr-TR" sz="4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en-US" sz="4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speech </a:t>
                </a:r>
                <a:r>
                  <a:rPr lang="tr-TR" sz="4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</a:t>
                </a:r>
                <a:r>
                  <a:rPr lang="en-US" sz="40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ignal</a:t>
                </a:r>
                <a:r>
                  <a:rPr lang="tr-TR" sz="4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[2].</a:t>
                </a:r>
              </a:p>
              <a:p>
                <a:pPr marL="1818650" lvl="2" indent="-857250" algn="just"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en-US" sz="4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20 </a:t>
                </a:r>
                <a:r>
                  <a:rPr lang="en-US" sz="40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ms</a:t>
                </a:r>
                <a:r>
                  <a:rPr lang="en-US" sz="4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frames </a:t>
                </a:r>
                <a:r>
                  <a:rPr lang="tr-TR" sz="4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 </a:t>
                </a:r>
                <a:r>
                  <a:rPr lang="en-US" sz="4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10</a:t>
                </a:r>
                <a:r>
                  <a:rPr lang="tr-TR" sz="4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en-US" sz="40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ms</a:t>
                </a:r>
                <a:r>
                  <a:rPr lang="tr-TR" sz="4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tr-TR" sz="40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overlap</a:t>
                </a:r>
                <a:r>
                  <a:rPr lang="tr-TR" sz="4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, </a:t>
                </a:r>
                <a:r>
                  <a:rPr lang="en-US" sz="4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Hamming window</a:t>
                </a:r>
                <a:r>
                  <a:rPr lang="tr-TR" sz="4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.</a:t>
                </a:r>
                <a:r>
                  <a:rPr lang="en-US" sz="4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endParaRPr lang="tr-TR" sz="40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marL="1818650" lvl="2" indent="-857250" algn="just"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en-US" sz="4000" b="1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27-channel </a:t>
                </a:r>
                <a:r>
                  <a:rPr lang="tr-TR" sz="4000" b="1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m</a:t>
                </a:r>
                <a:r>
                  <a:rPr lang="en-US" sz="4000" b="1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el-</a:t>
                </a:r>
                <a:r>
                  <a:rPr lang="en-US" sz="4000" b="1" i="1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filterbank</a:t>
                </a:r>
                <a:r>
                  <a:rPr lang="en-US" sz="4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.</a:t>
                </a:r>
                <a:r>
                  <a:rPr lang="tr-TR" sz="4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</a:p>
              <a:p>
                <a:pPr marL="857250" indent="-857250" algn="just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tr-TR" sz="44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LTAS</a:t>
                </a:r>
              </a:p>
              <a:p>
                <a:pPr marL="1818650" lvl="2" indent="-857250" algn="just"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tr-TR" sz="40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The</a:t>
                </a:r>
                <a:r>
                  <a:rPr lang="tr-TR" sz="4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tr-TR" sz="4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514</a:t>
                </a:r>
                <a:r>
                  <a:rPr lang="tr-TR" sz="4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tr-TR" sz="40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dimensionel</a:t>
                </a:r>
                <a:r>
                  <a:rPr lang="en-US" sz="4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en-US" sz="4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long-term</a:t>
                </a:r>
                <a:r>
                  <a:rPr lang="en-US" sz="4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average</a:t>
                </a:r>
                <a:r>
                  <a:rPr lang="tr-TR" sz="4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en-US" sz="4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spectrum</a:t>
                </a:r>
                <a:r>
                  <a:rPr lang="tr-TR" sz="4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[3].</a:t>
                </a:r>
              </a:p>
              <a:p>
                <a:pPr marL="1818650" lvl="2" indent="-857250" algn="just"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tr-TR" sz="4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R</a:t>
                </a:r>
                <a:r>
                  <a:rPr lang="en-US" sz="40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epresents</a:t>
                </a:r>
                <a:r>
                  <a:rPr lang="en-US" sz="4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an utterance in a </a:t>
                </a:r>
                <a:r>
                  <a:rPr lang="en-US" sz="4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long</a:t>
                </a:r>
                <a:r>
                  <a:rPr lang="tr-TR" sz="4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-</a:t>
                </a:r>
                <a:r>
                  <a:rPr lang="en-US" sz="4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term</a:t>
                </a:r>
                <a:r>
                  <a:rPr lang="tr-TR" sz="4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en-US" sz="4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rather than </a:t>
                </a:r>
                <a:r>
                  <a:rPr lang="en-US" sz="4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short-term</a:t>
                </a:r>
                <a:r>
                  <a:rPr lang="en-US" sz="4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. </a:t>
                </a:r>
                <a:endParaRPr lang="tr-TR" sz="40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marL="1818650" lvl="2" indent="-857250" algn="just"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en-US" sz="4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20 </a:t>
                </a:r>
                <a:r>
                  <a:rPr lang="en-US" sz="40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ms</a:t>
                </a:r>
                <a:r>
                  <a:rPr lang="en-US" sz="4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tr-TR" sz="40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frames</a:t>
                </a:r>
                <a:r>
                  <a:rPr lang="tr-TR" sz="4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in </a:t>
                </a:r>
                <a:r>
                  <a:rPr lang="en-US" sz="4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10</a:t>
                </a:r>
                <a:r>
                  <a:rPr lang="tr-TR" sz="4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en-US" sz="40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ms</a:t>
                </a:r>
                <a:r>
                  <a:rPr lang="tr-TR" sz="4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tr-TR" sz="40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overlap</a:t>
                </a:r>
                <a:r>
                  <a:rPr lang="tr-TR" sz="4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. </a:t>
                </a:r>
              </a:p>
              <a:p>
                <a:pPr marL="1818650" lvl="2" indent="-857250" algn="just"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tr-TR" sz="4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512 </a:t>
                </a:r>
                <a:r>
                  <a:rPr lang="tr-TR" sz="40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point</a:t>
                </a:r>
                <a:r>
                  <a:rPr lang="tr-TR" sz="4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tr-TR" sz="40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discrete</a:t>
                </a:r>
                <a:r>
                  <a:rPr lang="tr-TR" sz="4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Fourier </a:t>
                </a:r>
                <a:r>
                  <a:rPr lang="tr-TR" sz="40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transform</a:t>
                </a:r>
                <a:endParaRPr lang="tr-TR" sz="40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marL="1818650" lvl="2" indent="-857250" algn="just"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en-US" sz="4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Concatenation of the mean and standard deviation statistics</a:t>
                </a:r>
                <a:r>
                  <a:rPr lang="tr-TR" sz="4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of </a:t>
                </a:r>
                <a:r>
                  <a:rPr lang="tr-TR" sz="40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logarithmic</a:t>
                </a:r>
                <a:r>
                  <a:rPr lang="tr-TR" sz="4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tr-TR" sz="40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magnitude</a:t>
                </a:r>
                <a:r>
                  <a:rPr lang="tr-TR" sz="4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tr-TR" sz="40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spectrum</a:t>
                </a:r>
                <a:r>
                  <a:rPr lang="tr-TR" sz="4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64" name="Metin kutusu 63">
                <a:extLst>
                  <a:ext uri="{FF2B5EF4-FFF2-40B4-BE49-F238E27FC236}">
                    <a16:creationId xmlns:a16="http://schemas.microsoft.com/office/drawing/2014/main" id="{3F38558D-80DB-49B4-97FD-E6911FB43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593" y="16487279"/>
                <a:ext cx="14532818" cy="11356955"/>
              </a:xfrm>
              <a:prstGeom prst="rect">
                <a:avLst/>
              </a:prstGeom>
              <a:blipFill>
                <a:blip r:embed="rId11"/>
                <a:stretch>
                  <a:fillRect l="-1552" t="-1074" r="-1468" b="-134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Metin kutusu 64">
            <a:extLst>
              <a:ext uri="{FF2B5EF4-FFF2-40B4-BE49-F238E27FC236}">
                <a16:creationId xmlns:a16="http://schemas.microsoft.com/office/drawing/2014/main" id="{3025E262-9F4D-4982-AA11-6E0D91B443DC}"/>
              </a:ext>
            </a:extLst>
          </p:cNvPr>
          <p:cNvSpPr txBox="1"/>
          <p:nvPr/>
        </p:nvSpPr>
        <p:spPr>
          <a:xfrm>
            <a:off x="16729412" y="7919561"/>
            <a:ext cx="15066107" cy="26065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tr-TR" sz="5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indent="-857250">
              <a:buFont typeface="Arial" panose="020B0604020202020204" pitchFamily="34" charset="0"/>
              <a:buChar char="•"/>
            </a:pPr>
            <a:r>
              <a:rPr lang="tr-TR" sz="5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Development Set </a:t>
            </a:r>
          </a:p>
          <a:p>
            <a:pPr algn="ctr"/>
            <a:endParaRPr lang="tr-TR" sz="6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tr-TR" sz="6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tr-TR" sz="6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tr-TR" sz="6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tr-TR" sz="6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tr-TR" sz="6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tr-TR" sz="6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tr-TR" sz="6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tr-TR" sz="6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tr-TR" sz="6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tr-TR" sz="6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tr-TR" sz="6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tr-TR" sz="6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tr-TR" sz="6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tr-TR" sz="6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tr-TR" sz="6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tr-TR" sz="5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tr-TR" sz="5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Evaluation Set </a:t>
            </a:r>
          </a:p>
          <a:p>
            <a:pPr marL="857250" indent="-857250" algn="just">
              <a:buFont typeface="Arial" panose="020B0604020202020204" pitchFamily="34" charset="0"/>
              <a:buChar char="•"/>
            </a:pPr>
            <a:endParaRPr lang="tr-TR" sz="6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tr-TR" sz="6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tr-TR" sz="6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tr-TR" sz="6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tr-TR" sz="6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tr-TR" sz="6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857250" indent="-857250" algn="just">
              <a:buFont typeface="Arial" panose="020B0604020202020204" pitchFamily="34" charset="0"/>
              <a:buChar char="•"/>
            </a:pPr>
            <a:endParaRPr lang="tr-TR" sz="5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857250" indent="-857250" algn="just">
              <a:buFont typeface="Arial" panose="020B0604020202020204" pitchFamily="34" charset="0"/>
              <a:buChar char="•"/>
            </a:pPr>
            <a:r>
              <a:rPr lang="tr-TR" sz="5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Det</a:t>
            </a:r>
            <a:r>
              <a:rPr lang="tr-TR" sz="5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tr-TR" sz="5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Curves</a:t>
            </a:r>
            <a:endParaRPr lang="tr-TR" sz="5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857250" indent="-857250" algn="just">
              <a:buFont typeface="Arial" panose="020B0604020202020204" pitchFamily="34" charset="0"/>
              <a:buChar char="•"/>
            </a:pPr>
            <a:endParaRPr lang="tr-TR" sz="5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857250" indent="-857250" algn="just">
              <a:buFont typeface="Arial" panose="020B0604020202020204" pitchFamily="34" charset="0"/>
              <a:buChar char="•"/>
            </a:pPr>
            <a:endParaRPr lang="tr-TR" sz="5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857250" indent="-857250" algn="just">
              <a:buFont typeface="Arial" panose="020B0604020202020204" pitchFamily="34" charset="0"/>
              <a:buChar char="•"/>
            </a:pPr>
            <a:endParaRPr lang="tr-TR" sz="5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857250" indent="-857250" algn="just">
              <a:buFont typeface="Arial" panose="020B0604020202020204" pitchFamily="34" charset="0"/>
              <a:buChar char="•"/>
            </a:pPr>
            <a:endParaRPr lang="tr-TR" sz="5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tr-TR" sz="6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tr-TR" sz="6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tr-TR" sz="6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tr-TR" sz="6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tr-TR" sz="6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tr-TR" sz="6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5" name="Tablo 4">
            <a:extLst>
              <a:ext uri="{FF2B5EF4-FFF2-40B4-BE49-F238E27FC236}">
                <a16:creationId xmlns:a16="http://schemas.microsoft.com/office/drawing/2014/main" id="{A79D3585-A18E-4996-8500-5B135E1594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991448"/>
              </p:ext>
            </p:extLst>
          </p:nvPr>
        </p:nvGraphicFramePr>
        <p:xfrm>
          <a:off x="17669931" y="9502503"/>
          <a:ext cx="5735324" cy="38404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260464">
                  <a:extLst>
                    <a:ext uri="{9D8B030D-6E8A-4147-A177-3AD203B41FA5}">
                      <a16:colId xmlns:a16="http://schemas.microsoft.com/office/drawing/2014/main" val="1148060825"/>
                    </a:ext>
                  </a:extLst>
                </a:gridCol>
                <a:gridCol w="2474860">
                  <a:extLst>
                    <a:ext uri="{9D8B030D-6E8A-4147-A177-3AD203B41FA5}">
                      <a16:colId xmlns:a16="http://schemas.microsoft.com/office/drawing/2014/main" val="3205145561"/>
                    </a:ext>
                  </a:extLst>
                </a:gridCol>
              </a:tblGrid>
              <a:tr h="534396">
                <a:tc>
                  <a:txBody>
                    <a:bodyPr/>
                    <a:lstStyle/>
                    <a:p>
                      <a:pPr algn="ctr"/>
                      <a:r>
                        <a:rPr lang="tr-TR" sz="3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EER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656235"/>
                  </a:ext>
                </a:extLst>
              </a:tr>
              <a:tr h="534396">
                <a:tc>
                  <a:txBody>
                    <a:bodyPr/>
                    <a:lstStyle/>
                    <a:p>
                      <a:pPr algn="ctr"/>
                      <a:r>
                        <a:rPr lang="tr-TR" sz="3600" i="1" dirty="0"/>
                        <a:t>CQCC-GMM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600" dirty="0"/>
                        <a:t>8.18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793475"/>
                  </a:ext>
                </a:extLst>
              </a:tr>
              <a:tr h="534396">
                <a:tc>
                  <a:txBody>
                    <a:bodyPr/>
                    <a:lstStyle/>
                    <a:p>
                      <a:pPr algn="ctr"/>
                      <a:r>
                        <a:rPr lang="tr-TR" sz="3600" i="1" dirty="0"/>
                        <a:t>MFCC-GMM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600" dirty="0"/>
                        <a:t>5.54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429228"/>
                  </a:ext>
                </a:extLst>
              </a:tr>
              <a:tr h="534396">
                <a:tc>
                  <a:txBody>
                    <a:bodyPr/>
                    <a:lstStyle/>
                    <a:p>
                      <a:pPr algn="ctr"/>
                      <a:r>
                        <a:rPr lang="tr-TR" sz="3600" i="1" dirty="0"/>
                        <a:t>CQCC-DNN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600" dirty="0"/>
                        <a:t>10.05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819385"/>
                  </a:ext>
                </a:extLst>
              </a:tr>
              <a:tr h="534396">
                <a:tc>
                  <a:txBody>
                    <a:bodyPr/>
                    <a:lstStyle/>
                    <a:p>
                      <a:pPr algn="ctr"/>
                      <a:r>
                        <a:rPr lang="tr-TR" sz="3600" i="1" dirty="0"/>
                        <a:t>MFCC-DNN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600" dirty="0"/>
                        <a:t>6.44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7752029"/>
                  </a:ext>
                </a:extLst>
              </a:tr>
              <a:tr h="534396">
                <a:tc>
                  <a:txBody>
                    <a:bodyPr/>
                    <a:lstStyle/>
                    <a:p>
                      <a:pPr algn="ctr"/>
                      <a:r>
                        <a:rPr lang="tr-TR" sz="3600" i="1" dirty="0"/>
                        <a:t>LTAS-DNN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600" b="1" dirty="0"/>
                        <a:t>4.10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887783"/>
                  </a:ext>
                </a:extLst>
              </a:tr>
            </a:tbl>
          </a:graphicData>
        </a:graphic>
      </p:graphicFrame>
      <p:sp>
        <p:nvSpPr>
          <p:cNvPr id="37" name="Rectangle 1333">
            <a:extLst>
              <a:ext uri="{FF2B5EF4-FFF2-40B4-BE49-F238E27FC236}">
                <a16:creationId xmlns:a16="http://schemas.microsoft.com/office/drawing/2014/main" id="{4779BB38-6647-4D62-9376-5C5AF2BAB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0901" y="15416790"/>
            <a:ext cx="4210386" cy="854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tr-TR" sz="6600" b="1" dirty="0" err="1">
                <a:solidFill>
                  <a:srgbClr val="0000CC"/>
                </a:solidFill>
              </a:rPr>
              <a:t>Features</a:t>
            </a:r>
            <a:endParaRPr lang="en-US" sz="6600" b="1" dirty="0">
              <a:solidFill>
                <a:srgbClr val="0000CC"/>
              </a:solidFill>
              <a:latin typeface="+mj-lt"/>
            </a:endParaRPr>
          </a:p>
        </p:txBody>
      </p:sp>
      <p:sp>
        <p:nvSpPr>
          <p:cNvPr id="38" name="Rectangle 1333">
            <a:extLst>
              <a:ext uri="{FF2B5EF4-FFF2-40B4-BE49-F238E27FC236}">
                <a16:creationId xmlns:a16="http://schemas.microsoft.com/office/drawing/2014/main" id="{97262B44-D650-4264-A557-6F30C2E0B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4746" y="29160687"/>
            <a:ext cx="3946541" cy="854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6600" b="1" dirty="0">
                <a:solidFill>
                  <a:srgbClr val="0000CC"/>
                </a:solidFill>
              </a:rPr>
              <a:t>Classifiers</a:t>
            </a:r>
            <a:endParaRPr lang="en-US" sz="6600" b="1" dirty="0">
              <a:solidFill>
                <a:srgbClr val="0000CC"/>
              </a:solidFill>
              <a:latin typeface="+mj-lt"/>
            </a:endParaRPr>
          </a:p>
        </p:txBody>
      </p:sp>
      <p:sp>
        <p:nvSpPr>
          <p:cNvPr id="39" name="Rectangle 1333">
            <a:extLst>
              <a:ext uri="{FF2B5EF4-FFF2-40B4-BE49-F238E27FC236}">
                <a16:creationId xmlns:a16="http://schemas.microsoft.com/office/drawing/2014/main" id="{ECFCC657-EFF6-42D9-A5A1-37040E06A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94192" y="7456228"/>
            <a:ext cx="2860955" cy="854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tr-TR" sz="6600" b="1" dirty="0" err="1">
                <a:solidFill>
                  <a:srgbClr val="0000CC"/>
                </a:solidFill>
                <a:latin typeface="+mj-lt"/>
              </a:rPr>
              <a:t>Results</a:t>
            </a:r>
            <a:endParaRPr lang="en-US" sz="6600" b="1" dirty="0">
              <a:solidFill>
                <a:srgbClr val="0000CC"/>
              </a:solidFill>
              <a:latin typeface="+mj-lt"/>
            </a:endParaRPr>
          </a:p>
        </p:txBody>
      </p:sp>
      <p:pic>
        <p:nvPicPr>
          <p:cNvPr id="6" name="Resim 5" descr="harita, metin içeren bir resim&#10;&#10;Açıklama otomatik olarak oluşturuldu">
            <a:extLst>
              <a:ext uri="{FF2B5EF4-FFF2-40B4-BE49-F238E27FC236}">
                <a16:creationId xmlns:a16="http://schemas.microsoft.com/office/drawing/2014/main" id="{15CA7008-EB51-4842-97C4-48D5DE7DA1C1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9930" y="15095423"/>
            <a:ext cx="6596276" cy="521101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4" name="Tablo 43">
                <a:extLst>
                  <a:ext uri="{FF2B5EF4-FFF2-40B4-BE49-F238E27FC236}">
                    <a16:creationId xmlns:a16="http://schemas.microsoft.com/office/drawing/2014/main" id="{A77A2BDC-C119-41B3-8C0D-3C465AF3184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434209"/>
                  </p:ext>
                </p:extLst>
              </p:nvPr>
            </p:nvGraphicFramePr>
            <p:xfrm>
              <a:off x="25058020" y="9507336"/>
              <a:ext cx="5735324" cy="384048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3387484">
                      <a:extLst>
                        <a:ext uri="{9D8B030D-6E8A-4147-A177-3AD203B41FA5}">
                          <a16:colId xmlns:a16="http://schemas.microsoft.com/office/drawing/2014/main" val="1148060825"/>
                        </a:ext>
                      </a:extLst>
                    </a:gridCol>
                    <a:gridCol w="2347840">
                      <a:extLst>
                        <a:ext uri="{9D8B030D-6E8A-4147-A177-3AD203B41FA5}">
                          <a16:colId xmlns:a16="http://schemas.microsoft.com/office/drawing/2014/main" val="3205145561"/>
                        </a:ext>
                      </a:extLst>
                    </a:gridCol>
                  </a:tblGrid>
                  <a:tr h="6128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3600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+mn-lt"/>
                            </a:rPr>
                            <a:t>System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3600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+mn-lt"/>
                            </a:rPr>
                            <a:t>EER (%)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14656235"/>
                      </a:ext>
                    </a:extLst>
                  </a:tr>
                  <a:tr h="62056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sz="3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3600" i="1" dirty="0" smtClean="0">
                                        <a:latin typeface="Cambria Math" panose="02040503050406030204" pitchFamily="18" charset="0"/>
                                      </a:rPr>
                                      <m:t>𝐶𝑄𝐶𝐶</m:t>
                                    </m:r>
                                  </m:e>
                                  <m:sub>
                                    <m:r>
                                      <a:rPr lang="tr-TR" sz="3600" b="0" i="1" dirty="0" smtClean="0">
                                        <a:latin typeface="Cambria Math" panose="02040503050406030204" pitchFamily="18" charset="0"/>
                                      </a:rPr>
                                      <m:t>𝐶𝑀𝑉𝑁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tr-TR" sz="3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3600" dirty="0">
                              <a:latin typeface="+mn-lt"/>
                            </a:rPr>
                            <a:t>15.15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1793475"/>
                      </a:ext>
                    </a:extLst>
                  </a:tr>
                  <a:tr h="61283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sz="3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3600" b="0" i="1" dirty="0" smtClean="0">
                                        <a:latin typeface="Cambria Math" panose="02040503050406030204" pitchFamily="18" charset="0"/>
                                      </a:rPr>
                                      <m:t>𝑀𝐹𝐶𝐶</m:t>
                                    </m:r>
                                  </m:e>
                                  <m:sub>
                                    <m:r>
                                      <a:rPr lang="tr-TR" sz="3600" b="0" i="1" dirty="0" smtClean="0">
                                        <a:latin typeface="Cambria Math" panose="02040503050406030204" pitchFamily="18" charset="0"/>
                                      </a:rPr>
                                      <m:t>𝐶𝑀𝑉𝑁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tr-TR" sz="3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3600" dirty="0">
                              <a:latin typeface="+mn-lt"/>
                            </a:rPr>
                            <a:t>13.40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8429228"/>
                      </a:ext>
                    </a:extLst>
                  </a:tr>
                  <a:tr h="62871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sz="3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3600" i="1" dirty="0" smtClean="0">
                                        <a:latin typeface="Cambria Math" panose="02040503050406030204" pitchFamily="18" charset="0"/>
                                      </a:rPr>
                                      <m:t>𝐶𝑄𝐶𝐶</m:t>
                                    </m:r>
                                  </m:e>
                                  <m:sub>
                                    <m:r>
                                      <a:rPr lang="tr-TR" sz="3600" b="0" i="1" dirty="0" smtClean="0">
                                        <a:latin typeface="Cambria Math" panose="02040503050406030204" pitchFamily="18" charset="0"/>
                                      </a:rPr>
                                      <m:t>𝐶𝑀𝑉𝑁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tr-TR" sz="3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3600" dirty="0">
                              <a:latin typeface="+mn-lt"/>
                            </a:rPr>
                            <a:t>17.18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9819385"/>
                      </a:ext>
                    </a:extLst>
                  </a:tr>
                  <a:tr h="61283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sz="3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3600" b="0" i="1" dirty="0" smtClean="0">
                                        <a:latin typeface="Cambria Math" panose="02040503050406030204" pitchFamily="18" charset="0"/>
                                      </a:rPr>
                                      <m:t>𝑀𝐹</m:t>
                                    </m:r>
                                    <m:r>
                                      <a:rPr lang="tr-TR" sz="3600" i="1" dirty="0" smtClean="0">
                                        <a:latin typeface="Cambria Math" panose="02040503050406030204" pitchFamily="18" charset="0"/>
                                      </a:rPr>
                                      <m:t>𝐶𝐶</m:t>
                                    </m:r>
                                  </m:e>
                                  <m:sub>
                                    <m:r>
                                      <a:rPr lang="tr-TR" sz="3600" b="0" i="1" dirty="0" smtClean="0">
                                        <a:latin typeface="Cambria Math" panose="02040503050406030204" pitchFamily="18" charset="0"/>
                                      </a:rPr>
                                      <m:t>𝐶𝑀𝑉𝑁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tr-TR" sz="3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3600" dirty="0">
                              <a:latin typeface="+mn-lt"/>
                            </a:rPr>
                            <a:t>12.51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7752029"/>
                      </a:ext>
                    </a:extLst>
                  </a:tr>
                  <a:tr h="62871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sz="3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3600" b="0" i="1" dirty="0" smtClean="0">
                                        <a:latin typeface="Cambria Math" panose="02040503050406030204" pitchFamily="18" charset="0"/>
                                      </a:rPr>
                                      <m:t>𝐿𝑇𝐴𝑆</m:t>
                                    </m:r>
                                  </m:e>
                                  <m:sub>
                                    <m:r>
                                      <a:rPr lang="tr-TR" sz="3600" b="0" i="1" dirty="0" smtClean="0">
                                        <a:latin typeface="Cambria Math" panose="02040503050406030204" pitchFamily="18" charset="0"/>
                                      </a:rPr>
                                      <m:t>𝐶𝑀𝑉𝑁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tr-TR" sz="3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3600" b="1" dirty="0">
                              <a:latin typeface="+mn-lt"/>
                            </a:rPr>
                            <a:t>6.05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988778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4" name="Tablo 43">
                <a:extLst>
                  <a:ext uri="{FF2B5EF4-FFF2-40B4-BE49-F238E27FC236}">
                    <a16:creationId xmlns:a16="http://schemas.microsoft.com/office/drawing/2014/main" id="{A77A2BDC-C119-41B3-8C0D-3C465AF3184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434209"/>
                  </p:ext>
                </p:extLst>
              </p:nvPr>
            </p:nvGraphicFramePr>
            <p:xfrm>
              <a:off x="25058020" y="9507336"/>
              <a:ext cx="5735324" cy="384048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3387484">
                      <a:extLst>
                        <a:ext uri="{9D8B030D-6E8A-4147-A177-3AD203B41FA5}">
                          <a16:colId xmlns:a16="http://schemas.microsoft.com/office/drawing/2014/main" val="1148060825"/>
                        </a:ext>
                      </a:extLst>
                    </a:gridCol>
                    <a:gridCol w="2347840">
                      <a:extLst>
                        <a:ext uri="{9D8B030D-6E8A-4147-A177-3AD203B41FA5}">
                          <a16:colId xmlns:a16="http://schemas.microsoft.com/office/drawing/2014/main" val="3205145561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3600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+mn-lt"/>
                            </a:rPr>
                            <a:t>System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3600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+mn-lt"/>
                            </a:rPr>
                            <a:t>EER (%)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1465623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blipFill>
                          <a:blip r:embed="rId13"/>
                          <a:stretch>
                            <a:fillRect l="-180" t="-115238" r="-70144" b="-43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3600" dirty="0">
                              <a:latin typeface="+mn-lt"/>
                            </a:rPr>
                            <a:t>15.15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179347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blipFill>
                          <a:blip r:embed="rId13"/>
                          <a:stretch>
                            <a:fillRect l="-180" t="-213208" r="-70144" b="-3320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3600" dirty="0">
                              <a:latin typeface="+mn-lt"/>
                            </a:rPr>
                            <a:t>13.40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842922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blipFill>
                          <a:blip r:embed="rId13"/>
                          <a:stretch>
                            <a:fillRect l="-180" t="-316190" r="-70144" b="-23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3600" dirty="0">
                              <a:latin typeface="+mn-lt"/>
                            </a:rPr>
                            <a:t>17.18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981938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blipFill>
                          <a:blip r:embed="rId13"/>
                          <a:stretch>
                            <a:fillRect l="-180" t="-416190" r="-70144" b="-13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3600" dirty="0">
                              <a:latin typeface="+mn-lt"/>
                            </a:rPr>
                            <a:t>12.51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775202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blipFill>
                          <a:blip r:embed="rId13"/>
                          <a:stretch>
                            <a:fillRect l="-180" t="-516190" r="-70144" b="-3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3600" b="1" dirty="0">
                              <a:latin typeface="+mn-lt"/>
                            </a:rPr>
                            <a:t>6.05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988778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5" name="Tablo 44">
                <a:extLst>
                  <a:ext uri="{FF2B5EF4-FFF2-40B4-BE49-F238E27FC236}">
                    <a16:creationId xmlns:a16="http://schemas.microsoft.com/office/drawing/2014/main" id="{56169CB4-B03A-4FF2-BC70-66791B0DA11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96865672"/>
                  </p:ext>
                </p:extLst>
              </p:nvPr>
            </p:nvGraphicFramePr>
            <p:xfrm>
              <a:off x="17669930" y="21599847"/>
              <a:ext cx="4902806" cy="384048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2895770">
                      <a:extLst>
                        <a:ext uri="{9D8B030D-6E8A-4147-A177-3AD203B41FA5}">
                          <a16:colId xmlns:a16="http://schemas.microsoft.com/office/drawing/2014/main" val="1148060825"/>
                        </a:ext>
                      </a:extLst>
                    </a:gridCol>
                    <a:gridCol w="2007036">
                      <a:extLst>
                        <a:ext uri="{9D8B030D-6E8A-4147-A177-3AD203B41FA5}">
                          <a16:colId xmlns:a16="http://schemas.microsoft.com/office/drawing/2014/main" val="3205145561"/>
                        </a:ext>
                      </a:extLst>
                    </a:gridCol>
                  </a:tblGrid>
                  <a:tr h="6304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3600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+mj-lt"/>
                            </a:rPr>
                            <a:t>System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3600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+mj-lt"/>
                            </a:rPr>
                            <a:t>EER (%)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14656235"/>
                      </a:ext>
                    </a:extLst>
                  </a:tr>
                  <a:tr h="58633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sz="3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3600" i="1" dirty="0" smtClean="0">
                                        <a:latin typeface="Cambria Math" panose="02040503050406030204" pitchFamily="18" charset="0"/>
                                      </a:rPr>
                                      <m:t>𝐶𝑄𝐶𝐶</m:t>
                                    </m:r>
                                  </m:e>
                                  <m:sub>
                                    <m:r>
                                      <a:rPr lang="tr-TR" sz="3600" b="0" i="1" dirty="0" smtClean="0">
                                        <a:latin typeface="Cambria Math" panose="02040503050406030204" pitchFamily="18" charset="0"/>
                                      </a:rPr>
                                      <m:t>𝐶𝑀𝑉𝑁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tr-TR" sz="36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3600" dirty="0">
                              <a:latin typeface="+mj-lt"/>
                            </a:rPr>
                            <a:t>15.15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1793475"/>
                      </a:ext>
                    </a:extLst>
                  </a:tr>
                  <a:tr h="58334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sz="3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3600" b="0" i="1" dirty="0" smtClean="0">
                                        <a:latin typeface="Cambria Math" panose="02040503050406030204" pitchFamily="18" charset="0"/>
                                      </a:rPr>
                                      <m:t>𝑀𝐹𝐶𝐶</m:t>
                                    </m:r>
                                  </m:e>
                                  <m:sub>
                                    <m:r>
                                      <a:rPr lang="tr-TR" sz="3600" b="0" i="1" dirty="0" smtClean="0">
                                        <a:latin typeface="Cambria Math" panose="02040503050406030204" pitchFamily="18" charset="0"/>
                                      </a:rPr>
                                      <m:t>𝐶𝑀𝑉𝑁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tr-TR" sz="36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3600" dirty="0">
                              <a:latin typeface="+mj-lt"/>
                            </a:rPr>
                            <a:t>13.40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8429228"/>
                      </a:ext>
                    </a:extLst>
                  </a:tr>
                  <a:tr h="59403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sz="3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3600" i="1" dirty="0" smtClean="0">
                                        <a:latin typeface="Cambria Math" panose="02040503050406030204" pitchFamily="18" charset="0"/>
                                      </a:rPr>
                                      <m:t>𝐶𝑄𝐶𝐶</m:t>
                                    </m:r>
                                  </m:e>
                                  <m:sub>
                                    <m:r>
                                      <a:rPr lang="tr-TR" sz="3600" b="0" i="1" dirty="0" smtClean="0">
                                        <a:latin typeface="Cambria Math" panose="02040503050406030204" pitchFamily="18" charset="0"/>
                                      </a:rPr>
                                      <m:t>𝐶𝑀𝑉𝑁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tr-TR" sz="36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3600" dirty="0">
                              <a:latin typeface="+mj-lt"/>
                            </a:rPr>
                            <a:t>17.18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9819385"/>
                      </a:ext>
                    </a:extLst>
                  </a:tr>
                  <a:tr h="58334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sz="3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3600" b="0" i="1" dirty="0" smtClean="0">
                                        <a:latin typeface="Cambria Math" panose="02040503050406030204" pitchFamily="18" charset="0"/>
                                      </a:rPr>
                                      <m:t>𝑀𝐹</m:t>
                                    </m:r>
                                    <m:r>
                                      <a:rPr lang="tr-TR" sz="3600" i="1" dirty="0" smtClean="0">
                                        <a:latin typeface="Cambria Math" panose="02040503050406030204" pitchFamily="18" charset="0"/>
                                      </a:rPr>
                                      <m:t>𝐶𝐶</m:t>
                                    </m:r>
                                  </m:e>
                                  <m:sub>
                                    <m:r>
                                      <a:rPr lang="tr-TR" sz="3600" b="0" i="1" dirty="0" smtClean="0">
                                        <a:latin typeface="Cambria Math" panose="02040503050406030204" pitchFamily="18" charset="0"/>
                                      </a:rPr>
                                      <m:t>𝐶𝑀𝑉𝑁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tr-TR" sz="36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3600" dirty="0">
                              <a:latin typeface="+mj-lt"/>
                            </a:rPr>
                            <a:t>12.51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7752029"/>
                      </a:ext>
                    </a:extLst>
                  </a:tr>
                  <a:tr h="59403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sz="3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3600" b="0" i="1" dirty="0" smtClean="0">
                                        <a:latin typeface="Cambria Math" panose="02040503050406030204" pitchFamily="18" charset="0"/>
                                      </a:rPr>
                                      <m:t>𝐿𝑇𝐴𝑆</m:t>
                                    </m:r>
                                  </m:e>
                                  <m:sub>
                                    <m:r>
                                      <a:rPr lang="tr-TR" sz="3600" b="0" i="1" dirty="0" smtClean="0">
                                        <a:latin typeface="Cambria Math" panose="02040503050406030204" pitchFamily="18" charset="0"/>
                                      </a:rPr>
                                      <m:t>𝐶𝑀𝑉𝑁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tr-TR" sz="36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3600" b="1" dirty="0">
                              <a:latin typeface="+mj-lt"/>
                            </a:rPr>
                            <a:t>6.05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988778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5" name="Tablo 44">
                <a:extLst>
                  <a:ext uri="{FF2B5EF4-FFF2-40B4-BE49-F238E27FC236}">
                    <a16:creationId xmlns:a16="http://schemas.microsoft.com/office/drawing/2014/main" id="{56169CB4-B03A-4FF2-BC70-66791B0DA11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96865672"/>
                  </p:ext>
                </p:extLst>
              </p:nvPr>
            </p:nvGraphicFramePr>
            <p:xfrm>
              <a:off x="17669930" y="21599847"/>
              <a:ext cx="4902806" cy="384048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2895770">
                      <a:extLst>
                        <a:ext uri="{9D8B030D-6E8A-4147-A177-3AD203B41FA5}">
                          <a16:colId xmlns:a16="http://schemas.microsoft.com/office/drawing/2014/main" val="1148060825"/>
                        </a:ext>
                      </a:extLst>
                    </a:gridCol>
                    <a:gridCol w="2007036">
                      <a:extLst>
                        <a:ext uri="{9D8B030D-6E8A-4147-A177-3AD203B41FA5}">
                          <a16:colId xmlns:a16="http://schemas.microsoft.com/office/drawing/2014/main" val="3205145561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3600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+mj-lt"/>
                            </a:rPr>
                            <a:t>System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3600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+mj-lt"/>
                            </a:rPr>
                            <a:t>EER (%)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1465623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blipFill>
                          <a:blip r:embed="rId14"/>
                          <a:stretch>
                            <a:fillRect l="-211" t="-115238" r="-70526" b="-43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3600" dirty="0">
                              <a:latin typeface="+mj-lt"/>
                            </a:rPr>
                            <a:t>15.15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179347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blipFill>
                          <a:blip r:embed="rId14"/>
                          <a:stretch>
                            <a:fillRect l="-211" t="-213208" r="-70526" b="-3311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3600" dirty="0">
                              <a:latin typeface="+mj-lt"/>
                            </a:rPr>
                            <a:t>13.40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842922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blipFill>
                          <a:blip r:embed="rId14"/>
                          <a:stretch>
                            <a:fillRect l="-211" t="-316190" r="-70526" b="-23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3600" dirty="0">
                              <a:latin typeface="+mj-lt"/>
                            </a:rPr>
                            <a:t>17.18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981938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blipFill>
                          <a:blip r:embed="rId14"/>
                          <a:stretch>
                            <a:fillRect l="-211" t="-416190" r="-70526" b="-13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3600" dirty="0">
                              <a:latin typeface="+mj-lt"/>
                            </a:rPr>
                            <a:t>12.51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775202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blipFill>
                          <a:blip r:embed="rId14"/>
                          <a:stretch>
                            <a:fillRect l="-211" t="-516190" r="-70526" b="-3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3600" b="1" dirty="0">
                              <a:latin typeface="+mj-lt"/>
                            </a:rPr>
                            <a:t>6.05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988778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Metin kutusu 7">
            <a:extLst>
              <a:ext uri="{FF2B5EF4-FFF2-40B4-BE49-F238E27FC236}">
                <a16:creationId xmlns:a16="http://schemas.microsoft.com/office/drawing/2014/main" id="{0EC3EF39-E354-4083-9C35-FF7EB970BAE5}"/>
              </a:ext>
            </a:extLst>
          </p:cNvPr>
          <p:cNvSpPr txBox="1"/>
          <p:nvPr/>
        </p:nvSpPr>
        <p:spPr>
          <a:xfrm>
            <a:off x="17668218" y="13659942"/>
            <a:ext cx="12607661" cy="1009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4000" dirty="0">
                <a:solidFill>
                  <a:srgbClr val="FF0000"/>
                </a:solidFill>
              </a:rPr>
              <a:t>S</a:t>
            </a:r>
            <a:r>
              <a:rPr lang="en-US" sz="4000" dirty="0" err="1">
                <a:solidFill>
                  <a:srgbClr val="FF0000"/>
                </a:solidFill>
              </a:rPr>
              <a:t>hort</a:t>
            </a:r>
            <a:r>
              <a:rPr lang="en-US" sz="4000" dirty="0">
                <a:solidFill>
                  <a:srgbClr val="FF0000"/>
                </a:solidFill>
              </a:rPr>
              <a:t>-term are inferior</a:t>
            </a:r>
            <a:r>
              <a:rPr lang="tr-TR" sz="4000" dirty="0">
                <a:solidFill>
                  <a:srgbClr val="FF0000"/>
                </a:solidFill>
              </a:rPr>
              <a:t> </a:t>
            </a:r>
            <a:r>
              <a:rPr lang="en-US" sz="4000" dirty="0">
                <a:solidFill>
                  <a:srgbClr val="FF0000"/>
                </a:solidFill>
              </a:rPr>
              <a:t>to </a:t>
            </a:r>
            <a:r>
              <a:rPr lang="tr-TR" sz="4000" dirty="0" err="1">
                <a:solidFill>
                  <a:srgbClr val="FF0000"/>
                </a:solidFill>
              </a:rPr>
              <a:t>long-term</a:t>
            </a:r>
            <a:r>
              <a:rPr lang="en-US" sz="4000" dirty="0">
                <a:solidFill>
                  <a:srgbClr val="FF0000"/>
                </a:solidFill>
              </a:rPr>
              <a:t> features independent of the classifier</a:t>
            </a:r>
            <a:r>
              <a:rPr lang="tr-TR" sz="40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47" name="Metin kutusu 46">
            <a:extLst>
              <a:ext uri="{FF2B5EF4-FFF2-40B4-BE49-F238E27FC236}">
                <a16:creationId xmlns:a16="http://schemas.microsoft.com/office/drawing/2014/main" id="{9127AE66-690C-4713-B622-217934F0D2BD}"/>
              </a:ext>
            </a:extLst>
          </p:cNvPr>
          <p:cNvSpPr txBox="1"/>
          <p:nvPr/>
        </p:nvSpPr>
        <p:spPr>
          <a:xfrm>
            <a:off x="24326393" y="17894899"/>
            <a:ext cx="7680033" cy="1009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000" dirty="0">
                <a:solidFill>
                  <a:srgbClr val="FF0000"/>
                </a:solidFill>
              </a:rPr>
              <a:t>H</a:t>
            </a:r>
            <a:r>
              <a:rPr lang="en-US" sz="4000" dirty="0" err="1">
                <a:solidFill>
                  <a:srgbClr val="FF0000"/>
                </a:solidFill>
              </a:rPr>
              <a:t>igh</a:t>
            </a:r>
            <a:r>
              <a:rPr lang="en-US" sz="4000" dirty="0">
                <a:solidFill>
                  <a:srgbClr val="FF0000"/>
                </a:solidFill>
              </a:rPr>
              <a:t>-frequency components convey more discriminative</a:t>
            </a:r>
            <a:r>
              <a:rPr lang="tr-TR" sz="4000" dirty="0">
                <a:solidFill>
                  <a:srgbClr val="FF0000"/>
                </a:solidFill>
              </a:rPr>
              <a:t> </a:t>
            </a:r>
            <a:r>
              <a:rPr lang="en-US" sz="4000" dirty="0">
                <a:solidFill>
                  <a:srgbClr val="FF0000"/>
                </a:solidFill>
              </a:rPr>
              <a:t>information</a:t>
            </a:r>
            <a:r>
              <a:rPr lang="tr-TR" sz="4000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10" name="Resim 9" descr="metin, harita içeren bir resim&#10;&#10;Açıklama otomatik olarak oluşturuldu">
            <a:extLst>
              <a:ext uri="{FF2B5EF4-FFF2-40B4-BE49-F238E27FC236}">
                <a16:creationId xmlns:a16="http://schemas.microsoft.com/office/drawing/2014/main" id="{9794F16B-44A4-412A-A5AE-C3ED57446699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0388" y="26782410"/>
            <a:ext cx="6800788" cy="6894241"/>
          </a:xfrm>
          <a:prstGeom prst="rect">
            <a:avLst/>
          </a:prstGeom>
        </p:spPr>
      </p:pic>
      <p:pic>
        <p:nvPicPr>
          <p:cNvPr id="12" name="Resim 11" descr="metin, harita içeren bir resim&#10;&#10;Açıklama otomatik olarak oluşturuldu">
            <a:extLst>
              <a:ext uri="{FF2B5EF4-FFF2-40B4-BE49-F238E27FC236}">
                <a16:creationId xmlns:a16="http://schemas.microsoft.com/office/drawing/2014/main" id="{4C3EF0B6-45AB-4A44-A09B-04F98A6FD35F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6964" y="26782412"/>
            <a:ext cx="6800788" cy="6894240"/>
          </a:xfrm>
          <a:prstGeom prst="rect">
            <a:avLst/>
          </a:prstGeom>
        </p:spPr>
      </p:pic>
      <p:sp>
        <p:nvSpPr>
          <p:cNvPr id="52" name="Metin kutusu 51">
            <a:extLst>
              <a:ext uri="{FF2B5EF4-FFF2-40B4-BE49-F238E27FC236}">
                <a16:creationId xmlns:a16="http://schemas.microsoft.com/office/drawing/2014/main" id="{E61FF0FB-2708-45B2-97CC-D6DF5CA9AC02}"/>
              </a:ext>
            </a:extLst>
          </p:cNvPr>
          <p:cNvSpPr txBox="1"/>
          <p:nvPr/>
        </p:nvSpPr>
        <p:spPr>
          <a:xfrm>
            <a:off x="1108592" y="42169778"/>
            <a:ext cx="13039208" cy="554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4000" dirty="0">
                <a:solidFill>
                  <a:srgbClr val="FF0000"/>
                </a:solidFill>
                <a:latin typeface="+mj-lt"/>
              </a:rPr>
              <a:t>T</a:t>
            </a:r>
            <a:r>
              <a:rPr lang="en-US" sz="4000" dirty="0" err="1">
                <a:solidFill>
                  <a:srgbClr val="FF0000"/>
                </a:solidFill>
                <a:latin typeface="+mj-lt"/>
              </a:rPr>
              <a:t>hese</a:t>
            </a:r>
            <a:r>
              <a:rPr lang="en-US" sz="4000" dirty="0">
                <a:solidFill>
                  <a:srgbClr val="FF0000"/>
                </a:solidFill>
                <a:latin typeface="+mj-lt"/>
              </a:rPr>
              <a:t> values </a:t>
            </a:r>
            <a:r>
              <a:rPr lang="tr-TR" sz="4000" dirty="0" err="1">
                <a:solidFill>
                  <a:srgbClr val="FF0000"/>
                </a:solidFill>
                <a:latin typeface="+mj-lt"/>
              </a:rPr>
              <a:t>are</a:t>
            </a:r>
            <a:r>
              <a:rPr lang="tr-TR" sz="400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4000" dirty="0">
                <a:solidFill>
                  <a:srgbClr val="FF0000"/>
                </a:solidFill>
                <a:latin typeface="+mj-lt"/>
              </a:rPr>
              <a:t>highly depend on data (features).</a:t>
            </a:r>
            <a:endParaRPr lang="tr-TR" sz="4000" dirty="0">
              <a:solidFill>
                <a:srgbClr val="FF0000"/>
              </a:solidFill>
              <a:latin typeface="+mj-lt"/>
            </a:endParaRPr>
          </a:p>
        </p:txBody>
      </p:sp>
      <p:graphicFrame>
        <p:nvGraphicFramePr>
          <p:cNvPr id="16" name="Tablo 15">
            <a:extLst>
              <a:ext uri="{FF2B5EF4-FFF2-40B4-BE49-F238E27FC236}">
                <a16:creationId xmlns:a16="http://schemas.microsoft.com/office/drawing/2014/main" id="{965E1F07-72B0-43FF-AC9F-98407298C1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959292"/>
              </p:ext>
            </p:extLst>
          </p:nvPr>
        </p:nvGraphicFramePr>
        <p:xfrm>
          <a:off x="1108594" y="38578599"/>
          <a:ext cx="9161497" cy="3327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2381">
                  <a:extLst>
                    <a:ext uri="{9D8B030D-6E8A-4147-A177-3AD203B41FA5}">
                      <a16:colId xmlns:a16="http://schemas.microsoft.com/office/drawing/2014/main" val="3139080336"/>
                    </a:ext>
                  </a:extLst>
                </a:gridCol>
                <a:gridCol w="1806090">
                  <a:extLst>
                    <a:ext uri="{9D8B030D-6E8A-4147-A177-3AD203B41FA5}">
                      <a16:colId xmlns:a16="http://schemas.microsoft.com/office/drawing/2014/main" val="673741634"/>
                    </a:ext>
                  </a:extLst>
                </a:gridCol>
                <a:gridCol w="1806090">
                  <a:extLst>
                    <a:ext uri="{9D8B030D-6E8A-4147-A177-3AD203B41FA5}">
                      <a16:colId xmlns:a16="http://schemas.microsoft.com/office/drawing/2014/main" val="3822509314"/>
                    </a:ext>
                  </a:extLst>
                </a:gridCol>
                <a:gridCol w="1996936">
                  <a:extLst>
                    <a:ext uri="{9D8B030D-6E8A-4147-A177-3AD203B41FA5}">
                      <a16:colId xmlns:a16="http://schemas.microsoft.com/office/drawing/2014/main" val="218139539"/>
                    </a:ext>
                  </a:extLst>
                </a:gridCol>
              </a:tblGrid>
              <a:tr h="637328">
                <a:tc>
                  <a:txBody>
                    <a:bodyPr/>
                    <a:lstStyle/>
                    <a:p>
                      <a:pPr algn="ctr"/>
                      <a:endParaRPr lang="tr-TR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4000" dirty="0"/>
                        <a:t>CQCC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4000" dirty="0"/>
                        <a:t>MFCC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4000" dirty="0"/>
                        <a:t>LTAS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730646"/>
                  </a:ext>
                </a:extLst>
              </a:tr>
              <a:tr h="2626464">
                <a:tc>
                  <a:txBody>
                    <a:bodyPr/>
                    <a:lstStyle/>
                    <a:p>
                      <a:pPr algn="ctr"/>
                      <a:r>
                        <a:rPr lang="tr-TR" sz="4000" dirty="0" err="1"/>
                        <a:t>Input</a:t>
                      </a:r>
                      <a:r>
                        <a:rPr lang="tr-TR" sz="4000" dirty="0"/>
                        <a:t> Size</a:t>
                      </a:r>
                    </a:p>
                    <a:p>
                      <a:pPr algn="ctr"/>
                      <a:r>
                        <a:rPr lang="tr-TR" sz="4000" dirty="0" err="1"/>
                        <a:t>Hidden</a:t>
                      </a:r>
                      <a:r>
                        <a:rPr lang="tr-TR" sz="4000" dirty="0"/>
                        <a:t> </a:t>
                      </a:r>
                      <a:r>
                        <a:rPr lang="tr-TR" sz="4000" dirty="0" err="1"/>
                        <a:t>Layers</a:t>
                      </a:r>
                      <a:endParaRPr lang="tr-TR" sz="4000" dirty="0"/>
                    </a:p>
                    <a:p>
                      <a:pPr algn="ctr"/>
                      <a:r>
                        <a:rPr lang="tr-TR" sz="4000" dirty="0"/>
                        <a:t>Unit Size</a:t>
                      </a:r>
                    </a:p>
                    <a:p>
                      <a:pPr algn="ctr"/>
                      <a:r>
                        <a:rPr lang="tr-TR" sz="4000" dirty="0" err="1"/>
                        <a:t>Dropout</a:t>
                      </a:r>
                      <a:endParaRPr lang="tr-TR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4000" dirty="0"/>
                        <a:t>18</a:t>
                      </a:r>
                    </a:p>
                    <a:p>
                      <a:pPr algn="ctr"/>
                      <a:r>
                        <a:rPr lang="tr-TR" sz="4000" dirty="0"/>
                        <a:t>3</a:t>
                      </a:r>
                    </a:p>
                    <a:p>
                      <a:pPr algn="ctr"/>
                      <a:r>
                        <a:rPr lang="tr-TR" sz="4000" dirty="0"/>
                        <a:t>256</a:t>
                      </a:r>
                    </a:p>
                    <a:p>
                      <a:pPr algn="ctr"/>
                      <a:r>
                        <a:rPr lang="tr-TR" sz="40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4000" dirty="0"/>
                        <a:t>57</a:t>
                      </a:r>
                    </a:p>
                    <a:p>
                      <a:pPr algn="ctr"/>
                      <a:r>
                        <a:rPr lang="tr-TR" sz="4000" dirty="0"/>
                        <a:t>3</a:t>
                      </a:r>
                    </a:p>
                    <a:p>
                      <a:pPr algn="ctr"/>
                      <a:r>
                        <a:rPr lang="tr-TR" sz="4000" dirty="0"/>
                        <a:t>256</a:t>
                      </a:r>
                    </a:p>
                    <a:p>
                      <a:pPr algn="ctr"/>
                      <a:r>
                        <a:rPr lang="tr-TR" sz="40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4000" dirty="0"/>
                        <a:t>514</a:t>
                      </a:r>
                    </a:p>
                    <a:p>
                      <a:pPr algn="ctr"/>
                      <a:r>
                        <a:rPr lang="tr-TR" sz="4000" dirty="0"/>
                        <a:t>5</a:t>
                      </a:r>
                    </a:p>
                    <a:p>
                      <a:pPr algn="ctr"/>
                      <a:r>
                        <a:rPr lang="tr-TR" sz="4000" dirty="0"/>
                        <a:t>1024</a:t>
                      </a:r>
                    </a:p>
                    <a:p>
                      <a:pPr algn="ctr"/>
                      <a:r>
                        <a:rPr lang="tr-TR" sz="4000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55947"/>
                  </a:ext>
                </a:extLst>
              </a:tr>
            </a:tbl>
          </a:graphicData>
        </a:graphic>
      </p:graphicFrame>
      <p:sp>
        <p:nvSpPr>
          <p:cNvPr id="58" name="Metin kutusu 57">
            <a:extLst>
              <a:ext uri="{FF2B5EF4-FFF2-40B4-BE49-F238E27FC236}">
                <a16:creationId xmlns:a16="http://schemas.microsoft.com/office/drawing/2014/main" id="{332FFA25-FD73-41D5-9117-75ACEC1B91EF}"/>
              </a:ext>
            </a:extLst>
          </p:cNvPr>
          <p:cNvSpPr txBox="1"/>
          <p:nvPr/>
        </p:nvSpPr>
        <p:spPr>
          <a:xfrm>
            <a:off x="22723615" y="21740167"/>
            <a:ext cx="9579758" cy="146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DNN slightly</a:t>
            </a:r>
            <a:r>
              <a:rPr lang="tr-TR" sz="4000" dirty="0">
                <a:solidFill>
                  <a:srgbClr val="FF0000"/>
                </a:solidFill>
              </a:rPr>
              <a:t> </a:t>
            </a:r>
            <a:r>
              <a:rPr lang="tr-TR" sz="4000" dirty="0" err="1">
                <a:solidFill>
                  <a:srgbClr val="FF0000"/>
                </a:solidFill>
              </a:rPr>
              <a:t>improves</a:t>
            </a:r>
            <a:r>
              <a:rPr lang="en-US" sz="4000" dirty="0">
                <a:solidFill>
                  <a:srgbClr val="FF0000"/>
                </a:solidFill>
              </a:rPr>
              <a:t> the </a:t>
            </a:r>
            <a:r>
              <a:rPr lang="tr-TR" sz="4000" dirty="0">
                <a:solidFill>
                  <a:srgbClr val="FF0000"/>
                </a:solidFill>
              </a:rPr>
              <a:t>performans</a:t>
            </a:r>
            <a:r>
              <a:rPr lang="en-US" sz="4000" dirty="0">
                <a:solidFill>
                  <a:srgbClr val="FF0000"/>
                </a:solidFill>
              </a:rPr>
              <a:t> in comparison to GMM classifier</a:t>
            </a:r>
            <a:r>
              <a:rPr lang="tr-TR" sz="4000" dirty="0">
                <a:solidFill>
                  <a:srgbClr val="FF0000"/>
                </a:solidFill>
              </a:rPr>
              <a:t> for </a:t>
            </a:r>
            <a:r>
              <a:rPr lang="en-US" sz="4000" dirty="0">
                <a:solidFill>
                  <a:srgbClr val="FF0000"/>
                </a:solidFill>
              </a:rPr>
              <a:t>MFCC features</a:t>
            </a:r>
            <a:r>
              <a:rPr lang="tr-TR" sz="40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40" name="Metin kutusu 39">
            <a:extLst>
              <a:ext uri="{FF2B5EF4-FFF2-40B4-BE49-F238E27FC236}">
                <a16:creationId xmlns:a16="http://schemas.microsoft.com/office/drawing/2014/main" id="{4F9DBC8F-C5C5-4D0F-A702-FE94DBF8D92C}"/>
              </a:ext>
            </a:extLst>
          </p:cNvPr>
          <p:cNvSpPr txBox="1"/>
          <p:nvPr/>
        </p:nvSpPr>
        <p:spPr>
          <a:xfrm>
            <a:off x="10422098" y="39641930"/>
            <a:ext cx="5705796" cy="554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4000" dirty="0" err="1">
                <a:solidFill>
                  <a:srgbClr val="FF0000"/>
                </a:solidFill>
                <a:latin typeface="+mj-lt"/>
              </a:rPr>
              <a:t>Optimized</a:t>
            </a:r>
            <a:r>
              <a:rPr lang="tr-TR" sz="4000" dirty="0">
                <a:solidFill>
                  <a:srgbClr val="FF0000"/>
                </a:solidFill>
                <a:latin typeface="+mj-lt"/>
              </a:rPr>
              <a:t> </a:t>
            </a:r>
            <a:r>
              <a:rPr lang="tr-TR" sz="4000" dirty="0" err="1">
                <a:solidFill>
                  <a:srgbClr val="FF0000"/>
                </a:solidFill>
                <a:latin typeface="+mj-lt"/>
              </a:rPr>
              <a:t>empirically</a:t>
            </a:r>
            <a:r>
              <a:rPr lang="tr-TR" sz="4000" dirty="0">
                <a:solidFill>
                  <a:srgbClr val="FF0000"/>
                </a:solidFill>
                <a:latin typeface="+mj-lt"/>
              </a:rPr>
              <a:t>.</a:t>
            </a:r>
          </a:p>
        </p:txBody>
      </p:sp>
      <p:sp>
        <p:nvSpPr>
          <p:cNvPr id="41" name="Metin kutusu 40">
            <a:extLst>
              <a:ext uri="{FF2B5EF4-FFF2-40B4-BE49-F238E27FC236}">
                <a16:creationId xmlns:a16="http://schemas.microsoft.com/office/drawing/2014/main" id="{37A621D7-4AD2-4233-B630-9FD5BBC344D7}"/>
              </a:ext>
            </a:extLst>
          </p:cNvPr>
          <p:cNvSpPr txBox="1"/>
          <p:nvPr/>
        </p:nvSpPr>
        <p:spPr>
          <a:xfrm>
            <a:off x="24390267" y="16162060"/>
            <a:ext cx="7680033" cy="1009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000" dirty="0">
                <a:solidFill>
                  <a:srgbClr val="FF0000"/>
                </a:solidFill>
              </a:rPr>
              <a:t>C</a:t>
            </a:r>
            <a:r>
              <a:rPr lang="en-US" sz="4000" dirty="0" err="1">
                <a:solidFill>
                  <a:srgbClr val="FF0000"/>
                </a:solidFill>
              </a:rPr>
              <a:t>epstral</a:t>
            </a:r>
            <a:r>
              <a:rPr lang="en-US" sz="4000" dirty="0">
                <a:solidFill>
                  <a:srgbClr val="FF0000"/>
                </a:solidFill>
              </a:rPr>
              <a:t> mean and</a:t>
            </a:r>
            <a:r>
              <a:rPr lang="tr-TR" sz="4000" dirty="0">
                <a:solidFill>
                  <a:srgbClr val="FF0000"/>
                </a:solidFill>
              </a:rPr>
              <a:t> </a:t>
            </a:r>
            <a:r>
              <a:rPr lang="en-US" sz="4000" dirty="0">
                <a:solidFill>
                  <a:srgbClr val="FF0000"/>
                </a:solidFill>
              </a:rPr>
              <a:t>variance normalization reduce</a:t>
            </a:r>
            <a:r>
              <a:rPr lang="tr-TR" sz="4000" dirty="0">
                <a:solidFill>
                  <a:srgbClr val="FF0000"/>
                </a:solidFill>
              </a:rPr>
              <a:t>s</a:t>
            </a:r>
            <a:r>
              <a:rPr lang="en-US" sz="4000" dirty="0">
                <a:solidFill>
                  <a:srgbClr val="FF0000"/>
                </a:solidFill>
              </a:rPr>
              <a:t> performance</a:t>
            </a:r>
            <a:endParaRPr lang="tr-TR" sz="4000" dirty="0">
              <a:solidFill>
                <a:srgbClr val="FF0000"/>
              </a:solidFill>
            </a:endParaRPr>
          </a:p>
        </p:txBody>
      </p:sp>
      <p:sp>
        <p:nvSpPr>
          <p:cNvPr id="42" name="Metin kutusu 41">
            <a:extLst>
              <a:ext uri="{FF2B5EF4-FFF2-40B4-BE49-F238E27FC236}">
                <a16:creationId xmlns:a16="http://schemas.microsoft.com/office/drawing/2014/main" id="{AA4846E8-329B-4F7D-8567-0BF829BA6BAB}"/>
              </a:ext>
            </a:extLst>
          </p:cNvPr>
          <p:cNvSpPr txBox="1"/>
          <p:nvPr/>
        </p:nvSpPr>
        <p:spPr>
          <a:xfrm>
            <a:off x="22669404" y="23976507"/>
            <a:ext cx="9579758" cy="1009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GMM classifier is superior to DNN</a:t>
            </a:r>
          </a:p>
          <a:p>
            <a:r>
              <a:rPr lang="en-US" sz="4000" dirty="0">
                <a:solidFill>
                  <a:srgbClr val="FF0000"/>
                </a:solidFill>
              </a:rPr>
              <a:t>back-end</a:t>
            </a:r>
            <a:r>
              <a:rPr lang="tr-TR" sz="4000" dirty="0">
                <a:solidFill>
                  <a:srgbClr val="FF0000"/>
                </a:solidFill>
              </a:rPr>
              <a:t> for CQCC </a:t>
            </a:r>
            <a:r>
              <a:rPr lang="tr-TR" sz="4000" dirty="0" err="1">
                <a:solidFill>
                  <a:srgbClr val="FF0000"/>
                </a:solidFill>
              </a:rPr>
              <a:t>features</a:t>
            </a:r>
            <a:r>
              <a:rPr lang="en-US" sz="4000" dirty="0">
                <a:solidFill>
                  <a:srgbClr val="FF0000"/>
                </a:solidFill>
              </a:rPr>
              <a:t>.</a:t>
            </a:r>
            <a:endParaRPr lang="tr-TR" sz="4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Lucida Sans Unicode"/>
      </a:majorFont>
      <a:minorFont>
        <a:latin typeface="Times New Roman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7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cs typeface="Lucida Sans Unicod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7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cs typeface="Lucida Sans Unicode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6420</TotalTime>
  <Words>523</Words>
  <Application>Microsoft Office PowerPoint</Application>
  <PresentationFormat>Özel</PresentationFormat>
  <Paragraphs>154</Paragraphs>
  <Slides>1</Slides>
  <Notes>1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7" baseType="lpstr">
      <vt:lpstr>Arial</vt:lpstr>
      <vt:lpstr>Cambria Math</vt:lpstr>
      <vt:lpstr>Times New Roman</vt:lpstr>
      <vt:lpstr>Wingdings</vt:lpstr>
      <vt:lpstr>Default Design</vt:lpstr>
      <vt:lpstr>Equation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Joyland</dc:creator>
  <cp:lastModifiedBy>Bekir Bakar</cp:lastModifiedBy>
  <cp:revision>637</cp:revision>
  <dcterms:modified xsi:type="dcterms:W3CDTF">2018-12-13T23:01:55Z</dcterms:modified>
</cp:coreProperties>
</file>