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2" r:id="rId5"/>
    <p:sldId id="264" r:id="rId6"/>
    <p:sldId id="265" r:id="rId7"/>
    <p:sldId id="266" r:id="rId8"/>
    <p:sldId id="272" r:id="rId9"/>
    <p:sldId id="258" r:id="rId10"/>
    <p:sldId id="268" r:id="rId11"/>
    <p:sldId id="269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9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80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5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1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85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1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6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5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53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7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95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C4F8-ACD9-430D-BDC0-74E0B413D004}" type="datetimeFigureOut">
              <a:rPr lang="tr-TR" smtClean="0"/>
              <a:t>20.02.2022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86E2-87B5-4826-93FC-D05DA1DBF8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45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Multi-column Deep Neural Networks for Image Classification*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Bekir</a:t>
            </a:r>
            <a:r>
              <a:rPr lang="en-US" dirty="0"/>
              <a:t> Bakar</a:t>
            </a:r>
          </a:p>
          <a:p>
            <a:r>
              <a:rPr lang="en-US" dirty="0"/>
              <a:t>Bursa Technical University</a:t>
            </a:r>
          </a:p>
          <a:p>
            <a:r>
              <a:rPr lang="en-US" dirty="0"/>
              <a:t>b.bakar@outlook.com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CD1C6-2D8C-8F47-A26F-061FAA98FEC0}"/>
              </a:ext>
            </a:extLst>
          </p:cNvPr>
          <p:cNvSpPr txBox="1"/>
          <p:nvPr/>
        </p:nvSpPr>
        <p:spPr>
          <a:xfrm>
            <a:off x="0" y="5943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Ciregan</a:t>
            </a:r>
            <a:r>
              <a:rPr lang="en-US" dirty="0"/>
              <a:t>, D., Meier, U., &amp; </a:t>
            </a:r>
            <a:r>
              <a:rPr lang="en-US" dirty="0" err="1"/>
              <a:t>Schmidhuber</a:t>
            </a:r>
            <a:r>
              <a:rPr lang="en-US" dirty="0"/>
              <a:t>, J. (2012, June). Multi-column deep neural networks for image classification. In </a:t>
            </a:r>
            <a:r>
              <a:rPr lang="en-US" i="1" dirty="0"/>
              <a:t>2012 IEEE conference on computer vision and pattern recognition</a:t>
            </a:r>
            <a:r>
              <a:rPr lang="en-US" dirty="0"/>
              <a:t>(pp. 3642-3649). IEEE.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5668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Proposed method is fully supervised and does not use any additional unlabeled data source</a:t>
            </a:r>
          </a:p>
          <a:p>
            <a:r>
              <a:rPr lang="en-US" dirty="0"/>
              <a:t>On many other image classification datasets MCDNN improves the state-of-the-art by 30-80%</a:t>
            </a:r>
          </a:p>
          <a:p>
            <a:r>
              <a:rPr lang="en-US" dirty="0"/>
              <a:t>Single DNN already are sufficient to obtain new state-of-the-art results; combining them into MCDNNs yields further dramatic performance boosts</a:t>
            </a:r>
          </a:p>
        </p:txBody>
      </p:sp>
    </p:spTree>
    <p:extLst>
      <p:ext uri="{BB962C8B-B14F-4D97-AF65-F5344CB8AC3E}">
        <p14:creationId xmlns:p14="http://schemas.microsoft.com/office/powerpoint/2010/main" val="162220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465227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result of others [%]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MCDNN[%]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improvement [%]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MNIST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HWDB1.0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CIFAR10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18.50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Traffic Signs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7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methods of computer vision and machine learning cannot match human performance tasks such as the recognition of handwritten digits or traffic signs</a:t>
            </a:r>
          </a:p>
          <a:p>
            <a:r>
              <a:rPr lang="en-US" dirty="0"/>
              <a:t>Biologically plausible deep artificial neural network architectures can</a:t>
            </a:r>
          </a:p>
        </p:txBody>
      </p:sp>
    </p:spTree>
    <p:extLst>
      <p:ext uri="{BB962C8B-B14F-4D97-AF65-F5344CB8AC3E}">
        <p14:creationId xmlns:p14="http://schemas.microsoft.com/office/powerpoint/2010/main" val="35207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winner neurons are trained. Several deep neural columns become experts on inputs preprocessed in different ways; their predictions are averaged</a:t>
            </a:r>
          </a:p>
          <a:p>
            <a:r>
              <a:rPr lang="en-US" dirty="0"/>
              <a:t>On the very competitive MNIST handwriting benchmark, our method is the first to achieve near-human performance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389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Inspired by micro-columns of neurons in the cerebral cortex</a:t>
            </a:r>
          </a:p>
          <a:p>
            <a:r>
              <a:rPr lang="en-US" dirty="0"/>
              <a:t>Given some input pattern, the predictions of all columns are democratically averaged</a:t>
            </a:r>
          </a:p>
          <a:p>
            <a:r>
              <a:rPr lang="en-US" dirty="0"/>
              <a:t>Before training, the weights (synapses) of all columns are randomly initialized</a:t>
            </a:r>
          </a:p>
          <a:p>
            <a:r>
              <a:rPr lang="en-US" dirty="0"/>
              <a:t>Various columns can be trained on the same inputs, or on inputs preprocessed in different ways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8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DNN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84488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16002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2x48x48-100C5-MP2-100C5-MP2-100C4-MP2-300N-100N-6N represents a net with 2 input images of size 48x48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convolutional layer with 100 maps and 5x5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max-pooling layer over  non overlapping regions of size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convolutional layer with 100 maps and 4x4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max-pooling layer over non overlapping regions of size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fully connected layer with 300 hidden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fully connected layer with 100 hidden units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fully connected output layer with 6 neurons (one per class)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87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Averaging</a:t>
            </a:r>
            <a:endParaRPr lang="tr-TR" dirty="0"/>
          </a:p>
        </p:txBody>
      </p:sp>
      <p:pic>
        <p:nvPicPr>
          <p:cNvPr id="3074" name="Picture 2" descr="C:\Users\bekir.baka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598"/>
            <a:ext cx="5562601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3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MCDNN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9" name="Picture 3" descr="C:\Users\bekir.bakar\Desktop\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7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  <a:p>
            <a:r>
              <a:rPr lang="en-US" dirty="0"/>
              <a:t>NIST SD 19</a:t>
            </a:r>
          </a:p>
          <a:p>
            <a:r>
              <a:rPr lang="en-US" dirty="0"/>
              <a:t>Chinese characters</a:t>
            </a:r>
          </a:p>
          <a:p>
            <a:r>
              <a:rPr lang="en-US" dirty="0"/>
              <a:t>Traffic signs</a:t>
            </a:r>
          </a:p>
          <a:p>
            <a:r>
              <a:rPr lang="en-US" dirty="0"/>
              <a:t>CIFAR 10</a:t>
            </a:r>
          </a:p>
          <a:p>
            <a:r>
              <a:rPr lang="en-US" dirty="0"/>
              <a:t>NORB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707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MNIST database is a large database of handwritten digits that is commonly used for training various image processing systems</a:t>
            </a:r>
          </a:p>
          <a:p>
            <a:r>
              <a:rPr lang="en-US" dirty="0"/>
              <a:t>The original MNIST digits [20] are normalized such that the width or height of the bounding box equals 20 pixels.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43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416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Multi-column Deep Neural Networks for Image Classification*</vt:lpstr>
      <vt:lpstr>Problem</vt:lpstr>
      <vt:lpstr>Propose</vt:lpstr>
      <vt:lpstr>Architecture</vt:lpstr>
      <vt:lpstr>Architecture: DNN</vt:lpstr>
      <vt:lpstr>Architecture: Averaging</vt:lpstr>
      <vt:lpstr>Architecture: MCDNN</vt:lpstr>
      <vt:lpstr>Datasets</vt:lpstr>
      <vt:lpstr>MNIST</vt:lpstr>
      <vt:lpstr>Keynotes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Bekir Bakar</dc:creator>
  <cp:lastModifiedBy>Bekir Bakar</cp:lastModifiedBy>
  <cp:revision>13</cp:revision>
  <dcterms:created xsi:type="dcterms:W3CDTF">2019-12-22T20:01:33Z</dcterms:created>
  <dcterms:modified xsi:type="dcterms:W3CDTF">2022-02-20T12:25:03Z</dcterms:modified>
</cp:coreProperties>
</file>