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13.02.2023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513B-180B-FCF3-E26B-B72E07BA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Dönem Boyunca…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3BE7-720F-DAE7-5C63-7B9DB5A3C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 Vize (%30)</a:t>
            </a:r>
          </a:p>
          <a:p>
            <a:r>
              <a:rPr lang="tr-TR" dirty="0"/>
              <a:t>1 Final (%70)</a:t>
            </a:r>
          </a:p>
          <a:p>
            <a:r>
              <a:rPr lang="tr-TR" dirty="0"/>
              <a:t>Alıştırma soruları</a:t>
            </a:r>
          </a:p>
          <a:p>
            <a:r>
              <a:rPr lang="tr-TR" dirty="0" err="1"/>
              <a:t>Lab</a:t>
            </a:r>
            <a:r>
              <a:rPr lang="tr-TR" dirty="0"/>
              <a:t> </a:t>
            </a:r>
            <a:r>
              <a:rPr lang="tr-TR"/>
              <a:t>/ Uygulamalar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508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0641-F453-B4AA-8DDE-67CDC7A2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64F8F-AD1E-3174-3171-8CE134DCB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Database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Complete </a:t>
            </a:r>
            <a:r>
              <a:rPr lang="tr-TR" dirty="0" err="1"/>
              <a:t>Book</a:t>
            </a:r>
            <a:r>
              <a:rPr lang="tr-TR" dirty="0"/>
              <a:t>, </a:t>
            </a:r>
            <a:r>
              <a:rPr lang="tr-TR" dirty="0" err="1"/>
              <a:t>Hector</a:t>
            </a:r>
            <a:r>
              <a:rPr lang="tr-TR" dirty="0"/>
              <a:t> </a:t>
            </a:r>
            <a:r>
              <a:rPr lang="tr-TR" dirty="0" err="1"/>
              <a:t>Garcia-Molina</a:t>
            </a:r>
            <a:r>
              <a:rPr lang="tr-TR" dirty="0"/>
              <a:t>, </a:t>
            </a:r>
            <a:r>
              <a:rPr lang="tr-TR" dirty="0" err="1"/>
              <a:t>Jeffrey</a:t>
            </a:r>
            <a:r>
              <a:rPr lang="tr-TR" dirty="0"/>
              <a:t> D. </a:t>
            </a:r>
            <a:r>
              <a:rPr lang="tr-TR" dirty="0" err="1"/>
              <a:t>Ullman</a:t>
            </a:r>
            <a:r>
              <a:rPr lang="tr-TR" dirty="0"/>
              <a:t>, Jennifer </a:t>
            </a:r>
            <a:r>
              <a:rPr lang="tr-TR" dirty="0" err="1"/>
              <a:t>Widom</a:t>
            </a:r>
            <a:endParaRPr lang="tr-TR" dirty="0"/>
          </a:p>
          <a:p>
            <a:r>
              <a:rPr lang="tr-TR" dirty="0"/>
              <a:t>Ders notları, sunumlar, </a:t>
            </a:r>
            <a:r>
              <a:rPr lang="tr-TR" dirty="0" err="1"/>
              <a:t>lab</a:t>
            </a:r>
            <a:r>
              <a:rPr lang="tr-TR" dirty="0"/>
              <a:t> çalışmaları…</a:t>
            </a:r>
          </a:p>
          <a:p>
            <a:r>
              <a:rPr lang="tr-TR" dirty="0"/>
              <a:t>Dersin </a:t>
            </a:r>
            <a:r>
              <a:rPr lang="tr-TR" dirty="0" err="1"/>
              <a:t>übys</a:t>
            </a:r>
            <a:r>
              <a:rPr lang="tr-TR" dirty="0"/>
              <a:t> sayfası (</a:t>
            </a:r>
            <a:r>
              <a:rPr lang="tr-TR" b="1" dirty="0"/>
              <a:t>haftada en az 2 kez kontrol edilmelidir</a:t>
            </a:r>
            <a:r>
              <a:rPr lang="tr-TR" dirty="0"/>
              <a:t>)</a:t>
            </a:r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ihpar</a:t>
            </a:r>
            <a:r>
              <a:rPr lang="tr-TR" dirty="0"/>
              <a:t>/</a:t>
            </a:r>
            <a:r>
              <a:rPr lang="tr-TR" dirty="0" err="1"/>
              <a:t>dbms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112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2D4A-F519-9A8A-AA88-2A32EBF1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(Database)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7267-5512-BE81-26A4-0864810B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Organize edilmiş ve yapılandırılmış verinin depolandığı özel yazılımlardır.</a:t>
            </a:r>
          </a:p>
          <a:p>
            <a:r>
              <a:rPr lang="tr-TR" dirty="0"/>
              <a:t>Dijital veri miktarı artışıyla birlikte ihtiyaç duyulmuştur.</a:t>
            </a:r>
          </a:p>
          <a:p>
            <a:r>
              <a:rPr lang="tr-TR" dirty="0"/>
              <a:t>Düz dosyalarda veri saklamak ve saklanan veriyi yönetmekten çok daha kullanışlıdırlar.</a:t>
            </a:r>
          </a:p>
          <a:p>
            <a:r>
              <a:rPr lang="tr-TR" dirty="0"/>
              <a:t>Mevcut veriler hızlı bir şekilde sorgulanabilir, güncellenebilir, silinebilir, …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7E88CC8-A9BB-14B8-884A-988F866E86EB}"/>
              </a:ext>
            </a:extLst>
          </p:cNvPr>
          <p:cNvSpPr/>
          <p:nvPr/>
        </p:nvSpPr>
        <p:spPr>
          <a:xfrm>
            <a:off x="6770915" y="521721"/>
            <a:ext cx="1240972" cy="101237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265095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3E7-476A-87DC-3693-28CA86D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Veritabanı</a:t>
            </a:r>
            <a:r>
              <a:rPr lang="tr-TR" sz="4000" dirty="0"/>
              <a:t> Yönetim Sistemi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9816-0162-49E9-C12D-3BB5A0EA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Veritabanı</a:t>
            </a:r>
            <a:r>
              <a:rPr lang="tr-TR" dirty="0"/>
              <a:t> yönetim sistemi, </a:t>
            </a:r>
            <a:r>
              <a:rPr lang="tr-TR" dirty="0" err="1"/>
              <a:t>veritabanlarını</a:t>
            </a:r>
            <a:r>
              <a:rPr lang="tr-TR" dirty="0"/>
              <a:t> oluşturmak ve yönetmek için kullanılan sistem yazılımıdır. </a:t>
            </a:r>
          </a:p>
          <a:p>
            <a:r>
              <a:rPr lang="tr-TR" dirty="0"/>
              <a:t>Bir DBMS, son kullanıcıların bir </a:t>
            </a:r>
            <a:r>
              <a:rPr lang="tr-TR" dirty="0" err="1"/>
              <a:t>veritabanındaki</a:t>
            </a:r>
            <a:r>
              <a:rPr lang="tr-TR" dirty="0"/>
              <a:t> verileri oluşturmasını, korumasını, okumasını, güncellemesini ve silmesini mümkün kılar. </a:t>
            </a:r>
          </a:p>
          <a:p>
            <a:r>
              <a:rPr lang="tr-TR" dirty="0"/>
              <a:t>DBMS temelde </a:t>
            </a:r>
            <a:r>
              <a:rPr lang="tr-TR" dirty="0" err="1"/>
              <a:t>veritabanları</a:t>
            </a:r>
            <a:r>
              <a:rPr lang="tr-TR" dirty="0"/>
              <a:t> ile kullanıcılar veya uygulama programları arasında bir arabirim görevi görerek verilerin tutarlı bir şekilde organize edilmesini ve kolayca erişilebilir kalmasını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2544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E3E7-476A-87DC-3693-28CA86D0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Veritabanı</a:t>
            </a:r>
            <a:r>
              <a:rPr lang="tr-TR" sz="4000" dirty="0"/>
              <a:t> Yönetim Sistemi (DBMS)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9816-0162-49E9-C12D-3BB5A0EA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Büyük veri: </a:t>
            </a:r>
            <a:r>
              <a:rPr lang="tr-TR" dirty="0" err="1"/>
              <a:t>RAM'lerin</a:t>
            </a:r>
            <a:r>
              <a:rPr lang="tr-TR" dirty="0"/>
              <a:t> kapasitesinin çok üstünde veri saklayabilme.</a:t>
            </a:r>
          </a:p>
          <a:p>
            <a:r>
              <a:rPr lang="tr-TR" dirty="0"/>
              <a:t>Kalıcı: Program kapansa da veriler saklanır.</a:t>
            </a:r>
          </a:p>
          <a:p>
            <a:r>
              <a:rPr lang="tr-TR" dirty="0"/>
              <a:t>Güvenli: Donanım, yazılım hatalarına karşı koruma.</a:t>
            </a:r>
          </a:p>
          <a:p>
            <a:r>
              <a:rPr lang="tr-TR" dirty="0"/>
              <a:t>Çok kullanıcı: Veriye birden çok uygulama erişebilir veriyi güncelleyebilir.</a:t>
            </a:r>
          </a:p>
          <a:p>
            <a:r>
              <a:rPr lang="tr-TR" dirty="0"/>
              <a:t>Pratik: Büyük miktarda veri üzerinde çalışmayı kolaylaştırırlar. Fiziksel veri bağımsızlığı. Üst seviye sorgulama dilleri (</a:t>
            </a:r>
            <a:r>
              <a:rPr lang="tr-TR" dirty="0" err="1"/>
              <a:t>declerative</a:t>
            </a:r>
            <a:r>
              <a:rPr lang="tr-TR" dirty="0"/>
              <a:t> - bildiren)</a:t>
            </a:r>
          </a:p>
          <a:p>
            <a:r>
              <a:rPr lang="tr-TR" dirty="0"/>
              <a:t>Verimli: Yüksek performans.</a:t>
            </a:r>
          </a:p>
          <a:p>
            <a:r>
              <a:rPr lang="tr-TR" dirty="0"/>
              <a:t>Güvenilir: %99.99999 ayakta kalma süresi (senede 3.16 saniye kullanılamaz)</a:t>
            </a:r>
          </a:p>
        </p:txBody>
      </p:sp>
    </p:spTree>
    <p:extLst>
      <p:ext uri="{BB962C8B-B14F-4D97-AF65-F5344CB8AC3E}">
        <p14:creationId xmlns:p14="http://schemas.microsoft.com/office/powerpoint/2010/main" val="68752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006B-3544-E55E-037E-FF8029E2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 Modeli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6FE136-88F5-2493-1FEB-47ED99ADE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169696"/>
              </p:ext>
            </p:extLst>
          </p:nvPr>
        </p:nvGraphicFramePr>
        <p:xfrm>
          <a:off x="737507" y="3530599"/>
          <a:ext cx="47488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447">
                  <a:extLst>
                    <a:ext uri="{9D8B030D-6E8A-4147-A177-3AD203B41FA5}">
                      <a16:colId xmlns:a16="http://schemas.microsoft.com/office/drawing/2014/main" val="1054381681"/>
                    </a:ext>
                  </a:extLst>
                </a:gridCol>
                <a:gridCol w="2374447">
                  <a:extLst>
                    <a:ext uri="{9D8B030D-6E8A-4147-A177-3AD203B41FA5}">
                      <a16:colId xmlns:a16="http://schemas.microsoft.com/office/drawing/2014/main" val="378540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numara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51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1122334455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İsmail </a:t>
                      </a:r>
                      <a:r>
                        <a:rPr lang="tr-TR" dirty="0" err="1"/>
                        <a:t>Abc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888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6677889900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Hakkı 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0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2342345675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Parlak </a:t>
                      </a:r>
                      <a:r>
                        <a:rPr lang="tr-TR" dirty="0" err="1"/>
                        <a:t>Ghi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566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5C8EE9-0C0C-B8AF-F3C5-A40C765B0446}"/>
              </a:ext>
            </a:extLst>
          </p:cNvPr>
          <p:cNvSpPr txBox="1"/>
          <p:nvPr/>
        </p:nvSpPr>
        <p:spPr>
          <a:xfrm>
            <a:off x="628650" y="2242457"/>
            <a:ext cx="532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Attributes</a:t>
            </a:r>
            <a:r>
              <a:rPr lang="tr-TR" dirty="0"/>
              <a:t>,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headers</a:t>
            </a:r>
            <a:r>
              <a:rPr lang="tr-TR" dirty="0"/>
              <a:t> (Özellikler, Sütun üstbilgisi)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29180F-1AAE-5A6A-73A3-AA414985812C}"/>
              </a:ext>
            </a:extLst>
          </p:cNvPr>
          <p:cNvCxnSpPr/>
          <p:nvPr/>
        </p:nvCxnSpPr>
        <p:spPr>
          <a:xfrm flipH="1">
            <a:off x="1045029" y="2634343"/>
            <a:ext cx="315685" cy="79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F89879-1A65-F201-AF6F-F1082906E573}"/>
              </a:ext>
            </a:extLst>
          </p:cNvPr>
          <p:cNvCxnSpPr>
            <a:cxnSpLocks/>
          </p:cNvCxnSpPr>
          <p:nvPr/>
        </p:nvCxnSpPr>
        <p:spPr>
          <a:xfrm>
            <a:off x="1850571" y="2634343"/>
            <a:ext cx="1328058" cy="79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1427131-9072-CFAD-78BC-97D72EEBD491}"/>
              </a:ext>
            </a:extLst>
          </p:cNvPr>
          <p:cNvSpPr/>
          <p:nvPr/>
        </p:nvSpPr>
        <p:spPr>
          <a:xfrm>
            <a:off x="5671457" y="3897086"/>
            <a:ext cx="370114" cy="111687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8A257-7281-52EA-329B-C6D52013A170}"/>
              </a:ext>
            </a:extLst>
          </p:cNvPr>
          <p:cNvSpPr txBox="1"/>
          <p:nvPr/>
        </p:nvSpPr>
        <p:spPr>
          <a:xfrm>
            <a:off x="6134589" y="4270856"/>
            <a:ext cx="271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Kayıtlar, satırlar, veri (</a:t>
            </a:r>
            <a:r>
              <a:rPr lang="tr-TR" dirty="0" err="1"/>
              <a:t>rows</a:t>
            </a:r>
            <a:r>
              <a:rPr lang="tr-T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7B1BC-4A1C-8EBE-B12A-2A77B12CCB6C}"/>
              </a:ext>
            </a:extLst>
          </p:cNvPr>
          <p:cNvSpPr txBox="1"/>
          <p:nvPr/>
        </p:nvSpPr>
        <p:spPr>
          <a:xfrm>
            <a:off x="628650" y="5410311"/>
            <a:ext cx="363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İlişki (</a:t>
            </a:r>
            <a:r>
              <a:rPr lang="tr-TR" dirty="0" err="1"/>
              <a:t>Relation</a:t>
            </a:r>
            <a:r>
              <a:rPr lang="tr-TR" dirty="0"/>
              <a:t> - Tablo) adı: öğrenciler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6EC12-4ECD-FA85-F0C4-751ED430F43A}"/>
              </a:ext>
            </a:extLst>
          </p:cNvPr>
          <p:cNvSpPr txBox="1"/>
          <p:nvPr/>
        </p:nvSpPr>
        <p:spPr>
          <a:xfrm>
            <a:off x="4879357" y="5410311"/>
            <a:ext cx="3835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Şema (</a:t>
            </a:r>
            <a:r>
              <a:rPr lang="tr-TR" dirty="0" err="1"/>
              <a:t>Schema</a:t>
            </a:r>
            <a:r>
              <a:rPr lang="tr-TR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öğrenciler (numara, isim)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öğrenciler (numara: </a:t>
            </a:r>
            <a:r>
              <a:rPr lang="tr-TR" dirty="0" err="1"/>
              <a:t>int</a:t>
            </a:r>
            <a:r>
              <a:rPr lang="tr-TR" dirty="0"/>
              <a:t>, isim: </a:t>
            </a:r>
            <a:r>
              <a:rPr lang="tr-TR" dirty="0" err="1"/>
              <a:t>string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4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95085-A5A2-5632-0DA3-E4854A7C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Tanımlar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C206-C040-BFA9-5A06-A0CCE22E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Şema (Tipler - </a:t>
            </a:r>
            <a:r>
              <a:rPr lang="tr-TR" dirty="0" err="1"/>
              <a:t>Types</a:t>
            </a:r>
            <a:r>
              <a:rPr lang="tr-TR" dirty="0"/>
              <a:t>) vs. Data (Veri - Değişkenler)</a:t>
            </a:r>
          </a:p>
          <a:p>
            <a:r>
              <a:rPr lang="tr-TR" dirty="0"/>
              <a:t>Veri Tanımlama Dili (Data Definition Language - DDL): </a:t>
            </a:r>
            <a:r>
              <a:rPr lang="tr-TR" dirty="0" err="1"/>
              <a:t>Veritabanı</a:t>
            </a:r>
            <a:r>
              <a:rPr lang="tr-TR" dirty="0"/>
              <a:t> şemasını inşa etmek için kullanılan dildir.</a:t>
            </a:r>
          </a:p>
          <a:p>
            <a:r>
              <a:rPr lang="tr-TR" dirty="0"/>
              <a:t>Veri İşleme Dili (Data </a:t>
            </a:r>
            <a:r>
              <a:rPr lang="tr-TR" dirty="0" err="1"/>
              <a:t>Manipulation</a:t>
            </a:r>
            <a:r>
              <a:rPr lang="tr-TR" dirty="0"/>
              <a:t> Language - DML): Şema oluşturulduktan sonra, DML ile </a:t>
            </a:r>
            <a:r>
              <a:rPr lang="tr-TR" dirty="0" err="1"/>
              <a:t>veritabanına</a:t>
            </a:r>
            <a:r>
              <a:rPr lang="tr-TR" dirty="0"/>
              <a:t> veri eklenebilir, </a:t>
            </a:r>
            <a:r>
              <a:rPr lang="tr-TR" dirty="0" err="1"/>
              <a:t>veritabanındaki</a:t>
            </a:r>
            <a:r>
              <a:rPr lang="tr-TR" dirty="0"/>
              <a:t> veriler işlenebilir (güncelleme, silme).</a:t>
            </a:r>
          </a:p>
          <a:p>
            <a:r>
              <a:rPr lang="tr-TR" dirty="0"/>
              <a:t>Veri Sorgulama Dili (Data Query Language - DQL): DQL ile </a:t>
            </a:r>
            <a:r>
              <a:rPr lang="tr-TR" dirty="0" err="1"/>
              <a:t>veritabanında</a:t>
            </a:r>
            <a:r>
              <a:rPr lang="tr-TR" dirty="0"/>
              <a:t> sorgular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59477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6E5E-D96E-8FC8-B276-FFF82B9C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78DE-A5F3-35C8-2A39-23EA591E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DBMS Kurucusu (</a:t>
            </a:r>
            <a:r>
              <a:rPr lang="tr-TR" dirty="0" err="1"/>
              <a:t>Implementer</a:t>
            </a:r>
            <a:r>
              <a:rPr lang="tr-TR" dirty="0"/>
              <a:t>): DBMS sistemini kuran kişidir.</a:t>
            </a:r>
          </a:p>
          <a:p>
            <a:r>
              <a:rPr lang="tr-TR" dirty="0"/>
              <a:t>DB Tasarımcısı (Designer): DB şemasını kuran kişidir.</a:t>
            </a:r>
          </a:p>
          <a:p>
            <a:r>
              <a:rPr lang="tr-TR" dirty="0"/>
              <a:t>DB Uygulama Geliştiricisi (Application Developer): Son kullanıcının DB ile etkileşime geçmesini sağlayan uygulamayı geliştiren kişidir. Aynı DB üzerinde 1'den çok uygulama çalışabilir. Bir e-ticaret </a:t>
            </a:r>
            <a:r>
              <a:rPr lang="tr-TR" dirty="0" err="1"/>
              <a:t>DB'si</a:t>
            </a:r>
            <a:r>
              <a:rPr lang="tr-TR" dirty="0"/>
              <a:t> üzerinde web satış uygulaması, stok takip uygulaması, raporlama uygulamaları vb. çalışabilir.</a:t>
            </a:r>
          </a:p>
          <a:p>
            <a:r>
              <a:rPr lang="tr-TR" dirty="0"/>
              <a:t>DB Yöneticisi (Administrator): </a:t>
            </a:r>
            <a:r>
              <a:rPr lang="tr-TR" dirty="0" err="1"/>
              <a:t>Veritabanını</a:t>
            </a:r>
            <a:r>
              <a:rPr lang="tr-TR" dirty="0"/>
              <a:t> çalışır hale getiren ve düzgünce çalışır halde kalmasını sağlayan kişidir.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239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510</Words>
  <Application>Microsoft Macintosh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Office Theme</vt:lpstr>
      <vt:lpstr>1906003022015  Veritabanı Yönetim Sistemleri  BAİBÜ Bilgisayar Müh.</vt:lpstr>
      <vt:lpstr>Dönem Boyunca…</vt:lpstr>
      <vt:lpstr>Kaynaklar</vt:lpstr>
      <vt:lpstr>Veritabanı (Database) </vt:lpstr>
      <vt:lpstr>Veritabanı Yönetim Sistemi (DBMS)</vt:lpstr>
      <vt:lpstr>Veritabanı Yönetim Sistemi (DBMS)</vt:lpstr>
      <vt:lpstr>İlişkisel Veri Modeli</vt:lpstr>
      <vt:lpstr>Tanımlar</vt:lpstr>
      <vt:lpstr>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56</cp:revision>
  <dcterms:created xsi:type="dcterms:W3CDTF">2022-10-02T13:24:37Z</dcterms:created>
  <dcterms:modified xsi:type="dcterms:W3CDTF">2023-02-13T19:42:43Z</dcterms:modified>
</cp:coreProperties>
</file>