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8"/>
  </p:normalViewPr>
  <p:slideViewPr>
    <p:cSldViewPr snapToGrid="0">
      <p:cViewPr varScale="1">
        <p:scale>
          <a:sx n="117" d="100"/>
          <a:sy n="117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1CF0A-6864-C34D-AF93-337DF143A8F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574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6E5E-D96E-8FC8-B276-FFF82B9C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78DE-A5F3-35C8-2A39-23EA591E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DBMS Kurucusu (</a:t>
            </a:r>
            <a:r>
              <a:rPr lang="tr-TR" dirty="0" err="1"/>
              <a:t>Implementer</a:t>
            </a:r>
            <a:r>
              <a:rPr lang="tr-TR" dirty="0"/>
              <a:t>): DBMS sistemini kuran kişidir.</a:t>
            </a:r>
          </a:p>
          <a:p>
            <a:r>
              <a:rPr lang="tr-TR" dirty="0"/>
              <a:t>DB Tasarımcısı (Designer): DB şemasını kuran kişidir.</a:t>
            </a:r>
          </a:p>
          <a:p>
            <a:r>
              <a:rPr lang="tr-TR" dirty="0"/>
              <a:t>DB Uygulama Geliştiricisi (Application Developer): Son kullanıcının DB ile etkileşime geçmesini sağlayan uygulamayı geliştiren kişidir. Aynı DB üzerinde 1'den çok uygulama çalışabilir. Bir e-ticaret </a:t>
            </a:r>
            <a:r>
              <a:rPr lang="tr-TR" dirty="0" err="1"/>
              <a:t>DB'si</a:t>
            </a:r>
            <a:r>
              <a:rPr lang="tr-TR" dirty="0"/>
              <a:t> üzerinde web satış uygulaması, stok takip uygulaması, raporlama uygulamaları vb. çalışabilir.</a:t>
            </a:r>
          </a:p>
          <a:p>
            <a:r>
              <a:rPr lang="tr-TR" dirty="0"/>
              <a:t>DB Yöneticisi (Administrator): </a:t>
            </a:r>
            <a:r>
              <a:rPr lang="tr-TR" dirty="0" err="1"/>
              <a:t>Veritabanını</a:t>
            </a:r>
            <a:r>
              <a:rPr lang="tr-TR" dirty="0"/>
              <a:t> çalışır hale getiren ve düzgünce çalışır halde kalmasını sağlayan kişidir.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239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E816-D53A-DEC6-7F73-1598532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9149D84E-AE35-65D7-3749-D38F1A3AF679}"/>
              </a:ext>
            </a:extLst>
          </p:cNvPr>
          <p:cNvSpPr/>
          <p:nvPr/>
        </p:nvSpPr>
        <p:spPr>
          <a:xfrm>
            <a:off x="628650" y="3189514"/>
            <a:ext cx="4082142" cy="338545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8952-E774-F7AE-A36A-C2888C261296}"/>
              </a:ext>
            </a:extLst>
          </p:cNvPr>
          <p:cNvSpPr txBox="1"/>
          <p:nvPr/>
        </p:nvSpPr>
        <p:spPr>
          <a:xfrm>
            <a:off x="628650" y="1690689"/>
            <a:ext cx="798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/>
              <a:t>DDL ile şema oluşturulur.</a:t>
            </a:r>
          </a:p>
          <a:p>
            <a:pPr marL="342900" indent="-342900">
              <a:buAutoNum type="arabicPeriod"/>
            </a:pPr>
            <a:r>
              <a:rPr lang="tr-TR" dirty="0"/>
              <a:t>Mevcut veri var ise oluşturulan </a:t>
            </a:r>
            <a:r>
              <a:rPr lang="tr-TR" dirty="0" err="1"/>
              <a:t>DB'ye</a:t>
            </a:r>
            <a:r>
              <a:rPr lang="tr-TR" dirty="0"/>
              <a:t> toplu halde eklenir.</a:t>
            </a:r>
          </a:p>
          <a:p>
            <a:pPr marL="342900" indent="-342900">
              <a:buAutoNum type="arabicPeriod"/>
            </a:pPr>
            <a:r>
              <a:rPr lang="tr-TR" dirty="0"/>
              <a:t>Kullanıma açıldığında sürekli olarak DB üzerinde sorgular çalıştırılır ve güncellemeler yapılır.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D20FB9-CAF2-D647-DC54-DD58B546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22342"/>
              </p:ext>
            </p:extLst>
          </p:nvPr>
        </p:nvGraphicFramePr>
        <p:xfrm>
          <a:off x="925287" y="4499428"/>
          <a:ext cx="990600" cy="150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4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DAF8ED-E3C1-52A2-1688-9986A6C8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10759"/>
              </p:ext>
            </p:extLst>
          </p:nvPr>
        </p:nvGraphicFramePr>
        <p:xfrm>
          <a:off x="2068286" y="4896756"/>
          <a:ext cx="1382488" cy="150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22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871969868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4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F7FAA8-B571-976C-F7E3-DD1092CBB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60775"/>
              </p:ext>
            </p:extLst>
          </p:nvPr>
        </p:nvGraphicFramePr>
        <p:xfrm>
          <a:off x="3535134" y="4688114"/>
          <a:ext cx="1036866" cy="1132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22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AB63E5-A14B-3B03-3BC3-988D9623B9F0}"/>
              </a:ext>
            </a:extLst>
          </p:cNvPr>
          <p:cNvSpPr txBox="1"/>
          <p:nvPr/>
        </p:nvSpPr>
        <p:spPr>
          <a:xfrm>
            <a:off x="4999260" y="3989648"/>
            <a:ext cx="3603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 sorgular: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Fotoğrafı olmayan tüm kullanıcılar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Nüfusu 75000'den büyük ilçeler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En çok ilçesi olan 10 il</a:t>
            </a:r>
          </a:p>
          <a:p>
            <a:endParaRPr lang="tr-TR" dirty="0"/>
          </a:p>
          <a:p>
            <a:r>
              <a:rPr lang="tr-TR" dirty="0"/>
              <a:t>Sorgular (</a:t>
            </a:r>
            <a:r>
              <a:rPr lang="tr-TR" dirty="0" err="1"/>
              <a:t>query</a:t>
            </a:r>
            <a:r>
              <a:rPr lang="tr-TR" dirty="0"/>
              <a:t>) ile sadece veri seçimi yapılmaz veri güncellenebilir de.</a:t>
            </a:r>
          </a:p>
        </p:txBody>
      </p:sp>
    </p:spTree>
    <p:extLst>
      <p:ext uri="{BB962C8B-B14F-4D97-AF65-F5344CB8AC3E}">
        <p14:creationId xmlns:p14="http://schemas.microsoft.com/office/powerpoint/2010/main" val="115595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E816-D53A-DEC6-7F73-1598532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8952-E774-F7AE-A36A-C2888C261296}"/>
              </a:ext>
            </a:extLst>
          </p:cNvPr>
          <p:cNvSpPr txBox="1"/>
          <p:nvPr/>
        </p:nvSpPr>
        <p:spPr>
          <a:xfrm>
            <a:off x="628650" y="1690689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Sorguların sonuçları ilişki (</a:t>
            </a:r>
            <a:r>
              <a:rPr lang="tr-TR" dirty="0" err="1"/>
              <a:t>relation</a:t>
            </a:r>
            <a:r>
              <a:rPr lang="tr-TR" dirty="0"/>
              <a:t>) olarak döner.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DAF8ED-E3C1-52A2-1688-9986A6C8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17380"/>
              </p:ext>
            </p:extLst>
          </p:nvPr>
        </p:nvGraphicFramePr>
        <p:xfrm>
          <a:off x="628650" y="2537280"/>
          <a:ext cx="3309258" cy="150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r>
                        <a:rPr lang="tr-TR" b="1" dirty="0" err="1"/>
                        <a:t>no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tr-TR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tr-TR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44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51D683-C7BF-BE01-91EC-F6E2C3031FF2}"/>
              </a:ext>
            </a:extLst>
          </p:cNvPr>
          <p:cNvSpPr txBox="1"/>
          <p:nvPr/>
        </p:nvSpPr>
        <p:spPr>
          <a:xfrm>
            <a:off x="628650" y="4797979"/>
            <a:ext cx="424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Sorgu: Not ortalaması &gt; 2.5 olan öğrenciler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6470FA1-84E8-F68C-3594-0D21C0185E1C}"/>
              </a:ext>
            </a:extLst>
          </p:cNvPr>
          <p:cNvSpPr/>
          <p:nvPr/>
        </p:nvSpPr>
        <p:spPr>
          <a:xfrm>
            <a:off x="4103914" y="2537280"/>
            <a:ext cx="468086" cy="15094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309DC-C141-C424-2F8D-3F7F4DA07E36}"/>
              </a:ext>
            </a:extLst>
          </p:cNvPr>
          <p:cNvSpPr txBox="1"/>
          <p:nvPr/>
        </p:nvSpPr>
        <p:spPr>
          <a:xfrm>
            <a:off x="4738006" y="3107358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öğrenciler</a:t>
            </a:r>
          </a:p>
        </p:txBody>
      </p:sp>
    </p:spTree>
    <p:extLst>
      <p:ext uri="{BB962C8B-B14F-4D97-AF65-F5344CB8AC3E}">
        <p14:creationId xmlns:p14="http://schemas.microsoft.com/office/powerpoint/2010/main" val="3896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E816-D53A-DEC6-7F73-1598532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 Dilleri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8952-E774-F7AE-A36A-C2888C261296}"/>
              </a:ext>
            </a:extLst>
          </p:cNvPr>
          <p:cNvSpPr txBox="1"/>
          <p:nvPr/>
        </p:nvSpPr>
        <p:spPr>
          <a:xfrm>
            <a:off x="628650" y="1690689"/>
            <a:ext cx="7981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Sorgu: Not ortalaması &gt; 2.5 olan öğrencilerin numaraları ve adları</a:t>
            </a:r>
          </a:p>
          <a:p>
            <a:endParaRPr lang="tr-TR" dirty="0"/>
          </a:p>
          <a:p>
            <a:r>
              <a:rPr lang="tr-TR" i="1" dirty="0"/>
              <a:t>öğrenciler(</a:t>
            </a:r>
            <a:r>
              <a:rPr lang="tr-TR" i="1" dirty="0" err="1"/>
              <a:t>no</a:t>
            </a:r>
            <a:r>
              <a:rPr lang="tr-TR" i="1" dirty="0"/>
              <a:t> </a:t>
            </a:r>
            <a:r>
              <a:rPr lang="tr-TR" i="1" dirty="0" err="1"/>
              <a:t>sayi</a:t>
            </a:r>
            <a:r>
              <a:rPr lang="tr-TR" i="1" dirty="0"/>
              <a:t>, ad </a:t>
            </a:r>
            <a:r>
              <a:rPr lang="tr-TR" i="1" dirty="0" err="1"/>
              <a:t>string</a:t>
            </a:r>
            <a:r>
              <a:rPr lang="tr-TR" i="1" dirty="0"/>
              <a:t>, ortalama </a:t>
            </a:r>
            <a:r>
              <a:rPr lang="tr-TR" i="1" dirty="0" err="1"/>
              <a:t>float</a:t>
            </a:r>
            <a:r>
              <a:rPr lang="tr-TR" i="1" dirty="0"/>
              <a:t>)</a:t>
            </a:r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r>
              <a:rPr lang="tr-TR" dirty="0"/>
              <a:t>İlişkisel cebir (</a:t>
            </a:r>
            <a:r>
              <a:rPr lang="tr-TR" dirty="0" err="1"/>
              <a:t>Relational</a:t>
            </a:r>
            <a:r>
              <a:rPr lang="tr-TR" dirty="0"/>
              <a:t> </a:t>
            </a:r>
            <a:r>
              <a:rPr lang="tr-TR" dirty="0" err="1"/>
              <a:t>algebra</a:t>
            </a:r>
            <a:r>
              <a:rPr lang="tr-TR" dirty="0"/>
              <a:t>).</a:t>
            </a:r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r>
              <a:rPr lang="tr-T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01947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24D8-D544-D25E-1CDC-C4059DCF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078E-7FC3-F230-9583-E0AE99E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PostgreSQL</a:t>
            </a:r>
            <a:r>
              <a:rPr lang="tr-TR" dirty="0"/>
              <a:t>, en karmaşık veri iş yüklerini güvenli bir şekilde depolayan ve ölçeklendiren birçok özellikle birlikte SQL dilini kullanan ve genişleten güçlü, açık kaynaklı bir nesne ilişkisel </a:t>
            </a:r>
            <a:r>
              <a:rPr lang="tr-TR" dirty="0" err="1"/>
              <a:t>veritabanı</a:t>
            </a:r>
            <a:r>
              <a:rPr lang="tr-TR" dirty="0"/>
              <a:t> sistemidir.</a:t>
            </a:r>
          </a:p>
          <a:p>
            <a:r>
              <a:rPr lang="tr-TR" dirty="0" err="1"/>
              <a:t>PostgreSQL'in</a:t>
            </a:r>
            <a:r>
              <a:rPr lang="tr-TR" dirty="0"/>
              <a:t> kökenleri, Berkeley'deki California Üniversitesi'ndeki POSTGRES projesinin bir parçası olarak 1986'ya kadar uzanır ve çekirdek platformda 35 yılı aşkın süredir aktif olarak geliştirilmektedir.</a:t>
            </a:r>
          </a:p>
          <a:p>
            <a:r>
              <a:rPr lang="tr-TR" dirty="0">
                <a:hlinkClick r:id="rId2"/>
              </a:rPr>
              <a:t>https://www.postgresql.org/download/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9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13B-180B-FCF3-E26B-B72E07BA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3BE7-720F-DAE7-5C63-7B9DB5A3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 Vize (%30)</a:t>
            </a:r>
          </a:p>
          <a:p>
            <a:r>
              <a:rPr lang="tr-TR" dirty="0"/>
              <a:t>1 Final (%70)</a:t>
            </a:r>
          </a:p>
          <a:p>
            <a:r>
              <a:rPr lang="tr-TR" dirty="0"/>
              <a:t>Alıştırma soruları</a:t>
            </a:r>
          </a:p>
          <a:p>
            <a:r>
              <a:rPr lang="tr-TR" dirty="0" err="1"/>
              <a:t>Lab</a:t>
            </a:r>
            <a:r>
              <a:rPr lang="tr-TR" dirty="0"/>
              <a:t> </a:t>
            </a:r>
            <a:r>
              <a:rPr lang="tr-TR"/>
              <a:t>/ 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08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0641-F453-B4AA-8DDE-67CDC7A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4F8F-AD1E-3174-3171-8CE134DC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Complete </a:t>
            </a:r>
            <a:r>
              <a:rPr lang="tr-TR" dirty="0" err="1"/>
              <a:t>Book</a:t>
            </a:r>
            <a:r>
              <a:rPr lang="tr-TR" dirty="0"/>
              <a:t>, </a:t>
            </a:r>
            <a:r>
              <a:rPr lang="tr-TR" dirty="0" err="1"/>
              <a:t>Hector</a:t>
            </a:r>
            <a:r>
              <a:rPr lang="tr-TR" dirty="0"/>
              <a:t> </a:t>
            </a:r>
            <a:r>
              <a:rPr lang="tr-TR" dirty="0" err="1"/>
              <a:t>Garcia-Molina</a:t>
            </a:r>
            <a:r>
              <a:rPr lang="tr-TR" dirty="0"/>
              <a:t>, </a:t>
            </a:r>
            <a:r>
              <a:rPr lang="tr-TR" dirty="0" err="1"/>
              <a:t>Jeffrey</a:t>
            </a:r>
            <a:r>
              <a:rPr lang="tr-TR" dirty="0"/>
              <a:t> D. </a:t>
            </a:r>
            <a:r>
              <a:rPr lang="tr-TR" dirty="0" err="1"/>
              <a:t>Ullman</a:t>
            </a:r>
            <a:r>
              <a:rPr lang="tr-TR" dirty="0"/>
              <a:t>, Jennifer </a:t>
            </a:r>
            <a:r>
              <a:rPr lang="tr-TR" dirty="0" err="1"/>
              <a:t>Widom</a:t>
            </a:r>
            <a:endParaRPr lang="tr-TR" dirty="0"/>
          </a:p>
          <a:p>
            <a:r>
              <a:rPr lang="tr-TR" dirty="0"/>
              <a:t>Ders notları, sunumlar, </a:t>
            </a:r>
            <a:r>
              <a:rPr lang="tr-TR" dirty="0" err="1"/>
              <a:t>lab</a:t>
            </a:r>
            <a:r>
              <a:rPr lang="tr-TR" dirty="0"/>
              <a:t> çalışmaları…</a:t>
            </a:r>
          </a:p>
          <a:p>
            <a:r>
              <a:rPr lang="tr-TR" dirty="0"/>
              <a:t>Dersin </a:t>
            </a:r>
            <a:r>
              <a:rPr lang="tr-TR" dirty="0" err="1"/>
              <a:t>teams</a:t>
            </a:r>
            <a:r>
              <a:rPr lang="tr-TR" dirty="0"/>
              <a:t> grubu (</a:t>
            </a:r>
            <a:r>
              <a:rPr lang="tr-TR" b="1" dirty="0"/>
              <a:t>haftada en az 2 kez kontrol edilmelidir</a:t>
            </a:r>
            <a:r>
              <a:rPr lang="tr-TR" dirty="0"/>
              <a:t>)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dbms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1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2D4A-F519-9A8A-AA88-2A32EBF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Veritabanı (Database)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267-5512-BE81-26A4-0864810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Organize edilmiş ve yapılandırılmış verinin depolandığı özel yazılımlardır.</a:t>
            </a:r>
          </a:p>
          <a:p>
            <a:r>
              <a:rPr lang="tr-TR" dirty="0"/>
              <a:t>Dijital veri miktarı artışıyla birlikte ihtiyaç duyulmuştur.</a:t>
            </a:r>
          </a:p>
          <a:p>
            <a:r>
              <a:rPr lang="tr-TR" dirty="0"/>
              <a:t>Düz dosyalarda veri saklamak ve saklanan veriyi yönetmekten çok daha kullanışlıdırlar.</a:t>
            </a:r>
          </a:p>
          <a:p>
            <a:r>
              <a:rPr lang="tr-TR" dirty="0"/>
              <a:t>Mevcut veriler hızlı bir şekilde sorgulanabilir, güncellenebilir, silinebilir, …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7E88CC8-A9BB-14B8-884A-988F866E86EB}"/>
              </a:ext>
            </a:extLst>
          </p:cNvPr>
          <p:cNvSpPr/>
          <p:nvPr/>
        </p:nvSpPr>
        <p:spPr>
          <a:xfrm>
            <a:off x="6770915" y="521721"/>
            <a:ext cx="1240972" cy="10123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65095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3E7-476A-87DC-3693-28CA86D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Veritabanı Yönetim Sistemi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9816-0162-49E9-C12D-3BB5A0EA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Veritabanı yönetim sistemi, </a:t>
            </a:r>
            <a:r>
              <a:rPr lang="tr-TR" dirty="0" err="1"/>
              <a:t>veritabanlarını</a:t>
            </a:r>
            <a:r>
              <a:rPr lang="tr-TR" dirty="0"/>
              <a:t> oluşturmak ve yönetmek için kullanılan sistem yazılımıdır. </a:t>
            </a:r>
          </a:p>
          <a:p>
            <a:r>
              <a:rPr lang="tr-TR" dirty="0"/>
              <a:t>Bir DBMS, son kullanıcıların bir </a:t>
            </a:r>
            <a:r>
              <a:rPr lang="tr-TR" dirty="0" err="1"/>
              <a:t>veritabanındaki</a:t>
            </a:r>
            <a:r>
              <a:rPr lang="tr-TR" dirty="0"/>
              <a:t> verileri oluşturmasını, korumasını, okumasını, güncellemesini ve silmesini mümkün kılar. </a:t>
            </a:r>
          </a:p>
          <a:p>
            <a:r>
              <a:rPr lang="tr-TR" dirty="0"/>
              <a:t>DBMS temelde </a:t>
            </a:r>
            <a:r>
              <a:rPr lang="tr-TR" dirty="0" err="1"/>
              <a:t>veritabanları</a:t>
            </a:r>
            <a:r>
              <a:rPr lang="tr-TR" dirty="0"/>
              <a:t> ile kullanıcılar veya uygulama programları arasında bir arabirim görevi görerek verilerin tutarlı bir şekilde organize edilmesini ve kolayca erişilebilir kalmasını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2544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3E7-476A-87DC-3693-28CA86D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Veritabanı Yönetim Sistemi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9816-0162-49E9-C12D-3BB5A0EA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Büyük veri: </a:t>
            </a:r>
            <a:r>
              <a:rPr lang="tr-TR" dirty="0" err="1"/>
              <a:t>RAM'lerin</a:t>
            </a:r>
            <a:r>
              <a:rPr lang="tr-TR" dirty="0"/>
              <a:t> kapasitesinin çok üstünde veri saklayabilme.</a:t>
            </a:r>
          </a:p>
          <a:p>
            <a:r>
              <a:rPr lang="tr-TR" dirty="0"/>
              <a:t>Kalıcı: Program kapansa da veriler saklanır.</a:t>
            </a:r>
          </a:p>
          <a:p>
            <a:r>
              <a:rPr lang="tr-TR" dirty="0"/>
              <a:t>Güvenli: Donanım, yazılım hatalarına karşı koruma.</a:t>
            </a:r>
          </a:p>
          <a:p>
            <a:r>
              <a:rPr lang="tr-TR" dirty="0"/>
              <a:t>Çok kullanıcı: Veriye birden çok uygulama erişebilir veriyi güncelleyebilir.</a:t>
            </a:r>
          </a:p>
          <a:p>
            <a:r>
              <a:rPr lang="tr-TR" dirty="0"/>
              <a:t>Pratik: Büyük miktarda veri üzerinde çalışmayı kolaylaştırırlar. Fiziksel veri bağımsızlığı. Üst seviye sorgulama dilleri (</a:t>
            </a:r>
            <a:r>
              <a:rPr lang="tr-TR" dirty="0" err="1"/>
              <a:t>declerative</a:t>
            </a:r>
            <a:r>
              <a:rPr lang="tr-TR" dirty="0"/>
              <a:t> - bildiren)</a:t>
            </a:r>
          </a:p>
          <a:p>
            <a:r>
              <a:rPr lang="tr-TR" dirty="0"/>
              <a:t>Verimli: Yüksek performans.</a:t>
            </a:r>
          </a:p>
          <a:p>
            <a:r>
              <a:rPr lang="tr-TR" dirty="0"/>
              <a:t>Güvenilir: %99.99999 ayakta kalma süresi (senede 3.16 saniye kullanılamaz)</a:t>
            </a:r>
          </a:p>
        </p:txBody>
      </p:sp>
    </p:spTree>
    <p:extLst>
      <p:ext uri="{BB962C8B-B14F-4D97-AF65-F5344CB8AC3E}">
        <p14:creationId xmlns:p14="http://schemas.microsoft.com/office/powerpoint/2010/main" val="68752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06B-3544-E55E-037E-FF8029E2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Modeli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6FE136-88F5-2493-1FEB-47ED99ADE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69696"/>
              </p:ext>
            </p:extLst>
          </p:nvPr>
        </p:nvGraphicFramePr>
        <p:xfrm>
          <a:off x="737507" y="3530599"/>
          <a:ext cx="47488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447">
                  <a:extLst>
                    <a:ext uri="{9D8B030D-6E8A-4147-A177-3AD203B41FA5}">
                      <a16:colId xmlns:a16="http://schemas.microsoft.com/office/drawing/2014/main" val="1054381681"/>
                    </a:ext>
                  </a:extLst>
                </a:gridCol>
                <a:gridCol w="2374447">
                  <a:extLst>
                    <a:ext uri="{9D8B030D-6E8A-4147-A177-3AD203B41FA5}">
                      <a16:colId xmlns:a16="http://schemas.microsoft.com/office/drawing/2014/main" val="378540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numara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1122334455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İsmail </a:t>
                      </a:r>
                      <a:r>
                        <a:rPr lang="tr-TR" dirty="0" err="1"/>
                        <a:t>Abc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8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6677889900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Hakkı 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2342345675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Parlak </a:t>
                      </a:r>
                      <a:r>
                        <a:rPr lang="tr-TR" dirty="0" err="1"/>
                        <a:t>Ghi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66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5C8EE9-0C0C-B8AF-F3C5-A40C765B0446}"/>
              </a:ext>
            </a:extLst>
          </p:cNvPr>
          <p:cNvSpPr txBox="1"/>
          <p:nvPr/>
        </p:nvSpPr>
        <p:spPr>
          <a:xfrm>
            <a:off x="628650" y="2242457"/>
            <a:ext cx="532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headers</a:t>
            </a:r>
            <a:r>
              <a:rPr lang="tr-TR" dirty="0"/>
              <a:t> (Özellikler, Sütun üstbilgisi)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9180F-1AAE-5A6A-73A3-AA414985812C}"/>
              </a:ext>
            </a:extLst>
          </p:cNvPr>
          <p:cNvCxnSpPr/>
          <p:nvPr/>
        </p:nvCxnSpPr>
        <p:spPr>
          <a:xfrm flipH="1">
            <a:off x="1045029" y="2634343"/>
            <a:ext cx="315685" cy="79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F89879-1A65-F201-AF6F-F1082906E573}"/>
              </a:ext>
            </a:extLst>
          </p:cNvPr>
          <p:cNvCxnSpPr>
            <a:cxnSpLocks/>
          </p:cNvCxnSpPr>
          <p:nvPr/>
        </p:nvCxnSpPr>
        <p:spPr>
          <a:xfrm>
            <a:off x="1850571" y="2634343"/>
            <a:ext cx="1328058" cy="79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1427131-9072-CFAD-78BC-97D72EEBD491}"/>
              </a:ext>
            </a:extLst>
          </p:cNvPr>
          <p:cNvSpPr/>
          <p:nvPr/>
        </p:nvSpPr>
        <p:spPr>
          <a:xfrm>
            <a:off x="5671457" y="3897086"/>
            <a:ext cx="370114" cy="11168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8A257-7281-52EA-329B-C6D52013A170}"/>
              </a:ext>
            </a:extLst>
          </p:cNvPr>
          <p:cNvSpPr txBox="1"/>
          <p:nvPr/>
        </p:nvSpPr>
        <p:spPr>
          <a:xfrm>
            <a:off x="6130498" y="4122501"/>
            <a:ext cx="212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Kayıtlar, satırlar, veri </a:t>
            </a:r>
          </a:p>
          <a:p>
            <a:r>
              <a:rPr lang="tr-TR" dirty="0"/>
              <a:t>(</a:t>
            </a:r>
            <a:r>
              <a:rPr lang="tr-TR" dirty="0" err="1"/>
              <a:t>rows</a:t>
            </a:r>
            <a:r>
              <a:rPr lang="tr-TR" dirty="0"/>
              <a:t>, </a:t>
            </a:r>
            <a:r>
              <a:rPr lang="tr-TR" dirty="0" err="1"/>
              <a:t>tuples</a:t>
            </a:r>
            <a:r>
              <a:rPr lang="tr-T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7B1BC-4A1C-8EBE-B12A-2A77B12CCB6C}"/>
              </a:ext>
            </a:extLst>
          </p:cNvPr>
          <p:cNvSpPr txBox="1"/>
          <p:nvPr/>
        </p:nvSpPr>
        <p:spPr>
          <a:xfrm>
            <a:off x="628650" y="5410311"/>
            <a:ext cx="363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İlişki (</a:t>
            </a:r>
            <a:r>
              <a:rPr lang="tr-TR" dirty="0" err="1"/>
              <a:t>Relation</a:t>
            </a:r>
            <a:r>
              <a:rPr lang="tr-TR" dirty="0"/>
              <a:t> - Tablo) adı: öğrenciler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EC12-4ECD-FA85-F0C4-751ED430F43A}"/>
              </a:ext>
            </a:extLst>
          </p:cNvPr>
          <p:cNvSpPr txBox="1"/>
          <p:nvPr/>
        </p:nvSpPr>
        <p:spPr>
          <a:xfrm>
            <a:off x="4879357" y="5410311"/>
            <a:ext cx="3835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Şema (</a:t>
            </a:r>
            <a:r>
              <a:rPr lang="tr-TR" dirty="0" err="1"/>
              <a:t>Schema</a:t>
            </a:r>
            <a:r>
              <a:rPr lang="tr-TR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öğrenciler (numara, isim)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öğrenciler (numara: </a:t>
            </a:r>
            <a:r>
              <a:rPr lang="tr-TR" dirty="0" err="1"/>
              <a:t>int</a:t>
            </a:r>
            <a:r>
              <a:rPr lang="tr-TR" dirty="0"/>
              <a:t>, isim: </a:t>
            </a:r>
            <a:r>
              <a:rPr lang="tr-TR" dirty="0" err="1"/>
              <a:t>string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4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5085-A5A2-5632-0DA3-E4854A7C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Tanımlar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C206-C040-BFA9-5A06-A0CCE22E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Şema (Tipler - </a:t>
            </a:r>
            <a:r>
              <a:rPr lang="tr-TR" dirty="0" err="1"/>
              <a:t>Types</a:t>
            </a:r>
            <a:r>
              <a:rPr lang="tr-TR" dirty="0"/>
              <a:t>) vs. Data (Veri - Değişkenler)</a:t>
            </a:r>
          </a:p>
          <a:p>
            <a:r>
              <a:rPr lang="tr-TR" dirty="0"/>
              <a:t>Veri Tanımlama Dili (Data Definition Language - DDL): Veritabanı şemasını inşa etmek için kullanılan dildir.</a:t>
            </a:r>
          </a:p>
          <a:p>
            <a:r>
              <a:rPr lang="tr-TR" dirty="0"/>
              <a:t>Veri İşleme Dili (Data </a:t>
            </a:r>
            <a:r>
              <a:rPr lang="tr-TR" dirty="0" err="1"/>
              <a:t>Manipulation</a:t>
            </a:r>
            <a:r>
              <a:rPr lang="tr-TR" dirty="0"/>
              <a:t> Language - DML): Şema oluşturulduktan sonra, DML ile </a:t>
            </a:r>
            <a:r>
              <a:rPr lang="tr-TR" dirty="0" err="1"/>
              <a:t>veritabanına</a:t>
            </a:r>
            <a:r>
              <a:rPr lang="tr-TR" dirty="0"/>
              <a:t> veri eklenebilir, </a:t>
            </a:r>
            <a:r>
              <a:rPr lang="tr-TR" dirty="0" err="1"/>
              <a:t>veritabanındaki</a:t>
            </a:r>
            <a:r>
              <a:rPr lang="tr-TR" dirty="0"/>
              <a:t> veriler işlenebilir (güncelleme, silme).</a:t>
            </a:r>
          </a:p>
          <a:p>
            <a:r>
              <a:rPr lang="tr-TR" dirty="0"/>
              <a:t>Veri Sorgulama Dili (Data Query Language - DQL): DQL ile </a:t>
            </a:r>
            <a:r>
              <a:rPr lang="tr-TR" dirty="0" err="1"/>
              <a:t>veritabanında</a:t>
            </a:r>
            <a:r>
              <a:rPr lang="tr-TR" dirty="0"/>
              <a:t> sorgular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59477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06B-3544-E55E-037E-FF8029E2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Modeli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86A3F-A2A2-BD1D-BC65-B569757F4F05}"/>
              </a:ext>
            </a:extLst>
          </p:cNvPr>
          <p:cNvSpPr txBox="1"/>
          <p:nvPr/>
        </p:nvSpPr>
        <p:spPr>
          <a:xfrm>
            <a:off x="628650" y="169068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Veritabanı = Adlandırılmış tablolar (ilişkiler) kümesi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7CCC8BC-36C5-7FC0-F42A-5F186B852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90194"/>
              </p:ext>
            </p:extLst>
          </p:nvPr>
        </p:nvGraphicFramePr>
        <p:xfrm>
          <a:off x="511627" y="2757714"/>
          <a:ext cx="360317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110">
                  <a:extLst>
                    <a:ext uri="{9D8B030D-6E8A-4147-A177-3AD203B41FA5}">
                      <a16:colId xmlns:a16="http://schemas.microsoft.com/office/drawing/2014/main" val="1400457249"/>
                    </a:ext>
                  </a:extLst>
                </a:gridCol>
                <a:gridCol w="1081572">
                  <a:extLst>
                    <a:ext uri="{9D8B030D-6E8A-4147-A177-3AD203B41FA5}">
                      <a16:colId xmlns:a16="http://schemas.microsoft.com/office/drawing/2014/main" val="474643128"/>
                    </a:ext>
                  </a:extLst>
                </a:gridCol>
                <a:gridCol w="893030">
                  <a:extLst>
                    <a:ext uri="{9D8B030D-6E8A-4147-A177-3AD203B41FA5}">
                      <a16:colId xmlns:a16="http://schemas.microsoft.com/office/drawing/2014/main" val="1379110036"/>
                    </a:ext>
                  </a:extLst>
                </a:gridCol>
                <a:gridCol w="566461">
                  <a:extLst>
                    <a:ext uri="{9D8B030D-6E8A-4147-A177-3AD203B41FA5}">
                      <a16:colId xmlns:a16="http://schemas.microsoft.com/office/drawing/2014/main" val="3960494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tc_no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ad_soyad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322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71B3CE-21D9-DF61-E7C4-D37F60F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69912"/>
              </p:ext>
            </p:extLst>
          </p:nvPr>
        </p:nvGraphicFramePr>
        <p:xfrm>
          <a:off x="5018312" y="2757714"/>
          <a:ext cx="36140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554">
                  <a:extLst>
                    <a:ext uri="{9D8B030D-6E8A-4147-A177-3AD203B41FA5}">
                      <a16:colId xmlns:a16="http://schemas.microsoft.com/office/drawing/2014/main" val="1400457249"/>
                    </a:ext>
                  </a:extLst>
                </a:gridCol>
                <a:gridCol w="1135995">
                  <a:extLst>
                    <a:ext uri="{9D8B030D-6E8A-4147-A177-3AD203B41FA5}">
                      <a16:colId xmlns:a16="http://schemas.microsoft.com/office/drawing/2014/main" val="474643128"/>
                    </a:ext>
                  </a:extLst>
                </a:gridCol>
                <a:gridCol w="1362511">
                  <a:extLst>
                    <a:ext uri="{9D8B030D-6E8A-4147-A177-3AD203B41FA5}">
                      <a16:colId xmlns:a16="http://schemas.microsoft.com/office/drawing/2014/main" val="137911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ilçe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nüfus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322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6356F5-8AFB-9590-B89A-274AB6BFCB57}"/>
              </a:ext>
            </a:extLst>
          </p:cNvPr>
          <p:cNvSpPr txBox="1"/>
          <p:nvPr/>
        </p:nvSpPr>
        <p:spPr>
          <a:xfrm>
            <a:off x="421822" y="231569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kisiler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9E3AC-9D1F-58B3-05A6-BF88293EADDB}"/>
              </a:ext>
            </a:extLst>
          </p:cNvPr>
          <p:cNvSpPr txBox="1"/>
          <p:nvPr/>
        </p:nvSpPr>
        <p:spPr>
          <a:xfrm>
            <a:off x="4928508" y="2315697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yerlesim_yerleri</a:t>
            </a:r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6956E-DEB6-84C7-3A97-55FEC708108F}"/>
              </a:ext>
            </a:extLst>
          </p:cNvPr>
          <p:cNvSpPr txBox="1"/>
          <p:nvPr/>
        </p:nvSpPr>
        <p:spPr>
          <a:xfrm>
            <a:off x="628650" y="4797980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Her sütunun (özelliğin) bir tipi (</a:t>
            </a:r>
            <a:r>
              <a:rPr lang="tr-TR" dirty="0" err="1"/>
              <a:t>type</a:t>
            </a:r>
            <a:r>
              <a:rPr lang="tr-TR" dirty="0"/>
              <a:t>, domain) olmalıdır.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Şema: </a:t>
            </a:r>
            <a:r>
              <a:rPr lang="tr-TR" dirty="0" err="1"/>
              <a:t>Veritabanındaki</a:t>
            </a:r>
            <a:r>
              <a:rPr lang="tr-TR" dirty="0"/>
              <a:t> tabloların yapısal tanımlamaları.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Oluşum (</a:t>
            </a:r>
            <a:r>
              <a:rPr lang="tr-TR" dirty="0" err="1"/>
              <a:t>Instance</a:t>
            </a:r>
            <a:r>
              <a:rPr lang="tr-TR" dirty="0"/>
              <a:t>): Bir </a:t>
            </a:r>
            <a:r>
              <a:rPr lang="tr-TR" i="1" dirty="0"/>
              <a:t>t</a:t>
            </a:r>
            <a:r>
              <a:rPr lang="tr-TR" dirty="0"/>
              <a:t> anındaki var olan içerikler.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Kayıtlarda </a:t>
            </a:r>
            <a:r>
              <a:rPr lang="tr-TR" i="1" dirty="0"/>
              <a:t>NULL</a:t>
            </a:r>
            <a:r>
              <a:rPr lang="tr-TR" dirty="0"/>
              <a:t> değerler olabilir.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Anahtar (</a:t>
            </a:r>
            <a:r>
              <a:rPr lang="tr-TR" dirty="0" err="1"/>
              <a:t>Key</a:t>
            </a:r>
            <a:r>
              <a:rPr lang="tr-TR" dirty="0"/>
              <a:t>): Satırı diğer satırlardan ayıran benzersiz (</a:t>
            </a:r>
            <a:r>
              <a:rPr lang="tr-TR" dirty="0" err="1"/>
              <a:t>Unique</a:t>
            </a:r>
            <a:r>
              <a:rPr lang="tr-TR" dirty="0"/>
              <a:t>) değer(</a:t>
            </a:r>
            <a:r>
              <a:rPr lang="tr-TR" dirty="0" err="1"/>
              <a:t>ler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5604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779</Words>
  <Application>Microsoft Macintosh PowerPoint</Application>
  <PresentationFormat>On-screen Show (4:3)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Dönem Boyunca…</vt:lpstr>
      <vt:lpstr>Kaynaklar</vt:lpstr>
      <vt:lpstr>Veritabanı (Database) </vt:lpstr>
      <vt:lpstr>Veritabanı Yönetim Sistemi (DBMS)</vt:lpstr>
      <vt:lpstr>Veritabanı Yönetim Sistemi (DBMS)</vt:lpstr>
      <vt:lpstr>İlişkisel Veri Modeli</vt:lpstr>
      <vt:lpstr>Tanımlar</vt:lpstr>
      <vt:lpstr>İlişkisel Veri Modeli</vt:lpstr>
      <vt:lpstr>Roller</vt:lpstr>
      <vt:lpstr>Sorgular</vt:lpstr>
      <vt:lpstr>Sorgular</vt:lpstr>
      <vt:lpstr>Sorgu Dilleri</vt:lpstr>
      <vt:lpstr>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78</cp:revision>
  <dcterms:created xsi:type="dcterms:W3CDTF">2022-10-02T13:24:37Z</dcterms:created>
  <dcterms:modified xsi:type="dcterms:W3CDTF">2023-03-02T08:28:42Z</dcterms:modified>
</cp:coreProperties>
</file>