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302" r:id="rId3"/>
    <p:sldId id="303" r:id="rId4"/>
    <p:sldId id="319" r:id="rId5"/>
    <p:sldId id="321" r:id="rId6"/>
    <p:sldId id="304" r:id="rId7"/>
    <p:sldId id="305" r:id="rId8"/>
    <p:sldId id="306" r:id="rId9"/>
    <p:sldId id="307" r:id="rId10"/>
    <p:sldId id="336" r:id="rId11"/>
    <p:sldId id="309" r:id="rId12"/>
    <p:sldId id="334" r:id="rId13"/>
    <p:sldId id="308" r:id="rId14"/>
    <p:sldId id="335" r:id="rId15"/>
    <p:sldId id="310" r:id="rId16"/>
    <p:sldId id="323" r:id="rId17"/>
    <p:sldId id="320" r:id="rId18"/>
    <p:sldId id="324" r:id="rId19"/>
    <p:sldId id="311" r:id="rId20"/>
    <p:sldId id="312" r:id="rId21"/>
    <p:sldId id="346" r:id="rId22"/>
    <p:sldId id="325" r:id="rId23"/>
    <p:sldId id="313" r:id="rId24"/>
    <p:sldId id="326" r:id="rId25"/>
    <p:sldId id="327" r:id="rId26"/>
    <p:sldId id="328" r:id="rId27"/>
    <p:sldId id="329" r:id="rId28"/>
    <p:sldId id="314" r:id="rId29"/>
    <p:sldId id="315" r:id="rId30"/>
    <p:sldId id="316" r:id="rId31"/>
    <p:sldId id="317" r:id="rId32"/>
    <p:sldId id="318" r:id="rId33"/>
    <p:sldId id="339" r:id="rId34"/>
    <p:sldId id="338" r:id="rId35"/>
    <p:sldId id="341" r:id="rId36"/>
    <p:sldId id="342" r:id="rId37"/>
    <p:sldId id="340" r:id="rId38"/>
    <p:sldId id="343" r:id="rId39"/>
    <p:sldId id="344" r:id="rId40"/>
    <p:sldId id="345" r:id="rId41"/>
    <p:sldId id="337" r:id="rId42"/>
    <p:sldId id="270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20" autoAdjust="0"/>
    <p:restoredTop sz="94725" autoAdjust="0"/>
  </p:normalViewPr>
  <p:slideViewPr>
    <p:cSldViewPr>
      <p:cViewPr>
        <p:scale>
          <a:sx n="80" d="100"/>
          <a:sy n="80" d="100"/>
        </p:scale>
        <p:origin x="144" y="1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55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D3DE7-2279-45EA-9190-08DB2CE77284}" type="datetimeFigureOut">
              <a:rPr lang="en-US" smtClean="0"/>
              <a:pPr/>
              <a:t>8/23/18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8E70C-809E-43BD-9CCC-019D5E7650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28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A38C2-70D3-47FC-869A-F99DF721FEB6}" type="datetimeFigureOut">
              <a:rPr lang="en-US" smtClean="0"/>
              <a:pPr/>
              <a:t>8/23/18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C68C0-1E42-440E-8A78-63A197C8ED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1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C68C0-1E42-440E-8A78-63A197C8EDB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81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C68C0-1E42-440E-8A78-63A197C8EDBF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C68C0-1E42-440E-8A78-63A197C8EDBF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C68C0-1E42-440E-8A78-63A197C8EDBF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C68C0-1E42-440E-8A78-63A197C8EDBF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C80A-BA0B-448F-BA66-3A018D6F7E42}" type="datetime1">
              <a:rPr lang="en-US" smtClean="0"/>
              <a:pPr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m.nav.no/stillinger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41261-C797-419C-8FCF-59C7E97062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4697-C5DD-4230-BF24-EC7AB5F67E12}" type="datetime1">
              <a:rPr lang="en-US" smtClean="0"/>
              <a:pPr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m.nav.no/stillinger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41261-C797-419C-8FCF-59C7E97062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C2289-4F7F-4C85-B251-BCA3C85D09CF}" type="datetime1">
              <a:rPr lang="en-US" smtClean="0"/>
              <a:pPr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m.nav.no/stillinger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41261-C797-419C-8FCF-59C7E97062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5024-280C-4F3B-9615-4CC7942FA4D3}" type="datetime1">
              <a:rPr lang="en-US" smtClean="0"/>
              <a:pPr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m.nav.no/stillinger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41261-C797-419C-8FCF-59C7E97062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5621-EBBF-4F40-BFC0-4FE9AD698D5A}" type="datetime1">
              <a:rPr lang="en-US" smtClean="0"/>
              <a:pPr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m.nav.no/stillinger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41261-C797-419C-8FCF-59C7E97062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A033-842D-4CB3-B037-96C433F8ECDD}" type="datetime1">
              <a:rPr lang="en-US" smtClean="0"/>
              <a:pPr/>
              <a:t>8/23/18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m.nav.no/stillinger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41261-C797-419C-8FCF-59C7E97062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258E9-E04B-452C-84D3-482CCADBDF59}" type="datetime1">
              <a:rPr lang="en-US" smtClean="0"/>
              <a:pPr/>
              <a:t>8/23/18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m.nav.no/stillinger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41261-C797-419C-8FCF-59C7E97062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32E68-98DC-41DC-9939-F551B8D64149}" type="datetime1">
              <a:rPr lang="en-US" smtClean="0"/>
              <a:pPr/>
              <a:t>8/23/18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m.nav.no/stillinger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41261-C797-419C-8FCF-59C7E97062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41AC6-3457-431D-A12E-11622E712400}" type="datetime1">
              <a:rPr lang="en-US" smtClean="0"/>
              <a:pPr/>
              <a:t>8/23/18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m.nav.no/stillinger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41261-C797-419C-8FCF-59C7E97062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2DC5-A8E9-4FEB-B0B2-AAE6871162DB}" type="datetime1">
              <a:rPr lang="en-US" smtClean="0"/>
              <a:pPr/>
              <a:t>8/23/18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m.nav.no/stillinger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41261-C797-419C-8FCF-59C7E97062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D977-AD4E-4F41-BF30-8D647E2DF8BC}" type="datetime1">
              <a:rPr lang="en-US" smtClean="0"/>
              <a:pPr/>
              <a:t>8/23/18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m.nav.no/stillinger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41261-C797-419C-8FCF-59C7E97062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7169F-55CD-450B-9DAD-238B8C2825BF}" type="datetime1">
              <a:rPr lang="en-US" smtClean="0"/>
              <a:pPr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5600" y="635635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m.nav.no/</a:t>
            </a:r>
            <a:r>
              <a:rPr lang="en-US" err="1" smtClean="0"/>
              <a:t>stillinger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41261-C797-419C-8FCF-59C7E97062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3" Type="http://schemas.openxmlformats.org/officeDocument/2006/relationships/image" Target="../media/image14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gi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2743200"/>
          </a:xfrm>
        </p:spPr>
        <p:txBody>
          <a:bodyPr>
            <a:normAutofit/>
          </a:bodyPr>
          <a:lstStyle/>
          <a:p>
            <a:r>
              <a:rPr lang="nb-NO" smtClean="0"/>
              <a:t>3D-grafikk</a:t>
            </a:r>
            <a:r>
              <a:rPr lang="nb-NO" b="1" smtClean="0"/>
              <a:t/>
            </a:r>
            <a:br>
              <a:rPr lang="nb-NO" b="1" smtClean="0"/>
            </a:br>
            <a:r>
              <a:rPr lang="nb-NO" sz="3600" b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nb-NO" sz="3600" b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nb-NO" sz="3600" b="0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r>
              <a:rPr lang="nb-NO" sz="3100" b="0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olger.Ludvigsen@Bekk.no</a:t>
            </a:r>
            <a:endParaRPr lang="en-US" b="0" 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2743200"/>
          </a:xfrm>
        </p:spPr>
        <p:txBody>
          <a:bodyPr>
            <a:normAutofit/>
          </a:bodyPr>
          <a:lstStyle/>
          <a:p>
            <a:r>
              <a:rPr lang="nb-NO" smtClean="0"/>
              <a:t>Rasterisering</a:t>
            </a:r>
            <a:endParaRPr lang="en-US" b="0" 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66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rot="16200000" flipH="1">
            <a:off x="-229394" y="3351209"/>
            <a:ext cx="3809999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16200000" flipH="1">
            <a:off x="151605" y="3351210"/>
            <a:ext cx="3810001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16200000" flipH="1">
            <a:off x="532606" y="3351209"/>
            <a:ext cx="3809999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16200000" flipH="1">
            <a:off x="913606" y="3351211"/>
            <a:ext cx="3809999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6200000" flipH="1">
            <a:off x="1294609" y="3351211"/>
            <a:ext cx="3809997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1675606" y="3351212"/>
            <a:ext cx="3810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H="1">
            <a:off x="2056607" y="3351211"/>
            <a:ext cx="3810000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2437606" y="3351212"/>
            <a:ext cx="3810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 flipH="1">
            <a:off x="2818608" y="3351211"/>
            <a:ext cx="380999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H="1">
            <a:off x="3199607" y="3351212"/>
            <a:ext cx="380999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3619104" y="3312716"/>
            <a:ext cx="373300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3961607" y="3351212"/>
            <a:ext cx="380999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4342607" y="3351211"/>
            <a:ext cx="3810000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4723606" y="3351212"/>
            <a:ext cx="3810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6200000" flipH="1">
            <a:off x="5104607" y="3351211"/>
            <a:ext cx="3810000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5485606" y="3351212"/>
            <a:ext cx="3810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675606" y="1446212"/>
            <a:ext cx="571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675606" y="1827212"/>
            <a:ext cx="571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675606" y="2206624"/>
            <a:ext cx="571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675606" y="2586036"/>
            <a:ext cx="571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675606" y="2968624"/>
            <a:ext cx="571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675606" y="3349624"/>
            <a:ext cx="571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675606" y="3730624"/>
            <a:ext cx="571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675606" y="4110036"/>
            <a:ext cx="571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675606" y="4492624"/>
            <a:ext cx="571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675606" y="4873624"/>
            <a:ext cx="571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675606" y="5256212"/>
            <a:ext cx="571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866606" y="1827212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818606" y="4494212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 rot="10800000" flipV="1">
            <a:off x="2971006" y="2055812"/>
            <a:ext cx="3048000" cy="266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 flipH="1" flipV="1">
            <a:off x="3355602" y="4312336"/>
            <a:ext cx="76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5400000" flipH="1" flipV="1">
            <a:off x="3689876" y="3952184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5400000" flipH="1" flipV="1">
            <a:off x="4082524" y="3605688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5400000">
            <a:off x="4416004" y="346551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5400000">
            <a:off x="4844524" y="3105358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5400000">
            <a:off x="5260602" y="2745206"/>
            <a:ext cx="76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5400000">
            <a:off x="5635204" y="2381458"/>
            <a:ext cx="76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11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rot="16200000" flipH="1">
            <a:off x="-229394" y="3351209"/>
            <a:ext cx="3809999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16200000" flipH="1">
            <a:off x="151605" y="3351210"/>
            <a:ext cx="3810001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16200000" flipH="1">
            <a:off x="532606" y="3351209"/>
            <a:ext cx="3809999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16200000" flipH="1">
            <a:off x="913606" y="3351211"/>
            <a:ext cx="3809999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6200000" flipH="1">
            <a:off x="1294609" y="3351211"/>
            <a:ext cx="3809997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1675606" y="3351212"/>
            <a:ext cx="3810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H="1">
            <a:off x="2056607" y="3351211"/>
            <a:ext cx="3810000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2437606" y="3351212"/>
            <a:ext cx="3810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 flipH="1">
            <a:off x="2818608" y="3351211"/>
            <a:ext cx="380999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H="1">
            <a:off x="3199607" y="3351212"/>
            <a:ext cx="380999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3619104" y="3312716"/>
            <a:ext cx="373300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3961607" y="3351212"/>
            <a:ext cx="380999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4342607" y="3351211"/>
            <a:ext cx="3810000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4723606" y="3351212"/>
            <a:ext cx="3810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6200000" flipH="1">
            <a:off x="5104607" y="3351211"/>
            <a:ext cx="3810000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5485606" y="3351212"/>
            <a:ext cx="3810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675606" y="1446212"/>
            <a:ext cx="571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675606" y="1827212"/>
            <a:ext cx="571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675606" y="2206624"/>
            <a:ext cx="571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675606" y="2586036"/>
            <a:ext cx="571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675606" y="2968624"/>
            <a:ext cx="571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675606" y="3349624"/>
            <a:ext cx="571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675606" y="3730624"/>
            <a:ext cx="571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675606" y="4110036"/>
            <a:ext cx="571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675606" y="4492624"/>
            <a:ext cx="571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675606" y="4873624"/>
            <a:ext cx="571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675606" y="5256212"/>
            <a:ext cx="571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866606" y="1827212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818606" y="4494212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200400" y="411321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581400" y="373221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962400" y="335121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724400" y="297021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105400" y="258921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343400" y="335121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486400" y="220821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1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rot="5400000">
            <a:off x="-532209" y="3428602"/>
            <a:ext cx="457120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rot="5400000">
            <a:off x="-152003" y="3428604"/>
            <a:ext cx="4572000" cy="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5400000">
            <a:off x="229791" y="3428602"/>
            <a:ext cx="457120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609997" y="3428604"/>
            <a:ext cx="4572000" cy="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991793" y="3428601"/>
            <a:ext cx="4571207" cy="1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1371997" y="3428603"/>
            <a:ext cx="457200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1753792" y="3428602"/>
            <a:ext cx="4571207" cy="1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2133997" y="3428603"/>
            <a:ext cx="457200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2516188" y="3428205"/>
            <a:ext cx="4571207" cy="2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2896394" y="3428207"/>
            <a:ext cx="45720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3278188" y="3428205"/>
            <a:ext cx="4571207" cy="2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3658394" y="3428207"/>
            <a:ext cx="45720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4040189" y="3428205"/>
            <a:ext cx="4571207" cy="2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4420394" y="3428206"/>
            <a:ext cx="457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4802189" y="3428205"/>
            <a:ext cx="4571207" cy="2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5182394" y="3428206"/>
            <a:ext cx="457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752600" y="1143000"/>
            <a:ext cx="571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752600" y="1522412"/>
            <a:ext cx="571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752600" y="1905000"/>
            <a:ext cx="571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752600" y="2286000"/>
            <a:ext cx="571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752600" y="2665412"/>
            <a:ext cx="571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752600" y="3044824"/>
            <a:ext cx="571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752600" y="3427412"/>
            <a:ext cx="571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752600" y="3808412"/>
            <a:ext cx="571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752600" y="4189412"/>
            <a:ext cx="571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752600" y="4568824"/>
            <a:ext cx="571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752600" y="4951412"/>
            <a:ext cx="571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752600" y="5332412"/>
            <a:ext cx="571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752600" y="5715000"/>
            <a:ext cx="571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514600" y="15240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705600" y="22860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657600" y="49530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324600" y="22860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943600" y="22860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562600" y="22860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181600" y="19050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800600" y="19050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419600" y="19050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038600" y="19050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657600" y="19050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895600" y="15240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276600" y="15240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514600" y="19050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895600" y="22860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895600" y="26670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895600" y="30480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276600" y="34290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276600" y="38100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276600" y="41910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657600" y="45720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038600" y="45720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419600" y="41910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800600" y="38100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181600" y="38100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562600" y="34290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943600" y="30480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324600" y="26670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1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rot="5400000">
            <a:off x="-532209" y="3428602"/>
            <a:ext cx="457120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rot="5400000">
            <a:off x="-152003" y="3428604"/>
            <a:ext cx="4572000" cy="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5400000">
            <a:off x="229791" y="3428602"/>
            <a:ext cx="457120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609997" y="3428604"/>
            <a:ext cx="4572000" cy="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991793" y="3428601"/>
            <a:ext cx="4571207" cy="1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1371997" y="3428603"/>
            <a:ext cx="457200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1753792" y="3428602"/>
            <a:ext cx="4571207" cy="1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2133997" y="3428603"/>
            <a:ext cx="457200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2516188" y="3428205"/>
            <a:ext cx="4571207" cy="2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2896394" y="3428207"/>
            <a:ext cx="45720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3278188" y="3428205"/>
            <a:ext cx="4571207" cy="2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3658394" y="3428207"/>
            <a:ext cx="45720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4040189" y="3428205"/>
            <a:ext cx="4571207" cy="2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4420394" y="3428206"/>
            <a:ext cx="457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4802189" y="3428205"/>
            <a:ext cx="4571207" cy="2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5182394" y="3428206"/>
            <a:ext cx="457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752600" y="1143000"/>
            <a:ext cx="571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752600" y="1522412"/>
            <a:ext cx="571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752600" y="1905000"/>
            <a:ext cx="571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752600" y="2286000"/>
            <a:ext cx="571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752600" y="2665412"/>
            <a:ext cx="571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752600" y="3044824"/>
            <a:ext cx="571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752600" y="3427412"/>
            <a:ext cx="571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752600" y="3808412"/>
            <a:ext cx="571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752600" y="4189412"/>
            <a:ext cx="571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752600" y="4568824"/>
            <a:ext cx="571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752600" y="4951412"/>
            <a:ext cx="571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752600" y="5332412"/>
            <a:ext cx="571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752600" y="5715000"/>
            <a:ext cx="571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514600" y="15240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705600" y="22860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657600" y="49530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324600" y="22860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943600" y="22860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562600" y="22860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181600" y="19050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800600" y="19050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419600" y="19050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038600" y="19050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657600" y="19050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895600" y="15240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276600" y="15240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514600" y="19050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895600" y="22860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895600" y="26670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895600" y="30480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276600" y="34290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276600" y="38100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276600" y="41910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657600" y="45720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038600" y="45720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419600" y="41910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800600" y="38100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181600" y="38100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562600" y="34290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943600" y="30480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324600" y="26670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276600" y="2667000"/>
            <a:ext cx="381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3657600" y="2667000"/>
            <a:ext cx="381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038600" y="2667000"/>
            <a:ext cx="381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419600" y="2667000"/>
            <a:ext cx="381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800600" y="2667000"/>
            <a:ext cx="381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5181600" y="2667000"/>
            <a:ext cx="381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5562600" y="2667000"/>
            <a:ext cx="381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5943600" y="2667000"/>
            <a:ext cx="381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1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0.tqn.com/d/graphicssoft/1/0/Q/Q/1/3degg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066800"/>
            <a:ext cx="7018519" cy="4495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7511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2743200"/>
          </a:xfrm>
        </p:spPr>
        <p:txBody>
          <a:bodyPr>
            <a:normAutofit/>
          </a:bodyPr>
          <a:lstStyle/>
          <a:p>
            <a:r>
              <a:rPr lang="nb-NO" smtClean="0"/>
              <a:t>Shading</a:t>
            </a:r>
            <a:endParaRPr lang="en-US" b="0" 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11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rot="16200000" flipH="1">
            <a:off x="4876006" y="4038600"/>
            <a:ext cx="685800" cy="38100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 flipH="1" flipV="1">
            <a:off x="4266406" y="4114800"/>
            <a:ext cx="990600" cy="53340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0800000" flipV="1">
            <a:off x="4495006" y="4572000"/>
            <a:ext cx="914400" cy="30480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409406" y="4572000"/>
            <a:ext cx="7620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5028406" y="4876800"/>
            <a:ext cx="685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>
            <a:off x="4495006" y="4876800"/>
            <a:ext cx="8382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 flipV="1">
            <a:off x="5333206" y="5105400"/>
            <a:ext cx="838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0800000" flipV="1">
            <a:off x="4190206" y="4876800"/>
            <a:ext cx="3048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190206" y="5105400"/>
            <a:ext cx="1143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 flipH="1" flipV="1">
            <a:off x="5866606" y="48006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0800000" flipV="1">
            <a:off x="5409406" y="4495800"/>
            <a:ext cx="762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028406" y="3886200"/>
            <a:ext cx="11430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6200000" flipV="1">
            <a:off x="4037806" y="4419600"/>
            <a:ext cx="5334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4114006" y="3886200"/>
            <a:ext cx="9144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028406" y="3810000"/>
            <a:ext cx="609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6200000" flipH="1">
            <a:off x="5561806" y="3886200"/>
            <a:ext cx="685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 flipH="1" flipV="1">
            <a:off x="4990306" y="3771900"/>
            <a:ext cx="152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104606" y="3733800"/>
            <a:ext cx="533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0800000" flipV="1">
            <a:off x="4495006" y="3733800"/>
            <a:ext cx="609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 flipH="1" flipV="1">
            <a:off x="4114006" y="3962400"/>
            <a:ext cx="3810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4495006" y="3886200"/>
            <a:ext cx="533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6200000" flipH="1">
            <a:off x="3771106" y="4686300"/>
            <a:ext cx="762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10800000">
            <a:off x="3809206" y="3810000"/>
            <a:ext cx="1143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Sun 66"/>
          <p:cNvSpPr/>
          <p:nvPr/>
        </p:nvSpPr>
        <p:spPr>
          <a:xfrm>
            <a:off x="3961606" y="1447800"/>
            <a:ext cx="304800" cy="304800"/>
          </a:xfrm>
          <a:prstGeom prst="sun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 rot="16200000" flipH="1">
            <a:off x="3123406" y="2590800"/>
            <a:ext cx="2819400" cy="838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266406" y="12954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mtClean="0"/>
              <a:t>L</a:t>
            </a:r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4952206" y="426720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mtClean="0"/>
              <a:t>P</a:t>
            </a:r>
            <a:endParaRPr lang="en-US"/>
          </a:p>
        </p:txBody>
      </p:sp>
      <p:sp>
        <p:nvSpPr>
          <p:cNvPr id="78" name="Freeform 77"/>
          <p:cNvSpPr/>
          <p:nvPr/>
        </p:nvSpPr>
        <p:spPr>
          <a:xfrm>
            <a:off x="4086710" y="3385782"/>
            <a:ext cx="545911" cy="573206"/>
          </a:xfrm>
          <a:custGeom>
            <a:avLst/>
            <a:gdLst>
              <a:gd name="connsiteX0" fmla="*/ 0 w 545911"/>
              <a:gd name="connsiteY0" fmla="*/ 573206 h 573206"/>
              <a:gd name="connsiteX1" fmla="*/ 245660 w 545911"/>
              <a:gd name="connsiteY1" fmla="*/ 218364 h 573206"/>
              <a:gd name="connsiteX2" fmla="*/ 545911 w 545911"/>
              <a:gd name="connsiteY2" fmla="*/ 0 h 573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5911" h="573206">
                <a:moveTo>
                  <a:pt x="0" y="573206"/>
                </a:moveTo>
                <a:cubicBezTo>
                  <a:pt x="77337" y="443552"/>
                  <a:pt x="154675" y="313898"/>
                  <a:pt x="245660" y="218364"/>
                </a:cubicBezTo>
                <a:cubicBezTo>
                  <a:pt x="336645" y="122830"/>
                  <a:pt x="441278" y="61415"/>
                  <a:pt x="545911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3961606" y="3276600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mtClean="0"/>
              <a:t>α</a:t>
            </a:r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3428206" y="365760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mtClean="0"/>
              <a:t>N</a:t>
            </a:r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4952206" y="35052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mtClean="0"/>
              <a:t>P1</a:t>
            </a:r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5333206" y="45720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mtClean="0"/>
              <a:t>P2</a:t>
            </a:r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4074698" y="46482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mtClean="0"/>
              <a:t>P3</a:t>
            </a:r>
            <a:endParaRPr lang="en-US"/>
          </a:p>
        </p:txBody>
      </p:sp>
      <p:cxnSp>
        <p:nvCxnSpPr>
          <p:cNvPr id="36" name="Straight Arrow Connector 35"/>
          <p:cNvCxnSpPr>
            <a:stCxn id="74" idx="1"/>
          </p:cNvCxnSpPr>
          <p:nvPr/>
        </p:nvCxnSpPr>
        <p:spPr>
          <a:xfrm flipH="1" flipV="1">
            <a:off x="2666209" y="4267200"/>
            <a:ext cx="2285997" cy="184666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437606" y="4114800"/>
            <a:ext cx="152400" cy="304800"/>
            <a:chOff x="381000" y="3505199"/>
            <a:chExt cx="152400" cy="304800"/>
          </a:xfrm>
        </p:grpSpPr>
        <p:cxnSp>
          <p:nvCxnSpPr>
            <p:cNvPr id="40" name="Straight Connector 39"/>
            <p:cNvCxnSpPr/>
            <p:nvPr/>
          </p:nvCxnSpPr>
          <p:spPr>
            <a:xfrm rot="5400000">
              <a:off x="381000" y="3505199"/>
              <a:ext cx="152400" cy="1524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16200000" flipH="1">
              <a:off x="381000" y="3657599"/>
              <a:ext cx="152400" cy="1524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Freeform 42"/>
            <p:cNvSpPr/>
            <p:nvPr/>
          </p:nvSpPr>
          <p:spPr>
            <a:xfrm>
              <a:off x="465151" y="3564171"/>
              <a:ext cx="31806" cy="190831"/>
            </a:xfrm>
            <a:custGeom>
              <a:avLst/>
              <a:gdLst>
                <a:gd name="connsiteX0" fmla="*/ 0 w 31806"/>
                <a:gd name="connsiteY0" fmla="*/ 0 h 190831"/>
                <a:gd name="connsiteX1" fmla="*/ 31806 w 31806"/>
                <a:gd name="connsiteY1" fmla="*/ 95416 h 190831"/>
                <a:gd name="connsiteX2" fmla="*/ 0 w 31806"/>
                <a:gd name="connsiteY2" fmla="*/ 190831 h 19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806" h="190831">
                  <a:moveTo>
                    <a:pt x="0" y="0"/>
                  </a:moveTo>
                  <a:cubicBezTo>
                    <a:pt x="15903" y="31805"/>
                    <a:pt x="31806" y="63611"/>
                    <a:pt x="31806" y="95416"/>
                  </a:cubicBezTo>
                  <a:cubicBezTo>
                    <a:pt x="31806" y="127221"/>
                    <a:pt x="15903" y="159026"/>
                    <a:pt x="0" y="190831"/>
                  </a:cubicBezTo>
                </a:path>
              </a:pathLst>
            </a:cu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511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4638" y="2595563"/>
            <a:ext cx="351472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7511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rot="16200000" flipH="1">
            <a:off x="4266406" y="3809999"/>
            <a:ext cx="685800" cy="38100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rot="5400000" flipH="1" flipV="1">
            <a:off x="3656806" y="3886199"/>
            <a:ext cx="990600" cy="53340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10800000" flipV="1">
            <a:off x="3885406" y="4343399"/>
            <a:ext cx="914400" cy="30480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799806" y="4343399"/>
            <a:ext cx="7620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4418806" y="4648199"/>
            <a:ext cx="685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0800000">
            <a:off x="3885406" y="4648199"/>
            <a:ext cx="8382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4723606" y="4876799"/>
            <a:ext cx="838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 flipV="1">
            <a:off x="3580606" y="4648199"/>
            <a:ext cx="3048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580606" y="4876799"/>
            <a:ext cx="1143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 flipH="1" flipV="1">
            <a:off x="5257006" y="4571999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 flipV="1">
            <a:off x="4799806" y="4267199"/>
            <a:ext cx="762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418806" y="3657599"/>
            <a:ext cx="11430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V="1">
            <a:off x="3428206" y="4190999"/>
            <a:ext cx="5334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504406" y="3657599"/>
            <a:ext cx="9144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418806" y="3581399"/>
            <a:ext cx="609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6200000" flipH="1">
            <a:off x="4952206" y="3657599"/>
            <a:ext cx="685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 flipH="1" flipV="1">
            <a:off x="4380706" y="3543299"/>
            <a:ext cx="152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495006" y="3505199"/>
            <a:ext cx="533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0800000" flipV="1">
            <a:off x="3885406" y="3505199"/>
            <a:ext cx="609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 flipV="1">
            <a:off x="3504406" y="3733799"/>
            <a:ext cx="3810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885406" y="3657599"/>
            <a:ext cx="533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6200000" flipH="1">
            <a:off x="3161506" y="4457699"/>
            <a:ext cx="762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3352005" y="3505199"/>
            <a:ext cx="990601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2971800" y="3733798"/>
            <a:ext cx="989806" cy="381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 flipH="1" flipV="1">
            <a:off x="4647405" y="3276601"/>
            <a:ext cx="1066802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5400000" flipH="1" flipV="1">
            <a:off x="4103201" y="2808597"/>
            <a:ext cx="1295402" cy="250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5400000" flipH="1" flipV="1">
            <a:off x="4647406" y="2971800"/>
            <a:ext cx="1143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6200000" flipV="1">
            <a:off x="3475973" y="2798929"/>
            <a:ext cx="1330658" cy="332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16200000" flipV="1">
            <a:off x="3119425" y="3051981"/>
            <a:ext cx="1025858" cy="5606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 flipH="1" flipV="1">
            <a:off x="3999706" y="3238500"/>
            <a:ext cx="8382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799806" y="3886200"/>
            <a:ext cx="533400" cy="457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10800000" flipV="1">
            <a:off x="3199606" y="4648200"/>
            <a:ext cx="685800" cy="76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itle 1"/>
          <p:cNvSpPr>
            <a:spLocks noGrp="1"/>
          </p:cNvSpPr>
          <p:nvPr>
            <p:ph type="ctrTitle"/>
          </p:nvPr>
        </p:nvSpPr>
        <p:spPr>
          <a:xfrm>
            <a:off x="2971800" y="152400"/>
            <a:ext cx="3581400" cy="1143000"/>
          </a:xfrm>
        </p:spPr>
        <p:txBody>
          <a:bodyPr>
            <a:normAutofit/>
          </a:bodyPr>
          <a:lstStyle/>
          <a:p>
            <a:r>
              <a:rPr lang="nb-NO" smtClean="0"/>
              <a:t>Gouraud</a:t>
            </a:r>
            <a:endParaRPr lang="en-US" b="0" 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11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81000"/>
            <a:ext cx="4800600" cy="2603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 descr="http://www.hdwallpaperscollection.com/wp-content/uploads/2012/02/Funny-3D-Wallpaper-Desig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32400" y="304800"/>
            <a:ext cx="3759200" cy="2819400"/>
          </a:xfrm>
          <a:prstGeom prst="rect">
            <a:avLst/>
          </a:prstGeom>
          <a:noFill/>
        </p:spPr>
      </p:pic>
      <p:pic>
        <p:nvPicPr>
          <p:cNvPr id="21509" name="Picture 5" descr="http://2.bp.blogspot.com/_yNbpKuMvpDI/TUuweokal5I/AAAAAAAAAS0/z0KB6i3sfrE/s1600/3D_Vehicles%2528www.CoolWallpapers.org%252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3429000"/>
            <a:ext cx="3962400" cy="2971800"/>
          </a:xfrm>
          <a:prstGeom prst="rect">
            <a:avLst/>
          </a:prstGeom>
          <a:noFill/>
        </p:spPr>
      </p:pic>
      <p:pic>
        <p:nvPicPr>
          <p:cNvPr id="21511" name="Picture 7" descr="http://toastervision.com/wp-content/uploads/2011/12/header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3352800"/>
            <a:ext cx="4491037" cy="3124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7511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2971800" y="152400"/>
            <a:ext cx="3581400" cy="1143000"/>
          </a:xfrm>
        </p:spPr>
        <p:txBody>
          <a:bodyPr>
            <a:normAutofit/>
          </a:bodyPr>
          <a:lstStyle/>
          <a:p>
            <a:r>
              <a:rPr lang="nb-NO" smtClean="0"/>
              <a:t>Gouraud</a:t>
            </a:r>
            <a:endParaRPr lang="en-US" b="0" 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10800000" flipV="1">
            <a:off x="2590006" y="4876799"/>
            <a:ext cx="3657600" cy="121920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438400" y="59436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743200" y="56388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743200" y="53340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48000" y="50292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048000" y="47244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352800" y="44196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352800" y="41148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657600" y="38100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657600" y="35052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962400" y="32004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962400" y="28956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267200" y="25908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267200" y="22860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572000" y="19812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4306094" y="1713706"/>
            <a:ext cx="8382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 flipV="1">
            <a:off x="1905000" y="6096000"/>
            <a:ext cx="685800" cy="76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572000" y="22860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876800" y="25908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876800" y="28956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181600" y="32004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486400" y="35052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486400" y="38100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791200" y="41148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791200" y="44196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096000" y="47244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743200" y="59436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048000" y="56388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52800" y="56388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657600" y="56388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962400" y="53340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267200" y="53340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572000" y="53340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876800" y="50292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181600" y="50292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486400" y="50292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791200" y="47244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248400" y="4419600"/>
            <a:ext cx="533400" cy="457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11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2971800" y="152400"/>
            <a:ext cx="3581400" cy="1143000"/>
          </a:xfrm>
        </p:spPr>
        <p:txBody>
          <a:bodyPr>
            <a:normAutofit/>
          </a:bodyPr>
          <a:lstStyle/>
          <a:p>
            <a:r>
              <a:rPr lang="nb-NO" smtClean="0"/>
              <a:t>Gouraud</a:t>
            </a:r>
            <a:endParaRPr lang="en-US" b="0" 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10800000" flipV="1">
            <a:off x="2590006" y="4876799"/>
            <a:ext cx="3657600" cy="121920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438400" y="59436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743200" y="56388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743200" y="53340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48000" y="50292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048000" y="47244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352800" y="44196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352800" y="41148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657600" y="38100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657600" y="35052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962400" y="32004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962400" y="28956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267200" y="25908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267200" y="22860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572000" y="19812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4306094" y="1713706"/>
            <a:ext cx="8382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 flipV="1">
            <a:off x="1905000" y="6096000"/>
            <a:ext cx="685800" cy="76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572000" y="22860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876800" y="25908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876800" y="28956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181600" y="32004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486400" y="35052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486400" y="38100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791200" y="41148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791200" y="44196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096000" y="47244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743200" y="59436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048000" y="56388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52800" y="56388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657600" y="56388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962400" y="53340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267200" y="53340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572000" y="53340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876800" y="50292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181600" y="50292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486400" y="50292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791200" y="47244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962400" y="3810000"/>
            <a:ext cx="304800" cy="30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267200" y="3810000"/>
            <a:ext cx="304800" cy="304800"/>
          </a:xfrm>
          <a:prstGeom prst="rect">
            <a:avLst/>
          </a:prstGeom>
          <a:solidFill>
            <a:schemeClr val="accent6">
              <a:lumMod val="75000"/>
              <a:alpha val="7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572000" y="3810000"/>
            <a:ext cx="3048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876800" y="3810000"/>
            <a:ext cx="304800" cy="30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181600" y="3810000"/>
            <a:ext cx="304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248400" y="4419600"/>
            <a:ext cx="533400" cy="457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3200400" y="3582402"/>
            <a:ext cx="609600" cy="377994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638800" y="3352799"/>
            <a:ext cx="304800" cy="6467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5334000" y="3352798"/>
            <a:ext cx="152400" cy="646702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029200" y="3352798"/>
            <a:ext cx="38100" cy="609603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4620126" y="3336758"/>
            <a:ext cx="104274" cy="662743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4114799" y="3352799"/>
            <a:ext cx="304801" cy="609603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 flipV="1">
            <a:off x="3657600" y="3427998"/>
            <a:ext cx="457200" cy="534402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55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4038" y="2576513"/>
            <a:ext cx="549592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7511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rot="10800000" flipV="1">
            <a:off x="2590006" y="4876799"/>
            <a:ext cx="3657600" cy="121920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438400" y="59436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43200" y="56388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43200" y="53340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0" y="50292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8000" y="47244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52800" y="44196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352800" y="41148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57600" y="38100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57600" y="35052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62400" y="32004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962400" y="28956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267200" y="25908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267200" y="22860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72000" y="19812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rot="5400000" flipH="1" flipV="1">
            <a:off x="4306094" y="1713706"/>
            <a:ext cx="8382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 flipV="1">
            <a:off x="1905000" y="6096000"/>
            <a:ext cx="685800" cy="76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6248400" y="4419600"/>
            <a:ext cx="533400" cy="457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1"/>
          <p:cNvSpPr>
            <a:spLocks noGrp="1"/>
          </p:cNvSpPr>
          <p:nvPr>
            <p:ph type="ctrTitle"/>
          </p:nvPr>
        </p:nvSpPr>
        <p:spPr>
          <a:xfrm>
            <a:off x="2971800" y="152400"/>
            <a:ext cx="3581400" cy="1143000"/>
          </a:xfrm>
        </p:spPr>
        <p:txBody>
          <a:bodyPr>
            <a:normAutofit/>
          </a:bodyPr>
          <a:lstStyle/>
          <a:p>
            <a:r>
              <a:rPr lang="nb-NO" smtClean="0"/>
              <a:t>Phong</a:t>
            </a:r>
            <a:endParaRPr lang="en-US" b="0" 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rot="16200000" flipH="1">
            <a:off x="4114799" y="2743200"/>
            <a:ext cx="2743203" cy="1523999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0800000">
            <a:off x="3276600" y="3581400"/>
            <a:ext cx="533400" cy="3810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0800000">
            <a:off x="2514600" y="5029200"/>
            <a:ext cx="685800" cy="1524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16200000" flipV="1">
            <a:off x="3657600" y="2590800"/>
            <a:ext cx="609600" cy="3048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6200000" flipV="1">
            <a:off x="3962400" y="1981200"/>
            <a:ext cx="762000" cy="1524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16200000" flipV="1">
            <a:off x="3962400" y="2286000"/>
            <a:ext cx="685800" cy="2286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6200000" flipV="1">
            <a:off x="3352800" y="3200400"/>
            <a:ext cx="457200" cy="457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16200000" flipV="1">
            <a:off x="3619500" y="2857500"/>
            <a:ext cx="533400" cy="457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10800000">
            <a:off x="2895600" y="3962400"/>
            <a:ext cx="609600" cy="3048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10800000">
            <a:off x="2819400" y="4343400"/>
            <a:ext cx="685800" cy="2286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rot="10800000">
            <a:off x="2514600" y="4648200"/>
            <a:ext cx="685800" cy="2286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10800000">
            <a:off x="2209800" y="5410200"/>
            <a:ext cx="685800" cy="76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rot="10800000">
            <a:off x="2133600" y="5791200"/>
            <a:ext cx="762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11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2975" y="2605088"/>
            <a:ext cx="725805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7511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2743200"/>
          </a:xfrm>
        </p:spPr>
        <p:txBody>
          <a:bodyPr>
            <a:normAutofit/>
          </a:bodyPr>
          <a:lstStyle/>
          <a:p>
            <a:r>
              <a:rPr lang="nb-NO" smtClean="0"/>
              <a:t>Fotorealisme</a:t>
            </a:r>
            <a:endParaRPr lang="en-US" b="0" 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11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File:Glasses 800 edi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609600"/>
            <a:ext cx="7620000" cy="571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2743200"/>
          </a:xfrm>
        </p:spPr>
        <p:txBody>
          <a:bodyPr>
            <a:normAutofit/>
          </a:bodyPr>
          <a:lstStyle/>
          <a:p>
            <a:r>
              <a:rPr lang="nb-NO" smtClean="0"/>
              <a:t>Ray tracing</a:t>
            </a:r>
            <a:endParaRPr lang="en-US" b="0" 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11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rot="5400000">
            <a:off x="1562100" y="3542506"/>
            <a:ext cx="358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352800" y="533400"/>
            <a:ext cx="129540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352800" y="5334000"/>
            <a:ext cx="12954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1676400" y="3505200"/>
            <a:ext cx="5943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352800" y="1600200"/>
            <a:ext cx="12954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352800" y="2590800"/>
            <a:ext cx="12954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352800" y="3581400"/>
            <a:ext cx="1295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352800" y="4114800"/>
            <a:ext cx="12954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352800" y="4724400"/>
            <a:ext cx="12954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1637506" y="3543300"/>
            <a:ext cx="44965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1676400" y="3505200"/>
            <a:ext cx="518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1562100" y="3543300"/>
            <a:ext cx="403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069081" y="233808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069081" y="318993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065896" y="39760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065896" y="466503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533400" y="3657600"/>
            <a:ext cx="7848600" cy="2286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533400" y="762000"/>
            <a:ext cx="7924800" cy="2895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33400" y="3657600"/>
            <a:ext cx="7772400" cy="6858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533400" y="2743200"/>
            <a:ext cx="6896488" cy="914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6363088" y="2590800"/>
            <a:ext cx="2209800" cy="2209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/>
          <p:cNvCxnSpPr/>
          <p:nvPr/>
        </p:nvCxnSpPr>
        <p:spPr>
          <a:xfrm rot="5400000">
            <a:off x="381000" y="3505199"/>
            <a:ext cx="152400" cy="152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rot="16200000" flipH="1">
            <a:off x="381000" y="3657599"/>
            <a:ext cx="152400" cy="152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reeform 103"/>
          <p:cNvSpPr/>
          <p:nvPr/>
        </p:nvSpPr>
        <p:spPr>
          <a:xfrm>
            <a:off x="465151" y="3564171"/>
            <a:ext cx="31806" cy="190831"/>
          </a:xfrm>
          <a:custGeom>
            <a:avLst/>
            <a:gdLst>
              <a:gd name="connsiteX0" fmla="*/ 0 w 31806"/>
              <a:gd name="connsiteY0" fmla="*/ 0 h 190831"/>
              <a:gd name="connsiteX1" fmla="*/ 31806 w 31806"/>
              <a:gd name="connsiteY1" fmla="*/ 95416 h 190831"/>
              <a:gd name="connsiteX2" fmla="*/ 0 w 31806"/>
              <a:gd name="connsiteY2" fmla="*/ 190831 h 19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06" h="190831">
                <a:moveTo>
                  <a:pt x="0" y="0"/>
                </a:moveTo>
                <a:cubicBezTo>
                  <a:pt x="15903" y="31805"/>
                  <a:pt x="31806" y="63611"/>
                  <a:pt x="31806" y="95416"/>
                </a:cubicBezTo>
                <a:cubicBezTo>
                  <a:pt x="31806" y="127221"/>
                  <a:pt x="15903" y="159026"/>
                  <a:pt x="0" y="190831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1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rot="5400000">
            <a:off x="606458" y="3643951"/>
            <a:ext cx="152400" cy="152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rot="16200000" flipH="1">
            <a:off x="606458" y="3796351"/>
            <a:ext cx="152400" cy="152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/>
          <p:cNvSpPr/>
          <p:nvPr/>
        </p:nvSpPr>
        <p:spPr>
          <a:xfrm>
            <a:off x="690609" y="3702923"/>
            <a:ext cx="31806" cy="190831"/>
          </a:xfrm>
          <a:custGeom>
            <a:avLst/>
            <a:gdLst>
              <a:gd name="connsiteX0" fmla="*/ 0 w 31806"/>
              <a:gd name="connsiteY0" fmla="*/ 0 h 190831"/>
              <a:gd name="connsiteX1" fmla="*/ 31806 w 31806"/>
              <a:gd name="connsiteY1" fmla="*/ 95416 h 190831"/>
              <a:gd name="connsiteX2" fmla="*/ 0 w 31806"/>
              <a:gd name="connsiteY2" fmla="*/ 190831 h 19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06" h="190831">
                <a:moveTo>
                  <a:pt x="0" y="0"/>
                </a:moveTo>
                <a:cubicBezTo>
                  <a:pt x="15903" y="31805"/>
                  <a:pt x="31806" y="63611"/>
                  <a:pt x="31806" y="95416"/>
                </a:cubicBezTo>
                <a:cubicBezTo>
                  <a:pt x="31806" y="127221"/>
                  <a:pt x="15903" y="159026"/>
                  <a:pt x="0" y="190831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73458" y="4038600"/>
            <a:ext cx="2209800" cy="22098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102258" y="291152"/>
            <a:ext cx="2209800" cy="2209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n 7"/>
          <p:cNvSpPr/>
          <p:nvPr/>
        </p:nvSpPr>
        <p:spPr>
          <a:xfrm>
            <a:off x="1901858" y="1738951"/>
            <a:ext cx="304800" cy="304800"/>
          </a:xfrm>
          <a:prstGeom prst="sun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5" idx="1"/>
          </p:cNvCxnSpPr>
          <p:nvPr/>
        </p:nvCxnSpPr>
        <p:spPr>
          <a:xfrm>
            <a:off x="722415" y="3798339"/>
            <a:ext cx="3160643" cy="379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 flipH="1" flipV="1">
            <a:off x="3349659" y="2348553"/>
            <a:ext cx="2362200" cy="1295398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6200000" flipH="1">
            <a:off x="1825658" y="2119952"/>
            <a:ext cx="2286000" cy="18288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054258" y="1815152"/>
            <a:ext cx="3124200" cy="76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883058" y="4177352"/>
            <a:ext cx="16002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483258" y="5322339"/>
            <a:ext cx="3160643" cy="379013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11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2743200"/>
          </a:xfrm>
        </p:spPr>
        <p:txBody>
          <a:bodyPr>
            <a:normAutofit/>
          </a:bodyPr>
          <a:lstStyle/>
          <a:p>
            <a:r>
              <a:rPr lang="nb-NO" smtClean="0"/>
              <a:t>Fra modell til skjermbilde</a:t>
            </a:r>
            <a:endParaRPr lang="en-US" b="0" 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11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rot="5400000">
            <a:off x="1600200" y="2971800"/>
            <a:ext cx="152400" cy="152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rot="16200000" flipH="1">
            <a:off x="1600200" y="3124200"/>
            <a:ext cx="152400" cy="152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/>
          <p:cNvSpPr/>
          <p:nvPr/>
        </p:nvSpPr>
        <p:spPr>
          <a:xfrm>
            <a:off x="1684351" y="3030772"/>
            <a:ext cx="31806" cy="190831"/>
          </a:xfrm>
          <a:custGeom>
            <a:avLst/>
            <a:gdLst>
              <a:gd name="connsiteX0" fmla="*/ 0 w 31806"/>
              <a:gd name="connsiteY0" fmla="*/ 0 h 190831"/>
              <a:gd name="connsiteX1" fmla="*/ 31806 w 31806"/>
              <a:gd name="connsiteY1" fmla="*/ 95416 h 190831"/>
              <a:gd name="connsiteX2" fmla="*/ 0 w 31806"/>
              <a:gd name="connsiteY2" fmla="*/ 190831 h 19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06" h="190831">
                <a:moveTo>
                  <a:pt x="0" y="0"/>
                </a:moveTo>
                <a:cubicBezTo>
                  <a:pt x="15903" y="31805"/>
                  <a:pt x="31806" y="63611"/>
                  <a:pt x="31806" y="95416"/>
                </a:cubicBezTo>
                <a:cubicBezTo>
                  <a:pt x="31806" y="127221"/>
                  <a:pt x="15903" y="159026"/>
                  <a:pt x="0" y="190831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67200" y="3366449"/>
            <a:ext cx="2209800" cy="2209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n 6"/>
          <p:cNvSpPr/>
          <p:nvPr/>
        </p:nvSpPr>
        <p:spPr>
          <a:xfrm>
            <a:off x="2895600" y="1066800"/>
            <a:ext cx="304800" cy="304800"/>
          </a:xfrm>
          <a:prstGeom prst="sun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5" idx="1"/>
          </p:cNvCxnSpPr>
          <p:nvPr/>
        </p:nvCxnSpPr>
        <p:spPr>
          <a:xfrm>
            <a:off x="1716157" y="3126188"/>
            <a:ext cx="3160643" cy="379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H="1">
            <a:off x="4000500" y="2628900"/>
            <a:ext cx="990601" cy="762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352800" y="1295400"/>
            <a:ext cx="1219200" cy="1219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5638800" y="1219200"/>
            <a:ext cx="2514600" cy="914400"/>
          </a:xfrm>
        </p:spPr>
        <p:txBody>
          <a:bodyPr>
            <a:normAutofit/>
          </a:bodyPr>
          <a:lstStyle/>
          <a:p>
            <a:r>
              <a:rPr lang="nb-NO" smtClean="0"/>
              <a:t>Skygge</a:t>
            </a:r>
            <a:endParaRPr lang="en-US" b="0" 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11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rot="5400000">
            <a:off x="1143000" y="2743200"/>
            <a:ext cx="152400" cy="152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rot="16200000" flipH="1">
            <a:off x="1143000" y="2895600"/>
            <a:ext cx="152400" cy="152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/>
          <p:cNvSpPr/>
          <p:nvPr/>
        </p:nvSpPr>
        <p:spPr>
          <a:xfrm>
            <a:off x="1227151" y="2802172"/>
            <a:ext cx="31806" cy="190831"/>
          </a:xfrm>
          <a:custGeom>
            <a:avLst/>
            <a:gdLst>
              <a:gd name="connsiteX0" fmla="*/ 0 w 31806"/>
              <a:gd name="connsiteY0" fmla="*/ 0 h 190831"/>
              <a:gd name="connsiteX1" fmla="*/ 31806 w 31806"/>
              <a:gd name="connsiteY1" fmla="*/ 95416 h 190831"/>
              <a:gd name="connsiteX2" fmla="*/ 0 w 31806"/>
              <a:gd name="connsiteY2" fmla="*/ 190831 h 19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06" h="190831">
                <a:moveTo>
                  <a:pt x="0" y="0"/>
                </a:moveTo>
                <a:cubicBezTo>
                  <a:pt x="15903" y="31805"/>
                  <a:pt x="31806" y="63611"/>
                  <a:pt x="31806" y="95416"/>
                </a:cubicBezTo>
                <a:cubicBezTo>
                  <a:pt x="31806" y="127221"/>
                  <a:pt x="15903" y="159026"/>
                  <a:pt x="0" y="190831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10000" y="3137849"/>
            <a:ext cx="2209800" cy="2209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1"/>
          </p:cNvCxnSpPr>
          <p:nvPr/>
        </p:nvCxnSpPr>
        <p:spPr>
          <a:xfrm>
            <a:off x="1258957" y="2897588"/>
            <a:ext cx="3160643" cy="379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5867400" y="1828800"/>
            <a:ext cx="2514600" cy="914400"/>
          </a:xfrm>
        </p:spPr>
        <p:txBody>
          <a:bodyPr>
            <a:normAutofit fontScale="90000"/>
          </a:bodyPr>
          <a:lstStyle/>
          <a:p>
            <a:r>
              <a:rPr lang="nb-NO" smtClean="0"/>
              <a:t>Refleksjon</a:t>
            </a:r>
            <a:endParaRPr lang="en-US" b="0" 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 flipH="1" flipV="1">
            <a:off x="3886201" y="1447801"/>
            <a:ext cx="2362200" cy="1295398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 flipV="1">
            <a:off x="3505200" y="2362200"/>
            <a:ext cx="1219200" cy="609600"/>
          </a:xfrm>
          <a:prstGeom prst="line">
            <a:avLst/>
          </a:prstGeom>
          <a:ln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05200" y="1524000"/>
            <a:ext cx="449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smtClean="0"/>
              <a:t>N</a:t>
            </a:r>
            <a:endParaRPr lang="en-US" sz="3200"/>
          </a:p>
        </p:txBody>
      </p:sp>
      <p:sp>
        <p:nvSpPr>
          <p:cNvPr id="17" name="Freeform 16"/>
          <p:cNvSpPr/>
          <p:nvPr/>
        </p:nvSpPr>
        <p:spPr>
          <a:xfrm>
            <a:off x="3896436" y="2778457"/>
            <a:ext cx="764274" cy="418531"/>
          </a:xfrm>
          <a:custGeom>
            <a:avLst/>
            <a:gdLst>
              <a:gd name="connsiteX0" fmla="*/ 0 w 764274"/>
              <a:gd name="connsiteY0" fmla="*/ 418531 h 418531"/>
              <a:gd name="connsiteX1" fmla="*/ 300251 w 764274"/>
              <a:gd name="connsiteY1" fmla="*/ 63689 h 418531"/>
              <a:gd name="connsiteX2" fmla="*/ 764274 w 764274"/>
              <a:gd name="connsiteY2" fmla="*/ 36394 h 418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4274" h="418531">
                <a:moveTo>
                  <a:pt x="0" y="418531"/>
                </a:moveTo>
                <a:cubicBezTo>
                  <a:pt x="86436" y="272954"/>
                  <a:pt x="172872" y="127378"/>
                  <a:pt x="300251" y="63689"/>
                </a:cubicBezTo>
                <a:cubicBezTo>
                  <a:pt x="427630" y="0"/>
                  <a:pt x="595952" y="18197"/>
                  <a:pt x="764274" y="36394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581400" y="2514600"/>
            <a:ext cx="444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smtClean="0"/>
              <a:t>a</a:t>
            </a:r>
            <a:r>
              <a:rPr lang="nb-NO" sz="3200" baseline="-25000" smtClean="0"/>
              <a:t>i</a:t>
            </a:r>
            <a:endParaRPr lang="en-US" sz="3200" baseline="-25000"/>
          </a:p>
        </p:txBody>
      </p:sp>
      <p:sp>
        <p:nvSpPr>
          <p:cNvPr id="19" name="TextBox 18"/>
          <p:cNvSpPr txBox="1"/>
          <p:nvPr/>
        </p:nvSpPr>
        <p:spPr>
          <a:xfrm>
            <a:off x="4191000" y="2209800"/>
            <a:ext cx="47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smtClean="0"/>
              <a:t>a</a:t>
            </a:r>
            <a:r>
              <a:rPr lang="nb-NO" sz="3200" baseline="-25000" smtClean="0"/>
              <a:t>r</a:t>
            </a:r>
            <a:endParaRPr lang="en-US" sz="3200" baseline="-25000"/>
          </a:p>
        </p:txBody>
      </p:sp>
    </p:spTree>
    <p:extLst>
      <p:ext uri="{BB962C8B-B14F-4D97-AF65-F5344CB8AC3E}">
        <p14:creationId xmlns:p14="http://schemas.microsoft.com/office/powerpoint/2010/main" val="177511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rot="5400000">
            <a:off x="1143000" y="2209800"/>
            <a:ext cx="152400" cy="152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rot="16200000" flipH="1">
            <a:off x="1143000" y="2362200"/>
            <a:ext cx="152400" cy="152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/>
          <p:cNvSpPr/>
          <p:nvPr/>
        </p:nvSpPr>
        <p:spPr>
          <a:xfrm>
            <a:off x="1227151" y="2268772"/>
            <a:ext cx="31806" cy="190831"/>
          </a:xfrm>
          <a:custGeom>
            <a:avLst/>
            <a:gdLst>
              <a:gd name="connsiteX0" fmla="*/ 0 w 31806"/>
              <a:gd name="connsiteY0" fmla="*/ 0 h 190831"/>
              <a:gd name="connsiteX1" fmla="*/ 31806 w 31806"/>
              <a:gd name="connsiteY1" fmla="*/ 95416 h 190831"/>
              <a:gd name="connsiteX2" fmla="*/ 0 w 31806"/>
              <a:gd name="connsiteY2" fmla="*/ 190831 h 19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06" h="190831">
                <a:moveTo>
                  <a:pt x="0" y="0"/>
                </a:moveTo>
                <a:cubicBezTo>
                  <a:pt x="15903" y="31805"/>
                  <a:pt x="31806" y="63611"/>
                  <a:pt x="31806" y="95416"/>
                </a:cubicBezTo>
                <a:cubicBezTo>
                  <a:pt x="31806" y="127221"/>
                  <a:pt x="15903" y="159026"/>
                  <a:pt x="0" y="190831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10000" y="2604449"/>
            <a:ext cx="2209800" cy="22098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1"/>
          </p:cNvCxnSpPr>
          <p:nvPr/>
        </p:nvCxnSpPr>
        <p:spPr>
          <a:xfrm>
            <a:off x="1258957" y="2364188"/>
            <a:ext cx="3160643" cy="379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724400" y="990600"/>
            <a:ext cx="3962400" cy="914400"/>
          </a:xfrm>
        </p:spPr>
        <p:txBody>
          <a:bodyPr>
            <a:normAutofit fontScale="90000"/>
          </a:bodyPr>
          <a:lstStyle/>
          <a:p>
            <a:r>
              <a:rPr lang="nb-NO" smtClean="0"/>
              <a:t>Gjennomsiktighet</a:t>
            </a:r>
            <a:endParaRPr lang="en-US" b="0" 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16200000" flipV="1">
            <a:off x="3276600" y="2057400"/>
            <a:ext cx="2133600" cy="1066800"/>
          </a:xfrm>
          <a:prstGeom prst="line">
            <a:avLst/>
          </a:prstGeom>
          <a:ln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81400" y="1981200"/>
            <a:ext cx="444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smtClean="0"/>
              <a:t>a</a:t>
            </a:r>
            <a:r>
              <a:rPr lang="nb-NO" sz="3200" baseline="-25000" smtClean="0"/>
              <a:t>i</a:t>
            </a:r>
            <a:endParaRPr lang="en-US" sz="3200" baseline="-25000"/>
          </a:p>
        </p:txBody>
      </p:sp>
      <p:sp>
        <p:nvSpPr>
          <p:cNvPr id="14" name="TextBox 13"/>
          <p:cNvSpPr txBox="1"/>
          <p:nvPr/>
        </p:nvSpPr>
        <p:spPr>
          <a:xfrm>
            <a:off x="4917744" y="3290248"/>
            <a:ext cx="47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smtClean="0"/>
              <a:t>a</a:t>
            </a:r>
            <a:r>
              <a:rPr lang="nb-NO" sz="3200" baseline="-25000" smtClean="0"/>
              <a:t>r</a:t>
            </a:r>
            <a:endParaRPr lang="en-US" sz="3200" baseline="-25000"/>
          </a:p>
        </p:txBody>
      </p:sp>
      <p:sp>
        <p:nvSpPr>
          <p:cNvPr id="15" name="TextBox 14"/>
          <p:cNvSpPr txBox="1"/>
          <p:nvPr/>
        </p:nvSpPr>
        <p:spPr>
          <a:xfrm>
            <a:off x="838200" y="4114800"/>
            <a:ext cx="310854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smtClean="0"/>
              <a:t>Snells lov</a:t>
            </a:r>
          </a:p>
          <a:p>
            <a:endParaRPr lang="nb-NO" sz="2800" smtClean="0"/>
          </a:p>
          <a:p>
            <a:r>
              <a:rPr lang="nb-NO" sz="2800" smtClean="0"/>
              <a:t>N</a:t>
            </a:r>
            <a:r>
              <a:rPr lang="nb-NO" sz="2800" baseline="-25000" smtClean="0"/>
              <a:t>i</a:t>
            </a:r>
            <a:r>
              <a:rPr lang="nb-NO" sz="2800" smtClean="0"/>
              <a:t> ∙ sin a</a:t>
            </a:r>
            <a:r>
              <a:rPr lang="nb-NO" sz="2800" baseline="-25000" smtClean="0"/>
              <a:t>i</a:t>
            </a:r>
            <a:r>
              <a:rPr lang="nb-NO" sz="2800" smtClean="0"/>
              <a:t> = N</a:t>
            </a:r>
            <a:r>
              <a:rPr lang="nb-NO" sz="2800" baseline="-25000" smtClean="0"/>
              <a:t>r</a:t>
            </a:r>
            <a:r>
              <a:rPr lang="nb-NO" sz="2800" smtClean="0"/>
              <a:t> ∙ sin a</a:t>
            </a:r>
            <a:r>
              <a:rPr lang="nb-NO" sz="2800" baseline="-25000" smtClean="0"/>
              <a:t>r</a:t>
            </a:r>
            <a:endParaRPr lang="en-US" sz="2800" baseline="-2500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419600" y="2743200"/>
            <a:ext cx="1295400" cy="91440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3944203" y="2322394"/>
            <a:ext cx="245660" cy="354842"/>
          </a:xfrm>
          <a:custGeom>
            <a:avLst/>
            <a:gdLst>
              <a:gd name="connsiteX0" fmla="*/ 0 w 245660"/>
              <a:gd name="connsiteY0" fmla="*/ 354842 h 354842"/>
              <a:gd name="connsiteX1" fmla="*/ 81887 w 245660"/>
              <a:gd name="connsiteY1" fmla="*/ 136478 h 354842"/>
              <a:gd name="connsiteX2" fmla="*/ 245660 w 245660"/>
              <a:gd name="connsiteY2" fmla="*/ 0 h 35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660" h="354842">
                <a:moveTo>
                  <a:pt x="0" y="354842"/>
                </a:moveTo>
                <a:cubicBezTo>
                  <a:pt x="20472" y="275230"/>
                  <a:pt x="40944" y="195618"/>
                  <a:pt x="81887" y="136478"/>
                </a:cubicBezTo>
                <a:cubicBezTo>
                  <a:pt x="122830" y="77338"/>
                  <a:pt x="184245" y="38669"/>
                  <a:pt x="245660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790364" y="3250442"/>
            <a:ext cx="327546" cy="245659"/>
          </a:xfrm>
          <a:custGeom>
            <a:avLst/>
            <a:gdLst>
              <a:gd name="connsiteX0" fmla="*/ 0 w 327546"/>
              <a:gd name="connsiteY0" fmla="*/ 245659 h 245659"/>
              <a:gd name="connsiteX1" fmla="*/ 218364 w 327546"/>
              <a:gd name="connsiteY1" fmla="*/ 163773 h 245659"/>
              <a:gd name="connsiteX2" fmla="*/ 327546 w 327546"/>
              <a:gd name="connsiteY2" fmla="*/ 0 h 245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7546" h="245659">
                <a:moveTo>
                  <a:pt x="0" y="245659"/>
                </a:moveTo>
                <a:cubicBezTo>
                  <a:pt x="81886" y="225187"/>
                  <a:pt x="163773" y="204716"/>
                  <a:pt x="218364" y="163773"/>
                </a:cubicBezTo>
                <a:cubicBezTo>
                  <a:pt x="272955" y="122830"/>
                  <a:pt x="300250" y="61415"/>
                  <a:pt x="327546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209800" y="1447800"/>
            <a:ext cx="4716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2800" smtClean="0"/>
              <a:t>N</a:t>
            </a:r>
            <a:r>
              <a:rPr lang="nb-NO" sz="2800" baseline="-25000" smtClean="0"/>
              <a:t>i</a:t>
            </a:r>
            <a:endParaRPr lang="en-US" sz="2800"/>
          </a:p>
        </p:txBody>
      </p:sp>
      <p:sp>
        <p:nvSpPr>
          <p:cNvPr id="25" name="Rectangle 24"/>
          <p:cNvSpPr/>
          <p:nvPr/>
        </p:nvSpPr>
        <p:spPr>
          <a:xfrm>
            <a:off x="4038600" y="3886200"/>
            <a:ext cx="5004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2800" smtClean="0"/>
              <a:t>N</a:t>
            </a:r>
            <a:r>
              <a:rPr lang="nb-NO" sz="2800" baseline="-25000" smtClean="0"/>
              <a:t>r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77511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File:Glasses 800 edi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609600"/>
            <a:ext cx="7620000" cy="5715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1629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85800" y="609600"/>
            <a:ext cx="7772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4400" b="1" noProof="0" smtClean="0">
                <a:latin typeface="+mj-lt"/>
                <a:ea typeface="+mj-ea"/>
                <a:cs typeface="+mj-cs"/>
              </a:rPr>
              <a:t>WebGL</a:t>
            </a:r>
            <a:endParaRPr kumimoji="0" lang="en-US" sz="3200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2485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685800"/>
            <a:ext cx="3890809" cy="2369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nb-NO" b="1" i="1" smtClean="0"/>
              <a:t>foo.html</a:t>
            </a:r>
          </a:p>
          <a:p>
            <a:endParaRPr lang="nb-NO" smtClean="0"/>
          </a:p>
          <a:p>
            <a:r>
              <a:rPr lang="nb-NO" sz="1400" smtClean="0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r>
              <a:rPr lang="nb-NO" sz="1400" smtClean="0">
                <a:latin typeface="Consolas" pitchFamily="49" charset="0"/>
                <a:cs typeface="Consolas" pitchFamily="49" charset="0"/>
              </a:rPr>
              <a:t>&lt;head&gt;</a:t>
            </a:r>
          </a:p>
          <a:p>
            <a:r>
              <a:rPr lang="nb-NO" sz="1400">
                <a:latin typeface="Consolas" pitchFamily="49" charset="0"/>
                <a:cs typeface="Consolas" pitchFamily="49" charset="0"/>
              </a:rPr>
              <a:t>	</a:t>
            </a:r>
            <a:r>
              <a:rPr lang="nb-NO" sz="1400" b="1">
                <a:latin typeface="Consolas" pitchFamily="49" charset="0"/>
                <a:cs typeface="Consolas" pitchFamily="49" charset="0"/>
              </a:rPr>
              <a:t>&lt;script </a:t>
            </a:r>
            <a:r>
              <a:rPr lang="nb-NO" sz="1400" b="1" smtClean="0">
                <a:latin typeface="Consolas" pitchFamily="49" charset="0"/>
                <a:cs typeface="Consolas" pitchFamily="49" charset="0"/>
              </a:rPr>
              <a:t>src=foo.js&gt;&lt;/script&gt;</a:t>
            </a:r>
          </a:p>
          <a:p>
            <a:r>
              <a:rPr lang="nb-NO" sz="1400" smtClean="0"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r>
              <a:rPr lang="nb-NO" sz="1400" smtClean="0">
                <a:latin typeface="Consolas" pitchFamily="49" charset="0"/>
                <a:cs typeface="Consolas" pitchFamily="49" charset="0"/>
              </a:rPr>
              <a:t>&lt;body&gt;</a:t>
            </a:r>
            <a:endParaRPr lang="nb-NO" sz="1400">
              <a:latin typeface="Consolas" pitchFamily="49" charset="0"/>
              <a:cs typeface="Consolas" pitchFamily="49" charset="0"/>
            </a:endParaRPr>
          </a:p>
          <a:p>
            <a:r>
              <a:rPr lang="nb-NO" sz="140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nb-NO" sz="1400" b="1" smtClean="0">
                <a:latin typeface="Consolas" pitchFamily="49" charset="0"/>
                <a:cs typeface="Consolas" pitchFamily="49" charset="0"/>
              </a:rPr>
              <a:t>&lt;canvas id="canv"&gt;&lt;/canvas&gt;</a:t>
            </a:r>
          </a:p>
          <a:p>
            <a:r>
              <a:rPr lang="nb-NO" sz="1400" smtClean="0"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r>
              <a:rPr lang="nb-NO" sz="1400" smtClean="0">
                <a:latin typeface="Consolas" pitchFamily="49" charset="0"/>
                <a:cs typeface="Consolas" pitchFamily="49" charset="0"/>
              </a:rPr>
              <a:t>&lt;/html&gt;</a:t>
            </a:r>
            <a:endParaRPr lang="nb-NO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67200" y="685800"/>
            <a:ext cx="4657044" cy="2369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nb-NO" b="1" i="1" smtClean="0"/>
              <a:t>foo.js</a:t>
            </a:r>
          </a:p>
          <a:p>
            <a:pPr algn="ctr"/>
            <a:endParaRPr lang="nb-NO"/>
          </a:p>
          <a:p>
            <a:r>
              <a:rPr lang="nb-NO" sz="1400">
                <a:latin typeface="Consolas" pitchFamily="49" charset="0"/>
                <a:cs typeface="Consolas" pitchFamily="49" charset="0"/>
              </a:rPr>
              <a:t>var canvas = </a:t>
            </a:r>
            <a:r>
              <a:rPr lang="nb-NO" sz="1400" b="1" smtClean="0">
                <a:latin typeface="Consolas" pitchFamily="49" charset="0"/>
                <a:cs typeface="Consolas" pitchFamily="49" charset="0"/>
              </a:rPr>
              <a:t>document.getElementById("canv");</a:t>
            </a:r>
            <a:endParaRPr lang="nb-NO" sz="1400" b="1">
              <a:latin typeface="Consolas" pitchFamily="49" charset="0"/>
              <a:cs typeface="Consolas" pitchFamily="49" charset="0"/>
            </a:endParaRPr>
          </a:p>
          <a:p>
            <a:r>
              <a:rPr lang="nb-NO" sz="1400" smtClean="0">
                <a:latin typeface="Consolas" pitchFamily="49" charset="0"/>
                <a:cs typeface="Consolas" pitchFamily="49" charset="0"/>
              </a:rPr>
              <a:t>initGL(canvas);</a:t>
            </a:r>
            <a:endParaRPr lang="nb-NO" sz="1400">
              <a:latin typeface="Consolas" pitchFamily="49" charset="0"/>
              <a:cs typeface="Consolas" pitchFamily="49" charset="0"/>
            </a:endParaRPr>
          </a:p>
          <a:p>
            <a:r>
              <a:rPr lang="nb-NO" sz="1400" smtClean="0">
                <a:latin typeface="Consolas" pitchFamily="49" charset="0"/>
                <a:cs typeface="Consolas" pitchFamily="49" charset="0"/>
              </a:rPr>
              <a:t>initShaders</a:t>
            </a:r>
            <a:r>
              <a:rPr lang="nb-NO" sz="140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nb-NO" sz="1400" smtClean="0">
                <a:latin typeface="Consolas" pitchFamily="49" charset="0"/>
                <a:cs typeface="Consolas" pitchFamily="49" charset="0"/>
              </a:rPr>
              <a:t>initBuffers();</a:t>
            </a:r>
            <a:endParaRPr lang="nb-NO" sz="1400">
              <a:latin typeface="Consolas" pitchFamily="49" charset="0"/>
              <a:cs typeface="Consolas" pitchFamily="49" charset="0"/>
            </a:endParaRPr>
          </a:p>
          <a:p>
            <a:r>
              <a:rPr lang="nb-NO" sz="1400" smtClean="0">
                <a:latin typeface="Consolas" pitchFamily="49" charset="0"/>
                <a:cs typeface="Consolas" pitchFamily="49" charset="0"/>
              </a:rPr>
              <a:t>gl.clearColor(0.0</a:t>
            </a:r>
            <a:r>
              <a:rPr lang="nb-NO" sz="1400">
                <a:latin typeface="Consolas" pitchFamily="49" charset="0"/>
                <a:cs typeface="Consolas" pitchFamily="49" charset="0"/>
              </a:rPr>
              <a:t>, 0.0, 0.0, 1.0</a:t>
            </a:r>
            <a:r>
              <a:rPr lang="nb-NO" sz="1400" smtClean="0">
                <a:latin typeface="Consolas" pitchFamily="49" charset="0"/>
                <a:cs typeface="Consolas" pitchFamily="49" charset="0"/>
              </a:rPr>
              <a:t>);</a:t>
            </a:r>
            <a:endParaRPr lang="nb-NO" sz="1400">
              <a:latin typeface="Consolas" pitchFamily="49" charset="0"/>
              <a:cs typeface="Consolas" pitchFamily="49" charset="0"/>
            </a:endParaRPr>
          </a:p>
          <a:p>
            <a:r>
              <a:rPr lang="nb-NO" sz="1400" smtClean="0">
                <a:latin typeface="Consolas" pitchFamily="49" charset="0"/>
                <a:cs typeface="Consolas" pitchFamily="49" charset="0"/>
              </a:rPr>
              <a:t>gl.enable(gl.DEPTH_TEST</a:t>
            </a:r>
            <a:r>
              <a:rPr lang="nb-NO" sz="140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nb-NO" sz="1400">
              <a:latin typeface="Consolas" pitchFamily="49" charset="0"/>
              <a:cs typeface="Consolas" pitchFamily="49" charset="0"/>
            </a:endParaRPr>
          </a:p>
          <a:p>
            <a:r>
              <a:rPr lang="nb-NO" sz="1400" smtClean="0">
                <a:latin typeface="Consolas" pitchFamily="49" charset="0"/>
                <a:cs typeface="Consolas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0066858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685800"/>
            <a:ext cx="3890809" cy="2369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nb-NO" b="1" i="1" smtClean="0"/>
              <a:t>foo.html</a:t>
            </a:r>
          </a:p>
          <a:p>
            <a:endParaRPr lang="nb-NO" smtClean="0"/>
          </a:p>
          <a:p>
            <a:r>
              <a:rPr lang="nb-NO" sz="1400" smtClean="0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r>
              <a:rPr lang="nb-NO" sz="1400" smtClean="0">
                <a:latin typeface="Consolas" pitchFamily="49" charset="0"/>
                <a:cs typeface="Consolas" pitchFamily="49" charset="0"/>
              </a:rPr>
              <a:t>&lt;head&gt;</a:t>
            </a:r>
          </a:p>
          <a:p>
            <a:r>
              <a:rPr lang="nb-NO" sz="1400">
                <a:latin typeface="Consolas" pitchFamily="49" charset="0"/>
                <a:cs typeface="Consolas" pitchFamily="49" charset="0"/>
              </a:rPr>
              <a:t>	</a:t>
            </a:r>
            <a:r>
              <a:rPr lang="nb-NO" sz="1400" b="1">
                <a:latin typeface="Consolas" pitchFamily="49" charset="0"/>
                <a:cs typeface="Consolas" pitchFamily="49" charset="0"/>
              </a:rPr>
              <a:t>&lt;script </a:t>
            </a:r>
            <a:r>
              <a:rPr lang="nb-NO" sz="1400" b="1" smtClean="0">
                <a:latin typeface="Consolas" pitchFamily="49" charset="0"/>
                <a:cs typeface="Consolas" pitchFamily="49" charset="0"/>
              </a:rPr>
              <a:t>src=foo.js&gt;&lt;/script&gt;</a:t>
            </a:r>
          </a:p>
          <a:p>
            <a:r>
              <a:rPr lang="nb-NO" sz="1400" smtClean="0"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r>
              <a:rPr lang="nb-NO" sz="1400" smtClean="0">
                <a:latin typeface="Consolas" pitchFamily="49" charset="0"/>
                <a:cs typeface="Consolas" pitchFamily="49" charset="0"/>
              </a:rPr>
              <a:t>&lt;body&gt;</a:t>
            </a:r>
            <a:endParaRPr lang="nb-NO" sz="1400">
              <a:latin typeface="Consolas" pitchFamily="49" charset="0"/>
              <a:cs typeface="Consolas" pitchFamily="49" charset="0"/>
            </a:endParaRPr>
          </a:p>
          <a:p>
            <a:r>
              <a:rPr lang="nb-NO" sz="140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nb-NO" sz="1400" b="1" smtClean="0">
                <a:latin typeface="Consolas" pitchFamily="49" charset="0"/>
                <a:cs typeface="Consolas" pitchFamily="49" charset="0"/>
              </a:rPr>
              <a:t>&lt;canvas id="canv"&gt;&lt;/canvas&gt;</a:t>
            </a:r>
          </a:p>
          <a:p>
            <a:r>
              <a:rPr lang="nb-NO" sz="1400" smtClean="0"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r>
              <a:rPr lang="nb-NO" sz="1400" smtClean="0">
                <a:latin typeface="Consolas" pitchFamily="49" charset="0"/>
                <a:cs typeface="Consolas" pitchFamily="49" charset="0"/>
              </a:rPr>
              <a:t>&lt;/html&gt;</a:t>
            </a:r>
            <a:endParaRPr lang="nb-NO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67200" y="685800"/>
            <a:ext cx="4657044" cy="2369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nb-NO" b="1" i="1" smtClean="0"/>
              <a:t>foo.js</a:t>
            </a:r>
          </a:p>
          <a:p>
            <a:pPr algn="ctr"/>
            <a:endParaRPr lang="nb-NO"/>
          </a:p>
          <a:p>
            <a:r>
              <a:rPr lang="nb-NO" sz="1400">
                <a:latin typeface="Consolas" pitchFamily="49" charset="0"/>
                <a:cs typeface="Consolas" pitchFamily="49" charset="0"/>
              </a:rPr>
              <a:t>var canvas = </a:t>
            </a:r>
            <a:r>
              <a:rPr lang="nb-NO" sz="1400" b="1" smtClean="0">
                <a:latin typeface="Consolas" pitchFamily="49" charset="0"/>
                <a:cs typeface="Consolas" pitchFamily="49" charset="0"/>
              </a:rPr>
              <a:t>document.getElementById("canv");</a:t>
            </a:r>
            <a:endParaRPr lang="nb-NO" sz="1400" b="1">
              <a:latin typeface="Consolas" pitchFamily="49" charset="0"/>
              <a:cs typeface="Consolas" pitchFamily="49" charset="0"/>
            </a:endParaRPr>
          </a:p>
          <a:p>
            <a:r>
              <a:rPr lang="nb-NO" sz="1400" smtClean="0">
                <a:latin typeface="Consolas" pitchFamily="49" charset="0"/>
                <a:cs typeface="Consolas" pitchFamily="49" charset="0"/>
              </a:rPr>
              <a:t>initGL(canvas);</a:t>
            </a:r>
            <a:endParaRPr lang="nb-NO" sz="1400">
              <a:latin typeface="Consolas" pitchFamily="49" charset="0"/>
              <a:cs typeface="Consolas" pitchFamily="49" charset="0"/>
            </a:endParaRPr>
          </a:p>
          <a:p>
            <a:r>
              <a:rPr lang="nb-NO" sz="1400" smtClean="0">
                <a:latin typeface="Consolas" pitchFamily="49" charset="0"/>
                <a:cs typeface="Consolas" pitchFamily="49" charset="0"/>
              </a:rPr>
              <a:t>initShaders</a:t>
            </a:r>
            <a:r>
              <a:rPr lang="nb-NO" sz="140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nb-NO" sz="1400" smtClean="0">
                <a:latin typeface="Consolas" pitchFamily="49" charset="0"/>
                <a:cs typeface="Consolas" pitchFamily="49" charset="0"/>
              </a:rPr>
              <a:t>initBuffers();</a:t>
            </a:r>
            <a:endParaRPr lang="nb-NO" sz="1400">
              <a:latin typeface="Consolas" pitchFamily="49" charset="0"/>
              <a:cs typeface="Consolas" pitchFamily="49" charset="0"/>
            </a:endParaRPr>
          </a:p>
          <a:p>
            <a:r>
              <a:rPr lang="nb-NO" sz="1400" smtClean="0">
                <a:latin typeface="Consolas" pitchFamily="49" charset="0"/>
                <a:cs typeface="Consolas" pitchFamily="49" charset="0"/>
              </a:rPr>
              <a:t>gl.clearColor(0.0</a:t>
            </a:r>
            <a:r>
              <a:rPr lang="nb-NO" sz="1400">
                <a:latin typeface="Consolas" pitchFamily="49" charset="0"/>
                <a:cs typeface="Consolas" pitchFamily="49" charset="0"/>
              </a:rPr>
              <a:t>, 0.0, 0.0, 1.0</a:t>
            </a:r>
            <a:r>
              <a:rPr lang="nb-NO" sz="1400" smtClean="0">
                <a:latin typeface="Consolas" pitchFamily="49" charset="0"/>
                <a:cs typeface="Consolas" pitchFamily="49" charset="0"/>
              </a:rPr>
              <a:t>);</a:t>
            </a:r>
            <a:endParaRPr lang="nb-NO" sz="1400">
              <a:latin typeface="Consolas" pitchFamily="49" charset="0"/>
              <a:cs typeface="Consolas" pitchFamily="49" charset="0"/>
            </a:endParaRPr>
          </a:p>
          <a:p>
            <a:r>
              <a:rPr lang="nb-NO" sz="1400" smtClean="0">
                <a:latin typeface="Consolas" pitchFamily="49" charset="0"/>
                <a:cs typeface="Consolas" pitchFamily="49" charset="0"/>
              </a:rPr>
              <a:t>gl.enable(gl.DEPTH_TEST</a:t>
            </a:r>
            <a:r>
              <a:rPr lang="nb-NO" sz="140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nb-NO" sz="1400">
              <a:latin typeface="Consolas" pitchFamily="49" charset="0"/>
              <a:cs typeface="Consolas" pitchFamily="49" charset="0"/>
            </a:endParaRPr>
          </a:p>
          <a:p>
            <a:r>
              <a:rPr lang="nb-NO" sz="1400" smtClean="0">
                <a:latin typeface="Consolas" pitchFamily="49" charset="0"/>
                <a:cs typeface="Consolas" pitchFamily="49" charset="0"/>
              </a:rPr>
              <a:t>...</a:t>
            </a:r>
          </a:p>
        </p:txBody>
      </p:sp>
      <p:pic>
        <p:nvPicPr>
          <p:cNvPr id="1026" name="Picture 2" descr="http://www.sharkyextreme.com/img/2008/11/core_i7/chip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028" y="3909823"/>
            <a:ext cx="2439220" cy="226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nvidia.com/docs/IO/69826/GeForce_GTX_275_3qtr_lar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032" y="3911505"/>
            <a:ext cx="2896168" cy="22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own Arrow 1"/>
          <p:cNvSpPr/>
          <p:nvPr/>
        </p:nvSpPr>
        <p:spPr>
          <a:xfrm rot="2407965">
            <a:off x="3837014" y="3244340"/>
            <a:ext cx="762000" cy="1200173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Down Arrow 6"/>
          <p:cNvSpPr/>
          <p:nvPr/>
        </p:nvSpPr>
        <p:spPr>
          <a:xfrm rot="16200000">
            <a:off x="4184866" y="4765182"/>
            <a:ext cx="762000" cy="985236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757435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DEMOS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/>
              <a:t>Protein ribbons: </a:t>
            </a:r>
            <a:r>
              <a:rPr lang="en-US"/>
              <a:t>http://</a:t>
            </a:r>
            <a:r>
              <a:rPr lang="en-US" smtClean="0"/>
              <a:t>web.chemdoodle.com/demos/pdb-ribbons</a:t>
            </a:r>
          </a:p>
          <a:p>
            <a:r>
              <a:rPr lang="en-US" b="1" smtClean="0"/>
              <a:t>Github users </a:t>
            </a:r>
            <a:r>
              <a:rPr lang="en-US" b="1"/>
              <a:t>globe: </a:t>
            </a:r>
            <a:r>
              <a:rPr lang="en-US"/>
              <a:t>http://aasen.in/github_globe/</a:t>
            </a:r>
          </a:p>
          <a:p>
            <a:r>
              <a:rPr lang="en-US" b="1" smtClean="0"/>
              <a:t>Planimator: </a:t>
            </a:r>
            <a:r>
              <a:rPr lang="en-US"/>
              <a:t>http://</a:t>
            </a:r>
            <a:r>
              <a:rPr lang="en-US" smtClean="0"/>
              <a:t>seeplan.bengler.no/planimator</a:t>
            </a:r>
          </a:p>
          <a:p>
            <a:r>
              <a:rPr lang="en-US" b="1" smtClean="0"/>
              <a:t>World wide maze:</a:t>
            </a:r>
            <a:r>
              <a:rPr lang="en-US" smtClean="0"/>
              <a:t> http://chrome.com/maze/</a:t>
            </a:r>
          </a:p>
          <a:p>
            <a:pPr marL="0" indent="0">
              <a:buNone/>
            </a:pPr>
            <a:endParaRPr lang="en-US"/>
          </a:p>
          <a:p>
            <a:r>
              <a:rPr lang="en-US" b="1" smtClean="0"/>
              <a:t>Bump </a:t>
            </a:r>
            <a:r>
              <a:rPr lang="en-US" b="1"/>
              <a:t>map head: </a:t>
            </a:r>
            <a:r>
              <a:rPr lang="en-US"/>
              <a:t>http://</a:t>
            </a:r>
            <a:r>
              <a:rPr lang="en-US" smtClean="0"/>
              <a:t>threejs.org/examples/webgl_materials_bumpmap.html</a:t>
            </a:r>
          </a:p>
          <a:p>
            <a:endParaRPr lang="en-US"/>
          </a:p>
          <a:p>
            <a:r>
              <a:rPr lang="en-US" b="1"/>
              <a:t>Webcam </a:t>
            </a:r>
            <a:r>
              <a:rPr lang="en-US" b="1" smtClean="0"/>
              <a:t>swiper: </a:t>
            </a:r>
            <a:r>
              <a:rPr lang="en-US"/>
              <a:t>http://iambrandonn.github.io/WebcamSwiper/</a:t>
            </a:r>
          </a:p>
          <a:p>
            <a:r>
              <a:rPr lang="en-US" b="1"/>
              <a:t>Webcam displace: </a:t>
            </a:r>
            <a:r>
              <a:rPr lang="en-US"/>
              <a:t>http://www.mrdoob.com/lab/javascript/webcam/displace/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677310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419600" cy="6858000"/>
          </a:xfrm>
          <a:prstGeom prst="rect">
            <a:avLst/>
          </a:prstGeom>
          <a:solidFill>
            <a:srgbClr val="EC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xtBox 4"/>
          <p:cNvSpPr txBox="1"/>
          <p:nvPr/>
        </p:nvSpPr>
        <p:spPr>
          <a:xfrm>
            <a:off x="36616" y="152400"/>
            <a:ext cx="4382984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smtClean="0">
                <a:latin typeface="Consolas" pitchFamily="49" charset="0"/>
                <a:cs typeface="Consolas" pitchFamily="49" charset="0"/>
              </a:rPr>
              <a:t>gl.bufferData(gl.ARRAY_BUFFER</a:t>
            </a:r>
            <a:r>
              <a:rPr lang="nb-NO" sz="1000">
                <a:latin typeface="Consolas" pitchFamily="49" charset="0"/>
                <a:cs typeface="Consolas" pitchFamily="49" charset="0"/>
              </a:rPr>
              <a:t>, new Float32Array(vertices), gl.STATIC_DRAW);</a:t>
            </a:r>
          </a:p>
          <a:p>
            <a:r>
              <a:rPr lang="nb-NO" sz="1000">
                <a:latin typeface="Consolas" pitchFamily="49" charset="0"/>
                <a:cs typeface="Consolas" pitchFamily="49" charset="0"/>
              </a:rPr>
              <a:t>cubeVertexPositionBuffer.itemSize = 3;</a:t>
            </a:r>
          </a:p>
          <a:p>
            <a:r>
              <a:rPr lang="nb-NO" sz="1000">
                <a:latin typeface="Consolas" pitchFamily="49" charset="0"/>
                <a:cs typeface="Consolas" pitchFamily="49" charset="0"/>
              </a:rPr>
              <a:t>cubeVertexPositionBuffer.numItems = 24;</a:t>
            </a:r>
          </a:p>
          <a:p>
            <a:endParaRPr lang="nb-NO" sz="1000">
              <a:latin typeface="Consolas" pitchFamily="49" charset="0"/>
              <a:cs typeface="Consolas" pitchFamily="49" charset="0"/>
            </a:endParaRPr>
          </a:p>
          <a:p>
            <a:r>
              <a:rPr lang="nb-NO" sz="1000">
                <a:latin typeface="Consolas" pitchFamily="49" charset="0"/>
                <a:cs typeface="Consolas" pitchFamily="49" charset="0"/>
              </a:rPr>
              <a:t>cubeVertexColorBuffer = gl.createBuffer();</a:t>
            </a:r>
          </a:p>
          <a:p>
            <a:r>
              <a:rPr lang="nb-NO" sz="1000">
                <a:latin typeface="Consolas" pitchFamily="49" charset="0"/>
                <a:cs typeface="Consolas" pitchFamily="49" charset="0"/>
              </a:rPr>
              <a:t>gl.bindBuffer(gl.ARRAY_BUFFER, cubeVertexColorBuffer);</a:t>
            </a:r>
          </a:p>
          <a:p>
            <a:r>
              <a:rPr lang="nb-NO" sz="1000">
                <a:latin typeface="Consolas" pitchFamily="49" charset="0"/>
                <a:cs typeface="Consolas" pitchFamily="49" charset="0"/>
              </a:rPr>
              <a:t>colors = [</a:t>
            </a:r>
          </a:p>
          <a:p>
            <a:r>
              <a:rPr lang="nb-NO" sz="1000">
                <a:latin typeface="Consolas" pitchFamily="49" charset="0"/>
                <a:cs typeface="Consolas" pitchFamily="49" charset="0"/>
              </a:rPr>
              <a:t>	[1.0, 0.0, 0.0, 1.0], // Front face</a:t>
            </a:r>
          </a:p>
          <a:p>
            <a:r>
              <a:rPr lang="nb-NO" sz="1000">
                <a:latin typeface="Consolas" pitchFamily="49" charset="0"/>
                <a:cs typeface="Consolas" pitchFamily="49" charset="0"/>
              </a:rPr>
              <a:t>	[1.0, 1.0, 0.0, 1.0], // Back face</a:t>
            </a:r>
          </a:p>
          <a:p>
            <a:r>
              <a:rPr lang="nb-NO" sz="1000">
                <a:latin typeface="Consolas" pitchFamily="49" charset="0"/>
                <a:cs typeface="Consolas" pitchFamily="49" charset="0"/>
              </a:rPr>
              <a:t>	[0.0, 1.0, 0.0, 1.0], // Top face</a:t>
            </a:r>
          </a:p>
          <a:p>
            <a:r>
              <a:rPr lang="nb-NO" sz="1000">
                <a:latin typeface="Consolas" pitchFamily="49" charset="0"/>
                <a:cs typeface="Consolas" pitchFamily="49" charset="0"/>
              </a:rPr>
              <a:t>	[1.0, 0.5, 0.5, 1.0], // Bottom face</a:t>
            </a:r>
          </a:p>
          <a:p>
            <a:r>
              <a:rPr lang="nb-NO" sz="1000">
                <a:latin typeface="Consolas" pitchFamily="49" charset="0"/>
                <a:cs typeface="Consolas" pitchFamily="49" charset="0"/>
              </a:rPr>
              <a:t>	[1.0, 0.0, 1.0, 1.0], // Right face</a:t>
            </a:r>
          </a:p>
          <a:p>
            <a:r>
              <a:rPr lang="nb-NO" sz="1000">
                <a:latin typeface="Consolas" pitchFamily="49" charset="0"/>
                <a:cs typeface="Consolas" pitchFamily="49" charset="0"/>
              </a:rPr>
              <a:t>	[0.0, 0.0, 1.0, 1.0]  // Left face</a:t>
            </a:r>
          </a:p>
          <a:p>
            <a:r>
              <a:rPr lang="nb-NO" sz="1000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nb-NO" sz="1000">
                <a:latin typeface="Consolas" pitchFamily="49" charset="0"/>
                <a:cs typeface="Consolas" pitchFamily="49" charset="0"/>
              </a:rPr>
              <a:t>var unpackedColors = [];</a:t>
            </a:r>
          </a:p>
          <a:p>
            <a:r>
              <a:rPr lang="nb-NO" sz="1000">
                <a:latin typeface="Consolas" pitchFamily="49" charset="0"/>
                <a:cs typeface="Consolas" pitchFamily="49" charset="0"/>
              </a:rPr>
              <a:t>for (var i in colors) {</a:t>
            </a:r>
          </a:p>
          <a:p>
            <a:r>
              <a:rPr lang="nb-NO" sz="1000">
                <a:latin typeface="Consolas" pitchFamily="49" charset="0"/>
                <a:cs typeface="Consolas" pitchFamily="49" charset="0"/>
              </a:rPr>
              <a:t>	var color = colors[i];</a:t>
            </a:r>
          </a:p>
          <a:p>
            <a:r>
              <a:rPr lang="nb-NO" sz="1000">
                <a:latin typeface="Consolas" pitchFamily="49" charset="0"/>
                <a:cs typeface="Consolas" pitchFamily="49" charset="0"/>
              </a:rPr>
              <a:t>	for (var j=0; j &lt; 4; j++) {</a:t>
            </a:r>
          </a:p>
          <a:p>
            <a:r>
              <a:rPr lang="nb-NO" sz="1000">
                <a:latin typeface="Consolas" pitchFamily="49" charset="0"/>
                <a:cs typeface="Consolas" pitchFamily="49" charset="0"/>
              </a:rPr>
              <a:t>		unpackedColors = unpackedColors.concat(color);</a:t>
            </a:r>
          </a:p>
          <a:p>
            <a:r>
              <a:rPr lang="nb-NO" sz="1000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nb-NO" sz="100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nb-NO" sz="1000">
                <a:latin typeface="Consolas" pitchFamily="49" charset="0"/>
                <a:cs typeface="Consolas" pitchFamily="49" charset="0"/>
              </a:rPr>
              <a:t>gl.bufferData(gl.ARRAY_BUFFER, new Float32Array(unpackedColors), gl.STATIC_DRAW);</a:t>
            </a:r>
          </a:p>
          <a:p>
            <a:r>
              <a:rPr lang="nb-NO" sz="1000">
                <a:latin typeface="Consolas" pitchFamily="49" charset="0"/>
                <a:cs typeface="Consolas" pitchFamily="49" charset="0"/>
              </a:rPr>
              <a:t>cubeVertexColorBuffer.itemSize = 4;</a:t>
            </a:r>
          </a:p>
          <a:p>
            <a:r>
              <a:rPr lang="nb-NO" sz="1000">
                <a:latin typeface="Consolas" pitchFamily="49" charset="0"/>
                <a:cs typeface="Consolas" pitchFamily="49" charset="0"/>
              </a:rPr>
              <a:t>cubeVertexColorBuffer.numItems = 24;</a:t>
            </a:r>
          </a:p>
          <a:p>
            <a:endParaRPr lang="nb-NO" sz="1000">
              <a:latin typeface="Consolas" pitchFamily="49" charset="0"/>
              <a:cs typeface="Consolas" pitchFamily="49" charset="0"/>
            </a:endParaRPr>
          </a:p>
          <a:p>
            <a:r>
              <a:rPr lang="nb-NO" sz="1000">
                <a:latin typeface="Consolas" pitchFamily="49" charset="0"/>
                <a:cs typeface="Consolas" pitchFamily="49" charset="0"/>
              </a:rPr>
              <a:t>cubeVertexIndexBuffer = gl.createBuffer();</a:t>
            </a:r>
          </a:p>
          <a:p>
            <a:r>
              <a:rPr lang="nb-NO" sz="1000">
                <a:latin typeface="Consolas" pitchFamily="49" charset="0"/>
                <a:cs typeface="Consolas" pitchFamily="49" charset="0"/>
              </a:rPr>
              <a:t>gl.bindBuffer(gl.ELEMENT_ARRAY_BUFFER, cubeVertexIndexBuffer);</a:t>
            </a:r>
          </a:p>
          <a:p>
            <a:r>
              <a:rPr lang="nb-NO" sz="1000">
                <a:latin typeface="Consolas" pitchFamily="49" charset="0"/>
                <a:cs typeface="Consolas" pitchFamily="49" charset="0"/>
              </a:rPr>
              <a:t>var cubeVertexIndices = [</a:t>
            </a:r>
          </a:p>
          <a:p>
            <a:r>
              <a:rPr lang="nb-NO" sz="1000">
                <a:latin typeface="Consolas" pitchFamily="49" charset="0"/>
                <a:cs typeface="Consolas" pitchFamily="49" charset="0"/>
              </a:rPr>
              <a:t>	0, 1, 2,      0, 2, 3,    // Front face</a:t>
            </a:r>
          </a:p>
          <a:p>
            <a:r>
              <a:rPr lang="nb-NO" sz="1000">
                <a:latin typeface="Consolas" pitchFamily="49" charset="0"/>
                <a:cs typeface="Consolas" pitchFamily="49" charset="0"/>
              </a:rPr>
              <a:t>	4, 5, 6,      4, 6, 7,    // Back face</a:t>
            </a:r>
          </a:p>
          <a:p>
            <a:r>
              <a:rPr lang="nb-NO" sz="1000">
                <a:latin typeface="Consolas" pitchFamily="49" charset="0"/>
                <a:cs typeface="Consolas" pitchFamily="49" charset="0"/>
              </a:rPr>
              <a:t>	8, 9, 10,     8, 10, 11,  // Top face</a:t>
            </a:r>
          </a:p>
          <a:p>
            <a:r>
              <a:rPr lang="nb-NO" sz="1000">
                <a:latin typeface="Consolas" pitchFamily="49" charset="0"/>
                <a:cs typeface="Consolas" pitchFamily="49" charset="0"/>
              </a:rPr>
              <a:t>	12, 13, 14,   12, 14, 15, // Bottom face</a:t>
            </a:r>
          </a:p>
          <a:p>
            <a:r>
              <a:rPr lang="nb-NO" sz="1000">
                <a:latin typeface="Consolas" pitchFamily="49" charset="0"/>
                <a:cs typeface="Consolas" pitchFamily="49" charset="0"/>
              </a:rPr>
              <a:t>	16, 17, 18,   16, 18, 19, // Right face</a:t>
            </a:r>
          </a:p>
          <a:p>
            <a:r>
              <a:rPr lang="nb-NO" sz="1000">
                <a:latin typeface="Consolas" pitchFamily="49" charset="0"/>
                <a:cs typeface="Consolas" pitchFamily="49" charset="0"/>
              </a:rPr>
              <a:t>	20, 21, 22,   20, 22, 23  // Left face</a:t>
            </a:r>
          </a:p>
          <a:p>
            <a:r>
              <a:rPr lang="nb-NO" sz="1000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nb-NO" sz="1000">
                <a:latin typeface="Consolas" pitchFamily="49" charset="0"/>
                <a:cs typeface="Consolas" pitchFamily="49" charset="0"/>
              </a:rPr>
              <a:t>gl.bufferData(gl.ELEMENT_ARRAY_BUFFER, new Uint16Array(cubeVertexIndices), gl.STATIC_DRAW);</a:t>
            </a:r>
          </a:p>
          <a:p>
            <a:r>
              <a:rPr lang="nb-NO" sz="1000">
                <a:latin typeface="Consolas" pitchFamily="49" charset="0"/>
                <a:cs typeface="Consolas" pitchFamily="49" charset="0"/>
              </a:rPr>
              <a:t>cubeVertexIndexBuffer.itemSize = 1;</a:t>
            </a:r>
          </a:p>
          <a:p>
            <a:r>
              <a:rPr lang="nb-NO" sz="1000">
                <a:latin typeface="Consolas" pitchFamily="49" charset="0"/>
                <a:cs typeface="Consolas" pitchFamily="49" charset="0"/>
              </a:rPr>
              <a:t>cubeVertexIndexBuffer.numItems = 36;</a:t>
            </a:r>
          </a:p>
        </p:txBody>
      </p:sp>
      <p:sp>
        <p:nvSpPr>
          <p:cNvPr id="6" name="Rectangle 5"/>
          <p:cNvSpPr/>
          <p:nvPr/>
        </p:nvSpPr>
        <p:spPr>
          <a:xfrm>
            <a:off x="4419600" y="0"/>
            <a:ext cx="4724400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40492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419600" cy="6858000"/>
          </a:xfrm>
          <a:prstGeom prst="rect">
            <a:avLst/>
          </a:prstGeom>
          <a:solidFill>
            <a:srgbClr val="EC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Rectangle 2"/>
          <p:cNvSpPr/>
          <p:nvPr/>
        </p:nvSpPr>
        <p:spPr>
          <a:xfrm>
            <a:off x="4419600" y="0"/>
            <a:ext cx="4724400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extBox 1"/>
          <p:cNvSpPr txBox="1"/>
          <p:nvPr/>
        </p:nvSpPr>
        <p:spPr>
          <a:xfrm>
            <a:off x="36616" y="152400"/>
            <a:ext cx="4382984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smtClean="0">
                <a:latin typeface="Consolas" pitchFamily="49" charset="0"/>
                <a:cs typeface="Consolas" pitchFamily="49" charset="0"/>
              </a:rPr>
              <a:t>gl.bufferData(gl.ARRAY_BUFFER</a:t>
            </a:r>
            <a:r>
              <a:rPr lang="nb-NO" sz="1000">
                <a:latin typeface="Consolas" pitchFamily="49" charset="0"/>
                <a:cs typeface="Consolas" pitchFamily="49" charset="0"/>
              </a:rPr>
              <a:t>, new Float32Array(vertices), gl.STATIC_DRAW);</a:t>
            </a:r>
          </a:p>
          <a:p>
            <a:r>
              <a:rPr lang="nb-NO" sz="1000">
                <a:latin typeface="Consolas" pitchFamily="49" charset="0"/>
                <a:cs typeface="Consolas" pitchFamily="49" charset="0"/>
              </a:rPr>
              <a:t>cubeVertexPositionBuffer.itemSize = 3;</a:t>
            </a:r>
          </a:p>
          <a:p>
            <a:r>
              <a:rPr lang="nb-NO" sz="1000">
                <a:latin typeface="Consolas" pitchFamily="49" charset="0"/>
                <a:cs typeface="Consolas" pitchFamily="49" charset="0"/>
              </a:rPr>
              <a:t>cubeVertexPositionBuffer.numItems = 24;</a:t>
            </a:r>
          </a:p>
          <a:p>
            <a:endParaRPr lang="nb-NO" sz="1000">
              <a:latin typeface="Consolas" pitchFamily="49" charset="0"/>
              <a:cs typeface="Consolas" pitchFamily="49" charset="0"/>
            </a:endParaRPr>
          </a:p>
          <a:p>
            <a:r>
              <a:rPr lang="nb-NO" sz="1000">
                <a:latin typeface="Consolas" pitchFamily="49" charset="0"/>
                <a:cs typeface="Consolas" pitchFamily="49" charset="0"/>
              </a:rPr>
              <a:t>cubeVertexColorBuffer = gl.createBuffer();</a:t>
            </a:r>
          </a:p>
          <a:p>
            <a:r>
              <a:rPr lang="nb-NO" sz="1000">
                <a:latin typeface="Consolas" pitchFamily="49" charset="0"/>
                <a:cs typeface="Consolas" pitchFamily="49" charset="0"/>
              </a:rPr>
              <a:t>gl.bindBuffer(gl.ARRAY_BUFFER, cubeVertexColorBuffer);</a:t>
            </a:r>
          </a:p>
          <a:p>
            <a:r>
              <a:rPr lang="nb-NO" sz="1000">
                <a:latin typeface="Consolas" pitchFamily="49" charset="0"/>
                <a:cs typeface="Consolas" pitchFamily="49" charset="0"/>
              </a:rPr>
              <a:t>colors = [</a:t>
            </a:r>
          </a:p>
          <a:p>
            <a:r>
              <a:rPr lang="nb-NO" sz="1000">
                <a:latin typeface="Consolas" pitchFamily="49" charset="0"/>
                <a:cs typeface="Consolas" pitchFamily="49" charset="0"/>
              </a:rPr>
              <a:t>	[1.0, 0.0, 0.0, 1.0], // Front face</a:t>
            </a:r>
          </a:p>
          <a:p>
            <a:r>
              <a:rPr lang="nb-NO" sz="1000">
                <a:latin typeface="Consolas" pitchFamily="49" charset="0"/>
                <a:cs typeface="Consolas" pitchFamily="49" charset="0"/>
              </a:rPr>
              <a:t>	[1.0, 1.0, 0.0, 1.0], // Back face</a:t>
            </a:r>
          </a:p>
          <a:p>
            <a:r>
              <a:rPr lang="nb-NO" sz="1000">
                <a:latin typeface="Consolas" pitchFamily="49" charset="0"/>
                <a:cs typeface="Consolas" pitchFamily="49" charset="0"/>
              </a:rPr>
              <a:t>	[0.0, 1.0, 0.0, 1.0], // Top face</a:t>
            </a:r>
          </a:p>
          <a:p>
            <a:r>
              <a:rPr lang="nb-NO" sz="1000">
                <a:latin typeface="Consolas" pitchFamily="49" charset="0"/>
                <a:cs typeface="Consolas" pitchFamily="49" charset="0"/>
              </a:rPr>
              <a:t>	[1.0, 0.5, 0.5, 1.0], // Bottom face</a:t>
            </a:r>
          </a:p>
          <a:p>
            <a:r>
              <a:rPr lang="nb-NO" sz="1000">
                <a:latin typeface="Consolas" pitchFamily="49" charset="0"/>
                <a:cs typeface="Consolas" pitchFamily="49" charset="0"/>
              </a:rPr>
              <a:t>	[1.0, 0.0, 1.0, 1.0], // Right face</a:t>
            </a:r>
          </a:p>
          <a:p>
            <a:r>
              <a:rPr lang="nb-NO" sz="1000">
                <a:latin typeface="Consolas" pitchFamily="49" charset="0"/>
                <a:cs typeface="Consolas" pitchFamily="49" charset="0"/>
              </a:rPr>
              <a:t>	[0.0, 0.0, 1.0, 1.0]  // Left face</a:t>
            </a:r>
          </a:p>
          <a:p>
            <a:r>
              <a:rPr lang="nb-NO" sz="1000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nb-NO" sz="1000">
                <a:latin typeface="Consolas" pitchFamily="49" charset="0"/>
                <a:cs typeface="Consolas" pitchFamily="49" charset="0"/>
              </a:rPr>
              <a:t>var unpackedColors = [];</a:t>
            </a:r>
          </a:p>
          <a:p>
            <a:r>
              <a:rPr lang="nb-NO" sz="1000">
                <a:latin typeface="Consolas" pitchFamily="49" charset="0"/>
                <a:cs typeface="Consolas" pitchFamily="49" charset="0"/>
              </a:rPr>
              <a:t>for (var i in colors) {</a:t>
            </a:r>
          </a:p>
          <a:p>
            <a:r>
              <a:rPr lang="nb-NO" sz="1000">
                <a:latin typeface="Consolas" pitchFamily="49" charset="0"/>
                <a:cs typeface="Consolas" pitchFamily="49" charset="0"/>
              </a:rPr>
              <a:t>	var color = colors[i];</a:t>
            </a:r>
          </a:p>
          <a:p>
            <a:r>
              <a:rPr lang="nb-NO" sz="1000">
                <a:latin typeface="Consolas" pitchFamily="49" charset="0"/>
                <a:cs typeface="Consolas" pitchFamily="49" charset="0"/>
              </a:rPr>
              <a:t>	for (var j=0; j &lt; 4; j++) {</a:t>
            </a:r>
          </a:p>
          <a:p>
            <a:r>
              <a:rPr lang="nb-NO" sz="1000">
                <a:latin typeface="Consolas" pitchFamily="49" charset="0"/>
                <a:cs typeface="Consolas" pitchFamily="49" charset="0"/>
              </a:rPr>
              <a:t>		unpackedColors = unpackedColors.concat(color);</a:t>
            </a:r>
          </a:p>
          <a:p>
            <a:r>
              <a:rPr lang="nb-NO" sz="1000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nb-NO" sz="100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nb-NO" sz="1000">
                <a:latin typeface="Consolas" pitchFamily="49" charset="0"/>
                <a:cs typeface="Consolas" pitchFamily="49" charset="0"/>
              </a:rPr>
              <a:t>gl.bufferData(gl.ARRAY_BUFFER, new Float32Array(unpackedColors), gl.STATIC_DRAW);</a:t>
            </a:r>
          </a:p>
          <a:p>
            <a:r>
              <a:rPr lang="nb-NO" sz="1000">
                <a:latin typeface="Consolas" pitchFamily="49" charset="0"/>
                <a:cs typeface="Consolas" pitchFamily="49" charset="0"/>
              </a:rPr>
              <a:t>cubeVertexColorBuffer.itemSize = 4;</a:t>
            </a:r>
          </a:p>
          <a:p>
            <a:r>
              <a:rPr lang="nb-NO" sz="1000">
                <a:latin typeface="Consolas" pitchFamily="49" charset="0"/>
                <a:cs typeface="Consolas" pitchFamily="49" charset="0"/>
              </a:rPr>
              <a:t>cubeVertexColorBuffer.numItems = 24;</a:t>
            </a:r>
          </a:p>
          <a:p>
            <a:endParaRPr lang="nb-NO" sz="1000">
              <a:latin typeface="Consolas" pitchFamily="49" charset="0"/>
              <a:cs typeface="Consolas" pitchFamily="49" charset="0"/>
            </a:endParaRPr>
          </a:p>
          <a:p>
            <a:r>
              <a:rPr lang="nb-NO" sz="1000">
                <a:latin typeface="Consolas" pitchFamily="49" charset="0"/>
                <a:cs typeface="Consolas" pitchFamily="49" charset="0"/>
              </a:rPr>
              <a:t>cubeVertexIndexBuffer = gl.createBuffer();</a:t>
            </a:r>
          </a:p>
          <a:p>
            <a:r>
              <a:rPr lang="nb-NO" sz="1000">
                <a:latin typeface="Consolas" pitchFamily="49" charset="0"/>
                <a:cs typeface="Consolas" pitchFamily="49" charset="0"/>
              </a:rPr>
              <a:t>gl.bindBuffer(gl.ELEMENT_ARRAY_BUFFER, cubeVertexIndexBuffer);</a:t>
            </a:r>
          </a:p>
          <a:p>
            <a:r>
              <a:rPr lang="nb-NO" sz="1000">
                <a:latin typeface="Consolas" pitchFamily="49" charset="0"/>
                <a:cs typeface="Consolas" pitchFamily="49" charset="0"/>
              </a:rPr>
              <a:t>var cubeVertexIndices = [</a:t>
            </a:r>
          </a:p>
          <a:p>
            <a:r>
              <a:rPr lang="nb-NO" sz="1000">
                <a:latin typeface="Consolas" pitchFamily="49" charset="0"/>
                <a:cs typeface="Consolas" pitchFamily="49" charset="0"/>
              </a:rPr>
              <a:t>	0, 1, 2,      0, 2, 3,    // Front face</a:t>
            </a:r>
          </a:p>
          <a:p>
            <a:r>
              <a:rPr lang="nb-NO" sz="1000">
                <a:latin typeface="Consolas" pitchFamily="49" charset="0"/>
                <a:cs typeface="Consolas" pitchFamily="49" charset="0"/>
              </a:rPr>
              <a:t>	4, 5, 6,      4, 6, 7,    // Back face</a:t>
            </a:r>
          </a:p>
          <a:p>
            <a:r>
              <a:rPr lang="nb-NO" sz="1000">
                <a:latin typeface="Consolas" pitchFamily="49" charset="0"/>
                <a:cs typeface="Consolas" pitchFamily="49" charset="0"/>
              </a:rPr>
              <a:t>	8, 9, 10,     8, 10, 11,  // Top face</a:t>
            </a:r>
          </a:p>
          <a:p>
            <a:r>
              <a:rPr lang="nb-NO" sz="1000">
                <a:latin typeface="Consolas" pitchFamily="49" charset="0"/>
                <a:cs typeface="Consolas" pitchFamily="49" charset="0"/>
              </a:rPr>
              <a:t>	12, 13, 14,   12, 14, 15, // Bottom face</a:t>
            </a:r>
          </a:p>
          <a:p>
            <a:r>
              <a:rPr lang="nb-NO" sz="1000">
                <a:latin typeface="Consolas" pitchFamily="49" charset="0"/>
                <a:cs typeface="Consolas" pitchFamily="49" charset="0"/>
              </a:rPr>
              <a:t>	16, 17, 18,   16, 18, 19, // Right face</a:t>
            </a:r>
          </a:p>
          <a:p>
            <a:r>
              <a:rPr lang="nb-NO" sz="1000">
                <a:latin typeface="Consolas" pitchFamily="49" charset="0"/>
                <a:cs typeface="Consolas" pitchFamily="49" charset="0"/>
              </a:rPr>
              <a:t>	20, 21, 22,   20, 22, 23  // Left face</a:t>
            </a:r>
          </a:p>
          <a:p>
            <a:r>
              <a:rPr lang="nb-NO" sz="1000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nb-NO" sz="1000">
                <a:latin typeface="Consolas" pitchFamily="49" charset="0"/>
                <a:cs typeface="Consolas" pitchFamily="49" charset="0"/>
              </a:rPr>
              <a:t>gl.bufferData(gl.ELEMENT_ARRAY_BUFFER, new Uint16Array(cubeVertexIndices), gl.STATIC_DRAW);</a:t>
            </a:r>
          </a:p>
          <a:p>
            <a:r>
              <a:rPr lang="nb-NO" sz="1000">
                <a:latin typeface="Consolas" pitchFamily="49" charset="0"/>
                <a:cs typeface="Consolas" pitchFamily="49" charset="0"/>
              </a:rPr>
              <a:t>cubeVertexIndexBuffer.itemSize = 1;</a:t>
            </a:r>
          </a:p>
          <a:p>
            <a:r>
              <a:rPr lang="nb-NO" sz="1000">
                <a:latin typeface="Consolas" pitchFamily="49" charset="0"/>
                <a:cs typeface="Consolas" pitchFamily="49" charset="0"/>
              </a:rPr>
              <a:t>cubeVertexIndexBuffer.numItems = 36;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5800" y="1676400"/>
            <a:ext cx="47244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smtClean="0">
                <a:latin typeface="Consolas" pitchFamily="49" charset="0"/>
                <a:cs typeface="Consolas" pitchFamily="49" charset="0"/>
              </a:rPr>
              <a:t>var ratio = </a:t>
            </a:r>
            <a:r>
              <a:rPr lang="nb-NO" sz="1200">
                <a:latin typeface="Consolas" pitchFamily="49" charset="0"/>
                <a:cs typeface="Consolas" pitchFamily="49" charset="0"/>
              </a:rPr>
              <a:t>window.innerWidth / </a:t>
            </a:r>
            <a:r>
              <a:rPr lang="nb-NO" sz="1200" smtClean="0">
                <a:latin typeface="Consolas" pitchFamily="49" charset="0"/>
                <a:cs typeface="Consolas" pitchFamily="49" charset="0"/>
              </a:rPr>
              <a:t>window.innerHeight;</a:t>
            </a:r>
          </a:p>
          <a:p>
            <a:r>
              <a:rPr lang="nb-NO" sz="1200" smtClean="0">
                <a:latin typeface="Consolas" pitchFamily="49" charset="0"/>
                <a:cs typeface="Consolas" pitchFamily="49" charset="0"/>
              </a:rPr>
              <a:t>camera </a:t>
            </a:r>
            <a:r>
              <a:rPr lang="nb-NO" sz="1200">
                <a:latin typeface="Consolas" pitchFamily="49" charset="0"/>
                <a:cs typeface="Consolas" pitchFamily="49" charset="0"/>
              </a:rPr>
              <a:t>= new </a:t>
            </a:r>
            <a:r>
              <a:rPr lang="nb-NO" sz="1200" smtClean="0">
                <a:latin typeface="Consolas" pitchFamily="49" charset="0"/>
                <a:cs typeface="Consolas" pitchFamily="49" charset="0"/>
              </a:rPr>
              <a:t>THREE.Camera(70</a:t>
            </a:r>
            <a:r>
              <a:rPr lang="nb-NO" sz="1200">
                <a:latin typeface="Consolas" pitchFamily="49" charset="0"/>
                <a:cs typeface="Consolas" pitchFamily="49" charset="0"/>
              </a:rPr>
              <a:t>, </a:t>
            </a:r>
            <a:r>
              <a:rPr lang="nb-NO" sz="1200" smtClean="0">
                <a:latin typeface="Consolas" pitchFamily="49" charset="0"/>
                <a:cs typeface="Consolas" pitchFamily="49" charset="0"/>
              </a:rPr>
              <a:t>ration, 1</a:t>
            </a:r>
            <a:r>
              <a:rPr lang="nb-NO" sz="1200">
                <a:latin typeface="Consolas" pitchFamily="49" charset="0"/>
                <a:cs typeface="Consolas" pitchFamily="49" charset="0"/>
              </a:rPr>
              <a:t>, </a:t>
            </a:r>
            <a:r>
              <a:rPr lang="nb-NO" sz="1200" smtClean="0">
                <a:latin typeface="Consolas" pitchFamily="49" charset="0"/>
                <a:cs typeface="Consolas" pitchFamily="49" charset="0"/>
              </a:rPr>
              <a:t>1000);</a:t>
            </a:r>
            <a:endParaRPr lang="nb-NO" sz="1200">
              <a:latin typeface="Consolas" pitchFamily="49" charset="0"/>
              <a:cs typeface="Consolas" pitchFamily="49" charset="0"/>
            </a:endParaRPr>
          </a:p>
          <a:p>
            <a:r>
              <a:rPr lang="nb-NO" sz="1200">
                <a:latin typeface="Consolas" pitchFamily="49" charset="0"/>
                <a:cs typeface="Consolas" pitchFamily="49" charset="0"/>
              </a:rPr>
              <a:t>camera.position.z = 350;</a:t>
            </a:r>
          </a:p>
          <a:p>
            <a:endParaRPr lang="nb-NO" sz="1200">
              <a:latin typeface="Consolas" pitchFamily="49" charset="0"/>
              <a:cs typeface="Consolas" pitchFamily="49" charset="0"/>
            </a:endParaRPr>
          </a:p>
          <a:p>
            <a:r>
              <a:rPr lang="nb-NO" sz="1200" smtClean="0">
                <a:latin typeface="Consolas" pitchFamily="49" charset="0"/>
                <a:cs typeface="Consolas" pitchFamily="49" charset="0"/>
              </a:rPr>
              <a:t>scene </a:t>
            </a:r>
            <a:r>
              <a:rPr lang="nb-NO" sz="1200">
                <a:latin typeface="Consolas" pitchFamily="49" charset="0"/>
                <a:cs typeface="Consolas" pitchFamily="49" charset="0"/>
              </a:rPr>
              <a:t>= new THREE.Scene();</a:t>
            </a:r>
          </a:p>
          <a:p>
            <a:endParaRPr lang="nb-NO" sz="1200" smtClean="0">
              <a:latin typeface="Consolas" pitchFamily="49" charset="0"/>
              <a:cs typeface="Consolas" pitchFamily="49" charset="0"/>
            </a:endParaRPr>
          </a:p>
          <a:p>
            <a:r>
              <a:rPr lang="nb-NO" sz="1200" smtClean="0">
                <a:latin typeface="Consolas" pitchFamily="49" charset="0"/>
                <a:cs typeface="Consolas" pitchFamily="49" charset="0"/>
              </a:rPr>
              <a:t>var geometry = </a:t>
            </a:r>
            <a:r>
              <a:rPr lang="nb-NO" sz="1200">
                <a:latin typeface="Consolas" pitchFamily="49" charset="0"/>
                <a:cs typeface="Consolas" pitchFamily="49" charset="0"/>
              </a:rPr>
              <a:t>new </a:t>
            </a:r>
            <a:r>
              <a:rPr lang="nb-NO" sz="1200" smtClean="0">
                <a:latin typeface="Consolas" pitchFamily="49" charset="0"/>
                <a:cs typeface="Consolas" pitchFamily="49" charset="0"/>
              </a:rPr>
              <a:t>THREE.CubeGeometry(200</a:t>
            </a:r>
            <a:r>
              <a:rPr lang="nb-NO" sz="1200">
                <a:latin typeface="Consolas" pitchFamily="49" charset="0"/>
                <a:cs typeface="Consolas" pitchFamily="49" charset="0"/>
              </a:rPr>
              <a:t>, 200, </a:t>
            </a:r>
            <a:r>
              <a:rPr lang="nb-NO" sz="1200" smtClean="0">
                <a:latin typeface="Consolas" pitchFamily="49" charset="0"/>
                <a:cs typeface="Consolas" pitchFamily="49" charset="0"/>
              </a:rPr>
              <a:t>200)</a:t>
            </a:r>
          </a:p>
          <a:p>
            <a:r>
              <a:rPr lang="nb-NO" sz="1200" smtClean="0">
                <a:latin typeface="Consolas" pitchFamily="49" charset="0"/>
                <a:cs typeface="Consolas" pitchFamily="49" charset="0"/>
              </a:rPr>
              <a:t>var material = </a:t>
            </a:r>
            <a:r>
              <a:rPr lang="nb-NO" sz="1200">
                <a:latin typeface="Consolas" pitchFamily="49" charset="0"/>
                <a:cs typeface="Consolas" pitchFamily="49" charset="0"/>
              </a:rPr>
              <a:t>new THREE.MeshNormalMaterial() </a:t>
            </a:r>
          </a:p>
          <a:p>
            <a:r>
              <a:rPr lang="nb-NO" sz="1200" smtClean="0">
                <a:latin typeface="Consolas" pitchFamily="49" charset="0"/>
                <a:cs typeface="Consolas" pitchFamily="49" charset="0"/>
              </a:rPr>
              <a:t>cube </a:t>
            </a:r>
            <a:r>
              <a:rPr lang="nb-NO" sz="1200">
                <a:latin typeface="Consolas" pitchFamily="49" charset="0"/>
                <a:cs typeface="Consolas" pitchFamily="49" charset="0"/>
              </a:rPr>
              <a:t>= new </a:t>
            </a:r>
            <a:r>
              <a:rPr lang="nb-NO" sz="1200" smtClean="0">
                <a:latin typeface="Consolas" pitchFamily="49" charset="0"/>
                <a:cs typeface="Consolas" pitchFamily="49" charset="0"/>
              </a:rPr>
              <a:t>THREE.Mesh(geometry, material);</a:t>
            </a:r>
            <a:endParaRPr lang="nb-NO" sz="1200">
              <a:latin typeface="Consolas" pitchFamily="49" charset="0"/>
              <a:cs typeface="Consolas" pitchFamily="49" charset="0"/>
            </a:endParaRPr>
          </a:p>
          <a:p>
            <a:endParaRPr lang="nb-NO" sz="1200" smtClean="0">
              <a:latin typeface="Consolas" pitchFamily="49" charset="0"/>
              <a:cs typeface="Consolas" pitchFamily="49" charset="0"/>
            </a:endParaRPr>
          </a:p>
          <a:p>
            <a:r>
              <a:rPr lang="nb-NO" sz="1200" smtClean="0">
                <a:latin typeface="Consolas" pitchFamily="49" charset="0"/>
                <a:cs typeface="Consolas" pitchFamily="49" charset="0"/>
              </a:rPr>
              <a:t>scene.addObject(cube);</a:t>
            </a:r>
            <a:endParaRPr lang="nb-NO" sz="1200">
              <a:latin typeface="Consolas" pitchFamily="49" charset="0"/>
              <a:cs typeface="Consolas" pitchFamily="49" charset="0"/>
            </a:endParaRPr>
          </a:p>
          <a:p>
            <a:endParaRPr lang="nb-NO" sz="1200">
              <a:latin typeface="Consolas" pitchFamily="49" charset="0"/>
              <a:cs typeface="Consolas" pitchFamily="49" charset="0"/>
            </a:endParaRPr>
          </a:p>
          <a:p>
            <a:r>
              <a:rPr lang="nb-NO" sz="1200" smtClean="0">
                <a:latin typeface="Consolas" pitchFamily="49" charset="0"/>
                <a:cs typeface="Consolas" pitchFamily="49" charset="0"/>
              </a:rPr>
              <a:t>container </a:t>
            </a:r>
            <a:r>
              <a:rPr lang="nb-NO" sz="1200">
                <a:latin typeface="Consolas" pitchFamily="49" charset="0"/>
                <a:cs typeface="Consolas" pitchFamily="49" charset="0"/>
              </a:rPr>
              <a:t>= </a:t>
            </a:r>
            <a:r>
              <a:rPr lang="nb-NO" sz="1200" smtClean="0">
                <a:latin typeface="Consolas" pitchFamily="49" charset="0"/>
                <a:cs typeface="Consolas" pitchFamily="49" charset="0"/>
              </a:rPr>
              <a:t>document.createElement('div');</a:t>
            </a:r>
            <a:endParaRPr lang="nb-NO" sz="1200">
              <a:latin typeface="Consolas" pitchFamily="49" charset="0"/>
              <a:cs typeface="Consolas" pitchFamily="49" charset="0"/>
            </a:endParaRPr>
          </a:p>
          <a:p>
            <a:r>
              <a:rPr lang="nb-NO" sz="1200" smtClean="0">
                <a:latin typeface="Consolas" pitchFamily="49" charset="0"/>
                <a:cs typeface="Consolas" pitchFamily="49" charset="0"/>
              </a:rPr>
              <a:t>document.body.appendChild(container);</a:t>
            </a:r>
            <a:endParaRPr lang="nb-NO" sz="1200">
              <a:latin typeface="Consolas" pitchFamily="49" charset="0"/>
              <a:cs typeface="Consolas" pitchFamily="49" charset="0"/>
            </a:endParaRPr>
          </a:p>
          <a:p>
            <a:endParaRPr lang="nb-NO" sz="1200">
              <a:latin typeface="Consolas" pitchFamily="49" charset="0"/>
              <a:cs typeface="Consolas" pitchFamily="49" charset="0"/>
            </a:endParaRPr>
          </a:p>
          <a:p>
            <a:r>
              <a:rPr lang="nb-NO" sz="1200" smtClean="0">
                <a:latin typeface="Consolas" pitchFamily="49" charset="0"/>
                <a:cs typeface="Consolas" pitchFamily="49" charset="0"/>
              </a:rPr>
              <a:t>renderer </a:t>
            </a:r>
            <a:r>
              <a:rPr lang="nb-NO" sz="1200">
                <a:latin typeface="Consolas" pitchFamily="49" charset="0"/>
                <a:cs typeface="Consolas" pitchFamily="49" charset="0"/>
              </a:rPr>
              <a:t>= new THREE.WebGLRenderer</a:t>
            </a:r>
            <a:r>
              <a:rPr lang="nb-NO" sz="1200" smtClean="0">
                <a:latin typeface="Consolas" pitchFamily="49" charset="0"/>
                <a:cs typeface="Consolas" pitchFamily="49" charset="0"/>
              </a:rPr>
              <a:t>(); container.appendChild(renderer.domElement);</a:t>
            </a:r>
            <a:endParaRPr lang="nb-NO" sz="1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7400" y="533400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b="1" i="1" smtClean="0">
                <a:latin typeface="Consolas" pitchFamily="49" charset="0"/>
                <a:cs typeface="Consolas" pitchFamily="49" charset="0"/>
              </a:rPr>
              <a:t>three.js</a:t>
            </a:r>
            <a:endParaRPr lang="nb-NO" sz="2800" b="1" i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868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miv.t.u-tokyo.ac.jp/dohi/ijcai97-ims/fig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0"/>
            <a:ext cx="4876800" cy="352213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391400" y="685800"/>
            <a:ext cx="10262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mtClean="0"/>
              <a:t>(10,2,6)</a:t>
            </a:r>
            <a:br>
              <a:rPr lang="nb-NO" smtClean="0"/>
            </a:br>
            <a:r>
              <a:rPr lang="nb-NO" smtClean="0"/>
              <a:t>(12,14,7)</a:t>
            </a:r>
          </a:p>
          <a:p>
            <a:r>
              <a:rPr lang="nb-NO" smtClean="0"/>
              <a:t>(32,2,89)</a:t>
            </a:r>
          </a:p>
        </p:txBody>
      </p:sp>
      <p:pic>
        <p:nvPicPr>
          <p:cNvPr id="6" name="Picture 2" descr="http://npinopunintended.files.wordpress.com/2009/12/you-are-on-pandor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886200"/>
            <a:ext cx="5229225" cy="2695576"/>
          </a:xfrm>
          <a:prstGeom prst="rect">
            <a:avLst/>
          </a:prstGeom>
          <a:noFill/>
        </p:spPr>
      </p:pic>
      <p:pic>
        <p:nvPicPr>
          <p:cNvPr id="3076" name="Picture 4" descr="http://media.treehugger.com/assets/images/2011/10/lcd-screen-pixels-photo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40400" y="4114800"/>
            <a:ext cx="3213100" cy="2409825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5715000" y="685800"/>
            <a:ext cx="152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 smtClean="0"/>
              <a:t>(9,0,11)</a:t>
            </a:r>
          </a:p>
          <a:p>
            <a:r>
              <a:rPr lang="nb-NO" dirty="0" smtClean="0"/>
              <a:t>(34,178,89)</a:t>
            </a:r>
          </a:p>
          <a:p>
            <a:r>
              <a:rPr lang="nb-NO" dirty="0" smtClean="0"/>
              <a:t>(20,24,390)</a:t>
            </a:r>
          </a:p>
        </p:txBody>
      </p:sp>
      <p:sp>
        <p:nvSpPr>
          <p:cNvPr id="9" name="Rectangle 8"/>
          <p:cNvSpPr/>
          <p:nvPr/>
        </p:nvSpPr>
        <p:spPr>
          <a:xfrm>
            <a:off x="5791200" y="1905000"/>
            <a:ext cx="152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mtClean="0"/>
              <a:t>(3,21,211)</a:t>
            </a:r>
          </a:p>
          <a:p>
            <a:r>
              <a:rPr lang="nb-NO" smtClean="0"/>
              <a:t>(84,3,60)</a:t>
            </a:r>
          </a:p>
          <a:p>
            <a:r>
              <a:rPr lang="nb-NO" smtClean="0"/>
              <a:t>(43,29,110)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315200" y="1905000"/>
            <a:ext cx="152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mtClean="0"/>
              <a:t>(3,88,172)</a:t>
            </a:r>
          </a:p>
          <a:p>
            <a:r>
              <a:rPr lang="nb-NO" smtClean="0"/>
              <a:t>(92,13,266)</a:t>
            </a:r>
          </a:p>
          <a:p>
            <a:r>
              <a:rPr lang="nb-NO" smtClean="0"/>
              <a:t>(34,92,452)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1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85800" y="609600"/>
            <a:ext cx="7772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4400" b="1" noProof="0" smtClean="0">
                <a:latin typeface="+mj-lt"/>
                <a:ea typeface="+mj-ea"/>
                <a:cs typeface="+mj-cs"/>
              </a:rPr>
              <a:t>Enkelt three.js-eksempel</a:t>
            </a:r>
            <a:endParaRPr kumimoji="0" lang="en-US" sz="3200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762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85800" y="609600"/>
            <a:ext cx="7772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4400" b="1" noProof="0" smtClean="0">
                <a:latin typeface="+mj-lt"/>
                <a:ea typeface="+mj-ea"/>
                <a:cs typeface="+mj-cs"/>
              </a:rPr>
              <a:t>Spm?</a:t>
            </a:r>
            <a:endParaRPr kumimoji="0" lang="en-US" sz="3200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250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85800" y="609600"/>
            <a:ext cx="7772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4400" b="1" noProof="0" smtClean="0">
                <a:latin typeface="+mj-lt"/>
                <a:ea typeface="+mj-ea"/>
                <a:cs typeface="+mj-cs"/>
              </a:rPr>
              <a:t>Takk for meg!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4400" b="1" i="0" u="none" strike="noStrike" kern="1200" cap="none" spc="0" normalizeH="0" baseline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3200" i="1" noProof="0" smtClean="0">
                <a:latin typeface="+mj-lt"/>
                <a:ea typeface="+mj-ea"/>
                <a:cs typeface="+mj-cs"/>
              </a:rPr>
              <a:t>Holger.Ludvigsen@Bekk.no</a:t>
            </a:r>
            <a:endParaRPr kumimoji="0" lang="en-US" sz="3200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2743200"/>
          </a:xfrm>
        </p:spPr>
        <p:txBody>
          <a:bodyPr>
            <a:normAutofit/>
          </a:bodyPr>
          <a:lstStyle/>
          <a:p>
            <a:r>
              <a:rPr lang="nb-NO" smtClean="0"/>
              <a:t>Projisering</a:t>
            </a:r>
            <a:endParaRPr lang="en-US" b="0" 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11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rot="16200000" flipH="1">
            <a:off x="1295401" y="3505200"/>
            <a:ext cx="1981199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 flipH="1" flipV="1">
            <a:off x="1943100" y="2019301"/>
            <a:ext cx="8382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6200000" flipH="1">
            <a:off x="2438400" y="4648200"/>
            <a:ext cx="6858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1104901" y="3314700"/>
            <a:ext cx="3505199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248400" y="1752601"/>
            <a:ext cx="1981200" cy="114300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6667500" y="3238501"/>
            <a:ext cx="1905000" cy="121920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V="1">
            <a:off x="5105400" y="2895601"/>
            <a:ext cx="3048000" cy="76200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990600" y="1752601"/>
            <a:ext cx="5257800" cy="2057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990600" y="2895601"/>
            <a:ext cx="7239000" cy="914400"/>
          </a:xfrm>
          <a:prstGeom prst="line">
            <a:avLst/>
          </a:prstGeom>
          <a:ln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990600" y="3810001"/>
            <a:ext cx="6019800" cy="990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6200000" flipH="1">
            <a:off x="2362200" y="3352801"/>
            <a:ext cx="304800" cy="15240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2324100" y="3771901"/>
            <a:ext cx="457200" cy="7620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V="1">
            <a:off x="2095500" y="3619501"/>
            <a:ext cx="762000" cy="7620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671764" y="3657600"/>
            <a:ext cx="152400" cy="304800"/>
            <a:chOff x="381000" y="3505199"/>
            <a:chExt cx="152400" cy="304800"/>
          </a:xfrm>
        </p:grpSpPr>
        <p:cxnSp>
          <p:nvCxnSpPr>
            <p:cNvPr id="17" name="Straight Connector 16"/>
            <p:cNvCxnSpPr/>
            <p:nvPr/>
          </p:nvCxnSpPr>
          <p:spPr>
            <a:xfrm rot="5400000">
              <a:off x="381000" y="3505199"/>
              <a:ext cx="152400" cy="1524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381000" y="3657599"/>
              <a:ext cx="152400" cy="1524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465151" y="3564171"/>
              <a:ext cx="31806" cy="190831"/>
            </a:xfrm>
            <a:custGeom>
              <a:avLst/>
              <a:gdLst>
                <a:gd name="connsiteX0" fmla="*/ 0 w 31806"/>
                <a:gd name="connsiteY0" fmla="*/ 0 h 190831"/>
                <a:gd name="connsiteX1" fmla="*/ 31806 w 31806"/>
                <a:gd name="connsiteY1" fmla="*/ 95416 h 190831"/>
                <a:gd name="connsiteX2" fmla="*/ 0 w 31806"/>
                <a:gd name="connsiteY2" fmla="*/ 190831 h 19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806" h="190831">
                  <a:moveTo>
                    <a:pt x="0" y="0"/>
                  </a:moveTo>
                  <a:cubicBezTo>
                    <a:pt x="15903" y="31805"/>
                    <a:pt x="31806" y="63611"/>
                    <a:pt x="31806" y="95416"/>
                  </a:cubicBezTo>
                  <a:cubicBezTo>
                    <a:pt x="31806" y="127221"/>
                    <a:pt x="15903" y="159026"/>
                    <a:pt x="0" y="190831"/>
                  </a:cubicBezTo>
                </a:path>
              </a:pathLst>
            </a:cu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511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rot="16200000" flipH="1">
            <a:off x="2630785" y="3581399"/>
            <a:ext cx="1981199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5400000" flipH="1" flipV="1">
            <a:off x="3278484" y="2095500"/>
            <a:ext cx="8382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16200000" flipH="1">
            <a:off x="3773784" y="4724399"/>
            <a:ext cx="6858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16200000" flipH="1">
            <a:off x="2440285" y="3390899"/>
            <a:ext cx="3505199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325984" y="1828800"/>
            <a:ext cx="5257800" cy="2057400"/>
          </a:xfrm>
          <a:prstGeom prst="line">
            <a:avLst/>
          </a:prstGeom>
          <a:ln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804265" y="327659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rot="16200000" flipV="1">
            <a:off x="3468984" y="4419599"/>
            <a:ext cx="533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H="1">
            <a:off x="3773784" y="4724399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3773784" y="4495799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21384" y="281939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mtClean="0"/>
              <a:t>P</a:t>
            </a: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492284" y="45720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mtClean="0"/>
              <a:t>A</a:t>
            </a:r>
            <a:endParaRPr lang="en-US" baseline="-25000"/>
          </a:p>
        </p:txBody>
      </p:sp>
      <p:sp>
        <p:nvSpPr>
          <p:cNvPr id="44" name="TextBox 43"/>
          <p:cNvSpPr txBox="1"/>
          <p:nvPr/>
        </p:nvSpPr>
        <p:spPr>
          <a:xfrm>
            <a:off x="3926184" y="419099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mtClean="0"/>
              <a:t>n</a:t>
            </a:r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2325984" y="3657599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554584" y="336446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mtClean="0"/>
              <a:t>l</a:t>
            </a:r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133600" y="3962399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mtClean="0"/>
              <a:t>l</a:t>
            </a:r>
            <a:r>
              <a:rPr lang="nb-NO" baseline="-25000" smtClean="0"/>
              <a:t>0</a:t>
            </a:r>
            <a:endParaRPr lang="en-US" baseline="-25000"/>
          </a:p>
        </p:txBody>
      </p:sp>
    </p:spTree>
    <p:extLst>
      <p:ext uri="{BB962C8B-B14F-4D97-AF65-F5344CB8AC3E}">
        <p14:creationId xmlns:p14="http://schemas.microsoft.com/office/powerpoint/2010/main" val="177511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2056606" y="621268"/>
            <a:ext cx="51816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053293" y="5208104"/>
            <a:ext cx="5184913" cy="823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4533106" y="3326368"/>
            <a:ext cx="5410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151606" y="3288268"/>
            <a:ext cx="3810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190206" y="283106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961606" y="23738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mtClean="0"/>
              <a:t>P</a:t>
            </a:r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1745178" y="4894302"/>
            <a:ext cx="622062" cy="794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056606" y="5204936"/>
            <a:ext cx="521473" cy="82681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38890" y="51054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mtClean="0"/>
              <a:t>A</a:t>
            </a:r>
            <a:endParaRPr lang="en-US"/>
          </a:p>
        </p:txBody>
      </p:sp>
      <p:cxnSp>
        <p:nvCxnSpPr>
          <p:cNvPr id="30" name="Straight Connector 29"/>
          <p:cNvCxnSpPr>
            <a:stCxn id="14" idx="4"/>
          </p:cNvCxnSpPr>
          <p:nvPr/>
        </p:nvCxnSpPr>
        <p:spPr>
          <a:xfrm rot="5400000">
            <a:off x="2852895" y="4214098"/>
            <a:ext cx="2697483" cy="228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4" idx="1"/>
          </p:cNvCxnSpPr>
          <p:nvPr/>
        </p:nvCxnSpPr>
        <p:spPr>
          <a:xfrm rot="16200000" flipH="1" flipV="1">
            <a:off x="3053901" y="1840467"/>
            <a:ext cx="145705" cy="214029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961606" y="5638800"/>
            <a:ext cx="36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mtClean="0"/>
              <a:t>P’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1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rot="5400000">
            <a:off x="-532209" y="3428602"/>
            <a:ext cx="457120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-152003" y="3428604"/>
            <a:ext cx="4572000" cy="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229791" y="3428602"/>
            <a:ext cx="457120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609997" y="3428604"/>
            <a:ext cx="4572000" cy="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991793" y="3428601"/>
            <a:ext cx="4571207" cy="1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1371997" y="3428603"/>
            <a:ext cx="457200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1753792" y="3428602"/>
            <a:ext cx="4571207" cy="1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2133997" y="3428603"/>
            <a:ext cx="457200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2516188" y="3428205"/>
            <a:ext cx="4571207" cy="2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2896394" y="3428207"/>
            <a:ext cx="45720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3278188" y="3428205"/>
            <a:ext cx="4571207" cy="2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3658394" y="3428207"/>
            <a:ext cx="45720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4040189" y="3428205"/>
            <a:ext cx="4571207" cy="2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4420394" y="3428206"/>
            <a:ext cx="457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4802189" y="3428205"/>
            <a:ext cx="4571207" cy="2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5182394" y="3428206"/>
            <a:ext cx="457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752600" y="1143000"/>
            <a:ext cx="571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752600" y="1522412"/>
            <a:ext cx="571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752600" y="1905000"/>
            <a:ext cx="571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752600" y="2286000"/>
            <a:ext cx="571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752600" y="2665412"/>
            <a:ext cx="571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752600" y="3044824"/>
            <a:ext cx="571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752600" y="3427412"/>
            <a:ext cx="571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752600" y="3808412"/>
            <a:ext cx="571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752600" y="4189412"/>
            <a:ext cx="571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752600" y="4568824"/>
            <a:ext cx="571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752600" y="4951412"/>
            <a:ext cx="571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752600" y="5332412"/>
            <a:ext cx="571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752600" y="5715000"/>
            <a:ext cx="571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2514600" y="15240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705600" y="22860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3657600" y="49530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/>
          <p:nvPr/>
        </p:nvCxnSpPr>
        <p:spPr>
          <a:xfrm>
            <a:off x="2667000" y="1752600"/>
            <a:ext cx="41910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10800000" flipV="1">
            <a:off x="3810000" y="2514600"/>
            <a:ext cx="3048000" cy="266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16200000" flipH="1">
            <a:off x="1524000" y="2895600"/>
            <a:ext cx="34290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11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5140</TotalTime>
  <Words>330</Words>
  <Application>Microsoft Macintosh PowerPoint</Application>
  <PresentationFormat>On-screen Show (4:3)</PresentationFormat>
  <Paragraphs>204</Paragraphs>
  <Slides>42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Calibri</vt:lpstr>
      <vt:lpstr>Consolas</vt:lpstr>
      <vt:lpstr>Arial</vt:lpstr>
      <vt:lpstr>Office Theme</vt:lpstr>
      <vt:lpstr>3D-grafikk  Holger.Ludvigsen@Bekk.no</vt:lpstr>
      <vt:lpstr>PowerPoint Presentation</vt:lpstr>
      <vt:lpstr>Fra modell til skjermbilde</vt:lpstr>
      <vt:lpstr>PowerPoint Presentation</vt:lpstr>
      <vt:lpstr>Projisering</vt:lpstr>
      <vt:lpstr>PowerPoint Presentation</vt:lpstr>
      <vt:lpstr>PowerPoint Presentation</vt:lpstr>
      <vt:lpstr>PowerPoint Presentation</vt:lpstr>
      <vt:lpstr>PowerPoint Presentation</vt:lpstr>
      <vt:lpstr>Rasterisering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Shading</vt:lpstr>
      <vt:lpstr>PowerPoint Presentation</vt:lpstr>
      <vt:lpstr>PowerPoint Presentation</vt:lpstr>
      <vt:lpstr>Gouraud</vt:lpstr>
      <vt:lpstr>Gouraud</vt:lpstr>
      <vt:lpstr>Gouraud</vt:lpstr>
      <vt:lpstr>PowerPoint Presentation</vt:lpstr>
      <vt:lpstr>Phong</vt:lpstr>
      <vt:lpstr>PowerPoint Presentation</vt:lpstr>
      <vt:lpstr>Fotorealisme</vt:lpstr>
      <vt:lpstr>PowerPoint Presentation</vt:lpstr>
      <vt:lpstr>Ray tracing</vt:lpstr>
      <vt:lpstr>PowerPoint Presentation</vt:lpstr>
      <vt:lpstr>PowerPoint Presentation</vt:lpstr>
      <vt:lpstr>Skygge</vt:lpstr>
      <vt:lpstr>Refleksjon</vt:lpstr>
      <vt:lpstr>Gjennomsiktighet</vt:lpstr>
      <vt:lpstr>PowerPoint Presentation</vt:lpstr>
      <vt:lpstr>PowerPoint Presentation</vt:lpstr>
      <vt:lpstr>PowerPoint Presentation</vt:lpstr>
      <vt:lpstr>PowerPoint Presentation</vt:lpstr>
      <vt:lpstr>DEMOS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BEKK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Mobilstilling</dc:title>
  <dc:creator>Holger Ludvigsen</dc:creator>
  <cp:lastModifiedBy>Holger Ludvigsen</cp:lastModifiedBy>
  <cp:revision>203</cp:revision>
  <dcterms:created xsi:type="dcterms:W3CDTF">2011-12-16T09:59:48Z</dcterms:created>
  <dcterms:modified xsi:type="dcterms:W3CDTF">2018-08-23T14:07:27Z</dcterms:modified>
</cp:coreProperties>
</file>