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99" r:id="rId15"/>
    <p:sldId id="269" r:id="rId16"/>
    <p:sldId id="279" r:id="rId17"/>
    <p:sldId id="297" r:id="rId18"/>
    <p:sldId id="289" r:id="rId19"/>
    <p:sldId id="29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81221" autoAdjust="0"/>
  </p:normalViewPr>
  <p:slideViewPr>
    <p:cSldViewPr snapToGrid="0" snapToObjects="1" showGuides="1">
      <p:cViewPr varScale="1">
        <p:scale>
          <a:sx n="73" d="100"/>
          <a:sy n="73" d="100"/>
        </p:scale>
        <p:origin x="1757" y="72"/>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artinfowler.com/articles/richardsonMaturityModel.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en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Er m</a:t>
            </a:r>
            <a:r>
              <a:rPr lang="nb-NO" dirty="0" smtClean="0"/>
              <a:t>ulig</a:t>
            </a:r>
            <a:r>
              <a:rPr lang="nb-NO" baseline="0" dirty="0" smtClean="0"/>
              <a:t> å bruke attributter for angi hva slags HTTP verb en metode støtter</a:t>
            </a:r>
          </a:p>
          <a:p>
            <a:pPr marL="285750" indent="-285750">
              <a:buFontTx/>
              <a:buChar char="-"/>
            </a:pPr>
            <a:r>
              <a:rPr lang="nb-NO" baseline="0" dirty="0" smtClean="0"/>
              <a:t>Istedet for metodenavn-konvensjonen</a:t>
            </a:r>
            <a:endParaRPr lang="nb-NO" dirty="0"/>
          </a:p>
        </p:txBody>
      </p:sp>
    </p:spTree>
    <p:extLst>
      <p:ext uri="{BB962C8B-B14F-4D97-AF65-F5344CB8AC3E}">
        <p14:creationId xmlns:p14="http://schemas.microsoft.com/office/powerpoint/2010/main" val="244793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p>
          <a:p>
            <a:r>
              <a:rPr lang="nb-NO" baseline="0" dirty="0" smtClean="0"/>
              <a:t>Kommer med MVC 5</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For de som ønsker</a:t>
            </a:r>
            <a:r>
              <a:rPr lang="nb-NO" baseline="0" dirty="0" smtClean="0"/>
              <a:t> å starte helt fra scratch så kan dere lese tekstfilen «Start fra scratch» som ligger i MinBlogg katalogen.</a:t>
            </a:r>
            <a:endParaRPr lang="nb-NO" dirty="0"/>
          </a:p>
        </p:txBody>
      </p:sp>
    </p:spTree>
    <p:extLst>
      <p:ext uri="{BB962C8B-B14F-4D97-AF65-F5344CB8AC3E}">
        <p14:creationId xmlns:p14="http://schemas.microsoft.com/office/powerpoint/2010/main" val="213490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smtClean="0">
                <a:hlinkClick r:id="rId3"/>
              </a:rPr>
              <a:t>http://martinfowler.com/articles/richardsonMaturityModel.html</a:t>
            </a:r>
            <a:endParaRPr lang="nb-NO"/>
          </a:p>
        </p:txBody>
      </p:sp>
    </p:spTree>
    <p:extLst>
      <p:ext uri="{BB962C8B-B14F-4D97-AF65-F5344CB8AC3E}">
        <p14:creationId xmlns:p14="http://schemas.microsoft.com/office/powerpoint/2010/main" val="2578365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p>
          <a:p>
            <a:r>
              <a:rPr lang="nb-NO" baseline="0" dirty="0" smtClean="0"/>
              <a:t>Url’en linker til ressursen</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nettleser bruker GET-verbet</a:t>
            </a:r>
            <a:r>
              <a:rPr lang="nb-NO" sz="1500" kern="1200" baseline="0" dirty="0" smtClean="0">
                <a:solidFill>
                  <a:schemeClr val="tx1"/>
                </a:solidFill>
                <a:effectLst/>
                <a:latin typeface="Georgia"/>
                <a:ea typeface="+mn-ea"/>
                <a:cs typeface="Georgia"/>
              </a:rPr>
              <a:t> når man klikker seg rundt på nettet.</a:t>
            </a:r>
            <a:endParaRPr lang="nb-NO" sz="1500" kern="1200" dirty="0" smtClean="0">
              <a:solidFill>
                <a:schemeClr val="tx1"/>
              </a:solidFill>
              <a:effectLst/>
              <a:latin typeface="Georgia"/>
              <a:ea typeface="+mn-ea"/>
              <a:cs typeface="Georgia"/>
            </a:endParaRP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a:t>
            </a:r>
            <a:r>
              <a:rPr lang="nb-NO" sz="1500" kern="1200" baseline="0" dirty="0" smtClean="0">
                <a:solidFill>
                  <a:schemeClr val="tx1"/>
                </a:solidFill>
                <a:effectLst/>
                <a:latin typeface="Georgia"/>
                <a:ea typeface="+mn-ea"/>
                <a:cs typeface="Georgia"/>
              </a:rPr>
              <a:t> ressurs kan støtte flere operasjoner enn GET</a:t>
            </a:r>
            <a:endParaRPr lang="nb-NO" sz="1500" kern="1200" dirty="0" smtClean="0">
              <a:solidFill>
                <a:schemeClr val="tx1"/>
              </a:solidFill>
              <a:effectLst/>
              <a:latin typeface="Georgia"/>
              <a:ea typeface="+mn-ea"/>
              <a:cs typeface="Georgia"/>
            </a:endParaRP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kan operasjoner på en ressurs bare utføres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Slik kan f.eks. et REST-api se ut</a:t>
            </a:r>
          </a:p>
          <a:p>
            <a:pPr marL="285750" indent="-285750">
              <a:buFontTx/>
              <a:buChar char="-"/>
            </a:pPr>
            <a:r>
              <a:rPr lang="nb-NO" baseline="0" dirty="0" smtClean="0"/>
              <a:t>Kan lage ny bloggpost ved å gjøre en POST til bloggposter-ressursen</a:t>
            </a:r>
          </a:p>
          <a:p>
            <a:pPr marL="285750" indent="-285750">
              <a:buFontTx/>
              <a:buChar char="-"/>
            </a:pPr>
            <a:r>
              <a:rPr lang="nb-NO" baseline="0" dirty="0" smtClean="0"/>
              <a:t>Kan endre tittel på bloggposten ved å gjøre en PUT til bloggpost-ressursen vi lagde</a:t>
            </a:r>
          </a:p>
          <a:p>
            <a:pPr marL="285750" indent="-285750">
              <a:buFontTx/>
              <a:buChar char="-"/>
            </a:pPr>
            <a:r>
              <a:rPr lang="nb-NO" baseline="0" dirty="0" smtClean="0"/>
              <a:t>Kan slette bloggposten ved å gjøre en DELETE mot bloggpost-ressursen</a:t>
            </a:r>
          </a:p>
          <a:p>
            <a:pPr marL="285750" indent="-285750">
              <a:buFontTx/>
              <a:buChar char="-"/>
            </a:pPr>
            <a:r>
              <a:rPr lang="nb-NO" baseline="0" dirty="0" smtClean="0"/>
              <a:t>Kan hente alle kommentarer som tilhører en bloggpost ved å gjøre en GET mot subressursen «kommentarer».</a:t>
            </a:r>
          </a:p>
          <a:p>
            <a:pPr marL="285750" indent="-285750">
              <a:buFontTx/>
              <a:buChar char="-"/>
            </a:pPr>
            <a:r>
              <a:rPr lang="nb-NO" baseline="0" dirty="0" smtClean="0"/>
              <a:t>Facebook, twitter, linkedin</a:t>
            </a:r>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 I</a:t>
            </a:r>
            <a:r>
              <a:rPr lang="nb-NO" sz="1600" baseline="0" dirty="0" smtClean="0"/>
              <a:t> </a:t>
            </a:r>
            <a:r>
              <a:rPr lang="nb-NO" sz="1600" dirty="0" smtClean="0"/>
              <a:t>stedet for formelle kontrakter som SOAP eller WS*</a:t>
            </a:r>
          </a:p>
          <a:p>
            <a:pPr>
              <a:buFontTx/>
              <a:buChar char="-"/>
            </a:pPr>
            <a:r>
              <a:rPr lang="nb-NO" sz="1600" dirty="0" smtClean="0"/>
              <a:t> 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Man</a:t>
            </a:r>
            <a:r>
              <a:rPr lang="nb-NO" baseline="0" dirty="0" smtClean="0"/>
              <a:t> kan bruke Web API direkte i et ASP .NET MVC 4 prosjekt</a:t>
            </a:r>
          </a:p>
          <a:p>
            <a:pPr marL="285750" indent="-285750">
              <a:buFontTx/>
              <a:buChar char="-"/>
            </a:pPr>
            <a:r>
              <a:rPr lang="nb-NO" baseline="0" dirty="0" smtClean="0"/>
              <a:t>MEN, web apiet kan også installeres helt separat igjennom Nuget</a:t>
            </a:r>
          </a:p>
          <a:p>
            <a:pPr marL="285750" indent="-285750">
              <a:buFontTx/>
              <a:buChar char="-"/>
            </a:pPr>
            <a:r>
              <a:rPr lang="nb-NO" baseline="0" dirty="0" smtClean="0"/>
              <a:t>Web APIet er ikke avhengig av MVC</a:t>
            </a:r>
            <a:endParaRPr lang="nb-NO" dirty="0"/>
          </a:p>
        </p:txBody>
      </p:sp>
    </p:spTree>
    <p:extLst>
      <p:ext uri="{BB962C8B-B14F-4D97-AF65-F5344CB8AC3E}">
        <p14:creationId xmlns:p14="http://schemas.microsoft.com/office/powerpoint/2010/main" val="357768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 Må</a:t>
            </a:r>
            <a:r>
              <a:rPr lang="nb-NO" baseline="0" dirty="0" smtClean="0"/>
              <a:t> arve ApiController</a:t>
            </a:r>
          </a:p>
          <a:p>
            <a:r>
              <a:rPr lang="nb-NO" baseline="0" dirty="0" smtClean="0"/>
              <a:t>- Konvensjon for metoder prefikset med Get, Post, Put eller Delete</a:t>
            </a:r>
          </a:p>
          <a:p>
            <a:r>
              <a:rPr lang="nb-NO" baseline="0" dirty="0" smtClean="0"/>
              <a:t> </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Web API har to måter å gjøre ruting på. Den ene er konvensjonsbasert og den andre er attributtbasert</a:t>
            </a:r>
          </a:p>
          <a:p>
            <a:pPr marL="285750" indent="-285750">
              <a:buFontTx/>
              <a:buChar char="-"/>
            </a:pPr>
            <a:r>
              <a:rPr lang="nb-NO" dirty="0" smtClean="0"/>
              <a:t>Konvensjonsbasert</a:t>
            </a:r>
            <a:r>
              <a:rPr lang="nb-NO" baseline="0" dirty="0" smtClean="0"/>
              <a:t> fungerer på samme måte som i ASP .NET MVC</a:t>
            </a:r>
          </a:p>
          <a:p>
            <a:pPr marL="285750" indent="-285750">
              <a:buFontTx/>
              <a:buChar char="-"/>
            </a:pPr>
            <a:r>
              <a:rPr lang="nb-NO" baseline="0" dirty="0" smtClean="0"/>
              <a:t>Man lager en route-template som med variabler som kan variere. I eksemplet er det en variabel for «controller» og for «id».</a:t>
            </a:r>
          </a:p>
          <a:p>
            <a:pPr marL="285750" indent="-285750">
              <a:buFontTx/>
              <a:buChar char="-"/>
            </a:pPr>
            <a:r>
              <a:rPr lang="nb-NO" baseline="0" dirty="0" smtClean="0"/>
              <a:t>Hvis det finnes en controller med et navn som matcher ruten (PersonsController) så vil systemet prøve å finne en metode i kontrolleren som støtter HTTP-verbet som benyttes og som tar inn en integer. Hvis ikke returneres en 404.</a:t>
            </a:r>
            <a:endParaRPr lang="nb-NO" dirty="0"/>
          </a:p>
        </p:txBody>
      </p:sp>
    </p:spTree>
    <p:extLst>
      <p:ext uri="{BB962C8B-B14F-4D97-AF65-F5344CB8AC3E}">
        <p14:creationId xmlns:p14="http://schemas.microsoft.com/office/powerpoint/2010/main" val="416644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752000"/>
            <a:ext cx="8231434"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476062"/>
            <a:ext cx="8231434" cy="280076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600" dirty="0" smtClean="0">
                <a:solidFill>
                  <a:srgbClr val="000000"/>
                </a:solidFill>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HttpGet</a:t>
            </a:r>
            <a:r>
              <a:rPr lang="en-US" sz="1600" dirty="0" smtClean="0">
                <a:solidFill>
                  <a:srgbClr val="000000"/>
                </a:solidFill>
                <a:latin typeface="Consolas" pitchFamily="49" charset="0"/>
                <a:cs typeface="Consolas" pitchFamily="49" charset="0"/>
              </a:rPr>
              <a:t>] </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6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96841"/>
            <a:ext cx="8231434" cy="378565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600" dirty="0">
                <a:solidFill>
                  <a:srgbClr val="000000"/>
                </a:solidFill>
                <a:highlight>
                  <a:srgbClr val="FFFFFF"/>
                </a:highlight>
                <a:latin typeface="Consolas"/>
              </a:rPr>
              <a:t>[</a:t>
            </a:r>
            <a:r>
              <a:rPr lang="nb-NO" sz="1600" dirty="0">
                <a:solidFill>
                  <a:srgbClr val="2B91AF"/>
                </a:solidFill>
                <a:highlight>
                  <a:srgbClr val="FFFFFF"/>
                </a:highlight>
                <a:latin typeface="Consolas"/>
              </a:rPr>
              <a:t>RoutePrefix</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"api/bloggposter"</a:t>
            </a:r>
            <a:r>
              <a:rPr lang="nb-NO" sz="1600" dirty="0">
                <a:solidFill>
                  <a:srgbClr val="000000"/>
                </a:solidFill>
                <a:highlight>
                  <a:srgbClr val="FFFFFF"/>
                </a:highlight>
                <a:latin typeface="Consolas"/>
              </a:rPr>
              <a:t>)]</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lang="en-US" sz="1600" dirty="0" smtClean="0">
                <a:solidFill>
                  <a:srgbClr val="2B91AF"/>
                </a:solidFill>
                <a:latin typeface="Consolas" pitchFamily="49" charset="0"/>
                <a:cs typeface="Consolas" pitchFamily="49" charset="0"/>
              </a:rPr>
              <a:t>Bloggposter</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IEnumerable</a:t>
            </a:r>
            <a:r>
              <a:rPr lang="nb-NO" sz="1600" dirty="0">
                <a:solidFill>
                  <a:srgbClr val="000000"/>
                </a:solidFill>
                <a:highlight>
                  <a:srgbClr val="FFFFFF"/>
                </a:highlight>
                <a:latin typeface="Consolas"/>
              </a:rPr>
              <a:t>&lt;</a:t>
            </a:r>
            <a:r>
              <a:rPr lang="nb-NO" sz="1600" dirty="0">
                <a:solidFill>
                  <a:srgbClr val="0000FF"/>
                </a:solidFill>
                <a:highlight>
                  <a:srgbClr val="FFFFFF"/>
                </a:highlight>
                <a:latin typeface="Consolas"/>
              </a:rPr>
              <a:t>string</a:t>
            </a:r>
            <a:r>
              <a:rPr lang="nb-NO" sz="1600" dirty="0">
                <a:solidFill>
                  <a:srgbClr val="000000"/>
                </a:solidFill>
                <a:highlight>
                  <a:srgbClr val="FFFFFF"/>
                </a:highlight>
                <a:latin typeface="Consolas"/>
              </a:rPr>
              <a:t>&gt; Get</a:t>
            </a:r>
            <a:r>
              <a:rPr lang="nb-NO" sz="1600" dirty="0" smtClean="0">
                <a:solidFill>
                  <a:srgbClr val="000000"/>
                </a:solidFill>
                <a:highlight>
                  <a:srgbClr val="FFFFFF"/>
                </a:highlight>
                <a:latin typeface="Consolas"/>
              </a:rPr>
              <a:t>()</a:t>
            </a:r>
            <a:r>
              <a:rPr lang="en-US" sz="1600" dirty="0">
                <a:solidFill>
                  <a:srgbClr val="000000"/>
                </a:solidFill>
                <a:highlight>
                  <a:srgbClr val="FFFFFF"/>
                </a:highlight>
                <a:latin typeface="Consolas" pitchFamily="49" charset="0"/>
                <a:cs typeface="Consolas" pitchFamily="49" charset="0"/>
              </a:rPr>
              <a:t> </a:t>
            </a:r>
            <a:r>
              <a:rPr lang="nb-NO" sz="1600" dirty="0" smtClean="0">
                <a:solidFill>
                  <a:srgbClr val="000000"/>
                </a:solidFill>
                <a:highlight>
                  <a:srgbClr val="FFFFFF"/>
                </a:highlight>
                <a:latin typeface="Consolas" pitchFamily="49" charset="0"/>
                <a:cs typeface="Consolas" pitchFamily="49" charset="0"/>
              </a:rPr>
              <a:t>{ ...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600" b="0" i="0" u="none" strike="noStrike" cap="none" normalizeH="0" baseline="0" dirty="0" smtClean="0">
              <a:ln>
                <a:noFill/>
              </a:ln>
              <a:solidFill>
                <a:srgbClr val="000000"/>
              </a:solidFill>
              <a:effectLst/>
              <a:latin typeface="Consolas" pitchFamily="49" charset="0"/>
              <a:cs typeface="Consolas" pitchFamily="49" charset="0"/>
            </a:endParaRPr>
          </a:p>
          <a:p>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api/bloggposter/1</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GetBloggpost(</a:t>
            </a:r>
            <a:r>
              <a:rPr lang="nb-NO" sz="1600" dirty="0">
                <a:solidFill>
                  <a:srgbClr val="0000FF"/>
                </a:solidFill>
                <a:highlight>
                  <a:srgbClr val="FFFFFF"/>
                </a:highlight>
                <a:latin typeface="Consolas"/>
              </a:rPr>
              <a:t>int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bloggpostId)</a:t>
            </a:r>
            <a:r>
              <a:rPr lang="en-US" sz="1600" dirty="0" smtClean="0">
                <a:solidFill>
                  <a:srgbClr val="000000"/>
                </a:solidFill>
                <a:highlight>
                  <a:srgbClr val="FFFFFF"/>
                </a:highlight>
                <a:latin typeface="Consolas" pitchFamily="49" charset="0"/>
                <a:cs typeface="Consolas" pitchFamily="49" charset="0"/>
              </a:rPr>
              <a:t> { ... }</a:t>
            </a:r>
          </a:p>
          <a:p>
            <a:endParaRPr kumimoji="0" lang="en-US" sz="16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600" dirty="0">
                <a:solidFill>
                  <a:srgbClr val="000000"/>
                </a:solidFill>
                <a:highlight>
                  <a:srgbClr val="FFFFFF"/>
                </a:highlight>
                <a:latin typeface="Consolas"/>
              </a:rPr>
              <a:t>	</a:t>
            </a:r>
            <a:r>
              <a:rPr lang="nb-NO" sz="1600" dirty="0">
                <a:solidFill>
                  <a:srgbClr val="008000"/>
                </a:solidFill>
                <a:highlight>
                  <a:srgbClr val="FFFFFF"/>
                </a:highlight>
                <a:latin typeface="Consolas"/>
              </a:rPr>
              <a:t>// GET </a:t>
            </a:r>
            <a:r>
              <a:rPr lang="nb-NO" sz="1600" dirty="0" smtClean="0">
                <a:solidFill>
                  <a:srgbClr val="008000"/>
                </a:solidFill>
                <a:highlight>
                  <a:srgbClr val="FFFFFF"/>
                </a:highlight>
                <a:latin typeface="Consolas"/>
              </a:rPr>
              <a:t>api/bloggposter/1/kommentarer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"{bloggpostId:int}/kommentarer"</a:t>
            </a:r>
            <a:r>
              <a:rPr lang="nb-NO" sz="1600" dirty="0" smtClean="0">
                <a:solidFill>
                  <a:srgbClr val="000000"/>
                </a:solidFill>
                <a:highlight>
                  <a:srgbClr val="FFFFFF"/>
                </a:highlight>
                <a:latin typeface="Consolas"/>
              </a:rPr>
              <a:t>)]</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0000FF"/>
                </a:solidFill>
                <a:highlight>
                  <a:srgbClr val="FFFFFF"/>
                </a:highlight>
                <a:latin typeface="Consolas"/>
              </a:rPr>
              <a:t>public</a:t>
            </a:r>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GetKommentarer(</a:t>
            </a:r>
            <a:r>
              <a:rPr lang="nb-NO" sz="1600" dirty="0" smtClean="0">
                <a:solidFill>
                  <a:srgbClr val="0000FF"/>
                </a:solidFill>
                <a:highlight>
                  <a:srgbClr val="FFFFFF"/>
                </a:highlight>
                <a:latin typeface="Consolas"/>
              </a:rPr>
              <a:t>int</a:t>
            </a:r>
            <a:r>
              <a:rPr lang="nb-NO" sz="1600" dirty="0" smtClean="0">
                <a:solidFill>
                  <a:srgbClr val="000000"/>
                </a:solidFill>
                <a:highlight>
                  <a:srgbClr val="FFFFFF"/>
                </a:highlight>
                <a:latin typeface="Consolas"/>
              </a:rPr>
              <a:t> </a:t>
            </a:r>
            <a:r>
              <a:rPr lang="nb-NO" sz="1600" dirty="0">
                <a:solidFill>
                  <a:srgbClr val="000000"/>
                </a:solidFill>
                <a:highlight>
                  <a:srgbClr val="FFFFFF"/>
                </a:highlight>
                <a:latin typeface="Consolas"/>
              </a:rPr>
              <a:t>id)</a:t>
            </a:r>
            <a:r>
              <a:rPr lang="en-US" sz="1600" dirty="0">
                <a:solidFill>
                  <a:srgbClr val="000000"/>
                </a:solidFill>
                <a:highlight>
                  <a:srgbClr val="FFFFFF"/>
                </a:highlight>
                <a:latin typeface="Consolas" pitchFamily="49" charset="0"/>
                <a:cs typeface="Consolas" pitchFamily="49" charset="0"/>
              </a:rPr>
              <a:t> { ... }</a:t>
            </a:r>
            <a:endParaRPr lang="en-US" sz="1600" dirty="0">
              <a:latin typeface="Arial" pitchFamily="34" charset="0"/>
              <a:cs typeface="Arial" pitchFamily="34" charset="0"/>
            </a:endParaRPr>
          </a:p>
          <a:p>
            <a:r>
              <a:rPr kumimoji="0" lang="nb-NO" sz="1600" b="0" i="0" u="none" strike="noStrike" cap="none" normalizeH="0" baseline="0" dirty="0" smtClean="0">
                <a:ln>
                  <a:noFill/>
                </a:ln>
                <a:solidFill>
                  <a:schemeClr val="tx1"/>
                </a:solidFill>
                <a:effectLst/>
                <a:latin typeface="Arial"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0" y="1426530"/>
            <a:ext cx="9144000" cy="375487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400" dirty="0">
                <a:solidFill>
                  <a:srgbClr val="0000FF"/>
                </a:solidFill>
                <a:highlight>
                  <a:srgbClr val="FFFFFF"/>
                </a:highlight>
                <a:latin typeface="Consolas"/>
              </a:rPr>
              <a:t>public</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Bloggpost</a:t>
            </a:r>
            <a:r>
              <a:rPr lang="nb-NO" sz="1400" dirty="0">
                <a:solidFill>
                  <a:srgbClr val="000000"/>
                </a:solidFill>
                <a:highlight>
                  <a:srgbClr val="FFFFFF"/>
                </a:highlight>
                <a:latin typeface="Consolas"/>
              </a:rPr>
              <a:t> GetBloggpost(</a:t>
            </a:r>
            <a:r>
              <a:rPr lang="nb-NO" sz="1400" dirty="0">
                <a:solidFill>
                  <a:srgbClr val="0000FF"/>
                </a:solidFill>
                <a:highlight>
                  <a:srgbClr val="FFFFFF"/>
                </a:highlight>
                <a:latin typeface="Consolas"/>
              </a:rPr>
              <a:t>int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try</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bloggpost = _repository.Get(id);</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return</a:t>
            </a:r>
            <a:r>
              <a:rPr lang="nb-NO" sz="1400" dirty="0">
                <a:solidFill>
                  <a:srgbClr val="000000"/>
                </a:solidFill>
                <a:highlight>
                  <a:srgbClr val="FFFFFF"/>
                </a:highlight>
                <a:latin typeface="Consolas"/>
              </a:rPr>
              <a:t> bloggpost;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catch</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NotFoundException</a:t>
            </a:r>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resp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HttpResponseMessage</a:t>
            </a:r>
            <a:r>
              <a:rPr lang="nb-NO" sz="1400" dirty="0">
                <a:solidFill>
                  <a:srgbClr val="000000"/>
                </a:solidFill>
                <a:highlight>
                  <a:srgbClr val="FFFFFF"/>
                </a:highlight>
                <a:latin typeface="Consolas"/>
              </a:rPr>
              <a:t>(</a:t>
            </a:r>
            <a:r>
              <a:rPr lang="nb-NO" sz="1400" dirty="0">
                <a:solidFill>
                  <a:srgbClr val="2B91AF"/>
                </a:solidFill>
                <a:highlight>
                  <a:srgbClr val="FFFFFF"/>
                </a:highlight>
                <a:latin typeface="Consolas"/>
              </a:rPr>
              <a:t>HttpStatusCode</a:t>
            </a:r>
            <a:r>
              <a:rPr lang="nb-NO" sz="1400" dirty="0">
                <a:solidFill>
                  <a:srgbClr val="000000"/>
                </a:solidFill>
                <a:highlight>
                  <a:srgbClr val="FFFFFF"/>
                </a:highlight>
                <a:latin typeface="Consolas"/>
              </a:rPr>
              <a:t>.NotFound)</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Content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StringContent</a:t>
            </a:r>
            <a:r>
              <a:rPr lang="nb-NO" sz="1400" dirty="0">
                <a:solidFill>
                  <a:srgbClr val="000000"/>
                </a:solidFill>
                <a:highlight>
                  <a:srgbClr val="FFFFFF"/>
                </a:highlight>
                <a:latin typeface="Consolas"/>
              </a:rPr>
              <a:t>(</a:t>
            </a:r>
            <a:r>
              <a:rPr lang="nb-NO" sz="1400" dirty="0">
                <a:solidFill>
                  <a:srgbClr val="0000FF"/>
                </a:solidFill>
                <a:highlight>
                  <a:srgbClr val="FFFFFF"/>
                </a:highlight>
                <a:latin typeface="Consolas"/>
              </a:rPr>
              <a:t>string</a:t>
            </a:r>
            <a:r>
              <a:rPr lang="nb-NO" sz="1400" dirty="0">
                <a:solidFill>
                  <a:srgbClr val="000000"/>
                </a:solidFill>
                <a:highlight>
                  <a:srgbClr val="FFFFFF"/>
                </a:highlight>
                <a:latin typeface="Consolas"/>
              </a:rPr>
              <a:t>.Format(</a:t>
            </a:r>
            <a:r>
              <a:rPr lang="nb-NO" sz="1400" dirty="0">
                <a:solidFill>
                  <a:srgbClr val="A31515"/>
                </a:solidFill>
                <a:highlight>
                  <a:srgbClr val="FFFFFF"/>
                </a:highlight>
                <a:latin typeface="Consolas"/>
              </a:rPr>
              <a:t>"Ingen bloggpost med ID = </a:t>
            </a:r>
            <a:r>
              <a:rPr lang="nb-NO" sz="1400" dirty="0">
                <a:solidFill>
                  <a:srgbClr val="3CB371"/>
                </a:solidFill>
                <a:highlight>
                  <a:srgbClr val="FFFFFF"/>
                </a:highlight>
                <a:latin typeface="Consolas"/>
              </a:rPr>
              <a:t>{0}</a:t>
            </a:r>
            <a:r>
              <a:rPr lang="nb-NO" sz="1400" dirty="0">
                <a:solidFill>
                  <a:srgbClr val="A31515"/>
                </a:solidFill>
                <a:highlight>
                  <a:srgbClr val="FFFFFF"/>
                </a:highlight>
                <a:latin typeface="Consolas"/>
              </a:rPr>
              <a: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            ReasonPhrase = </a:t>
            </a:r>
            <a:r>
              <a:rPr lang="nb-NO" sz="1400" dirty="0">
                <a:solidFill>
                  <a:srgbClr val="A31515"/>
                </a:solidFill>
                <a:highlight>
                  <a:srgbClr val="FFFFFF"/>
                </a:highlight>
                <a:latin typeface="Consolas"/>
              </a:rPr>
              <a:t>"Bloggpost ble ikke funnet."</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throw</a:t>
            </a:r>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HttpResponseException</a:t>
            </a:r>
            <a:r>
              <a:rPr lang="nb-NO" sz="1400" dirty="0">
                <a:solidFill>
                  <a:srgbClr val="000000"/>
                </a:solidFill>
                <a:highlight>
                  <a:srgbClr val="FFFFFF"/>
                </a:highlight>
                <a:latin typeface="Consolas"/>
              </a:rPr>
              <a:t>(resp);                </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990242" cy="307777"/>
          </a:xfrm>
        </p:spPr>
        <p:txBody>
          <a:bodyPr/>
          <a:lstStyle/>
          <a:p>
            <a:r>
              <a:rPr lang="nb-NO" dirty="0" smtClean="0"/>
              <a:t>IHttpActionResult</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14</a:t>
            </a:fld>
            <a:endParaRPr lang="en-US" dirty="0"/>
          </a:p>
        </p:txBody>
      </p:sp>
      <p:sp>
        <p:nvSpPr>
          <p:cNvPr id="5" name="TextBox 4"/>
          <p:cNvSpPr txBox="1"/>
          <p:nvPr/>
        </p:nvSpPr>
        <p:spPr>
          <a:xfrm>
            <a:off x="321623" y="1155876"/>
            <a:ext cx="8409684" cy="3970318"/>
          </a:xfrm>
          <a:prstGeom prst="rect">
            <a:avLst/>
          </a:prstGeom>
          <a:noFill/>
        </p:spPr>
        <p:txBody>
          <a:bodyPr wrap="square" rtlCol="0">
            <a:spAutoFit/>
          </a:bodyPr>
          <a:lstStyle/>
          <a:p>
            <a:r>
              <a:rPr lang="nb-NO" b="1" dirty="0" smtClean="0"/>
              <a:t>Web API 1</a:t>
            </a:r>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r>
              <a:rPr lang="nb-NO" dirty="0" smtClean="0"/>
              <a:t>Spesifikk returtype (eller void)</a:t>
            </a:r>
          </a:p>
          <a:p>
            <a:pPr marL="285750" indent="-285750">
              <a:buFont typeface="Arial" panose="020B0604020202020204" pitchFamily="34" charset="0"/>
              <a:buChar char="•"/>
            </a:pPr>
            <a:r>
              <a:rPr lang="nb-NO" dirty="0" smtClean="0">
                <a:latin typeface="Consolas" panose="020B0609020204030204" pitchFamily="49" charset="0"/>
                <a:cs typeface="Consolas" panose="020B0609020204030204" pitchFamily="49" charset="0"/>
              </a:rPr>
              <a:t>HttpResponseMessage</a:t>
            </a:r>
            <a:endParaRPr lang="nb-NO" dirty="0">
              <a:latin typeface="Consolas" panose="020B0609020204030204" pitchFamily="49" charset="0"/>
              <a:cs typeface="Consolas" panose="020B0609020204030204" pitchFamily="49" charset="0"/>
            </a:endParaRPr>
          </a:p>
          <a:p>
            <a:endParaRPr lang="nb-NO" dirty="0" smtClean="0"/>
          </a:p>
          <a:p>
            <a:r>
              <a:rPr lang="nb-NO" b="1" dirty="0" smtClean="0"/>
              <a:t>Web API 2</a:t>
            </a:r>
          </a:p>
          <a:p>
            <a:endParaRPr lang="nb-NO" b="1" dirty="0" smtClean="0"/>
          </a:p>
          <a:p>
            <a:pPr marL="285750" indent="-285750">
              <a:buFont typeface="Arial" panose="020B0604020202020204" pitchFamily="34" charset="0"/>
              <a:buChar char="•"/>
            </a:pPr>
            <a:r>
              <a:rPr lang="nb-NO" dirty="0"/>
              <a:t>Spesifikk returtype (eller void)</a:t>
            </a:r>
          </a:p>
          <a:p>
            <a:pPr marL="285750" indent="-285750">
              <a:buFont typeface="Arial" panose="020B0604020202020204" pitchFamily="34" charset="0"/>
              <a:buChar char="•"/>
            </a:pPr>
            <a:r>
              <a:rPr lang="nb-NO" dirty="0" smtClean="0">
                <a:latin typeface="Consolas" panose="020B0609020204030204" pitchFamily="49" charset="0"/>
                <a:cs typeface="Consolas" panose="020B0609020204030204" pitchFamily="49" charset="0"/>
              </a:rPr>
              <a:t>HttpResponseMessage</a:t>
            </a:r>
          </a:p>
          <a:p>
            <a:pPr marL="285750" indent="-285750">
              <a:buFont typeface="Arial" panose="020B0604020202020204" pitchFamily="34" charset="0"/>
              <a:buChar char="•"/>
            </a:pPr>
            <a:r>
              <a:rPr lang="nb-NO" dirty="0" smtClean="0">
                <a:latin typeface="Consolas" panose="020B0609020204030204" pitchFamily="49" charset="0"/>
                <a:cs typeface="Consolas" panose="020B0609020204030204" pitchFamily="49" charset="0"/>
              </a:rPr>
              <a:t>IHttpActionResult</a:t>
            </a:r>
            <a:endParaRPr lang="nb-NO" dirty="0" smtClean="0">
              <a:cs typeface="Consolas" panose="020B0609020204030204" pitchFamily="49" charset="0"/>
            </a:endParaRPr>
          </a:p>
          <a:p>
            <a:pPr marL="742950" lvl="1" indent="-285750">
              <a:buFont typeface="Arial" panose="020B0604020202020204" pitchFamily="34" charset="0"/>
              <a:buChar char="•"/>
            </a:pPr>
            <a:r>
              <a:rPr lang="nb-NO" dirty="0" smtClean="0">
                <a:cs typeface="Consolas" panose="020B0609020204030204" pitchFamily="49" charset="0"/>
              </a:rPr>
              <a:t>Factory for HttpResponseMessage</a:t>
            </a:r>
          </a:p>
          <a:p>
            <a:pPr marL="742950" lvl="1" indent="-285750">
              <a:buFont typeface="Arial" panose="020B0604020202020204" pitchFamily="34" charset="0"/>
              <a:buChar char="•"/>
            </a:pPr>
            <a:r>
              <a:rPr lang="nb-NO" dirty="0" smtClean="0">
                <a:cs typeface="Consolas" panose="020B0609020204030204" pitchFamily="49" charset="0"/>
              </a:rPr>
              <a:t>Ved å implementere det så forklarer du noe om hvordan responsen skal konstrueres – hindre duplisering av kode</a:t>
            </a:r>
            <a:endParaRPr lang="nb-NO" dirty="0">
              <a:cs typeface="Consolas" panose="020B0609020204030204" pitchFamily="49" charset="0"/>
            </a:endParaRPr>
          </a:p>
          <a:p>
            <a:pPr marL="285750" indent="-285750">
              <a:buFont typeface="Arial" panose="020B0604020202020204" pitchFamily="34" charset="0"/>
              <a:buChar char="•"/>
            </a:pPr>
            <a:endParaRPr lang="nb-NO" dirty="0"/>
          </a:p>
        </p:txBody>
      </p:sp>
    </p:spTree>
    <p:extLst>
      <p:ext uri="{BB962C8B-B14F-4D97-AF65-F5344CB8AC3E}">
        <p14:creationId xmlns:p14="http://schemas.microsoft.com/office/powerpoint/2010/main" val="853334288"/>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771823"/>
            <a:ext cx="8102827" cy="5816977"/>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IHttpActionResult Post(Bloggpost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IHttpActionResult 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IHttpActionResult 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github.com/bekk/</a:t>
            </a:r>
            <a:r>
              <a:rPr lang="nb-NO" sz="1400" i="1" dirty="0" err="1" smtClean="0">
                <a:solidFill>
                  <a:schemeClr val="bg1"/>
                </a:solidFill>
                <a:latin typeface="Consolas" pitchFamily="49" charset="0"/>
                <a:cs typeface="Consolas" pitchFamily="49" charset="0"/>
              </a:rPr>
              <a:t>dotnetkurs</a:t>
            </a:r>
            <a:r>
              <a:rPr lang="nb-NO" sz="1400" i="1" dirty="0" smtClean="0">
                <a:solidFill>
                  <a:schemeClr val="bg1"/>
                </a:solidFill>
                <a:latin typeface="Consolas" pitchFamily="49" charset="0"/>
                <a:cs typeface="Consolas" pitchFamily="49" charset="0"/>
              </a:rPr>
              <a:t> se i mappen Oppgaver under </a:t>
            </a:r>
            <a:r>
              <a:rPr lang="nb-NO" sz="1400" i="1" dirty="0" err="1" smtClean="0">
                <a:solidFill>
                  <a:schemeClr val="bg1"/>
                </a:solidFill>
                <a:latin typeface="Consolas" pitchFamily="49" charset="0"/>
                <a:cs typeface="Consolas" pitchFamily="49" charset="0"/>
              </a:rPr>
              <a:t>webapi</a:t>
            </a:r>
            <a:r>
              <a:rPr lang="nb-NO" sz="1400" i="1" dirty="0" smtClean="0">
                <a:solidFill>
                  <a:schemeClr val="bg1"/>
                </a:solidFill>
                <a:latin typeface="Consolas" pitchFamily="49" charset="0"/>
                <a:cs typeface="Consolas" pitchFamily="49" charset="0"/>
              </a:rPr>
              <a:t>. Her ligger en </a:t>
            </a:r>
            <a:r>
              <a:rPr lang="nb-NO" sz="1400" i="1" dirty="0" err="1" smtClean="0">
                <a:solidFill>
                  <a:schemeClr val="bg1"/>
                </a:solidFill>
                <a:latin typeface="Consolas" pitchFamily="49" charset="0"/>
                <a:cs typeface="Consolas" pitchFamily="49" charset="0"/>
              </a:rPr>
              <a:t>solution</a:t>
            </a:r>
            <a:r>
              <a:rPr lang="nb-NO" sz="1400" i="1" dirty="0" smtClean="0">
                <a:solidFill>
                  <a:schemeClr val="bg1"/>
                </a:solidFill>
                <a:latin typeface="Consolas" pitchFamily="49" charset="0"/>
                <a:cs typeface="Consolas" pitchFamily="49" charset="0"/>
              </a:rPr>
              <a:t> </a:t>
            </a:r>
            <a:r>
              <a:rPr lang="nb-NO" sz="1400" i="1" dirty="0" err="1" smtClean="0">
                <a:solidFill>
                  <a:schemeClr val="bg1"/>
                </a:solidFill>
                <a:latin typeface="Consolas" pitchFamily="49" charset="0"/>
                <a:cs typeface="Consolas" pitchFamily="49" charset="0"/>
              </a:rPr>
              <a:t>MinBlogg</a:t>
            </a:r>
            <a:r>
              <a:rPr lang="nb-NO" sz="1400" i="1" dirty="0" smtClean="0">
                <a:solidFill>
                  <a:schemeClr val="bg1"/>
                </a:solidFill>
                <a:latin typeface="Consolas" pitchFamily="49" charset="0"/>
                <a:cs typeface="Consolas" pitchFamily="49" charset="0"/>
              </a:rPr>
              <a:t> som dere kan ta utgangspunkt i.</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a:t>
            </a:r>
            <a:r>
              <a:rPr lang="nb-NO" i="1" smtClean="0">
                <a:solidFill>
                  <a:schemeClr val="bg1"/>
                </a:solidFill>
              </a:rPr>
              <a:t>: </a:t>
            </a:r>
            <a:r>
              <a:rPr lang="nb-NO" i="1" smtClean="0">
                <a:solidFill>
                  <a:schemeClr val="bg1"/>
                </a:solidFill>
              </a:rPr>
              <a:t>RestSharp</a:t>
            </a:r>
            <a:r>
              <a:rPr lang="nb-NO"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12887" cy="307777"/>
          </a:xfrm>
        </p:spPr>
        <p:txBody>
          <a:bodyPr/>
          <a:lstStyle/>
          <a:p>
            <a:r>
              <a:rPr lang="nb-NO" dirty="0" smtClean="0"/>
              <a:t>HATEOAS</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17</a:t>
            </a:fld>
            <a:endParaRPr lang="en-US" dirty="0"/>
          </a:p>
        </p:txBody>
      </p:sp>
      <p:sp>
        <p:nvSpPr>
          <p:cNvPr id="5" name="TextBox 4"/>
          <p:cNvSpPr txBox="1"/>
          <p:nvPr/>
        </p:nvSpPr>
        <p:spPr>
          <a:xfrm>
            <a:off x="321623" y="1181100"/>
            <a:ext cx="8517577" cy="836126"/>
          </a:xfrm>
          <a:prstGeom prst="rect">
            <a:avLst/>
          </a:prstGeom>
          <a:noFill/>
        </p:spPr>
        <p:txBody>
          <a:bodyPr wrap="square" rtlCol="0">
            <a:spAutoFit/>
          </a:bodyPr>
          <a:lstStyle/>
          <a:p>
            <a:pPr>
              <a:spcBef>
                <a:spcPts val="600"/>
              </a:spcBef>
              <a:spcAft>
                <a:spcPts val="400"/>
              </a:spcAft>
            </a:pPr>
            <a:r>
              <a:rPr lang="nb-NO" sz="2000" i="1" dirty="0" err="1" smtClean="0"/>
              <a:t>Hypermedia</a:t>
            </a:r>
            <a:r>
              <a:rPr lang="nb-NO" sz="2000" i="1" dirty="0" smtClean="0"/>
              <a:t> as </a:t>
            </a:r>
            <a:r>
              <a:rPr lang="nb-NO" sz="2000" i="1" dirty="0" err="1" smtClean="0"/>
              <a:t>the</a:t>
            </a:r>
            <a:r>
              <a:rPr lang="nb-NO" sz="2000" i="1" dirty="0" smtClean="0"/>
              <a:t> Engine </a:t>
            </a:r>
            <a:r>
              <a:rPr lang="nb-NO" sz="2000" i="1" dirty="0" err="1" smtClean="0"/>
              <a:t>of</a:t>
            </a:r>
            <a:r>
              <a:rPr lang="nb-NO" sz="2000" i="1" dirty="0" smtClean="0"/>
              <a:t> Application State</a:t>
            </a:r>
          </a:p>
          <a:p>
            <a:pPr>
              <a:spcBef>
                <a:spcPts val="600"/>
              </a:spcBef>
              <a:spcAft>
                <a:spcPts val="400"/>
              </a:spcAft>
            </a:pPr>
            <a:endParaRPr lang="nb-NO" sz="2000" i="1" dirty="0"/>
          </a:p>
        </p:txBody>
      </p:sp>
      <p:sp>
        <p:nvSpPr>
          <p:cNvPr id="6" name="Rounded Rectangle 5"/>
          <p:cNvSpPr/>
          <p:nvPr/>
        </p:nvSpPr>
        <p:spPr>
          <a:xfrm>
            <a:off x="321623" y="5080000"/>
            <a:ext cx="6853877" cy="5715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0 : The </a:t>
            </a:r>
            <a:r>
              <a:rPr lang="nb-NO" sz="1600" b="1" dirty="0" err="1" smtClean="0">
                <a:solidFill>
                  <a:schemeClr val="bg1"/>
                </a:solidFill>
              </a:rPr>
              <a:t>smap</a:t>
            </a:r>
            <a:r>
              <a:rPr lang="nb-NO" sz="1600" b="1" dirty="0" smtClean="0">
                <a:solidFill>
                  <a:schemeClr val="bg1"/>
                </a:solidFill>
              </a:rPr>
              <a:t> </a:t>
            </a:r>
            <a:r>
              <a:rPr lang="nb-NO" sz="1600" b="1" dirty="0" err="1" smtClean="0">
                <a:solidFill>
                  <a:schemeClr val="bg1"/>
                </a:solidFill>
              </a:rPr>
              <a:t>of</a:t>
            </a:r>
            <a:r>
              <a:rPr lang="nb-NO" sz="1600" b="1" dirty="0" smtClean="0">
                <a:solidFill>
                  <a:schemeClr val="bg1"/>
                </a:solidFill>
              </a:rPr>
              <a:t> POX</a:t>
            </a:r>
          </a:p>
        </p:txBody>
      </p:sp>
      <p:sp>
        <p:nvSpPr>
          <p:cNvPr id="7" name="Rounded Rectangle 6"/>
          <p:cNvSpPr/>
          <p:nvPr/>
        </p:nvSpPr>
        <p:spPr>
          <a:xfrm>
            <a:off x="1244600" y="4356100"/>
            <a:ext cx="5930900" cy="571500"/>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1 : Resources</a:t>
            </a:r>
          </a:p>
        </p:txBody>
      </p:sp>
      <p:sp>
        <p:nvSpPr>
          <p:cNvPr id="8" name="Rounded Rectangle 7"/>
          <p:cNvSpPr/>
          <p:nvPr/>
        </p:nvSpPr>
        <p:spPr>
          <a:xfrm>
            <a:off x="2159000" y="3632200"/>
            <a:ext cx="5016499" cy="571500"/>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2 : HTTP Verbs</a:t>
            </a:r>
          </a:p>
        </p:txBody>
      </p:sp>
      <p:sp>
        <p:nvSpPr>
          <p:cNvPr id="9" name="Rounded Rectangle 8"/>
          <p:cNvSpPr/>
          <p:nvPr/>
        </p:nvSpPr>
        <p:spPr>
          <a:xfrm>
            <a:off x="3086100" y="2908300"/>
            <a:ext cx="4089400" cy="5715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3 : </a:t>
            </a:r>
            <a:r>
              <a:rPr lang="nb-NO" sz="1600" b="1" dirty="0" err="1" smtClean="0">
                <a:solidFill>
                  <a:schemeClr val="bg1"/>
                </a:solidFill>
              </a:rPr>
              <a:t>Hypermedia</a:t>
            </a:r>
            <a:r>
              <a:rPr lang="nb-NO" sz="1600" b="1" dirty="0" smtClean="0">
                <a:solidFill>
                  <a:schemeClr val="bg1"/>
                </a:solidFill>
              </a:rPr>
              <a:t> </a:t>
            </a:r>
            <a:r>
              <a:rPr lang="nb-NO" sz="1600" b="1" dirty="0" err="1" smtClean="0">
                <a:solidFill>
                  <a:schemeClr val="bg1"/>
                </a:solidFill>
              </a:rPr>
              <a:t>controls</a:t>
            </a:r>
            <a:endParaRPr lang="nb-NO" sz="1600" b="1" dirty="0" smtClean="0">
              <a:solidFill>
                <a:schemeClr val="bg1"/>
              </a:solidFill>
            </a:endParaRPr>
          </a:p>
        </p:txBody>
      </p:sp>
      <p:sp>
        <p:nvSpPr>
          <p:cNvPr id="10" name="TextBox 9"/>
          <p:cNvSpPr txBox="1"/>
          <p:nvPr/>
        </p:nvSpPr>
        <p:spPr>
          <a:xfrm>
            <a:off x="3467099" y="2324100"/>
            <a:ext cx="3708399" cy="461665"/>
          </a:xfrm>
          <a:prstGeom prst="rect">
            <a:avLst/>
          </a:prstGeom>
          <a:noFill/>
        </p:spPr>
        <p:txBody>
          <a:bodyPr wrap="square" rtlCol="0">
            <a:spAutoFit/>
          </a:bodyPr>
          <a:lstStyle/>
          <a:p>
            <a:pPr algn="r">
              <a:spcBef>
                <a:spcPts val="600"/>
              </a:spcBef>
              <a:spcAft>
                <a:spcPts val="400"/>
              </a:spcAft>
            </a:pPr>
            <a:r>
              <a:rPr lang="nb-NO" sz="2400" b="1" dirty="0" err="1" smtClean="0"/>
              <a:t>Glory</a:t>
            </a:r>
            <a:r>
              <a:rPr lang="nb-NO" sz="2400" b="1" dirty="0" smtClean="0"/>
              <a:t> </a:t>
            </a:r>
            <a:r>
              <a:rPr lang="nb-NO" sz="2400" b="1" dirty="0" err="1" smtClean="0"/>
              <a:t>of</a:t>
            </a:r>
            <a:r>
              <a:rPr lang="nb-NO" sz="2400" b="1" dirty="0" smtClean="0"/>
              <a:t> REST</a:t>
            </a:r>
          </a:p>
        </p:txBody>
      </p:sp>
      <p:sp>
        <p:nvSpPr>
          <p:cNvPr id="11" name="Right Arrow 10"/>
          <p:cNvSpPr/>
          <p:nvPr/>
        </p:nvSpPr>
        <p:spPr>
          <a:xfrm rot="16200000">
            <a:off x="6702333" y="3787868"/>
            <a:ext cx="2743200" cy="984061"/>
          </a:xfrm>
          <a:prstGeom prst="rightArrow">
            <a:avLst/>
          </a:prstGeom>
          <a:gradFill flip="none" rotWithShape="1">
            <a:gsLst>
              <a:gs pos="24000">
                <a:schemeClr val="accent2">
                  <a:lumMod val="75000"/>
                </a:schemeClr>
              </a:gs>
              <a:gs pos="0">
                <a:schemeClr val="accent1">
                  <a:lumMod val="50000"/>
                </a:schemeClr>
              </a:gs>
              <a:gs pos="53000">
                <a:schemeClr val="accent2">
                  <a:lumMod val="60000"/>
                  <a:lumOff val="40000"/>
                </a:schemeClr>
              </a:gs>
              <a:gs pos="78000">
                <a:schemeClr val="accent1">
                  <a:lumMod val="45000"/>
                  <a:lumOff val="55000"/>
                </a:schemeClr>
              </a:gs>
              <a:gs pos="100000">
                <a:schemeClr val="accent1">
                  <a:lumMod val="30000"/>
                  <a:lumOff val="70000"/>
                </a:scheme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2" name="Donut 11"/>
          <p:cNvSpPr/>
          <p:nvPr/>
        </p:nvSpPr>
        <p:spPr>
          <a:xfrm>
            <a:off x="7581902" y="2362200"/>
            <a:ext cx="927100" cy="304800"/>
          </a:xfrm>
          <a:prstGeom prst="donu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3" name="TextBox 12"/>
          <p:cNvSpPr txBox="1"/>
          <p:nvPr/>
        </p:nvSpPr>
        <p:spPr>
          <a:xfrm>
            <a:off x="2780011" y="5880100"/>
            <a:ext cx="2860078" cy="353943"/>
          </a:xfrm>
          <a:prstGeom prst="rect">
            <a:avLst/>
          </a:prstGeom>
          <a:noFill/>
        </p:spPr>
        <p:txBody>
          <a:bodyPr wrap="none" rtlCol="0">
            <a:spAutoFit/>
          </a:bodyPr>
          <a:lstStyle/>
          <a:p>
            <a:pPr>
              <a:spcBef>
                <a:spcPts val="600"/>
              </a:spcBef>
              <a:spcAft>
                <a:spcPts val="400"/>
              </a:spcAft>
            </a:pPr>
            <a:r>
              <a:rPr lang="nb-NO" sz="1700" dirty="0" err="1" smtClean="0"/>
              <a:t>Richardson</a:t>
            </a:r>
            <a:r>
              <a:rPr lang="nb-NO" sz="1700" dirty="0" smtClean="0"/>
              <a:t> </a:t>
            </a:r>
            <a:r>
              <a:rPr lang="nb-NO" sz="1700" dirty="0" err="1" smtClean="0"/>
              <a:t>Maturity</a:t>
            </a:r>
            <a:r>
              <a:rPr lang="nb-NO" sz="1700" dirty="0" smtClean="0"/>
              <a:t> Model</a:t>
            </a:r>
          </a:p>
        </p:txBody>
      </p:sp>
    </p:spTree>
    <p:extLst>
      <p:ext uri="{BB962C8B-B14F-4D97-AF65-F5344CB8AC3E}">
        <p14:creationId xmlns:p14="http://schemas.microsoft.com/office/powerpoint/2010/main" val="1129048049"/>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088760" cy="307777"/>
          </a:xfrm>
          <a:solidFill>
            <a:schemeClr val="accent1"/>
          </a:solidFill>
        </p:spPr>
        <p:txBody>
          <a:bodyPr/>
          <a:lstStyle/>
          <a:p>
            <a:r>
              <a:rPr lang="nb-NO" dirty="0" smtClean="0">
                <a:solidFill>
                  <a:schemeClr val="bg1"/>
                </a:solidFill>
              </a:rPr>
              <a:t>BONUS</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18</a:t>
            </a:fld>
            <a:endParaRPr lang="en-US" dirty="0">
              <a:solidFill>
                <a:schemeClr val="bg1"/>
              </a:solidFill>
            </a:endParaRPr>
          </a:p>
        </p:txBody>
      </p:sp>
      <p:sp>
        <p:nvSpPr>
          <p:cNvPr id="7" name="TextBox 6"/>
          <p:cNvSpPr txBox="1"/>
          <p:nvPr/>
        </p:nvSpPr>
        <p:spPr>
          <a:xfrm>
            <a:off x="334323" y="1397000"/>
            <a:ext cx="8102827" cy="369332"/>
          </a:xfrm>
          <a:prstGeom prst="rect">
            <a:avLst/>
          </a:prstGeom>
          <a:noFill/>
        </p:spPr>
        <p:txBody>
          <a:bodyPr wrap="square" rtlCol="0">
            <a:spAutoFit/>
          </a:bodyPr>
          <a:lstStyle/>
          <a:p>
            <a:pPr algn="just"/>
            <a:r>
              <a:rPr lang="nb-NO" dirty="0" smtClean="0">
                <a:solidFill>
                  <a:schemeClr val="bg1"/>
                </a:solidFill>
              </a:rPr>
              <a:t>Utvid blogg </a:t>
            </a:r>
            <a:r>
              <a:rPr lang="nb-NO" dirty="0" err="1" smtClean="0">
                <a:solidFill>
                  <a:schemeClr val="bg1"/>
                </a:solidFill>
              </a:rPr>
              <a:t>api’et</a:t>
            </a:r>
            <a:r>
              <a:rPr lang="nb-NO" dirty="0" smtClean="0">
                <a:solidFill>
                  <a:schemeClr val="bg1"/>
                </a:solidFill>
              </a:rPr>
              <a:t> slik at man kan tillate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19</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2000" b="1" dirty="0" smtClean="0"/>
              <a:t> HTTP-baserte tjenester (REST)</a:t>
            </a:r>
          </a:p>
          <a:p>
            <a:pPr>
              <a:spcBef>
                <a:spcPts val="600"/>
              </a:spcBef>
              <a:spcAft>
                <a:spcPts val="400"/>
              </a:spcAft>
              <a:buFont typeface="Wingdings" pitchFamily="2" charset="2"/>
              <a:buChar char="ü"/>
            </a:pPr>
            <a:r>
              <a:rPr lang="nb-NO" sz="2000" b="1" dirty="0" smtClean="0"/>
              <a:t>ASP.NET Web API</a:t>
            </a:r>
          </a:p>
          <a:p>
            <a:pPr lvl="1">
              <a:spcBef>
                <a:spcPts val="600"/>
              </a:spcBef>
              <a:spcAft>
                <a:spcPts val="400"/>
              </a:spcAft>
              <a:buFont typeface="Wingdings" pitchFamily="2" charset="2"/>
              <a:buChar char="ü"/>
            </a:pPr>
            <a:r>
              <a:rPr lang="nb-NO" sz="2000" b="1" dirty="0" smtClean="0"/>
              <a:t> ApiController</a:t>
            </a:r>
          </a:p>
          <a:p>
            <a:pPr lvl="1">
              <a:spcBef>
                <a:spcPts val="600"/>
              </a:spcBef>
              <a:spcAft>
                <a:spcPts val="400"/>
              </a:spcAft>
              <a:buFont typeface="Wingdings" pitchFamily="2" charset="2"/>
              <a:buChar char="ü"/>
            </a:pPr>
            <a:r>
              <a:rPr lang="nb-NO" sz="2000" b="1" dirty="0" smtClean="0"/>
              <a:t> Routing</a:t>
            </a:r>
          </a:p>
          <a:p>
            <a:pPr lvl="1">
              <a:spcBef>
                <a:spcPts val="600"/>
              </a:spcBef>
              <a:spcAft>
                <a:spcPts val="400"/>
              </a:spcAft>
              <a:buFont typeface="Wingdings" pitchFamily="2" charset="2"/>
              <a:buChar char="ü"/>
            </a:pPr>
            <a:r>
              <a:rPr lang="nb-NO" sz="2000" b="1" dirty="0" smtClean="0"/>
              <a:t> Responser</a:t>
            </a:r>
          </a:p>
          <a:p>
            <a:pPr>
              <a:spcBef>
                <a:spcPts val="600"/>
              </a:spcBef>
              <a:spcAft>
                <a:spcPts val="400"/>
              </a:spcAft>
              <a:buFont typeface="Wingdings" pitchFamily="2" charset="2"/>
              <a:buChar char="ü"/>
            </a:pPr>
            <a:r>
              <a:rPr lang="nb-NO" sz="2000" b="1" dirty="0" smtClean="0"/>
              <a:t> Oppgave (</a:t>
            </a:r>
            <a:r>
              <a:rPr lang="nb-NO" sz="2000" b="1" dirty="0" err="1" smtClean="0"/>
              <a:t>MinBlogg.Api</a:t>
            </a:r>
            <a:r>
              <a:rPr lang="nb-NO" sz="2000" b="1" dirty="0" smtClean="0"/>
              <a:t>)</a:t>
            </a:r>
          </a:p>
          <a:p>
            <a:pPr>
              <a:spcBef>
                <a:spcPts val="600"/>
              </a:spcBef>
              <a:spcAft>
                <a:spcPts val="400"/>
              </a:spcAft>
              <a:buFont typeface="Wingdings" pitchFamily="2" charset="2"/>
              <a:buChar char="ü"/>
            </a:pPr>
            <a:r>
              <a:rPr lang="nb-NO" sz="2000" b="1" dirty="0" smtClean="0"/>
              <a:t> Oppgave (Web </a:t>
            </a:r>
            <a:r>
              <a:rPr lang="nb-NO" sz="2000" b="1" dirty="0" err="1" smtClean="0"/>
              <a:t>Api</a:t>
            </a:r>
            <a:r>
              <a:rPr lang="nb-NO" sz="2000" b="1" dirty="0" smtClean="0"/>
              <a:t> konsument)</a:t>
            </a:r>
          </a:p>
          <a:p>
            <a:pPr>
              <a:spcBef>
                <a:spcPts val="600"/>
              </a:spcBef>
              <a:spcAft>
                <a:spcPts val="400"/>
              </a:spcAft>
              <a:buFont typeface="Wingdings" pitchFamily="2" charset="2"/>
              <a:buChar char="ü"/>
            </a:pPr>
            <a:r>
              <a:rPr lang="nb-NO" sz="2000" b="1" dirty="0" smtClean="0"/>
              <a:t> </a:t>
            </a:r>
            <a:r>
              <a:rPr lang="nb-NO" sz="2000" b="1" dirty="0"/>
              <a:t>HATEOAS</a:t>
            </a:r>
            <a:endParaRPr lang="nb-NO" sz="2000" b="1" dirty="0" smtClean="0"/>
          </a:p>
          <a:p>
            <a:pPr>
              <a:spcBef>
                <a:spcPts val="600"/>
              </a:spcBef>
              <a:spcAft>
                <a:spcPts val="400"/>
              </a:spcAft>
              <a:buFont typeface="Wingdings" pitchFamily="2" charset="2"/>
              <a:buChar char="ü"/>
            </a:pPr>
            <a:r>
              <a:rPr lang="nb-NO" sz="2000" b="1" dirty="0" smtClean="0"/>
              <a:t> Oppgave (Hvis tid)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2554545"/>
          </a:xfrm>
          <a:prstGeom prst="rect">
            <a:avLst/>
          </a:prstGeom>
          <a:noFill/>
        </p:spPr>
        <p:txBody>
          <a:bodyPr wrap="square" rtlCol="0">
            <a:spAutoFit/>
          </a:bodyPr>
          <a:lstStyle/>
          <a:p>
            <a:r>
              <a:rPr lang="nb-NO" sz="2800" dirty="0" smtClean="0"/>
              <a:t>Tjeneste</a:t>
            </a:r>
          </a:p>
          <a:p>
            <a:endParaRPr lang="nb-NO" sz="2000" dirty="0"/>
          </a:p>
          <a:p>
            <a:endParaRPr lang="nb-NO" sz="2000" dirty="0" smtClean="0"/>
          </a:p>
          <a:p>
            <a:endParaRPr lang="nb-NO" sz="2000" dirty="0" smtClean="0"/>
          </a:p>
          <a:p>
            <a:endParaRPr lang="nb-NO" sz="2000" dirty="0"/>
          </a:p>
          <a:p>
            <a:endParaRPr lang="nb-NO" sz="2000" dirty="0" smtClean="0"/>
          </a:p>
          <a:p>
            <a:pPr algn="ctr"/>
            <a:r>
              <a:rPr lang="nb-NO" sz="3200" dirty="0" smtClean="0">
                <a:hlinkClick r:id="rId3"/>
              </a:rPr>
              <a:t>http://minblogg.no/api/bloggposter</a:t>
            </a:r>
            <a:endParaRPr lang="nb-NO" sz="32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3539430"/>
          </a:xfrm>
          <a:prstGeom prst="rect">
            <a:avLst/>
          </a:prstGeom>
          <a:noFill/>
        </p:spPr>
        <p:txBody>
          <a:bodyPr wrap="square" rtlCol="0">
            <a:spAutoFit/>
          </a:bodyPr>
          <a:lstStyle/>
          <a:p>
            <a:r>
              <a:rPr lang="nb-NO" sz="2800" dirty="0" smtClean="0"/>
              <a:t>Tjeneste</a:t>
            </a:r>
          </a:p>
          <a:p>
            <a:endParaRPr lang="nb-NO" sz="2800" dirty="0" smtClean="0"/>
          </a:p>
          <a:p>
            <a:endParaRPr lang="nb-NO" sz="2800" dirty="0"/>
          </a:p>
          <a:p>
            <a:pPr algn="ctr"/>
            <a:endParaRPr lang="nb-NO" sz="2800" dirty="0" smtClean="0"/>
          </a:p>
          <a:p>
            <a:pPr algn="ctr"/>
            <a:endParaRPr lang="nb-NO" sz="2800" dirty="0"/>
          </a:p>
          <a:p>
            <a:pPr algn="ctr"/>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8314122" cy="4247317"/>
          </a:xfrm>
          <a:prstGeom prst="rect">
            <a:avLst/>
          </a:prstGeom>
        </p:spPr>
        <p:txBody>
          <a:bodyPr wrap="square">
            <a:spAutoFit/>
          </a:bodyPr>
          <a:lstStyle/>
          <a:p>
            <a:pPr marL="285750" indent="-285750">
              <a:buFont typeface="Wingdings" panose="05000000000000000000" pitchFamily="2" charset="2"/>
              <a:buChar char="ü"/>
            </a:pPr>
            <a:r>
              <a:rPr lang="nb-NO" b="1" dirty="0" smtClean="0"/>
              <a:t>Hent alle bloggposter på blogg</a:t>
            </a:r>
            <a:r>
              <a:rPr lang="nb-NO" b="1" dirty="0"/>
              <a:t/>
            </a:r>
            <a:br>
              <a:rPr lang="nb-NO" b="1" dirty="0"/>
            </a:br>
            <a:r>
              <a:rPr lang="nb-NO" dirty="0" smtClean="0"/>
              <a:t>GET – minblogg.no/api/bloggposter</a:t>
            </a:r>
            <a:endParaRPr lang="nb-NO" dirty="0"/>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Lag ny bloggpost</a:t>
            </a:r>
            <a:br>
              <a:rPr lang="nb-NO" b="1" dirty="0" smtClean="0"/>
            </a:br>
            <a:r>
              <a:rPr lang="nb-NO" dirty="0" smtClean="0"/>
              <a:t>POST {Id: 1, Tittel: Lær deg WebApi} – minblogg.no/api/bloggposter</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smtClean="0"/>
              <a:t>Endre tittel på bloggpost</a:t>
            </a:r>
            <a:br>
              <a:rPr lang="nb-NO" b="1" dirty="0" smtClean="0"/>
            </a:br>
            <a:r>
              <a:rPr lang="nb-NO" dirty="0" smtClean="0"/>
              <a:t>PUT {Tittel: WebApi er gøy} – minblogg.no/api/bloggposter/1</a:t>
            </a:r>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Slett bloggpost</a:t>
            </a:r>
            <a:r>
              <a:rPr lang="nb-NO" b="1" dirty="0"/>
              <a:t/>
            </a:r>
            <a:br>
              <a:rPr lang="nb-NO" b="1" dirty="0"/>
            </a:br>
            <a:r>
              <a:rPr lang="nb-NO" dirty="0" smtClean="0"/>
              <a:t>DELETE – minblogg.no/api/bloggposter/1</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a:t>Hent alle kommentarer for </a:t>
            </a:r>
            <a:r>
              <a:rPr lang="nb-NO" b="1" dirty="0" smtClean="0"/>
              <a:t>bloggpost</a:t>
            </a:r>
            <a:br>
              <a:rPr lang="nb-NO" b="1" dirty="0" smtClean="0"/>
            </a:br>
            <a:r>
              <a:rPr lang="nb-NO" dirty="0" smtClean="0"/>
              <a:t>GET </a:t>
            </a:r>
            <a:r>
              <a:rPr lang="nb-NO" dirty="0"/>
              <a:t>–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517577" cy="2672526"/>
          </a:xfrm>
          <a:prstGeom prst="rect">
            <a:avLst/>
          </a:prstGeom>
          <a:noFill/>
        </p:spPr>
        <p:txBody>
          <a:bodyPr wrap="square" rtlCol="0">
            <a:spAutoFit/>
          </a:bodyPr>
          <a:lstStyle/>
          <a:p>
            <a:pPr>
              <a:spcBef>
                <a:spcPts val="600"/>
              </a:spcBef>
              <a:spcAft>
                <a:spcPts val="400"/>
              </a:spcAft>
              <a:buFont typeface="Wingdings" pitchFamily="2" charset="2"/>
              <a:buChar char="ü"/>
            </a:pPr>
            <a:r>
              <a:rPr lang="nb-NO" b="1" dirty="0" smtClean="0"/>
              <a:t> Rammeverk for å bygge HTTP-baserte tjenester på .NET </a:t>
            </a:r>
            <a:r>
              <a:rPr lang="nb-NO" b="1" dirty="0" err="1" smtClean="0"/>
              <a:t>platformen</a:t>
            </a:r>
            <a:r>
              <a:rPr lang="nb-NO" b="1" dirty="0" smtClean="0"/>
              <a:t/>
            </a:r>
            <a:br>
              <a:rPr lang="nb-NO" b="1" dirty="0" smtClean="0"/>
            </a:br>
            <a:endParaRPr lang="nb-NO" b="1" dirty="0" smtClean="0"/>
          </a:p>
          <a:p>
            <a:pPr>
              <a:spcBef>
                <a:spcPts val="600"/>
              </a:spcBef>
              <a:spcAft>
                <a:spcPts val="400"/>
              </a:spcAft>
              <a:buFont typeface="Wingdings" pitchFamily="2" charset="2"/>
              <a:buChar char="ü"/>
            </a:pPr>
            <a:r>
              <a:rPr lang="nb-NO" b="1" dirty="0" smtClean="0"/>
              <a:t> Gjør det enkelt å lage tjenester som følger REST-prinsippene </a:t>
            </a:r>
          </a:p>
          <a:p>
            <a:pPr>
              <a:spcBef>
                <a:spcPts val="600"/>
              </a:spcBef>
              <a:spcAft>
                <a:spcPts val="400"/>
              </a:spcAft>
            </a:pPr>
            <a:endParaRPr lang="nb-NO" b="1" dirty="0" smtClean="0"/>
          </a:p>
          <a:p>
            <a:pPr>
              <a:spcBef>
                <a:spcPts val="600"/>
              </a:spcBef>
              <a:spcAft>
                <a:spcPts val="400"/>
              </a:spcAft>
              <a:buFont typeface="Wingdings" pitchFamily="2" charset="2"/>
              <a:buChar char="ü"/>
            </a:pPr>
            <a:r>
              <a:rPr lang="nb-NO" b="1" dirty="0" smtClean="0"/>
              <a:t> Tilgjengeliggjøring for flere enheter og klientplatformer</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Levere data i flere formater (XML, JSON)</a:t>
            </a:r>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041400"/>
            <a:ext cx="8517577" cy="1179810"/>
          </a:xfrm>
          <a:prstGeom prst="rect">
            <a:avLst/>
          </a:prstGeom>
          <a:noFill/>
        </p:spPr>
        <p:txBody>
          <a:bodyPr wrap="square" rtlCol="0">
            <a:spAutoFit/>
          </a:bodyPr>
          <a:lstStyle/>
          <a:p>
            <a:pPr>
              <a:spcBef>
                <a:spcPts val="600"/>
              </a:spcBef>
              <a:spcAft>
                <a:spcPts val="400"/>
              </a:spcAft>
              <a:buFont typeface="Wingdings" pitchFamily="2" charset="2"/>
              <a:buChar char="ü"/>
            </a:pPr>
            <a:r>
              <a:rPr lang="nb-NO" dirty="0" smtClean="0"/>
              <a:t> Kan brukes direkte i et ASP .NET MVC 4 prosjekt</a:t>
            </a:r>
            <a:endParaRPr lang="nb-NO" dirty="0"/>
          </a:p>
          <a:p>
            <a:pPr>
              <a:spcBef>
                <a:spcPts val="600"/>
              </a:spcBef>
              <a:spcAft>
                <a:spcPts val="400"/>
              </a:spcAft>
              <a:buFont typeface="Wingdings" pitchFamily="2" charset="2"/>
              <a:buChar char="ü"/>
            </a:pPr>
            <a:r>
              <a:rPr lang="nb-NO" dirty="0" smtClean="0"/>
              <a:t> Eller installeres separat med nuget: Install-Package </a:t>
            </a:r>
            <a:r>
              <a:rPr lang="nb-NO" dirty="0"/>
              <a:t>Microsoft.AspNet.WebApi</a:t>
            </a:r>
            <a:endParaRPr lang="nb-NO" dirty="0" smtClean="0"/>
          </a:p>
          <a:p>
            <a:pPr>
              <a:spcBef>
                <a:spcPts val="600"/>
              </a:spcBef>
              <a:spcAft>
                <a:spcPts val="400"/>
              </a:spcAft>
              <a:buFont typeface="Wingdings" pitchFamily="2" charset="2"/>
              <a:buChar char="ü"/>
            </a:pPr>
            <a:endParaRPr lang="nb-NO"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3" y="2941167"/>
            <a:ext cx="5077534" cy="2381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54" y="2703008"/>
            <a:ext cx="2572109" cy="285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471328"/>
            <a:ext cx="7924577"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31918</TotalTime>
  <Words>1021</Words>
  <Application>Microsoft Office PowerPoint</Application>
  <PresentationFormat>On-screen Show (4:3)</PresentationFormat>
  <Paragraphs>244</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Georgia</vt:lpstr>
      <vt:lpstr>Wingdings</vt: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IHttpActionResult</vt:lpstr>
      <vt:lpstr>Oppgave</vt:lpstr>
      <vt:lpstr>Oppgave</vt:lpstr>
      <vt:lpstr>HATEOAS</vt:lpstr>
      <vt:lpstr>BONUS</vt:lpstr>
      <vt:lpstr>Takk for OSS</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Espen Ekvang</cp:lastModifiedBy>
  <cp:revision>1152</cp:revision>
  <dcterms:created xsi:type="dcterms:W3CDTF">2011-08-04T16:58:46Z</dcterms:created>
  <dcterms:modified xsi:type="dcterms:W3CDTF">2013-11-21T17:16:26Z</dcterms:modified>
</cp:coreProperties>
</file>