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95" r:id="rId10"/>
    <p:sldId id="296" r:id="rId11"/>
    <p:sldId id="289" r:id="rId12"/>
    <p:sldId id="275" r:id="rId13"/>
    <p:sldId id="294" r:id="rId14"/>
    <p:sldId id="293" r:id="rId15"/>
    <p:sldId id="297" r:id="rId16"/>
    <p:sldId id="279" r:id="rId17"/>
    <p:sldId id="292" r:id="rId18"/>
    <p:sldId id="290" r:id="rId19"/>
    <p:sldId id="291" r:id="rId20"/>
    <p:sldId id="280" r:id="rId21"/>
    <p:sldId id="281" r:id="rId22"/>
    <p:sldId id="282" r:id="rId23"/>
    <p:sldId id="278" r:id="rId24"/>
    <p:sldId id="287" r:id="rId25"/>
    <p:sldId id="283" r:id="rId26"/>
    <p:sldId id="285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64092" autoAdjust="0"/>
  </p:normalViewPr>
  <p:slideViewPr>
    <p:cSldViewPr snapToGrid="0" snapToObjects="1" showGuides="1">
      <p:cViewPr varScale="1">
        <p:scale>
          <a:sx n="64" d="100"/>
          <a:sy n="64" d="100"/>
        </p:scale>
        <p:origin x="-1997" y="-7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669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</a:p>
          <a:p>
            <a:endParaRPr lang="nb-NO" baseline="0" dirty="0" smtClean="0"/>
          </a:p>
          <a:p>
            <a:pPr marL="342900" indent="-342900">
              <a:buAutoNum type="arabicPeriod"/>
            </a:pPr>
            <a:r>
              <a:rPr lang="nb-NO" baseline="0" dirty="0" smtClean="0"/>
              <a:t>Lazy loading, laste opp deler av en stor struktur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Caching – Trenger ikke hente opp samme objekt flere ganger (på primærnøkkel)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Unit Of Work – ORM må til en hver tid vite hva som er endret og hvorfor (lagt til, endret, slettet)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Optimistic Concurrency – </a:t>
            </a:r>
            <a:r>
              <a:rPr lang="nb-NO" baseline="0" dirty="0" smtClean="0"/>
              <a:t>anta at ikke data blir endret, men gi feilmelding hvis man ser at data er endret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Data mapper – </a:t>
            </a:r>
            <a:r>
              <a:rPr lang="nb-NO" baseline="0" dirty="0" smtClean="0"/>
              <a:t>mapper tabell data til objekter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5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Denne sliden la jeg til mest for å få fokuset over på det vi skal</a:t>
            </a:r>
            <a:r>
              <a:rPr lang="nb-NO" baseline="0" dirty="0" smtClean="0"/>
              <a:t> gjøre i oppgaven nemlig bruke </a:t>
            </a:r>
            <a:r>
              <a:rPr lang="nb-NO" baseline="0" dirty="0" err="1" smtClean="0"/>
              <a:t>dapper-dot-net</a:t>
            </a:r>
            <a:r>
              <a:rPr lang="nb-NO" baseline="0" dirty="0" smtClean="0"/>
              <a:t>, neste slide viser et lite eksempel på hvordan man kan benytte </a:t>
            </a:r>
            <a:r>
              <a:rPr lang="nb-NO" baseline="0" dirty="0" err="1" smtClean="0"/>
              <a:t>dapper-dot-net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173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Løsningen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prosjekter</a:t>
            </a:r>
            <a:endParaRPr lang="en-US" baseline="0" dirty="0" smtClean="0"/>
          </a:p>
          <a:p>
            <a:r>
              <a:rPr lang="en-US" baseline="0" dirty="0" err="1" smtClean="0"/>
              <a:t>Bekk.dotnetintro.Blog.Api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API’et</a:t>
            </a:r>
            <a:endParaRPr lang="en-US" baseline="0" dirty="0" smtClean="0"/>
          </a:p>
          <a:p>
            <a:r>
              <a:rPr lang="en-US" baseline="0" dirty="0" err="1" smtClean="0"/>
              <a:t>Bekk.dotnetintro.Blog.Data</a:t>
            </a:r>
            <a:endParaRPr lang="en-US" baseline="0" dirty="0" smtClean="0"/>
          </a:p>
          <a:p>
            <a:r>
              <a:rPr lang="en-US" baseline="0" dirty="0" smtClean="0"/>
              <a:t>	- repository</a:t>
            </a:r>
          </a:p>
          <a:p>
            <a:r>
              <a:rPr lang="en-US" baseline="0" dirty="0" err="1" smtClean="0"/>
              <a:t>Bekk.dotnetintro.Blog.Data.Migrations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eventuelle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opprettinger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database</a:t>
            </a:r>
          </a:p>
          <a:p>
            <a:r>
              <a:rPr lang="en-US" baseline="0" dirty="0" err="1" smtClean="0"/>
              <a:t>Migreringene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kjører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oppstart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nødvendig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gjøre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annet</a:t>
            </a:r>
            <a:r>
              <a:rPr lang="en-US" baseline="0" dirty="0" smtClean="0"/>
              <a:t> en å </a:t>
            </a:r>
            <a:r>
              <a:rPr lang="en-US" baseline="0" dirty="0" err="1" smtClean="0"/>
              <a:t>trykke</a:t>
            </a:r>
            <a:r>
              <a:rPr lang="en-US" baseline="0" dirty="0" smtClean="0"/>
              <a:t> F5 for å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kjørt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migreringene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definetr</a:t>
            </a:r>
            <a:r>
              <a:rPr lang="en-US" baseline="0" dirty="0" smtClean="0"/>
              <a:t> I _01CreateTables.cs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nevnes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Structuremap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IOC. </a:t>
            </a:r>
            <a:r>
              <a:rPr lang="en-US" baseline="0" dirty="0" err="1" smtClean="0"/>
              <a:t>Verdt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sjekke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Global.asax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registreringen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kontaineren</a:t>
            </a:r>
            <a:r>
              <a:rPr lang="en-US" baseline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8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at ADO.NET er grunnsteinen</a:t>
            </a:r>
            <a:r>
              <a:rPr lang="nb-NO" baseline="0" dirty="0" smtClean="0"/>
              <a:t> uansett hvordan applikasjon man ønsker å koble til en datakilde.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924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greit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nevne</a:t>
            </a:r>
            <a:r>
              <a:rPr lang="en-US" baseline="0" dirty="0" smtClean="0"/>
              <a:t> her at man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ønsker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jobbe</a:t>
            </a:r>
            <a:r>
              <a:rPr lang="en-US" baseline="0" dirty="0" smtClean="0"/>
              <a:t> med dataset (</a:t>
            </a:r>
            <a:r>
              <a:rPr lang="en-US" baseline="0" dirty="0" err="1" smtClean="0"/>
              <a:t>hvertfall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min </a:t>
            </a:r>
            <a:r>
              <a:rPr lang="en-US" baseline="0" dirty="0" err="1" smtClean="0"/>
              <a:t>personlige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Neste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inneholder</a:t>
            </a:r>
            <a:r>
              <a:rPr lang="en-US" baseline="0" dirty="0" smtClean="0"/>
              <a:t> en link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artikkel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hvordan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en god ting </a:t>
            </a:r>
            <a:r>
              <a:rPr lang="en-US" baseline="0" dirty="0" err="1" smtClean="0"/>
              <a:t>skrevet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Kongsli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</a:p>
          <a:p>
            <a:pPr>
              <a:buFontTx/>
              <a:buChar char="-"/>
            </a:pPr>
            <a:r>
              <a:rPr lang="nb-NO" baseline="0" dirty="0" smtClean="0"/>
              <a:t> Data-drevet applikasjon i stedet for objektorientert applikasjon</a:t>
            </a:r>
          </a:p>
          <a:p>
            <a:pPr>
              <a:buFontTx/>
              <a:buChar char="-"/>
            </a:pPr>
            <a:r>
              <a:rPr lang="nb-NO" baseline="0" dirty="0" smtClean="0"/>
              <a:t> lite testbart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Connectionstring</a:t>
            </a:r>
            <a:r>
              <a:rPr lang="nb-NO" dirty="0" smtClean="0"/>
              <a:t>-seksjonen</a:t>
            </a:r>
            <a:r>
              <a:rPr lang="nb-NO" baseline="0" dirty="0" smtClean="0"/>
              <a:t> i </a:t>
            </a:r>
            <a:r>
              <a:rPr lang="nb-NO" baseline="0" dirty="0" err="1" smtClean="0"/>
              <a:t>web.config</a:t>
            </a:r>
            <a:r>
              <a:rPr lang="nb-NO" baseline="0" dirty="0" smtClean="0"/>
              <a:t>/</a:t>
            </a:r>
            <a:r>
              <a:rPr lang="nb-NO" baseline="0" dirty="0" err="1" smtClean="0"/>
              <a:t>app.config</a:t>
            </a:r>
            <a:r>
              <a:rPr lang="nb-NO" baseline="0" dirty="0" smtClean="0"/>
              <a:t> er sentral </a:t>
            </a:r>
            <a:r>
              <a:rPr lang="nb-NO" baseline="0" dirty="0" err="1" smtClean="0"/>
              <a:t>mtp</a:t>
            </a:r>
            <a:r>
              <a:rPr lang="nb-NO" baseline="0" dirty="0" smtClean="0"/>
              <a:t> hvordan applikasjonen skal koble til databasen.</a:t>
            </a:r>
          </a:p>
          <a:p>
            <a:r>
              <a:rPr lang="nb-NO" baseline="0" dirty="0" smtClean="0"/>
              <a:t>Eksempelet over viser en </a:t>
            </a:r>
            <a:r>
              <a:rPr lang="nb-NO" baseline="0" dirty="0" err="1" smtClean="0"/>
              <a:t>connectionstring</a:t>
            </a:r>
            <a:r>
              <a:rPr lang="nb-NO" baseline="0" dirty="0" smtClean="0"/>
              <a:t> mot en database representert i en lokal </a:t>
            </a:r>
            <a:r>
              <a:rPr lang="nb-NO" baseline="0" dirty="0" err="1" smtClean="0"/>
              <a:t>mdf</a:t>
            </a:r>
            <a:r>
              <a:rPr lang="nb-NO" baseline="0" dirty="0" smtClean="0"/>
              <a:t> fil (Dette kommer vi også til å gjøre i oppgavene).</a:t>
            </a:r>
          </a:p>
          <a:p>
            <a:r>
              <a:rPr lang="nb-NO" baseline="0" dirty="0" smtClean="0"/>
              <a:t>Her kan man blant annet se at man spesifiserer hvilken provider som ADO.NET skal benytte i det tilkoblingen skal opprettes.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System.Configuration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namespace’et</a:t>
            </a:r>
            <a:r>
              <a:rPr lang="nb-NO" baseline="0" dirty="0" smtClean="0"/>
              <a:t> tilbyr en måte å direkte lese ut </a:t>
            </a:r>
            <a:r>
              <a:rPr lang="nb-NO" baseline="0" dirty="0" err="1" smtClean="0"/>
              <a:t>connectionstrings</a:t>
            </a:r>
            <a:r>
              <a:rPr lang="nb-NO" baseline="0" dirty="0" smtClean="0"/>
              <a:t> som vist i eksempelet under her.</a:t>
            </a:r>
          </a:p>
          <a:p>
            <a:r>
              <a:rPr lang="nb-NO" baseline="0" dirty="0" smtClean="0"/>
              <a:t>For å opprette en tilkobling sender man inn </a:t>
            </a:r>
            <a:r>
              <a:rPr lang="nb-NO" baseline="0" dirty="0" err="1" smtClean="0"/>
              <a:t>connectionstring’en</a:t>
            </a:r>
            <a:r>
              <a:rPr lang="nb-NO" baseline="0" dirty="0" smtClean="0"/>
              <a:t> til </a:t>
            </a:r>
            <a:r>
              <a:rPr lang="nb-NO" baseline="0" dirty="0" err="1" smtClean="0"/>
              <a:t>SqlConnection</a:t>
            </a:r>
            <a:r>
              <a:rPr lang="nb-NO" baseline="0" dirty="0" smtClean="0"/>
              <a:t> – Anbefalt praksis å bruke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-statement rundt dette – spørsmål til kursdeltakerne: hvorfor er dette lurt?</a:t>
            </a:r>
          </a:p>
          <a:p>
            <a:r>
              <a:rPr lang="nb-NO" baseline="0" dirty="0" smtClean="0"/>
              <a:t>Husk å gjøre en </a:t>
            </a:r>
            <a:r>
              <a:rPr lang="nb-NO" baseline="0" dirty="0" err="1" smtClean="0"/>
              <a:t>connection.Open</a:t>
            </a:r>
            <a:r>
              <a:rPr lang="nb-NO" baseline="0" dirty="0" smtClean="0"/>
              <a:t>() før du begynner å bruke tilkoblingen ellers kastes det en </a:t>
            </a:r>
            <a:r>
              <a:rPr lang="nb-NO" baseline="0" dirty="0" err="1" smtClean="0"/>
              <a:t>exception</a:t>
            </a:r>
            <a:r>
              <a:rPr lang="nb-NO" baseline="0" dirty="0" smtClean="0"/>
              <a:t> om at man ikke kan utføre spørringer på en tilkobling som ikke er åpen.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57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Når man</a:t>
            </a:r>
            <a:r>
              <a:rPr lang="nb-NO" baseline="0" dirty="0" smtClean="0"/>
              <a:t> har en tilkobling oppretter man videre en kommando som er det man skal sende ned til database og som er den operasjonen man ønsker utført.</a:t>
            </a:r>
          </a:p>
          <a:p>
            <a:r>
              <a:rPr lang="nb-NO" baseline="0" dirty="0" smtClean="0"/>
              <a:t>Dette er innenfor </a:t>
            </a:r>
            <a:r>
              <a:rPr lang="nb-NO" baseline="0" dirty="0" err="1" smtClean="0"/>
              <a:t>scope’et</a:t>
            </a:r>
            <a:r>
              <a:rPr lang="nb-NO" baseline="0" dirty="0" smtClean="0"/>
              <a:t> av </a:t>
            </a:r>
            <a:r>
              <a:rPr lang="nb-NO" baseline="0" dirty="0" err="1" smtClean="0"/>
              <a:t>using-statement’et</a:t>
            </a:r>
            <a:r>
              <a:rPr lang="nb-NO" baseline="0" dirty="0" smtClean="0"/>
              <a:t> til den åpne tilkoblingen fra forrige slide.</a:t>
            </a:r>
          </a:p>
          <a:p>
            <a:r>
              <a:rPr lang="nb-NO" baseline="0" dirty="0" err="1" smtClean="0"/>
              <a:t>CommandType</a:t>
            </a:r>
            <a:r>
              <a:rPr lang="nb-NO" baseline="0" dirty="0" smtClean="0"/>
              <a:t> er i dette tilfelle </a:t>
            </a:r>
            <a:r>
              <a:rPr lang="nb-NO" baseline="0" dirty="0" err="1" smtClean="0"/>
              <a:t>Text</a:t>
            </a:r>
            <a:r>
              <a:rPr lang="nb-NO" baseline="0" dirty="0" smtClean="0"/>
              <a:t>, typisk et SQL statement, men her kan man også spesifisere </a:t>
            </a:r>
            <a:r>
              <a:rPr lang="nb-NO" baseline="0" dirty="0" err="1" smtClean="0"/>
              <a:t>f.eks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Stored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Procedure</a:t>
            </a:r>
            <a:r>
              <a:rPr lang="nb-NO" baseline="0" dirty="0" smtClean="0"/>
              <a:t> hvis man heller ønsker å eksekvere det.</a:t>
            </a:r>
          </a:p>
          <a:p>
            <a:endParaRPr lang="nb-NO" baseline="0" dirty="0" smtClean="0"/>
          </a:p>
          <a:p>
            <a:r>
              <a:rPr lang="nb-NO" baseline="0" dirty="0" smtClean="0"/>
              <a:t>Med kommandoen man har opprettet kan man enten 1) hente ut data 2) oppdatere/slette data.</a:t>
            </a:r>
          </a:p>
          <a:p>
            <a:r>
              <a:rPr lang="nb-NO" baseline="0" dirty="0" smtClean="0"/>
              <a:t>Dette gjøres fortrinnsvis ved hjelp av .</a:t>
            </a:r>
            <a:r>
              <a:rPr lang="nb-NO" baseline="0" dirty="0" err="1" smtClean="0"/>
              <a:t>ExecuteReader</a:t>
            </a:r>
            <a:r>
              <a:rPr lang="nb-NO" baseline="0" dirty="0" smtClean="0"/>
              <a:t>() dersom man forventer å få noe tilbake som man kan lese ut.</a:t>
            </a:r>
          </a:p>
          <a:p>
            <a:r>
              <a:rPr lang="nb-NO" baseline="0" dirty="0" smtClean="0"/>
              <a:t>Ved å bruke </a:t>
            </a:r>
            <a:r>
              <a:rPr lang="nb-NO" baseline="0" dirty="0" err="1" smtClean="0"/>
              <a:t>ExecuteNonQuery</a:t>
            </a:r>
            <a:r>
              <a:rPr lang="nb-NO" baseline="0" dirty="0" smtClean="0"/>
              <a:t>() sender man en kommando ned til databasen som man ikke forventer å få ut et lesbart resultat fra (</a:t>
            </a:r>
            <a:r>
              <a:rPr lang="nb-NO" baseline="0" dirty="0" err="1" smtClean="0"/>
              <a:t>f.eks</a:t>
            </a:r>
            <a:r>
              <a:rPr lang="nb-NO" baseline="0" dirty="0" smtClean="0"/>
              <a:t> UPDATE eller DELETE).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63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</a:p>
          <a:p>
            <a:r>
              <a:rPr lang="nb-NO" baseline="0" dirty="0" smtClean="0"/>
              <a:t>Vis gjerne hvordan man legger til en *.</a:t>
            </a:r>
            <a:r>
              <a:rPr lang="nb-NO" baseline="0" dirty="0" err="1" smtClean="0"/>
              <a:t>mdf</a:t>
            </a:r>
            <a:r>
              <a:rPr lang="nb-NO" baseline="0" dirty="0" smtClean="0"/>
              <a:t> fil i et nytt prosjekt for å vise hvordan dette gjøres og forsøk å gjør en tilkobling til databasen.</a:t>
            </a:r>
          </a:p>
          <a:p>
            <a:endParaRPr lang="nb-NO" baseline="0" dirty="0" smtClean="0"/>
          </a:p>
          <a:p>
            <a:pPr marL="342900" indent="-342900">
              <a:buAutoNum type="arabicPeriod"/>
            </a:pPr>
            <a:r>
              <a:rPr lang="nb-NO" baseline="0" dirty="0" smtClean="0"/>
              <a:t>Lag ny konsollapplikasjon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Høyreklikk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prosjektet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velg</a:t>
            </a:r>
            <a:r>
              <a:rPr lang="en-US" baseline="0" dirty="0" smtClean="0"/>
              <a:t> Add -&gt;New Item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I Wizard </a:t>
            </a:r>
            <a:r>
              <a:rPr lang="en-US" baseline="0" dirty="0" err="1" smtClean="0"/>
              <a:t>velg</a:t>
            </a:r>
            <a:r>
              <a:rPr lang="en-US" baseline="0" dirty="0" smtClean="0"/>
              <a:t> Data -&gt; Service-based Database </a:t>
            </a:r>
          </a:p>
          <a:p>
            <a:pPr marL="342900" indent="-342900">
              <a:buAutoNum type="arabicPeriod"/>
            </a:pPr>
            <a:r>
              <a:rPr lang="en-US" baseline="0" dirty="0" err="1" smtClean="0"/>
              <a:t>Gi</a:t>
            </a:r>
            <a:r>
              <a:rPr lang="en-US" baseline="0" dirty="0" smtClean="0"/>
              <a:t> den et </a:t>
            </a:r>
            <a:r>
              <a:rPr lang="en-US" baseline="0" dirty="0" err="1" smtClean="0"/>
              <a:t>navn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trykk</a:t>
            </a:r>
            <a:r>
              <a:rPr lang="en-US" baseline="0" dirty="0" smtClean="0"/>
              <a:t> Add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Velg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0" dirty="0" smtClean="0"/>
              <a:t> database Model </a:t>
            </a:r>
            <a:r>
              <a:rPr lang="en-US" baseline="0" dirty="0" err="1" smtClean="0"/>
              <a:t>veiviseren</a:t>
            </a:r>
            <a:r>
              <a:rPr lang="en-US" baseline="0" dirty="0" smtClean="0"/>
              <a:t> (man </a:t>
            </a:r>
            <a:r>
              <a:rPr lang="en-US" baseline="0" dirty="0" err="1" smtClean="0"/>
              <a:t>må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noe</a:t>
            </a:r>
            <a:r>
              <a:rPr lang="en-US" baseline="0" dirty="0" smtClean="0"/>
              <a:t> her, men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senere</a:t>
            </a:r>
            <a:r>
              <a:rPr lang="en-US" baseline="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aseline="0" dirty="0" err="1" smtClean="0"/>
              <a:t>Trykk</a:t>
            </a:r>
            <a:r>
              <a:rPr lang="en-US" baseline="0" dirty="0" smtClean="0"/>
              <a:t> Finish</a:t>
            </a:r>
          </a:p>
          <a:p>
            <a:pPr marL="342900" indent="-342900">
              <a:buAutoNum type="arabicPeriod"/>
            </a:pPr>
            <a:r>
              <a:rPr lang="en-US" baseline="0" dirty="0" err="1" smtClean="0"/>
              <a:t>Slett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opprettet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høyreklikke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Slett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Vis at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inneholder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connectionstring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databasen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err="1" smtClean="0"/>
              <a:t>Åpne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Program.cs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gjør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tilkobling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databasen</a:t>
            </a:r>
            <a:r>
              <a:rPr lang="en-US" baseline="0" dirty="0" smtClean="0"/>
              <a:t> for å </a:t>
            </a:r>
            <a:r>
              <a:rPr lang="en-US" baseline="0" dirty="0" err="1" smtClean="0"/>
              <a:t>verifisere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opprettelsen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f.eks</a:t>
            </a:r>
            <a:r>
              <a:rPr lang="en-US" baseline="0" dirty="0" smtClean="0"/>
              <a:t>: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	</a:t>
            </a:r>
          </a:p>
          <a:p>
            <a:r>
              <a:rPr lang="en-US" sz="1500" kern="1200" baseline="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	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using(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var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connection = new 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SqlConnection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(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ConfigurationManager.ConnectionStrings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["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MyDbConnectionString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"].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ConnectionString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))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{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    </a:t>
            </a:r>
            <a:r>
              <a:rPr lang="nb-NO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connection.Open</a:t>
            </a:r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();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    </a:t>
            </a:r>
            <a:r>
              <a:rPr lang="nb-NO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Console.WriteLine</a:t>
            </a:r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("Connected");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}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3311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Jeg tenkte bare vi skulle nevne</a:t>
            </a:r>
            <a:r>
              <a:rPr lang="nb-NO" baseline="0" dirty="0" smtClean="0"/>
              <a:t> dette slik at man er klar over at når man gjør endringer mot databasen er det viktig å sikre med transaksjon rundt.</a:t>
            </a:r>
          </a:p>
          <a:p>
            <a:r>
              <a:rPr lang="nb-NO" baseline="0" dirty="0" smtClean="0"/>
              <a:t>Her har dere vel kanskje et par eksempler på hva som kan skje dersom man ikke håndterer det riktig.</a:t>
            </a:r>
          </a:p>
          <a:p>
            <a:r>
              <a:rPr lang="nb-NO" baseline="0" dirty="0" err="1" smtClean="0"/>
              <a:t>F.Eks</a:t>
            </a:r>
            <a:r>
              <a:rPr lang="nb-NO" baseline="0" dirty="0" smtClean="0"/>
              <a:t> man gjør noe i en applikasjon som berører to databaseoppdateringer, den første går bra, mens den andre feiler.</a:t>
            </a:r>
          </a:p>
          <a:p>
            <a:r>
              <a:rPr lang="nb-NO" baseline="0" dirty="0" smtClean="0"/>
              <a:t>Dersom man ikke har transaksjon rundt vil man få inkonsistens i databasen.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398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dapper-dot-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sli.net/nblog/2007/08/28/datasets-thanks-but-no-thank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686" y="4081821"/>
            <a:ext cx="6037688" cy="1367999"/>
          </a:xfrm>
        </p:spPr>
        <p:txBody>
          <a:bodyPr/>
          <a:lstStyle/>
          <a:p>
            <a:r>
              <a:rPr lang="nb-NO" dirty="0" smtClean="0"/>
              <a:t>En introduksjon til hvordan man kan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75091" y="5914170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(Espen Ekvang)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375091" y="6386125"/>
            <a:ext cx="4396995" cy="251795"/>
          </a:xfrm>
        </p:spPr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transaksjoner rundt operasjonene fra forrige oppgave som gjør endringer på dataene i databasen.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708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Følgende bør støttes av en ORM: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Lazy loading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Caching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Unit of work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Samtidighet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Data </a:t>
            </a:r>
            <a:r>
              <a:rPr lang="nb-NO" sz="1400" dirty="0" smtClean="0"/>
              <a:t>mapper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01647" cy="307777"/>
          </a:xfrm>
        </p:spPr>
        <p:txBody>
          <a:bodyPr/>
          <a:lstStyle/>
          <a:p>
            <a:r>
              <a:rPr lang="nb-NO" dirty="0" smtClean="0"/>
              <a:t>Dapper-dot-net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99450"/>
            <a:ext cx="8102827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Enkel utvidelse på toppen av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 smtClean="0"/>
              <a:t>Mulighet for enkel mapping til Objekter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È</a:t>
            </a:r>
            <a:r>
              <a:rPr lang="nb-NO" sz="1600" dirty="0" smtClean="0"/>
              <a:t>n fil som gir utvidelser til IDbConnection grensesnittet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 smtClean="0"/>
              <a:t>blant annet connection.Query&lt;YourType&gt;();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Tilgjengelig via NuGet: Install-package Dapper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Mer info: </a:t>
            </a:r>
            <a:r>
              <a:rPr lang="nb-NO" sz="1600" dirty="0">
                <a:hlinkClick r:id="rId2"/>
              </a:rPr>
              <a:t>https://code.google.com/p/dapper-dot-net/</a:t>
            </a:r>
            <a:endParaRPr lang="nb-NO" sz="16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7263" y="2826806"/>
            <a:ext cx="8790433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/>
              <a:t>co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persons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connection.Query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 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id,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FROM 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Person“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nb-NO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96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ta utgangspunkt i WebAPI’et som vi lagde forrige kurskveld. Api’et vi da lagde hadde en statisk variabel som simulerer databasen.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 </a:t>
            </a:r>
            <a:r>
              <a:rPr lang="nb-NO" dirty="0">
                <a:solidFill>
                  <a:schemeClr val="bg1"/>
                </a:solidFill>
              </a:rPr>
              <a:t>mappen </a:t>
            </a:r>
            <a:r>
              <a:rPr lang="nb-NO" dirty="0" err="1" smtClean="0">
                <a:solidFill>
                  <a:schemeClr val="bg1"/>
                </a:solidFill>
              </a:rPr>
              <a:t>persistingData</a:t>
            </a:r>
            <a:r>
              <a:rPr lang="nb-NO" dirty="0" smtClean="0">
                <a:solidFill>
                  <a:schemeClr val="bg1"/>
                </a:solidFill>
              </a:rPr>
              <a:t>/Oppgaver/</a:t>
            </a:r>
            <a:r>
              <a:rPr lang="nb-NO" dirty="0" err="1" smtClean="0">
                <a:solidFill>
                  <a:schemeClr val="bg1"/>
                </a:solidFill>
              </a:rPr>
              <a:t>Bekk.dotnetintro.Blog</a:t>
            </a:r>
            <a:r>
              <a:rPr lang="nb-NO" dirty="0" smtClean="0">
                <a:solidFill>
                  <a:schemeClr val="bg1"/>
                </a:solidFill>
              </a:rPr>
              <a:t> på </a:t>
            </a:r>
            <a:r>
              <a:rPr lang="nb-NO" dirty="0" err="1" smtClean="0">
                <a:solidFill>
                  <a:schemeClr val="bg1"/>
                </a:solidFill>
              </a:rPr>
              <a:t>repoet</a:t>
            </a:r>
            <a:r>
              <a:rPr lang="nb-NO" dirty="0" smtClean="0">
                <a:solidFill>
                  <a:schemeClr val="bg1"/>
                </a:solidFill>
              </a:rPr>
              <a:t> til kurset finner dere en </a:t>
            </a:r>
            <a:r>
              <a:rPr lang="nb-NO" dirty="0" err="1" smtClean="0">
                <a:solidFill>
                  <a:schemeClr val="bg1"/>
                </a:solidFill>
              </a:rPr>
              <a:t>solution</a:t>
            </a:r>
            <a:r>
              <a:rPr lang="nb-NO" dirty="0" smtClean="0">
                <a:solidFill>
                  <a:schemeClr val="bg1"/>
                </a:solidFill>
              </a:rPr>
              <a:t> som inneholder </a:t>
            </a:r>
            <a:r>
              <a:rPr lang="nb-NO" dirty="0" err="1" smtClean="0">
                <a:solidFill>
                  <a:schemeClr val="bg1"/>
                </a:solidFill>
              </a:rPr>
              <a:t>webapi’et</a:t>
            </a:r>
            <a:r>
              <a:rPr lang="nb-NO" dirty="0" smtClean="0">
                <a:solidFill>
                  <a:schemeClr val="bg1"/>
                </a:solidFill>
              </a:rPr>
              <a:t> som vi lagde forrige gang.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Dersom dere ikke vil benytte eget </a:t>
            </a:r>
            <a:r>
              <a:rPr lang="nb-NO" dirty="0" err="1" smtClean="0">
                <a:solidFill>
                  <a:schemeClr val="bg1"/>
                </a:solidFill>
              </a:rPr>
              <a:t>WebAPI</a:t>
            </a:r>
            <a:r>
              <a:rPr lang="nb-NO" dirty="0" smtClean="0">
                <a:solidFill>
                  <a:schemeClr val="bg1"/>
                </a:solidFill>
              </a:rPr>
              <a:t> kan dere benytte denne som utgangspunkt.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Dere kan benytte </a:t>
            </a:r>
            <a:r>
              <a:rPr lang="nb-NO" dirty="0" err="1" smtClean="0">
                <a:solidFill>
                  <a:schemeClr val="bg1"/>
                </a:solidFill>
              </a:rPr>
              <a:t>Dapper</a:t>
            </a:r>
            <a:r>
              <a:rPr lang="nb-NO" dirty="0" smtClean="0">
                <a:solidFill>
                  <a:schemeClr val="bg1"/>
                </a:solidFill>
              </a:rPr>
              <a:t> for å utføre spørringer.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Løsningen er også konfigurert med </a:t>
            </a:r>
            <a:r>
              <a:rPr lang="nb-NO" dirty="0" err="1" smtClean="0">
                <a:solidFill>
                  <a:schemeClr val="bg1"/>
                </a:solidFill>
              </a:rPr>
              <a:t>FluentMigrator</a:t>
            </a:r>
            <a:r>
              <a:rPr lang="nb-NO" dirty="0" smtClean="0">
                <a:solidFill>
                  <a:schemeClr val="bg1"/>
                </a:solidFill>
              </a:rPr>
              <a:t> for de som vil prøve å generere databasen ved hjelp av den. Sjekk i så fall ut klassen _01CreateTables.cs i Migrations prosjektet. 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Kort sagt: Oppgaven går ut på å implementere funksjonene i </a:t>
            </a:r>
            <a:r>
              <a:rPr lang="nb-NO" dirty="0" err="1" smtClean="0">
                <a:solidFill>
                  <a:schemeClr val="bg1"/>
                </a:solidFill>
              </a:rPr>
              <a:t>BlogPostRepository.cs</a:t>
            </a:r>
            <a:r>
              <a:rPr lang="nb-NO" dirty="0" smtClean="0">
                <a:solidFill>
                  <a:schemeClr val="bg1"/>
                </a:solidFill>
              </a:rPr>
              <a:t> slik at det lagres data til databasen og ikke bare i minne.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82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98010" cy="307777"/>
          </a:xfrm>
        </p:spPr>
        <p:txBody>
          <a:bodyPr/>
          <a:lstStyle/>
          <a:p>
            <a:r>
              <a:rPr lang="nb-NO" dirty="0" smtClean="0"/>
              <a:t>IUnitOfwork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Burde vi ta noe om iunitofwork?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70944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5466" cy="307777"/>
          </a:xfrm>
        </p:spPr>
        <p:txBody>
          <a:bodyPr/>
          <a:lstStyle/>
          <a:p>
            <a:r>
              <a:rPr lang="nb-NO" dirty="0" smtClean="0"/>
              <a:t>Linq to...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– Language Integrated Query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Bruke LINQ  til å kjøre spørringer mot enumerable objekter i ADO.NET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DataSet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SQL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Entities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1073" cy="307777"/>
          </a:xfrm>
        </p:spPr>
        <p:txBody>
          <a:bodyPr/>
          <a:lstStyle/>
          <a:p>
            <a:r>
              <a:rPr lang="nb-NO" dirty="0" smtClean="0"/>
              <a:t>Linq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2005" y="1196792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2005" y="4033376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{Title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Content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 is the new content"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dataContext.BlogEntries.InsertOnSubmit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2004" y="5038962"/>
            <a:ext cx="810282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dataContext.BlogEntries.DeleteOnSubmit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67" y="879989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Hente 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004" y="3727878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Sette inn: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004" y="472344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Slette: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3167" y="2332362"/>
            <a:ext cx="8102828" cy="127727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                                    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"New Title"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33" y="201562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Oppdatere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5262" cy="307777"/>
          </a:xfrm>
        </p:spPr>
        <p:txBody>
          <a:bodyPr/>
          <a:lstStyle/>
          <a:p>
            <a:r>
              <a:rPr lang="nb-NO" dirty="0" smtClean="0"/>
              <a:t>datacontext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Bro mellom databasen og LINQ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Ansvarlig for oversettelse mellom LINQ og T-SQL, samt mapping av resultater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DataContext lar deg: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Koble til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Sende endringer tilbake til serveren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17279" y="2410523"/>
            <a:ext cx="3707171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469" y="6340851"/>
            <a:ext cx="50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i="1" dirty="0" smtClean="0"/>
              <a:t>get it as late as possible and get rid of it as soon as you can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Denne oppgaven er innholdsmessig lik som den forrige, eneste forskjell er at vi nå skal løse den ved hjelp av LINQ to SQL. 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Transaksjoner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Micro </a:t>
            </a:r>
            <a:r>
              <a:rPr lang="nb-NO" sz="2000" dirty="0"/>
              <a:t>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Dapper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Object Relational Mapping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 for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pic>
        <p:nvPicPr>
          <p:cNvPr id="22530" name="Picture 2" descr="http://nhforge.org/doc/nh/shared/images/l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5" y="4022385"/>
            <a:ext cx="3419475" cy="2514600"/>
          </a:xfrm>
          <a:prstGeom prst="rect">
            <a:avLst/>
          </a:prstGeom>
          <a:noFill/>
        </p:spPr>
      </p:pic>
      <p:pic>
        <p:nvPicPr>
          <p:cNvPr id="22532" name="Picture 4" descr="http://nhforge.org/doc/nh/shared/images/fullcre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098459"/>
            <a:ext cx="4791075" cy="34385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671273"/>
            <a:ext cx="7812200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public virtual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}        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  <a:br>
              <a:rPr lang="nb-NO" sz="1400" dirty="0" smtClean="0"/>
            </a:b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Husk </a:t>
            </a:r>
            <a:r>
              <a:rPr lang="nb-NO" sz="1400" i="1" dirty="0" smtClean="0"/>
              <a:t>Build Action</a:t>
            </a:r>
            <a:r>
              <a:rPr lang="nb-NO" sz="1400" dirty="0" smtClean="0"/>
              <a:t> til </a:t>
            </a:r>
            <a:r>
              <a:rPr lang="nb-NO" sz="1400" i="1" dirty="0" smtClean="0"/>
              <a:t>Embedded Resource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444499"/>
            <a:ext cx="81028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/>
            </a:r>
            <a:br>
              <a:rPr lang="nb-NO" sz="1100" dirty="0" smtClean="0"/>
            </a:br>
            <a:r>
              <a:rPr lang="nb-NO" sz="1100" dirty="0" smtClean="0"/>
              <a:t>Testprosjektet må ha referanse til NHibernate.dll, Iesi.Collections.dll, System.Data.SqlServerCe.dll i tillegg til selve prosjektet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4889708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nb-NO" sz="1100" i="1" dirty="0" smtClean="0">
                <a:solidFill>
                  <a:schemeClr val="bg1"/>
                </a:solidFill>
              </a:rPr>
              <a:t>Hint: For å kunne verifisere at noe er lagret i databasen, kan det være nødvendig å opprette en sessionFactory som kan brukes av testene for å gjøre spørringer mot databasen utenom repository. Denne bør kun initialiseres èn gang, en idè kan være å bruke [ClassInitialize] attributten for å få til dette innenfor en testklasse.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Aksessere forskjellig typer data med de samme metodene </a:t>
            </a:r>
            <a:br>
              <a:rPr lang="nb-NO" sz="2000" dirty="0" smtClean="0"/>
            </a:br>
            <a:r>
              <a:rPr lang="nb-NO" sz="2000" dirty="0" smtClean="0"/>
              <a:t>   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Viktig å kjenne til selv om mange i dag benytter seg av en </a:t>
            </a:r>
            <a:r>
              <a:rPr lang="nb-NO" sz="2000" dirty="0"/>
              <a:t/>
            </a:r>
            <a:br>
              <a:rPr lang="nb-NO" sz="2000" dirty="0"/>
            </a:br>
            <a:r>
              <a:rPr lang="nb-NO" sz="2000" dirty="0" smtClean="0"/>
              <a:t>    Object Relation Mapper (ORM)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2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92667" y="6301726"/>
            <a:ext cx="3379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>
                <a:hlinkClick r:id="rId3"/>
              </a:rPr>
              <a:t>DataSets</a:t>
            </a:r>
            <a:r>
              <a:rPr lang="en-US" sz="1700" dirty="0" smtClean="0">
                <a:hlinkClick r:id="rId3"/>
              </a:rPr>
              <a:t> - Thanks, but no thanks</a:t>
            </a:r>
            <a:endParaRPr lang="en-US" sz="1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datakilde ved å høyreklikke på prosjektet og velge Add. Klikk på Data og velg </a:t>
            </a:r>
            <a:r>
              <a:rPr lang="nb-NO" i="1" dirty="0" smtClean="0">
                <a:solidFill>
                  <a:schemeClr val="bg1"/>
                </a:solidFill>
              </a:rPr>
              <a:t>Service-based Database</a:t>
            </a:r>
            <a:r>
              <a:rPr lang="nb-NO" dirty="0" smtClean="0">
                <a:solidFill>
                  <a:schemeClr val="bg1"/>
                </a:solidFill>
              </a:rPr>
              <a:t>. Filen skal være av typen *.mdf </a:t>
            </a:r>
            <a:endParaRPr lang="nb-NO" i="1" dirty="0" smtClean="0">
              <a:solidFill>
                <a:schemeClr val="bg1"/>
              </a:solidFill>
            </a:endParaRP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DELETE FROM Person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550" cy="307777"/>
          </a:xfrm>
        </p:spPr>
        <p:txBody>
          <a:bodyPr/>
          <a:lstStyle/>
          <a:p>
            <a:r>
              <a:rPr lang="nb-NO" dirty="0" smtClean="0"/>
              <a:t>transaksjoner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2186948"/>
            <a:ext cx="8613830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TransactionScope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nb-NO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utfør operasjoner som gjør endringer mot databasen</a:t>
            </a:r>
            <a:r>
              <a:rPr lang="nb-NO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nb-NO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transactionScope.Complete();</a:t>
            </a:r>
            <a:endParaRPr lang="nb-NO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1127934"/>
            <a:ext cx="810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000" dirty="0" smtClean="0"/>
              <a:t>Viktigheten av transaksjoner når man gjør endringer på data</a:t>
            </a:r>
          </a:p>
        </p:txBody>
      </p:sp>
    </p:spTree>
    <p:extLst>
      <p:ext uri="{BB962C8B-B14F-4D97-AF65-F5344CB8AC3E}">
        <p14:creationId xmlns:p14="http://schemas.microsoft.com/office/powerpoint/2010/main" val="30601427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32219</TotalTime>
  <Words>1649</Words>
  <Application>Microsoft Office PowerPoint</Application>
  <PresentationFormat>On-screen Show (4:3)</PresentationFormat>
  <Paragraphs>434</Paragraphs>
  <Slides>27</Slides>
  <Notes>17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transaksjoner</vt:lpstr>
      <vt:lpstr>Oppgave</vt:lpstr>
      <vt:lpstr>Object relational mapping</vt:lpstr>
      <vt:lpstr>Microorm</vt:lpstr>
      <vt:lpstr>Dapper-dot-net</vt:lpstr>
      <vt:lpstr>Oppgave</vt:lpstr>
      <vt:lpstr>IUnitOfwork</vt:lpstr>
      <vt:lpstr>Linq to...</vt:lpstr>
      <vt:lpstr>Linq to sql</vt:lpstr>
      <vt:lpstr>datacontext</vt:lpstr>
      <vt:lpstr>Oppgave</vt:lpstr>
      <vt:lpstr>NHibernate</vt:lpstr>
      <vt:lpstr>Komme i gang</vt:lpstr>
      <vt:lpstr>Komme i gang</vt:lpstr>
      <vt:lpstr>Oppgave </vt:lpstr>
      <vt:lpstr>ISessionfactory og Isession</vt:lpstr>
      <vt:lpstr>PowerPoint Presentation</vt:lpstr>
      <vt:lpstr>Oppgave </vt:lpstr>
      <vt:lpstr>Oppgave 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1279</cp:revision>
  <dcterms:created xsi:type="dcterms:W3CDTF">2011-08-04T16:58:46Z</dcterms:created>
  <dcterms:modified xsi:type="dcterms:W3CDTF">2013-11-26T13:38:08Z</dcterms:modified>
</cp:coreProperties>
</file>