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66" r:id="rId3"/>
    <p:sldId id="295" r:id="rId4"/>
    <p:sldId id="292" r:id="rId5"/>
    <p:sldId id="293" r:id="rId6"/>
    <p:sldId id="288" r:id="rId7"/>
    <p:sldId id="271" r:id="rId8"/>
    <p:sldId id="273" r:id="rId9"/>
    <p:sldId id="274" r:id="rId10"/>
    <p:sldId id="270" r:id="rId11"/>
    <p:sldId id="275" r:id="rId12"/>
    <p:sldId id="294" r:id="rId13"/>
    <p:sldId id="290" r:id="rId14"/>
    <p:sldId id="269" r:id="rId15"/>
    <p:sldId id="279" r:id="rId16"/>
    <p:sldId id="289" r:id="rId17"/>
    <p:sldId id="29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81221" autoAdjust="0"/>
  </p:normalViewPr>
  <p:slideViewPr>
    <p:cSldViewPr snapToGrid="0" snapToObjects="1" showGuides="1">
      <p:cViewPr varScale="1">
        <p:scale>
          <a:sx n="82" d="100"/>
          <a:sy n="82" d="100"/>
        </p:scale>
        <p:origin x="-1493" y="-86"/>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REST –</a:t>
            </a:r>
            <a:r>
              <a:rPr lang="nb-NO" baseline="0" dirty="0" smtClean="0"/>
              <a:t> arkitekturstil eller rettningslinjer for hvordan lage HTTP-baserte tjenester</a:t>
            </a:r>
          </a:p>
          <a:p>
            <a:r>
              <a:rPr lang="nb-NO" baseline="0" dirty="0" smtClean="0"/>
              <a:t>REST og Web API’et deler mange av de samme begrepene</a:t>
            </a:r>
          </a:p>
          <a:p>
            <a:r>
              <a:rPr lang="nb-NO" baseline="0" dirty="0" smtClean="0"/>
              <a:t>Når man lager en api ønsker man ofte å følge REST-prinsippene</a:t>
            </a:r>
            <a:endParaRPr lang="nb-NO" dirty="0" smtClean="0"/>
          </a:p>
          <a:p>
            <a:endParaRPr lang="nb-NO" baseline="0" dirty="0" smtClean="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eksemplet</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Hvis man bare returnerer noe fra en metode vil man gi HTTP</a:t>
            </a:r>
            <a:r>
              <a:rPr lang="nb-NO" baseline="0" dirty="0" smtClean="0"/>
              <a:t> statuskode 200 tilbake til klienten.</a:t>
            </a:r>
            <a:endParaRPr lang="nb-NO" dirty="0" smtClean="0"/>
          </a:p>
          <a:p>
            <a:r>
              <a:rPr lang="nb-NO" dirty="0" smtClean="0"/>
              <a:t>For</a:t>
            </a:r>
            <a:r>
              <a:rPr lang="nb-NO" baseline="0" dirty="0" smtClean="0"/>
              <a:t> å si fra til klienten at noe galt skjedde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En fiktiv HTTP-tjeneste</a:t>
            </a:r>
            <a:r>
              <a:rPr lang="nb-NO" baseline="0" dirty="0" smtClean="0"/>
              <a:t> som lister ut alle bloggpostene fra min blogg.</a:t>
            </a:r>
          </a:p>
          <a:p>
            <a:r>
              <a:rPr lang="nb-NO" baseline="0" dirty="0" smtClean="0"/>
              <a:t>I REST (og også Web Api) så kalles en slik url for en ressurs</a:t>
            </a:r>
            <a:endParaRPr lang="nb-NO" dirty="0"/>
          </a:p>
        </p:txBody>
      </p:sp>
    </p:spTree>
    <p:extLst>
      <p:ext uri="{BB962C8B-B14F-4D97-AF65-F5344CB8AC3E}">
        <p14:creationId xmlns:p14="http://schemas.microsoft.com/office/powerpoint/2010/main" val="10826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smtClean="0"/>
              <a:t>I dette</a:t>
            </a:r>
            <a:r>
              <a:rPr lang="nb-NO" baseline="0" dirty="0" smtClean="0"/>
              <a:t> tilfellet er ressursen en liste av bloggposter.</a:t>
            </a:r>
            <a:endParaRPr lang="nb-NO" dirty="0"/>
          </a:p>
        </p:txBody>
      </p:sp>
    </p:spTree>
    <p:extLst>
      <p:ext uri="{BB962C8B-B14F-4D97-AF65-F5344CB8AC3E}">
        <p14:creationId xmlns:p14="http://schemas.microsoft.com/office/powerpoint/2010/main" val="347280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I REST (og også Web APIet) så kan man bare endre eller utføre operasjonerpå en ressurs ved å bruke en av de fire HTTP-verbene. Altså GET, PUT, POST og DELETE. </a:t>
            </a: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ressurs trenger ikke nødvendigvis å støtte alle verbene.</a:t>
            </a:r>
          </a:p>
          <a:p>
            <a:endParaRPr lang="nb-NO" dirty="0"/>
          </a:p>
        </p:txBody>
      </p:sp>
    </p:spTree>
    <p:extLst>
      <p:ext uri="{BB962C8B-B14F-4D97-AF65-F5344CB8AC3E}">
        <p14:creationId xmlns:p14="http://schemas.microsoft.com/office/powerpoint/2010/main" val="20793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Hvordan</a:t>
            </a:r>
            <a:r>
              <a:rPr lang="nb-NO" baseline="0" dirty="0" smtClean="0"/>
              <a:t> det kanskje kunne ha sett ut:</a:t>
            </a:r>
          </a:p>
          <a:p>
            <a:endParaRPr lang="nb-NO" baseline="0" dirty="0" smtClean="0"/>
          </a:p>
          <a:p>
            <a:r>
              <a:rPr lang="nb-NO" baseline="0" dirty="0" smtClean="0"/>
              <a:t>Hver enkelt url kalles en RESSURS</a:t>
            </a:r>
          </a:p>
          <a:p>
            <a:r>
              <a:rPr lang="nb-NO" baseline="0" dirty="0" smtClean="0"/>
              <a:t>Man kan utføre operasjoner på en ressurs ved å bruke de ulike HTTP verbene</a:t>
            </a:r>
          </a:p>
        </p:txBody>
      </p:sp>
    </p:spTree>
    <p:extLst>
      <p:ext uri="{BB962C8B-B14F-4D97-AF65-F5344CB8AC3E}">
        <p14:creationId xmlns:p14="http://schemas.microsoft.com/office/powerpoint/2010/main" val="20904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i stedet for formelle kontrakter som SOAP eller WS*</a:t>
            </a:r>
          </a:p>
          <a:p>
            <a:pPr>
              <a:buFontTx/>
              <a:buChar char="-"/>
            </a:pPr>
            <a:r>
              <a:rPr lang="nb-NO" sz="1600" dirty="0" smtClean="0"/>
              <a:t>Muliggjør 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Må</a:t>
            </a:r>
            <a:r>
              <a:rPr lang="nb-NO" baseline="0" dirty="0" smtClean="0"/>
              <a:t> arve ApiController</a:t>
            </a:r>
          </a:p>
          <a:p>
            <a:r>
              <a:rPr lang="nb-NO" baseline="0" dirty="0" smtClean="0"/>
              <a:t>En 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endParaRPr lang="nb-NO" dirty="0"/>
          </a:p>
        </p:txBody>
      </p:sp>
    </p:spTree>
    <p:extLst>
      <p:ext uri="{BB962C8B-B14F-4D97-AF65-F5344CB8AC3E}">
        <p14:creationId xmlns:p14="http://schemas.microsoft.com/office/powerpoint/2010/main" val="416644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Mulig</a:t>
            </a:r>
            <a:r>
              <a:rPr lang="nb-NO" baseline="0" dirty="0" smtClean="0"/>
              <a:t> å bruke attributter for angi hva slags HTTP verb en metode støtter</a:t>
            </a:r>
            <a:endParaRPr lang="nb-NO" dirty="0"/>
          </a:p>
        </p:txBody>
      </p:sp>
    </p:spTree>
    <p:extLst>
      <p:ext uri="{BB962C8B-B14F-4D97-AF65-F5344CB8AC3E}">
        <p14:creationId xmlns:p14="http://schemas.microsoft.com/office/powerpoint/2010/main" val="2447937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a:xfrm>
            <a:off x="1731271" y="5992577"/>
            <a:ext cx="4396995" cy="251795"/>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nb-NO" dirty="0" smtClean="0"/>
          </a:p>
        </p:txBody>
      </p:sp>
      <p:sp>
        <p:nvSpPr>
          <p:cNvPr id="6" name="Text Placeholder 5"/>
          <p:cNvSpPr>
            <a:spLocks noGrp="1"/>
          </p:cNvSpPr>
          <p:nvPr>
            <p:ph type="body" sz="quarter" idx="12"/>
          </p:nvPr>
        </p:nvSpPr>
        <p:spPr/>
        <p:txBody>
          <a:bodyPr/>
          <a:lstStyle/>
          <a:p>
            <a:r>
              <a:rPr lang="nb-NO" dirty="0" smtClean="0"/>
              <a:t>November</a:t>
            </a:r>
            <a:r>
              <a:rPr lang="nb-NO" dirty="0" smtClean="0"/>
              <a:t> 2013</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4147930" cy="307777"/>
          </a:xfrm>
        </p:spPr>
        <p:txBody>
          <a:bodyPr/>
          <a:lstStyle/>
          <a:p>
            <a:r>
              <a:rPr lang="nb-NO" dirty="0" smtClean="0"/>
              <a:t>Convention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 name="Rectangle 1"/>
          <p:cNvSpPr>
            <a:spLocks noChangeArrowheads="1"/>
          </p:cNvSpPr>
          <p:nvPr/>
        </p:nvSpPr>
        <p:spPr bwMode="auto">
          <a:xfrm>
            <a:off x="499873" y="1152109"/>
            <a:ext cx="8231434" cy="175432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322749"/>
            <a:ext cx="8231434" cy="193899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200" dirty="0" smtClean="0">
                <a:solidFill>
                  <a:srgbClr val="000000"/>
                </a:solidFill>
                <a:latin typeface="Consolas" pitchFamily="49" charset="0"/>
                <a:cs typeface="Consolas" pitchFamily="49" charset="0"/>
              </a:rPr>
              <a:t> 	[</a:t>
            </a:r>
            <a:r>
              <a:rPr lang="en-US" sz="1200" dirty="0" err="1" smtClean="0">
                <a:solidFill>
                  <a:srgbClr val="2B91AF"/>
                </a:solidFill>
                <a:latin typeface="Consolas" pitchFamily="49" charset="0"/>
                <a:cs typeface="Consolas" pitchFamily="49" charset="0"/>
              </a:rPr>
              <a:t>HttpGet</a:t>
            </a:r>
            <a:r>
              <a:rPr lang="en-US" sz="1200" dirty="0" smtClean="0">
                <a:solidFill>
                  <a:srgbClr val="000000"/>
                </a:solidFill>
                <a:latin typeface="Consolas" pitchFamily="49" charset="0"/>
                <a:cs typeface="Consolas" pitchFamily="49" charset="0"/>
              </a:rPr>
              <a:t>] </a:t>
            </a:r>
            <a:endParaRPr kumimoji="0" lang="en-US" sz="12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88606"/>
            <a:ext cx="8231434" cy="286232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200" dirty="0">
                <a:solidFill>
                  <a:srgbClr val="000000"/>
                </a:solidFill>
                <a:highlight>
                  <a:srgbClr val="FFFFFF"/>
                </a:highlight>
                <a:latin typeface="Consolas"/>
              </a:rPr>
              <a:t>[</a:t>
            </a:r>
            <a:r>
              <a:rPr lang="nb-NO" sz="1200" dirty="0">
                <a:solidFill>
                  <a:srgbClr val="2B91AF"/>
                </a:solidFill>
                <a:highlight>
                  <a:srgbClr val="FFFFFF"/>
                </a:highlight>
                <a:latin typeface="Consolas"/>
              </a:rPr>
              <a:t>RoutePrefix</a:t>
            </a:r>
            <a:r>
              <a:rPr lang="nb-NO" sz="1200" dirty="0">
                <a:solidFill>
                  <a:srgbClr val="000000"/>
                </a:solidFill>
                <a:highlight>
                  <a:srgbClr val="FFFFFF"/>
                </a:highlight>
                <a:latin typeface="Consolas"/>
              </a:rPr>
              <a:t>(</a:t>
            </a:r>
            <a:r>
              <a:rPr lang="nb-NO" sz="1200" dirty="0">
                <a:solidFill>
                  <a:srgbClr val="A31515"/>
                </a:solidFill>
                <a:highlight>
                  <a:srgbClr val="FFFFFF"/>
                </a:highlight>
                <a:latin typeface="Consolas"/>
              </a:rPr>
              <a:t>"api/bloggposter"</a:t>
            </a:r>
            <a:r>
              <a:rPr lang="nb-NO" sz="1200" dirty="0">
                <a:solidFill>
                  <a:srgbClr val="000000"/>
                </a:solidFill>
                <a:highlight>
                  <a:srgbClr val="FFFFFF"/>
                </a:highlight>
                <a:latin typeface="Consolas"/>
              </a:rPr>
              <a:t>)]</a:t>
            </a:r>
            <a:endParaRPr kumimoji="0" lang="en-US" sz="12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lang="en-US" sz="1200" dirty="0" smtClean="0">
                <a:solidFill>
                  <a:srgbClr val="2B91AF"/>
                </a:solidFill>
                <a:latin typeface="Consolas" pitchFamily="49" charset="0"/>
                <a:cs typeface="Consolas" pitchFamily="49" charset="0"/>
              </a:rPr>
              <a:t>Bloggposter</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	</a:t>
            </a:r>
            <a:r>
              <a:rPr lang="nb-NO" sz="1200" dirty="0" smtClean="0">
                <a:solidFill>
                  <a:srgbClr val="008000"/>
                </a:solidFill>
                <a:highlight>
                  <a:srgbClr val="FFFFFF"/>
                </a:highlight>
                <a:latin typeface="Consolas"/>
              </a:rPr>
              <a:t>// </a:t>
            </a:r>
            <a:r>
              <a:rPr lang="nb-NO" sz="1200" dirty="0">
                <a:solidFill>
                  <a:srgbClr val="008000"/>
                </a:solidFill>
                <a:highlight>
                  <a:srgbClr val="FFFFFF"/>
                </a:highlight>
                <a:latin typeface="Consolas"/>
              </a:rPr>
              <a:t>GET api/bloggposter</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a:t>
            </a:r>
            <a:r>
              <a:rPr lang="nb-NO" sz="1200" dirty="0">
                <a:solidFill>
                  <a:srgbClr val="2B91AF"/>
                </a:solidFill>
                <a:highlight>
                  <a:srgbClr val="FFFFFF"/>
                </a:highlight>
                <a:latin typeface="Consolas"/>
              </a:rPr>
              <a:t>Route</a:t>
            </a:r>
            <a:r>
              <a:rPr lang="nb-NO" sz="1200" dirty="0">
                <a:solidFill>
                  <a:srgbClr val="000000"/>
                </a:solidFill>
                <a:highlight>
                  <a:srgbClr val="FFFFFF"/>
                </a:highlight>
                <a:latin typeface="Consolas"/>
              </a:rPr>
              <a:t>(</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smtClean="0">
                <a:solidFill>
                  <a:srgbClr val="0000FF"/>
                </a:solidFill>
                <a:highlight>
                  <a:srgbClr val="FFFFFF"/>
                </a:highlight>
                <a:latin typeface="Consolas"/>
              </a:rPr>
              <a:t>public</a:t>
            </a:r>
            <a:r>
              <a:rPr lang="nb-NO" sz="1200" dirty="0" smtClean="0">
                <a:solidFill>
                  <a:srgbClr val="000000"/>
                </a:solidFill>
                <a:highlight>
                  <a:srgbClr val="FFFFFF"/>
                </a:highlight>
                <a:latin typeface="Consolas"/>
              </a:rPr>
              <a:t> </a:t>
            </a:r>
            <a:r>
              <a:rPr lang="nb-NO" sz="1200" dirty="0">
                <a:solidFill>
                  <a:srgbClr val="2B91AF"/>
                </a:solidFill>
                <a:highlight>
                  <a:srgbClr val="FFFFFF"/>
                </a:highlight>
                <a:latin typeface="Consolas"/>
              </a:rPr>
              <a:t>IEnumerable</a:t>
            </a:r>
            <a:r>
              <a:rPr lang="nb-NO" sz="1200" dirty="0">
                <a:solidFill>
                  <a:srgbClr val="000000"/>
                </a:solidFill>
                <a:highlight>
                  <a:srgbClr val="FFFFFF"/>
                </a:highlight>
                <a:latin typeface="Consolas"/>
              </a:rPr>
              <a:t>&lt;</a:t>
            </a:r>
            <a:r>
              <a:rPr lang="nb-NO" sz="1200" dirty="0">
                <a:solidFill>
                  <a:srgbClr val="0000FF"/>
                </a:solidFill>
                <a:highlight>
                  <a:srgbClr val="FFFFFF"/>
                </a:highlight>
                <a:latin typeface="Consolas"/>
              </a:rPr>
              <a:t>string</a:t>
            </a:r>
            <a:r>
              <a:rPr lang="nb-NO" sz="1200" dirty="0">
                <a:solidFill>
                  <a:srgbClr val="000000"/>
                </a:solidFill>
                <a:highlight>
                  <a:srgbClr val="FFFFFF"/>
                </a:highlight>
                <a:latin typeface="Consolas"/>
              </a:rPr>
              <a:t>&gt; Get</a:t>
            </a:r>
            <a:r>
              <a:rPr lang="nb-NO" sz="1200" dirty="0" smtClean="0">
                <a:solidFill>
                  <a:srgbClr val="000000"/>
                </a:solidFill>
                <a:highlight>
                  <a:srgbClr val="FFFFFF"/>
                </a:highlight>
                <a:latin typeface="Consolas"/>
              </a:rPr>
              <a:t>()</a:t>
            </a:r>
            <a:r>
              <a:rPr lang="en-US" sz="1200" dirty="0">
                <a:solidFill>
                  <a:srgbClr val="000000"/>
                </a:solidFill>
                <a:highlight>
                  <a:srgbClr val="FFFFFF"/>
                </a:highlight>
                <a:latin typeface="Consolas" pitchFamily="49" charset="0"/>
                <a:cs typeface="Consolas" pitchFamily="49" charset="0"/>
              </a:rPr>
              <a:t> </a:t>
            </a:r>
            <a:r>
              <a:rPr lang="nb-NO" sz="1200" dirty="0" smtClean="0">
                <a:solidFill>
                  <a:srgbClr val="000000"/>
                </a:solidFill>
                <a:highlight>
                  <a:srgbClr val="FFFFFF"/>
                </a:highlight>
                <a:latin typeface="Consolas" pitchFamily="49" charset="0"/>
                <a:cs typeface="Consolas" pitchFamily="49" charset="0"/>
              </a:rPr>
              <a:t>{ ...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200" b="0" i="0" u="none" strike="noStrike" cap="none" normalizeH="0" baseline="0" dirty="0" smtClean="0">
              <a:ln>
                <a:noFill/>
              </a:ln>
              <a:solidFill>
                <a:srgbClr val="000000"/>
              </a:solidFill>
              <a:effectLst/>
              <a:latin typeface="Consolas" pitchFamily="49" charset="0"/>
              <a:cs typeface="Consolas" pitchFamily="49" charset="0"/>
            </a:endParaRPr>
          </a:p>
          <a:p>
            <a:r>
              <a:rPr lang="nb-NO" sz="1200" dirty="0" smtClean="0">
                <a:solidFill>
                  <a:srgbClr val="000000"/>
                </a:solidFill>
                <a:highlight>
                  <a:srgbClr val="FFFFFF"/>
                </a:highlight>
                <a:latin typeface="Consolas"/>
              </a:rPr>
              <a:t>	</a:t>
            </a:r>
            <a:r>
              <a:rPr lang="nb-NO" sz="1200" dirty="0" smtClean="0">
                <a:solidFill>
                  <a:srgbClr val="008000"/>
                </a:solidFill>
                <a:highlight>
                  <a:srgbClr val="FFFFFF"/>
                </a:highlight>
                <a:latin typeface="Consolas"/>
              </a:rPr>
              <a:t>// </a:t>
            </a:r>
            <a:r>
              <a:rPr lang="nb-NO" sz="1200" dirty="0">
                <a:solidFill>
                  <a:srgbClr val="008000"/>
                </a:solidFill>
                <a:highlight>
                  <a:srgbClr val="FFFFFF"/>
                </a:highlight>
                <a:latin typeface="Consolas"/>
              </a:rPr>
              <a:t>GET api/bloggposter/1</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a:t>
            </a:r>
            <a:r>
              <a:rPr lang="nb-NO" sz="1200" dirty="0">
                <a:solidFill>
                  <a:srgbClr val="2B91AF"/>
                </a:solidFill>
                <a:highlight>
                  <a:srgbClr val="FFFFFF"/>
                </a:highlight>
                <a:latin typeface="Consolas"/>
              </a:rPr>
              <a:t>Route</a:t>
            </a:r>
            <a:r>
              <a:rPr lang="nb-NO" sz="1200" dirty="0" smtClean="0">
                <a:solidFill>
                  <a:srgbClr val="000000"/>
                </a:solidFill>
                <a:highlight>
                  <a:srgbClr val="FFFFFF"/>
                </a:highlight>
                <a:latin typeface="Consolas"/>
              </a:rPr>
              <a:t>(</a:t>
            </a:r>
            <a:r>
              <a:rPr lang="nb-NO" sz="1200" dirty="0" smtClean="0">
                <a:solidFill>
                  <a:srgbClr val="A31515"/>
                </a:solidFill>
                <a:highlight>
                  <a:srgbClr val="FFFFFF"/>
                </a:highlight>
                <a:latin typeface="Consolas"/>
              </a:rPr>
              <a:t>"{bloggpostId:int</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smtClean="0">
                <a:solidFill>
                  <a:srgbClr val="0000FF"/>
                </a:solidFill>
                <a:highlight>
                  <a:srgbClr val="FFFFFF"/>
                </a:highlight>
                <a:latin typeface="Consolas"/>
              </a:rPr>
              <a:t>public</a:t>
            </a:r>
            <a:r>
              <a:rPr lang="nb-NO" sz="1200" dirty="0" smtClean="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GetBloggpost(</a:t>
            </a:r>
            <a:r>
              <a:rPr lang="nb-NO" sz="1200" dirty="0">
                <a:solidFill>
                  <a:srgbClr val="0000FF"/>
                </a:solidFill>
                <a:highlight>
                  <a:srgbClr val="FFFFFF"/>
                </a:highlight>
                <a:latin typeface="Consolas"/>
              </a:rPr>
              <a:t>int</a:t>
            </a:r>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bloggpostId)</a:t>
            </a:r>
            <a:r>
              <a:rPr lang="en-US" sz="1200" dirty="0" smtClean="0">
                <a:solidFill>
                  <a:srgbClr val="000000"/>
                </a:solidFill>
                <a:highlight>
                  <a:srgbClr val="FFFFFF"/>
                </a:highlight>
                <a:latin typeface="Consolas" pitchFamily="49" charset="0"/>
                <a:cs typeface="Consolas" pitchFamily="49" charset="0"/>
              </a:rPr>
              <a:t> { ... }</a:t>
            </a:r>
          </a:p>
          <a:p>
            <a:endParaRPr kumimoji="0" lang="en-US" sz="12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200" dirty="0">
                <a:solidFill>
                  <a:srgbClr val="000000"/>
                </a:solidFill>
                <a:highlight>
                  <a:srgbClr val="FFFFFF"/>
                </a:highlight>
                <a:latin typeface="Consolas"/>
              </a:rPr>
              <a:t>	</a:t>
            </a:r>
            <a:r>
              <a:rPr lang="nb-NO" sz="1200" dirty="0">
                <a:solidFill>
                  <a:srgbClr val="008000"/>
                </a:solidFill>
                <a:highlight>
                  <a:srgbClr val="FFFFFF"/>
                </a:highlight>
                <a:latin typeface="Consolas"/>
              </a:rPr>
              <a:t>// GET </a:t>
            </a:r>
            <a:r>
              <a:rPr lang="nb-NO" sz="1200" dirty="0" smtClean="0">
                <a:solidFill>
                  <a:srgbClr val="008000"/>
                </a:solidFill>
                <a:highlight>
                  <a:srgbClr val="FFFFFF"/>
                </a:highlight>
                <a:latin typeface="Consolas"/>
              </a:rPr>
              <a:t>api/bloggposter/1/kommentarer</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Route</a:t>
            </a:r>
            <a:r>
              <a:rPr lang="nb-NO" sz="1200" dirty="0" smtClean="0">
                <a:solidFill>
                  <a:srgbClr val="000000"/>
                </a:solidFill>
                <a:highlight>
                  <a:srgbClr val="FFFFFF"/>
                </a:highlight>
                <a:latin typeface="Consolas"/>
              </a:rPr>
              <a:t>(</a:t>
            </a:r>
            <a:r>
              <a:rPr lang="nb-NO" sz="1200" dirty="0" smtClean="0">
                <a:solidFill>
                  <a:srgbClr val="A31515"/>
                </a:solidFill>
                <a:highlight>
                  <a:srgbClr val="FFFFFF"/>
                </a:highlight>
                <a:latin typeface="Consolas"/>
              </a:rPr>
              <a:t>"{bloggpostId:int}/kommentarer"</a:t>
            </a:r>
            <a:r>
              <a:rPr lang="nb-NO" sz="1200" dirty="0" smtClean="0">
                <a:solidFill>
                  <a:srgbClr val="000000"/>
                </a:solidFill>
                <a:highlight>
                  <a:srgbClr val="FFFFFF"/>
                </a:highlight>
                <a:latin typeface="Consolas"/>
              </a:rPr>
              <a:t>)]</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public</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a:t>
            </a:r>
            <a:r>
              <a:rPr lang="nb-NO" sz="1200" dirty="0" smtClean="0">
                <a:solidFill>
                  <a:srgbClr val="000000"/>
                </a:solidFill>
                <a:highlight>
                  <a:srgbClr val="FFFFFF"/>
                </a:highlight>
                <a:latin typeface="Consolas"/>
              </a:rPr>
              <a:t>GetKommentarer(</a:t>
            </a:r>
            <a:r>
              <a:rPr lang="nb-NO" sz="1200" dirty="0" smtClean="0">
                <a:solidFill>
                  <a:srgbClr val="0000FF"/>
                </a:solidFill>
                <a:highlight>
                  <a:srgbClr val="FFFFFF"/>
                </a:highlight>
                <a:latin typeface="Consolas"/>
              </a:rPr>
              <a:t>int</a:t>
            </a:r>
            <a:r>
              <a:rPr lang="nb-NO" sz="1200" dirty="0" smtClean="0">
                <a:solidFill>
                  <a:srgbClr val="000000"/>
                </a:solidFill>
                <a:highlight>
                  <a:srgbClr val="FFFFFF"/>
                </a:highlight>
                <a:latin typeface="Consolas"/>
              </a:rPr>
              <a:t> </a:t>
            </a:r>
            <a:r>
              <a:rPr lang="nb-NO" sz="1200" dirty="0">
                <a:solidFill>
                  <a:srgbClr val="000000"/>
                </a:solidFill>
                <a:highlight>
                  <a:srgbClr val="FFFFFF"/>
                </a:highlight>
                <a:latin typeface="Consolas"/>
              </a:rPr>
              <a:t>id)</a:t>
            </a:r>
            <a:r>
              <a:rPr lang="en-US" sz="1200" dirty="0">
                <a:solidFill>
                  <a:srgbClr val="000000"/>
                </a:solidFill>
                <a:highlight>
                  <a:srgbClr val="FFFFFF"/>
                </a:highlight>
                <a:latin typeface="Consolas" pitchFamily="49" charset="0"/>
                <a:cs typeface="Consolas" pitchFamily="49" charset="0"/>
              </a:rPr>
              <a:t> { ... }</a:t>
            </a:r>
            <a:endParaRPr lang="en-US" sz="1200" dirty="0">
              <a:latin typeface="Arial" pitchFamily="34" charset="0"/>
              <a:cs typeface="Arial" pitchFamily="34" charset="0"/>
            </a:endParaRPr>
          </a:p>
          <a:p>
            <a:r>
              <a:rPr kumimoji="0" lang="nb-NO" sz="1200" b="0" i="0" u="none" strike="noStrike" cap="none" normalizeH="0" baseline="0" dirty="0" smtClean="0">
                <a:ln>
                  <a:noFill/>
                </a:ln>
                <a:solidFill>
                  <a:schemeClr val="tx1"/>
                </a:solidFill>
                <a:effectLst/>
                <a:latin typeface="Arial" pitchFamily="34"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509204" y="1103940"/>
            <a:ext cx="8231434" cy="323165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200" dirty="0">
                <a:solidFill>
                  <a:srgbClr val="0000FF"/>
                </a:solidFill>
                <a:highlight>
                  <a:srgbClr val="FFFFFF"/>
                </a:highlight>
                <a:latin typeface="Consolas"/>
              </a:rPr>
              <a:t>public</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Bloggpost</a:t>
            </a:r>
            <a:r>
              <a:rPr lang="nb-NO" sz="1200" dirty="0">
                <a:solidFill>
                  <a:srgbClr val="000000"/>
                </a:solidFill>
                <a:highlight>
                  <a:srgbClr val="FFFFFF"/>
                </a:highlight>
                <a:latin typeface="Consolas"/>
              </a:rPr>
              <a:t> GetBloggpost(</a:t>
            </a:r>
            <a:r>
              <a:rPr lang="nb-NO" sz="1200" dirty="0">
                <a:solidFill>
                  <a:srgbClr val="0000FF"/>
                </a:solidFill>
                <a:highlight>
                  <a:srgbClr val="FFFFFF"/>
                </a:highlight>
                <a:latin typeface="Consolas"/>
              </a:rPr>
              <a:t>int</a:t>
            </a:r>
            <a:r>
              <a:rPr lang="nb-NO" sz="1200" dirty="0">
                <a:solidFill>
                  <a:srgbClr val="000000"/>
                </a:solidFill>
                <a:highlight>
                  <a:srgbClr val="FFFFFF"/>
                </a:highlight>
                <a:latin typeface="Consolas"/>
              </a:rPr>
              <a:t> id)</a:t>
            </a:r>
          </a:p>
          <a:p>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try</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var</a:t>
            </a:r>
            <a:r>
              <a:rPr lang="nb-NO" sz="1200" dirty="0">
                <a:solidFill>
                  <a:srgbClr val="000000"/>
                </a:solidFill>
                <a:highlight>
                  <a:srgbClr val="FFFFFF"/>
                </a:highlight>
                <a:latin typeface="Consolas"/>
              </a:rPr>
              <a:t> bloggpost = _repository.Get(id);</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return</a:t>
            </a:r>
            <a:r>
              <a:rPr lang="nb-NO" sz="1200" dirty="0">
                <a:solidFill>
                  <a:srgbClr val="000000"/>
                </a:solidFill>
                <a:highlight>
                  <a:srgbClr val="FFFFFF"/>
                </a:highlight>
                <a:latin typeface="Consolas"/>
              </a:rPr>
              <a:t> bloggpost;</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catch</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NotFoundException</a:t>
            </a:r>
            <a:r>
              <a:rPr lang="nb-NO" sz="1200" dirty="0">
                <a:solidFill>
                  <a:srgbClr val="000000"/>
                </a:solidFill>
                <a:highlight>
                  <a:srgbClr val="FFFFFF"/>
                </a:highlight>
                <a:latin typeface="Consolas"/>
              </a:rPr>
              <a:t>)</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var</a:t>
            </a:r>
            <a:r>
              <a:rPr lang="nb-NO" sz="1200" dirty="0">
                <a:solidFill>
                  <a:srgbClr val="000000"/>
                </a:solidFill>
                <a:highlight>
                  <a:srgbClr val="FFFFFF"/>
                </a:highlight>
                <a:latin typeface="Consolas"/>
              </a:rPr>
              <a:t> resp =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HttpResponseMessage</a:t>
            </a:r>
            <a:r>
              <a:rPr lang="nb-NO" sz="1200" dirty="0">
                <a:solidFill>
                  <a:srgbClr val="000000"/>
                </a:solidFill>
                <a:highlight>
                  <a:srgbClr val="FFFFFF"/>
                </a:highlight>
                <a:latin typeface="Consolas"/>
              </a:rPr>
              <a:t>(</a:t>
            </a:r>
            <a:r>
              <a:rPr lang="nb-NO" sz="1200" dirty="0">
                <a:solidFill>
                  <a:srgbClr val="2B91AF"/>
                </a:solidFill>
                <a:highlight>
                  <a:srgbClr val="FFFFFF"/>
                </a:highlight>
                <a:latin typeface="Consolas"/>
              </a:rPr>
              <a:t>HttpStatusCode</a:t>
            </a:r>
            <a:r>
              <a:rPr lang="nb-NO" sz="1200" dirty="0">
                <a:solidFill>
                  <a:srgbClr val="000000"/>
                </a:solidFill>
                <a:highlight>
                  <a:srgbClr val="FFFFFF"/>
                </a:highlight>
                <a:latin typeface="Consolas"/>
              </a:rPr>
              <a:t>.NotFound)</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Content =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StringContent</a:t>
            </a:r>
            <a:r>
              <a:rPr lang="nb-NO" sz="1200" dirty="0">
                <a:solidFill>
                  <a:srgbClr val="000000"/>
                </a:solidFill>
                <a:highlight>
                  <a:srgbClr val="FFFFFF"/>
                </a:highlight>
                <a:latin typeface="Consolas"/>
              </a:rPr>
              <a:t>(</a:t>
            </a:r>
            <a:r>
              <a:rPr lang="nb-NO" sz="1200" dirty="0">
                <a:solidFill>
                  <a:srgbClr val="0000FF"/>
                </a:solidFill>
                <a:highlight>
                  <a:srgbClr val="FFFFFF"/>
                </a:highlight>
                <a:latin typeface="Consolas"/>
              </a:rPr>
              <a:t>string</a:t>
            </a:r>
            <a:r>
              <a:rPr lang="nb-NO" sz="1200" dirty="0">
                <a:solidFill>
                  <a:srgbClr val="000000"/>
                </a:solidFill>
                <a:highlight>
                  <a:srgbClr val="FFFFFF"/>
                </a:highlight>
                <a:latin typeface="Consolas"/>
              </a:rPr>
              <a:t>.Format(</a:t>
            </a:r>
            <a:r>
              <a:rPr lang="nb-NO" sz="1200" dirty="0">
                <a:solidFill>
                  <a:srgbClr val="A31515"/>
                </a:solidFill>
                <a:highlight>
                  <a:srgbClr val="FFFFFF"/>
                </a:highlight>
                <a:latin typeface="Consolas"/>
              </a:rPr>
              <a:t>"Ingen bloggpost med ID = </a:t>
            </a:r>
            <a:r>
              <a:rPr lang="nb-NO" sz="1200" dirty="0">
                <a:solidFill>
                  <a:srgbClr val="3CB371"/>
                </a:solidFill>
                <a:highlight>
                  <a:srgbClr val="FFFFFF"/>
                </a:highlight>
                <a:latin typeface="Consolas"/>
              </a:rPr>
              <a:t>{0}</a:t>
            </a:r>
            <a:r>
              <a:rPr lang="nb-NO" sz="1200" dirty="0">
                <a:solidFill>
                  <a:srgbClr val="A31515"/>
                </a:solidFill>
                <a:highlight>
                  <a:srgbClr val="FFFFFF"/>
                </a:highlight>
                <a:latin typeface="Consolas"/>
              </a:rPr>
              <a:t>"</a:t>
            </a:r>
            <a:r>
              <a:rPr lang="nb-NO" sz="1200" dirty="0">
                <a:solidFill>
                  <a:srgbClr val="000000"/>
                </a:solidFill>
                <a:highlight>
                  <a:srgbClr val="FFFFFF"/>
                </a:highlight>
                <a:latin typeface="Consolas"/>
              </a:rPr>
              <a:t>, id)),</a:t>
            </a:r>
          </a:p>
          <a:p>
            <a:r>
              <a:rPr lang="nb-NO" sz="1200" dirty="0">
                <a:solidFill>
                  <a:srgbClr val="000000"/>
                </a:solidFill>
                <a:highlight>
                  <a:srgbClr val="FFFFFF"/>
                </a:highlight>
                <a:latin typeface="Consolas"/>
              </a:rPr>
              <a:t>            ReasonPhrase = </a:t>
            </a:r>
            <a:r>
              <a:rPr lang="nb-NO" sz="1200" dirty="0">
                <a:solidFill>
                  <a:srgbClr val="A31515"/>
                </a:solidFill>
                <a:highlight>
                  <a:srgbClr val="FFFFFF"/>
                </a:highlight>
                <a:latin typeface="Consolas"/>
              </a:rPr>
              <a:t>"Bloggpost ble ikke funnet."</a:t>
            </a:r>
            <a:endParaRPr lang="nb-NO" sz="1200" dirty="0">
              <a:solidFill>
                <a:srgbClr val="000000"/>
              </a:solidFill>
              <a:highlight>
                <a:srgbClr val="FFFFFF"/>
              </a:highlight>
              <a:latin typeface="Consolas"/>
            </a:endParaRP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throw</a:t>
            </a:r>
            <a:r>
              <a:rPr lang="nb-NO" sz="1200" dirty="0">
                <a:solidFill>
                  <a:srgbClr val="000000"/>
                </a:solidFill>
                <a:highlight>
                  <a:srgbClr val="FFFFFF"/>
                </a:highlight>
                <a:latin typeface="Consolas"/>
              </a:rPr>
              <a:t> </a:t>
            </a:r>
            <a:r>
              <a:rPr lang="nb-NO" sz="1200" dirty="0">
                <a:solidFill>
                  <a:srgbClr val="0000FF"/>
                </a:solidFill>
                <a:highlight>
                  <a:srgbClr val="FFFFFF"/>
                </a:highlight>
                <a:latin typeface="Consolas"/>
              </a:rPr>
              <a:t>new</a:t>
            </a:r>
            <a:r>
              <a:rPr lang="nb-NO" sz="1200" dirty="0">
                <a:solidFill>
                  <a:srgbClr val="000000"/>
                </a:solidFill>
                <a:highlight>
                  <a:srgbClr val="FFFFFF"/>
                </a:highlight>
                <a:latin typeface="Consolas"/>
              </a:rPr>
              <a:t> </a:t>
            </a:r>
            <a:r>
              <a:rPr lang="nb-NO" sz="1200" dirty="0">
                <a:solidFill>
                  <a:srgbClr val="2B91AF"/>
                </a:solidFill>
                <a:highlight>
                  <a:srgbClr val="FFFFFF"/>
                </a:highlight>
                <a:latin typeface="Consolas"/>
              </a:rPr>
              <a:t>HttpResponseException</a:t>
            </a:r>
            <a:r>
              <a:rPr lang="nb-NO" sz="1200" dirty="0">
                <a:solidFill>
                  <a:srgbClr val="000000"/>
                </a:solidFill>
                <a:highlight>
                  <a:srgbClr val="FFFFFF"/>
                </a:highlight>
                <a:latin typeface="Consolas"/>
              </a:rPr>
              <a:t>(resp);                </a:t>
            </a:r>
          </a:p>
          <a:p>
            <a:r>
              <a:rPr lang="nb-NO" sz="1200" dirty="0">
                <a:solidFill>
                  <a:srgbClr val="000000"/>
                </a:solidFill>
                <a:highlight>
                  <a:srgbClr val="FFFFFF"/>
                </a:highlight>
                <a:latin typeface="Consolas"/>
              </a:rPr>
              <a:t>    }</a:t>
            </a:r>
          </a:p>
          <a:p>
            <a:r>
              <a:rPr lang="nb-NO" sz="1200" dirty="0">
                <a:solidFill>
                  <a:srgbClr val="000000"/>
                </a:solidFill>
                <a:highlight>
                  <a:srgbClr val="FFFFFF"/>
                </a:highlight>
                <a:latin typeface="Consolas"/>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583767" cy="307777"/>
          </a:xfrm>
          <a:solidFill>
            <a:schemeClr val="accent1"/>
          </a:solidFill>
        </p:spPr>
        <p:txBody>
          <a:bodyPr/>
          <a:lstStyle/>
          <a:p>
            <a:r>
              <a:rPr lang="nb-NO" dirty="0" smtClean="0">
                <a:solidFill>
                  <a:schemeClr val="bg1"/>
                </a:solidFill>
              </a:rPr>
              <a:t>OppgaveR</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14</a:t>
            </a:fld>
            <a:endParaRPr lang="en-US" dirty="0">
              <a:solidFill>
                <a:schemeClr val="bg1"/>
              </a:solidFill>
            </a:endParaRPr>
          </a:p>
        </p:txBody>
      </p:sp>
      <p:sp>
        <p:nvSpPr>
          <p:cNvPr id="7" name="TextBox 6"/>
          <p:cNvSpPr txBox="1"/>
          <p:nvPr/>
        </p:nvSpPr>
        <p:spPr>
          <a:xfrm>
            <a:off x="321623" y="771823"/>
            <a:ext cx="8102827" cy="5601533"/>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IEnumerable&lt;Bloggpost&gt; Get()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Bloggpost Get(id)</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HttpResponseMessage Post(Bloggpost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HttpResponseMessage Put(int id, 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HttpResponseMessage Delete(int id)</a:t>
            </a:r>
          </a:p>
          <a:p>
            <a:pPr algn="just"/>
            <a:endParaRPr lang="nb-NO" dirty="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Svar/Response ved suksess:</a:t>
            </a:r>
          </a:p>
          <a:p>
            <a:pPr algn="just"/>
            <a:r>
              <a:rPr lang="nb-NO" dirty="0" smtClean="0">
                <a:solidFill>
                  <a:schemeClr val="bg1"/>
                </a:solidFill>
                <a:latin typeface="Consolas" pitchFamily="49" charset="0"/>
                <a:cs typeface="Consolas" pitchFamily="49" charset="0"/>
              </a:rPr>
              <a:t>GET,PUT,DELETE – HTTP status kode ‘200 OK’</a:t>
            </a:r>
          </a:p>
          <a:p>
            <a:pPr algn="just"/>
            <a:r>
              <a:rPr lang="nb-NO" dirty="0" smtClean="0">
                <a:solidFill>
                  <a:schemeClr val="bg1"/>
                </a:solidFill>
                <a:latin typeface="Consolas" pitchFamily="49" charset="0"/>
                <a:cs typeface="Consolas" pitchFamily="49" charset="0"/>
              </a:rPr>
              <a:t>POST – HTTP status kode ‘201 Created’</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github.com/espenekvang/dotnetkurs</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610377" cy="307777"/>
          </a:xfrm>
          <a:solidFill>
            <a:schemeClr val="accent1"/>
          </a:solidFill>
        </p:spPr>
        <p:txBody>
          <a:bodyPr/>
          <a:lstStyle/>
          <a:p>
            <a:r>
              <a:rPr lang="nb-NO" dirty="0" smtClean="0">
                <a:solidFill>
                  <a:schemeClr val="bg1"/>
                </a:solidFill>
              </a:rPr>
              <a:t>Oppgave 3</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 System.Web.Http.HttpClient</a:t>
            </a:r>
            <a:r>
              <a:rPr lang="nb-NO" dirty="0"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66748" cy="307777"/>
          </a:xfrm>
          <a:solidFill>
            <a:schemeClr val="accent1"/>
          </a:solidFill>
        </p:spPr>
        <p:txBody>
          <a:bodyPr/>
          <a:lstStyle/>
          <a:p>
            <a:r>
              <a:rPr lang="nb-NO" dirty="0" smtClean="0">
                <a:solidFill>
                  <a:schemeClr val="bg1"/>
                </a:solidFill>
              </a:rPr>
              <a:t>Oppgave </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16</a:t>
            </a:fld>
            <a:endParaRPr lang="en-US" dirty="0">
              <a:solidFill>
                <a:schemeClr val="bg1"/>
              </a:solidFill>
            </a:endParaRPr>
          </a:p>
        </p:txBody>
      </p:sp>
      <p:sp>
        <p:nvSpPr>
          <p:cNvPr id="7" name="TextBox 6"/>
          <p:cNvSpPr txBox="1"/>
          <p:nvPr/>
        </p:nvSpPr>
        <p:spPr>
          <a:xfrm>
            <a:off x="321623" y="1397000"/>
            <a:ext cx="8102827" cy="369332"/>
          </a:xfrm>
          <a:prstGeom prst="rect">
            <a:avLst/>
          </a:prstGeom>
          <a:noFill/>
        </p:spPr>
        <p:txBody>
          <a:bodyPr wrap="square" rtlCol="0">
            <a:spAutoFit/>
          </a:bodyPr>
          <a:lstStyle/>
          <a:p>
            <a:pPr algn="just"/>
            <a:r>
              <a:rPr lang="nb-NO" dirty="0" smtClean="0">
                <a:solidFill>
                  <a:schemeClr val="bg1"/>
                </a:solidFill>
              </a:rPr>
              <a:t>Vi ønsker at man skal kunne opprette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a:xfrm>
            <a:off x="2375091" y="3304566"/>
            <a:ext cx="4396995" cy="312906"/>
          </a:xfrm>
        </p:spPr>
        <p:txBody>
          <a:bodyPr/>
          <a:lstStyle/>
          <a:p>
            <a:r>
              <a:rPr lang="en-US" dirty="0" err="1" smtClean="0"/>
              <a:t>Takk</a:t>
            </a:r>
            <a:r>
              <a:rPr lang="en-US" dirty="0" smtClean="0"/>
              <a:t> </a:t>
            </a:r>
            <a:r>
              <a:rPr lang="en-US" dirty="0" smtClean="0"/>
              <a:t>for OSS</a:t>
            </a:r>
            <a:endParaRPr lang="en-US" dirty="0"/>
          </a:p>
        </p:txBody>
      </p:sp>
      <p:sp>
        <p:nvSpPr>
          <p:cNvPr id="6" name="Text Placeholder 5"/>
          <p:cNvSpPr>
            <a:spLocks noGrp="1"/>
          </p:cNvSpPr>
          <p:nvPr>
            <p:ph type="body" sz="quarter" idx="10"/>
          </p:nvPr>
        </p:nvSpPr>
        <p:spPr>
          <a:xfrm>
            <a:off x="1731278" y="4269698"/>
            <a:ext cx="4396995" cy="364067"/>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en-US" dirty="0"/>
          </a:p>
        </p:txBody>
      </p:sp>
      <p:sp>
        <p:nvSpPr>
          <p:cNvPr id="8" name="Text Placeholder 7"/>
          <p:cNvSpPr>
            <a:spLocks noGrp="1"/>
          </p:cNvSpPr>
          <p:nvPr>
            <p:ph type="body" sz="quarter" idx="12"/>
          </p:nvPr>
        </p:nvSpPr>
        <p:spPr>
          <a:xfrm>
            <a:off x="2375091" y="4752193"/>
            <a:ext cx="4396995" cy="251795"/>
          </a:xfrm>
        </p:spPr>
        <p:txBody>
          <a:bodyPr/>
          <a:lstStyle/>
          <a:p>
            <a:r>
              <a:rPr lang="nb-NO" dirty="0" smtClean="0"/>
              <a:t>http://github.com/bekk/dotnetkurs</a:t>
            </a:r>
            <a:endParaRPr lang="en-US" dirty="0"/>
          </a:p>
        </p:txBody>
      </p:sp>
      <p:sp>
        <p:nvSpPr>
          <p:cNvPr id="3" name="Slide Number Placeholder 2"/>
          <p:cNvSpPr>
            <a:spLocks noGrp="1"/>
          </p:cNvSpPr>
          <p:nvPr>
            <p:ph type="sldNum" sz="quarter" idx="4294967295"/>
          </p:nvPr>
        </p:nvSpPr>
        <p:spPr>
          <a:xfrm>
            <a:off x="8837613" y="431800"/>
            <a:ext cx="306387" cy="276225"/>
          </a:xfrm>
        </p:spPr>
        <p:txBody>
          <a:bodyPr/>
          <a:lstStyle/>
          <a:p>
            <a:fld id="{FF67BF5B-7344-D747-A0C2-CBD7B2ACBC85}" type="slidenum">
              <a:rPr lang="en-US" smtClean="0"/>
              <a:pPr/>
              <a:t>17</a:t>
            </a:fld>
            <a:endParaRPr lang="en-US" dirty="0"/>
          </a:p>
        </p:txBody>
      </p:sp>
    </p:spTree>
    <p:extLst>
      <p:ext uri="{BB962C8B-B14F-4D97-AF65-F5344CB8AC3E}">
        <p14:creationId xmlns:p14="http://schemas.microsoft.com/office/powerpoint/2010/main" val="328307330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057247"/>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 HTTP-baserte tjenester (REST)</a:t>
            </a:r>
          </a:p>
          <a:p>
            <a:pPr>
              <a:spcBef>
                <a:spcPts val="600"/>
              </a:spcBef>
              <a:spcAft>
                <a:spcPts val="400"/>
              </a:spcAft>
              <a:buFont typeface="Wingdings" pitchFamily="2" charset="2"/>
              <a:buChar char="ü"/>
            </a:pPr>
            <a:r>
              <a:rPr lang="nb-NO" sz="1400" dirty="0" smtClean="0"/>
              <a:t>ASP.NET Web API</a:t>
            </a:r>
          </a:p>
          <a:p>
            <a:pPr lvl="1">
              <a:spcBef>
                <a:spcPts val="600"/>
              </a:spcBef>
              <a:spcAft>
                <a:spcPts val="400"/>
              </a:spcAft>
              <a:buFont typeface="Wingdings" pitchFamily="2" charset="2"/>
              <a:buChar char="ü"/>
            </a:pPr>
            <a:r>
              <a:rPr lang="nb-NO" sz="1400" dirty="0" smtClean="0"/>
              <a:t> ApiController</a:t>
            </a:r>
          </a:p>
          <a:p>
            <a:pPr lvl="1">
              <a:spcBef>
                <a:spcPts val="600"/>
              </a:spcBef>
              <a:spcAft>
                <a:spcPts val="400"/>
              </a:spcAft>
              <a:buFont typeface="Wingdings" pitchFamily="2" charset="2"/>
              <a:buChar char="ü"/>
            </a:pPr>
            <a:r>
              <a:rPr lang="nb-NO" sz="1400" dirty="0" smtClean="0"/>
              <a:t> Routing</a:t>
            </a:r>
          </a:p>
          <a:p>
            <a:pPr lvl="1">
              <a:spcBef>
                <a:spcPts val="600"/>
              </a:spcBef>
              <a:spcAft>
                <a:spcPts val="400"/>
              </a:spcAft>
              <a:buFont typeface="Wingdings" pitchFamily="2" charset="2"/>
              <a:buChar char="ü"/>
            </a:pPr>
            <a:r>
              <a:rPr lang="nb-NO" sz="1400" dirty="0" smtClean="0"/>
              <a:t> Responser</a:t>
            </a:r>
          </a:p>
          <a:p>
            <a:pPr>
              <a:spcBef>
                <a:spcPts val="600"/>
              </a:spcBef>
              <a:spcAft>
                <a:spcPts val="400"/>
              </a:spcAft>
              <a:buFont typeface="Wingdings" pitchFamily="2" charset="2"/>
              <a:buChar char="ü"/>
            </a:pPr>
            <a:r>
              <a:rPr lang="nb-NO" sz="1400" dirty="0" smtClean="0"/>
              <a:t> Oppgave</a:t>
            </a:r>
          </a:p>
          <a:p>
            <a:pPr>
              <a:spcBef>
                <a:spcPts val="600"/>
              </a:spcBef>
              <a:spcAft>
                <a:spcPts val="400"/>
              </a:spcAft>
              <a:buFont typeface="Wingdings" pitchFamily="2" charset="2"/>
              <a:buChar char="ü"/>
            </a:pPr>
            <a:r>
              <a:rPr lang="nb-NO" sz="1400" dirty="0" smtClean="0"/>
              <a:t>Oppgave 2</a:t>
            </a:r>
          </a:p>
          <a:p>
            <a:pPr>
              <a:spcBef>
                <a:spcPts val="600"/>
              </a:spcBef>
              <a:spcAft>
                <a:spcPts val="400"/>
              </a:spcAft>
              <a:buFont typeface="Wingdings" pitchFamily="2" charset="2"/>
              <a:buChar char="ü"/>
            </a:pPr>
            <a:r>
              <a:rPr lang="nb-NO" sz="1400" dirty="0" smtClean="0"/>
              <a:t> Konsumere ASP.NET Web API</a:t>
            </a:r>
          </a:p>
          <a:p>
            <a:pPr>
              <a:spcBef>
                <a:spcPts val="600"/>
              </a:spcBef>
              <a:spcAft>
                <a:spcPts val="400"/>
              </a:spcAft>
              <a:buFont typeface="Wingdings" pitchFamily="2" charset="2"/>
              <a:buChar char="ü"/>
            </a:pPr>
            <a:r>
              <a:rPr lang="nb-NO" sz="1400" dirty="0" smtClean="0"/>
              <a:t> Oppgave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5068375" cy="307777"/>
          </a:xfrm>
        </p:spPr>
        <p:txBody>
          <a:bodyPr/>
          <a:lstStyle/>
          <a:p>
            <a:r>
              <a:rPr lang="nb-NO" dirty="0" smtClean="0"/>
              <a:t>Eksempel på enkel rest-tjeneste</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954107"/>
          </a:xfrm>
          <a:prstGeom prst="rect">
            <a:avLst/>
          </a:prstGeom>
          <a:noFill/>
        </p:spPr>
        <p:txBody>
          <a:bodyPr wrap="square" rtlCol="0">
            <a:spAutoFit/>
          </a:bodyPr>
          <a:lstStyle/>
          <a:p>
            <a:r>
              <a:rPr lang="nb-NO" sz="2800" dirty="0" smtClean="0"/>
              <a:t>Tjeneste</a:t>
            </a:r>
          </a:p>
          <a:p>
            <a:r>
              <a:rPr lang="nb-NO" sz="2800" dirty="0" smtClean="0">
                <a:hlinkClick r:id="rId3"/>
              </a:rPr>
              <a:t>http://minblogg.no/api/bloggposter</a:t>
            </a:r>
            <a:endParaRPr lang="nb-NO" sz="2800" dirty="0" smtClean="0"/>
          </a:p>
        </p:txBody>
      </p:sp>
    </p:spTree>
    <p:extLst>
      <p:ext uri="{BB962C8B-B14F-4D97-AF65-F5344CB8AC3E}">
        <p14:creationId xmlns:p14="http://schemas.microsoft.com/office/powerpoint/2010/main" val="128142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7378672" cy="4247317"/>
          </a:xfrm>
          <a:prstGeom prst="rect">
            <a:avLst/>
          </a:prstGeom>
        </p:spPr>
        <p:txBody>
          <a:bodyPr wrap="square">
            <a:spAutoFit/>
          </a:bodyPr>
          <a:lstStyle/>
          <a:p>
            <a:r>
              <a:rPr lang="nb-NO" b="1" dirty="0" smtClean="0"/>
              <a:t>Hent alle bloggposter på blogg</a:t>
            </a:r>
            <a:endParaRPr lang="nb-NO" b="1" dirty="0"/>
          </a:p>
          <a:p>
            <a:r>
              <a:rPr lang="nb-NO" dirty="0" smtClean="0"/>
              <a:t>GET – minblogg.no/api/bloggposter</a:t>
            </a:r>
            <a:endParaRPr lang="nb-NO" dirty="0"/>
          </a:p>
          <a:p>
            <a:endParaRPr lang="nb-NO" dirty="0" smtClean="0"/>
          </a:p>
          <a:p>
            <a:r>
              <a:rPr lang="nb-NO" b="1" dirty="0" smtClean="0"/>
              <a:t>Lag ny bloggpost</a:t>
            </a:r>
          </a:p>
          <a:p>
            <a:r>
              <a:rPr lang="nb-NO" dirty="0" smtClean="0"/>
              <a:t>POST {Id: 1, Tittel: Lær deg WebApi} – minblogg.no/api/bloggposter</a:t>
            </a:r>
          </a:p>
          <a:p>
            <a:endParaRPr lang="nb-NO" dirty="0"/>
          </a:p>
          <a:p>
            <a:r>
              <a:rPr lang="nb-NO" b="1" dirty="0" smtClean="0"/>
              <a:t>Endre tittel på bloggpost</a:t>
            </a:r>
          </a:p>
          <a:p>
            <a:r>
              <a:rPr lang="nb-NO" dirty="0" smtClean="0"/>
              <a:t>PUT {Tittel: WebApi er gøy} – minblogg.no/api/bloggposter/1</a:t>
            </a:r>
          </a:p>
          <a:p>
            <a:endParaRPr lang="nb-NO" dirty="0" smtClean="0"/>
          </a:p>
          <a:p>
            <a:r>
              <a:rPr lang="nb-NO" b="1" dirty="0" smtClean="0"/>
              <a:t>Slett bloggpost</a:t>
            </a:r>
            <a:endParaRPr lang="nb-NO" b="1" dirty="0"/>
          </a:p>
          <a:p>
            <a:r>
              <a:rPr lang="nb-NO" dirty="0" smtClean="0"/>
              <a:t>DELETE – minblogg.no/api/bloggposter/1</a:t>
            </a:r>
          </a:p>
          <a:p>
            <a:endParaRPr lang="nb-NO" dirty="0"/>
          </a:p>
          <a:p>
            <a:r>
              <a:rPr lang="nb-NO" b="1" dirty="0"/>
              <a:t>Hent alle kommentarer for bloggpost</a:t>
            </a:r>
          </a:p>
          <a:p>
            <a:r>
              <a:rPr lang="nb-NO" dirty="0"/>
              <a:t>GET – </a:t>
            </a:r>
            <a:r>
              <a:rPr lang="nb-NO" dirty="0" smtClean="0"/>
              <a:t>minblogg.no/api/bloggposter/1/kommentarer</a:t>
            </a:r>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102827" cy="2026196"/>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Rammeverk for å bygge HTTP-baserte tjenester på .NET platformen</a:t>
            </a:r>
          </a:p>
          <a:p>
            <a:pPr>
              <a:spcBef>
                <a:spcPts val="600"/>
              </a:spcBef>
              <a:spcAft>
                <a:spcPts val="400"/>
              </a:spcAft>
              <a:buFont typeface="Wingdings" pitchFamily="2" charset="2"/>
              <a:buChar char="ü"/>
            </a:pPr>
            <a:r>
              <a:rPr lang="nb-NO" sz="1400" dirty="0" smtClean="0"/>
              <a:t>Gjør det enkelt å lage tjenester som følger REST-prinsippene </a:t>
            </a:r>
          </a:p>
          <a:p>
            <a:pPr>
              <a:spcBef>
                <a:spcPts val="600"/>
              </a:spcBef>
              <a:spcAft>
                <a:spcPts val="400"/>
              </a:spcAft>
              <a:buFont typeface="Wingdings" pitchFamily="2" charset="2"/>
              <a:buChar char="ü"/>
            </a:pPr>
            <a:r>
              <a:rPr lang="nb-NO" sz="1400" dirty="0" smtClean="0"/>
              <a:t>Tilgjengeliggjøring for flere enheter og klientplatformer</a:t>
            </a:r>
          </a:p>
          <a:p>
            <a:pPr>
              <a:spcBef>
                <a:spcPts val="600"/>
              </a:spcBef>
              <a:spcAft>
                <a:spcPts val="400"/>
              </a:spcAft>
              <a:buFont typeface="Wingdings" pitchFamily="2" charset="2"/>
              <a:buChar char="ü"/>
            </a:pPr>
            <a:r>
              <a:rPr lang="nb-NO" sz="1400" dirty="0" smtClean="0"/>
              <a:t>Levere data i flere formater (XML, JSON)</a:t>
            </a:r>
          </a:p>
          <a:p>
            <a:pPr>
              <a:spcBef>
                <a:spcPts val="600"/>
              </a:spcBef>
              <a:spcAft>
                <a:spcPts val="400"/>
              </a:spcAft>
              <a:buFont typeface="Wingdings" pitchFamily="2" charset="2"/>
              <a:buChar char="ü"/>
            </a:pPr>
            <a:r>
              <a:rPr lang="nb-NO" sz="1400" dirty="0" smtClean="0"/>
              <a:t> Facebook, Twitter, LinkedIn +++ </a:t>
            </a:r>
          </a:p>
          <a:p>
            <a:pPr>
              <a:spcBef>
                <a:spcPts val="600"/>
              </a:spcBef>
              <a:spcAft>
                <a:spcPts val="400"/>
              </a:spcAft>
              <a:buFont typeface="Wingdings" pitchFamily="2" charset="2"/>
              <a:buChar char="ü"/>
            </a:pPr>
            <a:endParaRPr lang="nb-NO" sz="1400" dirty="0" smtClean="0"/>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397000"/>
            <a:ext cx="8102827" cy="995144"/>
          </a:xfrm>
          <a:prstGeom prst="rect">
            <a:avLst/>
          </a:prstGeom>
          <a:noFill/>
        </p:spPr>
        <p:txBody>
          <a:bodyPr wrap="square" rtlCol="0">
            <a:spAutoFit/>
          </a:bodyPr>
          <a:lstStyle/>
          <a:p>
            <a:pPr>
              <a:spcBef>
                <a:spcPts val="600"/>
              </a:spcBef>
              <a:spcAft>
                <a:spcPts val="400"/>
              </a:spcAft>
              <a:buFont typeface="Wingdings" pitchFamily="2" charset="2"/>
              <a:buChar char="ü"/>
            </a:pPr>
            <a:r>
              <a:rPr lang="nb-NO" sz="1400" dirty="0" smtClean="0"/>
              <a:t> Rammeverk for å bygge Web API på toppen av .NET rammeverket</a:t>
            </a:r>
          </a:p>
          <a:p>
            <a:pPr>
              <a:spcBef>
                <a:spcPts val="600"/>
              </a:spcBef>
              <a:spcAft>
                <a:spcPts val="400"/>
              </a:spcAft>
              <a:buFont typeface="Wingdings" pitchFamily="2" charset="2"/>
              <a:buChar char="ü"/>
            </a:pPr>
            <a:r>
              <a:rPr lang="nb-NO" sz="1400" dirty="0" smtClean="0"/>
              <a:t> Kan brukes direkte i et ASP .NET MVC 4 prosjekt, men kan også brukes uavhengig av MVC</a:t>
            </a:r>
            <a:endParaRPr lang="nb-NO" sz="1400" dirty="0" smtClean="0">
              <a:solidFill>
                <a:srgbClr val="FF0000"/>
              </a:solidFill>
            </a:endParaRPr>
          </a:p>
          <a:p>
            <a:pPr>
              <a:spcBef>
                <a:spcPts val="600"/>
              </a:spcBef>
              <a:spcAft>
                <a:spcPts val="400"/>
              </a:spcAft>
              <a:buFont typeface="Wingdings" pitchFamily="2" charset="2"/>
              <a:buChar char="ü"/>
            </a:pPr>
            <a:endParaRPr lang="nb-NO" sz="1400" dirty="0" smtClean="0"/>
          </a:p>
        </p:txBody>
      </p:sp>
      <p:pic>
        <p:nvPicPr>
          <p:cNvPr id="1026" name="Picture 2"/>
          <p:cNvPicPr>
            <a:picLocks noChangeAspect="1" noChangeArrowheads="1"/>
          </p:cNvPicPr>
          <p:nvPr/>
        </p:nvPicPr>
        <p:blipFill>
          <a:blip r:embed="rId2"/>
          <a:srcRect/>
          <a:stretch>
            <a:fillRect/>
          </a:stretch>
        </p:blipFill>
        <p:spPr bwMode="auto">
          <a:xfrm>
            <a:off x="287411" y="2745712"/>
            <a:ext cx="6677025" cy="2305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p:cNvPicPr>
            <a:picLocks noChangeAspect="1" noChangeArrowheads="1"/>
          </p:cNvPicPr>
          <p:nvPr/>
        </p:nvPicPr>
        <p:blipFill>
          <a:blip r:embed="rId3"/>
          <a:srcRect/>
          <a:stretch>
            <a:fillRect/>
          </a:stretch>
        </p:blipFill>
        <p:spPr bwMode="auto">
          <a:xfrm>
            <a:off x="7159508" y="2745712"/>
            <a:ext cx="1781175" cy="2266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871437"/>
            <a:ext cx="8231434" cy="1754326"/>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FF"/>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2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0000"/>
                </a:solidFill>
                <a:latin typeface="Consolas" pitchFamily="49" charset="0"/>
                <a:cs typeface="Consolas" pitchFamily="49" charset="0"/>
              </a:rPr>
              <a:t>	</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31675</TotalTime>
  <Words>781</Words>
  <Application>Microsoft Office PowerPoint</Application>
  <PresentationFormat>On-screen Show (4:3)</PresentationFormat>
  <Paragraphs>199</Paragraphs>
  <Slides>17</Slides>
  <Notes>13</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BEKK Rekruttering 16-9</vt:lpstr>
      <vt:lpstr>ASP.NET Web API</vt:lpstr>
      <vt:lpstr>Agenda</vt:lpstr>
      <vt:lpstr>Eksempel på enkel rest-tjeneste</vt:lpstr>
      <vt:lpstr>REST – Representational state transfer</vt:lpstr>
      <vt:lpstr>REST – Representational state transfer</vt:lpstr>
      <vt:lpstr>Eksempel api</vt:lpstr>
      <vt:lpstr>Web APi</vt:lpstr>
      <vt:lpstr>ASP.net web api</vt:lpstr>
      <vt:lpstr>apicontroller</vt:lpstr>
      <vt:lpstr>Convention based Routing</vt:lpstr>
      <vt:lpstr>Routing forts</vt:lpstr>
      <vt:lpstr>Attribute based Routing</vt:lpstr>
      <vt:lpstr>Response handling</vt:lpstr>
      <vt:lpstr>OppgaveR</vt:lpstr>
      <vt:lpstr>Oppgave 3</vt:lpstr>
      <vt:lpstr>Oppgave </vt:lpstr>
      <vt:lpstr>Takk for OSS</vt:lpstr>
    </vt:vector>
  </TitlesOfParts>
  <Company>Bekk Consulting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Windows User</cp:lastModifiedBy>
  <cp:revision>1128</cp:revision>
  <dcterms:created xsi:type="dcterms:W3CDTF">2011-08-04T16:58:46Z</dcterms:created>
  <dcterms:modified xsi:type="dcterms:W3CDTF">2013-11-19T14:32:18Z</dcterms:modified>
</cp:coreProperties>
</file>