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6" r:id="rId3"/>
    <p:sldId id="273" r:id="rId4"/>
    <p:sldId id="272" r:id="rId5"/>
    <p:sldId id="271" r:id="rId6"/>
    <p:sldId id="270" r:id="rId7"/>
    <p:sldId id="268" r:id="rId8"/>
    <p:sldId id="288" r:id="rId9"/>
    <p:sldId id="277" r:id="rId10"/>
    <p:sldId id="283" r:id="rId11"/>
    <p:sldId id="269" r:id="rId12"/>
    <p:sldId id="274" r:id="rId13"/>
    <p:sldId id="287" r:id="rId14"/>
    <p:sldId id="278" r:id="rId15"/>
    <p:sldId id="279" r:id="rId16"/>
    <p:sldId id="284" r:id="rId17"/>
    <p:sldId id="280" r:id="rId18"/>
    <p:sldId id="276" r:id="rId19"/>
    <p:sldId id="267" r:id="rId20"/>
    <p:sldId id="281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948"/>
    <a:srgbClr val="548343"/>
    <a:srgbClr val="000000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445" y="77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D9A6-7C64-4B53-B769-37B83AD6938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E4060-7E72-44CA-ABD8-B0A04CFCB3A1}">
      <dgm:prSet phldrT="[Text]"/>
      <dgm:spPr/>
      <dgm:t>
        <a:bodyPr/>
        <a:lstStyle/>
        <a:p>
          <a:r>
            <a:rPr lang="nb-NO" dirty="0" smtClean="0"/>
            <a:t>TDD</a:t>
          </a:r>
          <a:endParaRPr lang="en-US" dirty="0"/>
        </a:p>
      </dgm:t>
    </dgm:pt>
    <dgm:pt modelId="{59B777A4-C30E-4389-9E2A-7A69C6D86792}" type="parTrans" cxnId="{4B57AB67-EFA5-4DDD-A9D7-3F31559AC39E}">
      <dgm:prSet/>
      <dgm:spPr/>
      <dgm:t>
        <a:bodyPr/>
        <a:lstStyle/>
        <a:p>
          <a:endParaRPr lang="en-US"/>
        </a:p>
      </dgm:t>
    </dgm:pt>
    <dgm:pt modelId="{32B91395-C7D1-4498-A6FF-389E625E1A65}" type="sibTrans" cxnId="{4B57AB67-EFA5-4DDD-A9D7-3F31559AC39E}">
      <dgm:prSet/>
      <dgm:spPr/>
      <dgm:t>
        <a:bodyPr/>
        <a:lstStyle/>
        <a:p>
          <a:endParaRPr lang="en-US"/>
        </a:p>
      </dgm:t>
    </dgm:pt>
    <dgm:pt modelId="{A1494D8E-C42C-45EB-A88A-AF3C22091D27}">
      <dgm:prSet phldrT="[Text]"/>
      <dgm:spPr>
        <a:solidFill>
          <a:srgbClr val="B70F0F"/>
        </a:solidFill>
      </dgm:spPr>
      <dgm:t>
        <a:bodyPr/>
        <a:lstStyle/>
        <a:p>
          <a:r>
            <a:rPr lang="nb-NO" dirty="0" smtClean="0"/>
            <a:t>Skriv test som feiler</a:t>
          </a:r>
          <a:endParaRPr lang="en-US" dirty="0"/>
        </a:p>
      </dgm:t>
    </dgm:pt>
    <dgm:pt modelId="{F2103901-93C3-4DD1-B5AF-D5035E88EC28}" type="parTrans" cxnId="{FCF86269-41D4-4E0B-8C33-E2423F3106AA}">
      <dgm:prSet/>
      <dgm:spPr/>
      <dgm:t>
        <a:bodyPr/>
        <a:lstStyle/>
        <a:p>
          <a:endParaRPr lang="en-US"/>
        </a:p>
      </dgm:t>
    </dgm:pt>
    <dgm:pt modelId="{FE0A7841-056E-43D5-B2E3-2B8593CDB186}" type="sibTrans" cxnId="{FCF86269-41D4-4E0B-8C33-E2423F3106AA}">
      <dgm:prSet/>
      <dgm:spPr/>
      <dgm:t>
        <a:bodyPr/>
        <a:lstStyle/>
        <a:p>
          <a:endParaRPr lang="en-US"/>
        </a:p>
      </dgm:t>
    </dgm:pt>
    <dgm:pt modelId="{24D8BA1A-AB3D-448A-9A76-C473F57E731A}">
      <dgm:prSet phldrT="[Text]"/>
      <dgm:spPr>
        <a:solidFill>
          <a:srgbClr val="548343"/>
        </a:solidFill>
      </dgm:spPr>
      <dgm:t>
        <a:bodyPr/>
        <a:lstStyle/>
        <a:p>
          <a:r>
            <a:rPr lang="nb-NO" dirty="0" smtClean="0"/>
            <a:t>Få testen til å passere</a:t>
          </a:r>
          <a:endParaRPr lang="en-US" dirty="0"/>
        </a:p>
      </dgm:t>
    </dgm:pt>
    <dgm:pt modelId="{010A0C82-2806-4E57-9D10-DF8CF0675A04}" type="parTrans" cxnId="{DA685284-5D69-4F72-B75E-8C58FAF58A0C}">
      <dgm:prSet/>
      <dgm:spPr/>
      <dgm:t>
        <a:bodyPr/>
        <a:lstStyle/>
        <a:p>
          <a:endParaRPr lang="en-US"/>
        </a:p>
      </dgm:t>
    </dgm:pt>
    <dgm:pt modelId="{6ACDD706-106F-40BD-A119-B13FF071BEAC}" type="sibTrans" cxnId="{DA685284-5D69-4F72-B75E-8C58FAF58A0C}">
      <dgm:prSet/>
      <dgm:spPr/>
      <dgm:t>
        <a:bodyPr/>
        <a:lstStyle/>
        <a:p>
          <a:endParaRPr lang="en-US"/>
        </a:p>
      </dgm:t>
    </dgm:pt>
    <dgm:pt modelId="{75F93CD8-DC15-41D5-A6A6-273B6B58C3B2}">
      <dgm:prSet phldrT="[Text]"/>
      <dgm:spPr>
        <a:solidFill>
          <a:srgbClr val="F2B948"/>
        </a:solidFill>
      </dgm:spPr>
      <dgm:t>
        <a:bodyPr/>
        <a:lstStyle/>
        <a:p>
          <a:r>
            <a:rPr lang="nb-NO" dirty="0" smtClean="0"/>
            <a:t>Foreta strukturelle endringer</a:t>
          </a:r>
          <a:endParaRPr lang="en-US" dirty="0"/>
        </a:p>
      </dgm:t>
    </dgm:pt>
    <dgm:pt modelId="{B258A377-2983-4592-876E-0FA8273BB741}" type="parTrans" cxnId="{1EC0AE8C-63C1-45AF-9FAE-2E8331ACDC32}">
      <dgm:prSet/>
      <dgm:spPr/>
      <dgm:t>
        <a:bodyPr/>
        <a:lstStyle/>
        <a:p>
          <a:endParaRPr lang="en-US"/>
        </a:p>
      </dgm:t>
    </dgm:pt>
    <dgm:pt modelId="{DCB5988C-DD4D-4075-A9A0-92C5E40E8AEE}" type="sibTrans" cxnId="{1EC0AE8C-63C1-45AF-9FAE-2E8331ACDC32}">
      <dgm:prSet/>
      <dgm:spPr/>
      <dgm:t>
        <a:bodyPr/>
        <a:lstStyle/>
        <a:p>
          <a:endParaRPr lang="en-US"/>
        </a:p>
      </dgm:t>
    </dgm:pt>
    <dgm:pt modelId="{36C808F8-926E-41A9-ADF5-7EC5F4DBC862}" type="pres">
      <dgm:prSet presAssocID="{2108D9A6-7C64-4B53-B769-37B83AD6938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54C23-65A6-417B-BB46-FF81834F1824}" type="pres">
      <dgm:prSet presAssocID="{12CE4060-7E72-44CA-ABD8-B0A04CFCB3A1}" presName="centerShape" presStyleLbl="node0" presStyleIdx="0" presStyleCnt="1"/>
      <dgm:spPr/>
      <dgm:t>
        <a:bodyPr/>
        <a:lstStyle/>
        <a:p>
          <a:endParaRPr lang="en-US"/>
        </a:p>
      </dgm:t>
    </dgm:pt>
    <dgm:pt modelId="{65E5E0BE-F6A3-4EED-B47C-ECAB02B21921}" type="pres">
      <dgm:prSet presAssocID="{A1494D8E-C42C-45EB-A88A-AF3C22091D2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E3A77-C229-4A30-8AD1-4801937867A5}" type="pres">
      <dgm:prSet presAssocID="{A1494D8E-C42C-45EB-A88A-AF3C22091D27}" presName="dummy" presStyleCnt="0"/>
      <dgm:spPr/>
    </dgm:pt>
    <dgm:pt modelId="{53192C4C-FA77-4B54-8DE6-EF6B6ADF10C9}" type="pres">
      <dgm:prSet presAssocID="{FE0A7841-056E-43D5-B2E3-2B8593CDB18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8CF15E1-84D7-4DD4-B663-A409C36D6BFE}" type="pres">
      <dgm:prSet presAssocID="{24D8BA1A-AB3D-448A-9A76-C473F57E731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B008-592E-4024-A024-76891B814003}" type="pres">
      <dgm:prSet presAssocID="{24D8BA1A-AB3D-448A-9A76-C473F57E731A}" presName="dummy" presStyleCnt="0"/>
      <dgm:spPr/>
    </dgm:pt>
    <dgm:pt modelId="{96CD68C4-F273-448A-A352-D323FD822264}" type="pres">
      <dgm:prSet presAssocID="{6ACDD706-106F-40BD-A119-B13FF071BE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81E7EBA-B912-49B8-8000-0BF35D90809A}" type="pres">
      <dgm:prSet presAssocID="{75F93CD8-DC15-41D5-A6A6-273B6B58C3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3E735-BEDD-4382-8924-7171C45FF6B6}" type="pres">
      <dgm:prSet presAssocID="{75F93CD8-DC15-41D5-A6A6-273B6B58C3B2}" presName="dummy" presStyleCnt="0"/>
      <dgm:spPr/>
    </dgm:pt>
    <dgm:pt modelId="{089AE9DB-14A9-49BB-9CB4-C28E756D777C}" type="pres">
      <dgm:prSet presAssocID="{DCB5988C-DD4D-4075-A9A0-92C5E40E8AE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CF86269-41D4-4E0B-8C33-E2423F3106AA}" srcId="{12CE4060-7E72-44CA-ABD8-B0A04CFCB3A1}" destId="{A1494D8E-C42C-45EB-A88A-AF3C22091D27}" srcOrd="0" destOrd="0" parTransId="{F2103901-93C3-4DD1-B5AF-D5035E88EC28}" sibTransId="{FE0A7841-056E-43D5-B2E3-2B8593CDB186}"/>
    <dgm:cxn modelId="{45075B6D-95F3-4B87-9AD7-13083DC2C35E}" type="presOf" srcId="{75F93CD8-DC15-41D5-A6A6-273B6B58C3B2}" destId="{A81E7EBA-B912-49B8-8000-0BF35D90809A}" srcOrd="0" destOrd="0" presId="urn:microsoft.com/office/officeart/2005/8/layout/radial6"/>
    <dgm:cxn modelId="{DA685284-5D69-4F72-B75E-8C58FAF58A0C}" srcId="{12CE4060-7E72-44CA-ABD8-B0A04CFCB3A1}" destId="{24D8BA1A-AB3D-448A-9A76-C473F57E731A}" srcOrd="1" destOrd="0" parTransId="{010A0C82-2806-4E57-9D10-DF8CF0675A04}" sibTransId="{6ACDD706-106F-40BD-A119-B13FF071BEAC}"/>
    <dgm:cxn modelId="{1EC0AE8C-63C1-45AF-9FAE-2E8331ACDC32}" srcId="{12CE4060-7E72-44CA-ABD8-B0A04CFCB3A1}" destId="{75F93CD8-DC15-41D5-A6A6-273B6B58C3B2}" srcOrd="2" destOrd="0" parTransId="{B258A377-2983-4592-876E-0FA8273BB741}" sibTransId="{DCB5988C-DD4D-4075-A9A0-92C5E40E8AEE}"/>
    <dgm:cxn modelId="{C4AECEE5-B09C-410C-8CA1-9BDB02BEBCDE}" type="presOf" srcId="{12CE4060-7E72-44CA-ABD8-B0A04CFCB3A1}" destId="{68E54C23-65A6-417B-BB46-FF81834F1824}" srcOrd="0" destOrd="0" presId="urn:microsoft.com/office/officeart/2005/8/layout/radial6"/>
    <dgm:cxn modelId="{672FC8C4-2064-4447-8D80-523029124E0B}" type="presOf" srcId="{2108D9A6-7C64-4B53-B769-37B83AD69387}" destId="{36C808F8-926E-41A9-ADF5-7EC5F4DBC862}" srcOrd="0" destOrd="0" presId="urn:microsoft.com/office/officeart/2005/8/layout/radial6"/>
    <dgm:cxn modelId="{4B57AB67-EFA5-4DDD-A9D7-3F31559AC39E}" srcId="{2108D9A6-7C64-4B53-B769-37B83AD69387}" destId="{12CE4060-7E72-44CA-ABD8-B0A04CFCB3A1}" srcOrd="0" destOrd="0" parTransId="{59B777A4-C30E-4389-9E2A-7A69C6D86792}" sibTransId="{32B91395-C7D1-4498-A6FF-389E625E1A65}"/>
    <dgm:cxn modelId="{42772A7C-7C25-4A88-B16F-DC2C59DA864A}" type="presOf" srcId="{DCB5988C-DD4D-4075-A9A0-92C5E40E8AEE}" destId="{089AE9DB-14A9-49BB-9CB4-C28E756D777C}" srcOrd="0" destOrd="0" presId="urn:microsoft.com/office/officeart/2005/8/layout/radial6"/>
    <dgm:cxn modelId="{A58EC597-0FFB-4B8E-B9B3-1DC9902FB07D}" type="presOf" srcId="{24D8BA1A-AB3D-448A-9A76-C473F57E731A}" destId="{18CF15E1-84D7-4DD4-B663-A409C36D6BFE}" srcOrd="0" destOrd="0" presId="urn:microsoft.com/office/officeart/2005/8/layout/radial6"/>
    <dgm:cxn modelId="{764B7D75-5B5A-431F-B1FD-51A36FB32472}" type="presOf" srcId="{A1494D8E-C42C-45EB-A88A-AF3C22091D27}" destId="{65E5E0BE-F6A3-4EED-B47C-ECAB02B21921}" srcOrd="0" destOrd="0" presId="urn:microsoft.com/office/officeart/2005/8/layout/radial6"/>
    <dgm:cxn modelId="{A286D33E-E60D-4391-9F2C-F92E036663E2}" type="presOf" srcId="{FE0A7841-056E-43D5-B2E3-2B8593CDB186}" destId="{53192C4C-FA77-4B54-8DE6-EF6B6ADF10C9}" srcOrd="0" destOrd="0" presId="urn:microsoft.com/office/officeart/2005/8/layout/radial6"/>
    <dgm:cxn modelId="{16F35C75-8E81-44D9-B767-802F366346B2}" type="presOf" srcId="{6ACDD706-106F-40BD-A119-B13FF071BEAC}" destId="{96CD68C4-F273-448A-A352-D323FD822264}" srcOrd="0" destOrd="0" presId="urn:microsoft.com/office/officeart/2005/8/layout/radial6"/>
    <dgm:cxn modelId="{99A8F3C4-5118-4A29-BA3A-2D5D2BB7690F}" type="presParOf" srcId="{36C808F8-926E-41A9-ADF5-7EC5F4DBC862}" destId="{68E54C23-65A6-417B-BB46-FF81834F1824}" srcOrd="0" destOrd="0" presId="urn:microsoft.com/office/officeart/2005/8/layout/radial6"/>
    <dgm:cxn modelId="{0CDFCFFA-7948-4569-AFC1-443B35A028D2}" type="presParOf" srcId="{36C808F8-926E-41A9-ADF5-7EC5F4DBC862}" destId="{65E5E0BE-F6A3-4EED-B47C-ECAB02B21921}" srcOrd="1" destOrd="0" presId="urn:microsoft.com/office/officeart/2005/8/layout/radial6"/>
    <dgm:cxn modelId="{46800D17-A3B2-45E3-A4C0-F97CAFCE2F9F}" type="presParOf" srcId="{36C808F8-926E-41A9-ADF5-7EC5F4DBC862}" destId="{609E3A77-C229-4A30-8AD1-4801937867A5}" srcOrd="2" destOrd="0" presId="urn:microsoft.com/office/officeart/2005/8/layout/radial6"/>
    <dgm:cxn modelId="{1DF9EB1E-D3FF-4FD4-B1B9-F0E86959BB46}" type="presParOf" srcId="{36C808F8-926E-41A9-ADF5-7EC5F4DBC862}" destId="{53192C4C-FA77-4B54-8DE6-EF6B6ADF10C9}" srcOrd="3" destOrd="0" presId="urn:microsoft.com/office/officeart/2005/8/layout/radial6"/>
    <dgm:cxn modelId="{1DC3304A-D7DF-4657-B5C9-C86F4F46A997}" type="presParOf" srcId="{36C808F8-926E-41A9-ADF5-7EC5F4DBC862}" destId="{18CF15E1-84D7-4DD4-B663-A409C36D6BFE}" srcOrd="4" destOrd="0" presId="urn:microsoft.com/office/officeart/2005/8/layout/radial6"/>
    <dgm:cxn modelId="{5B24B1C9-9BB1-4BC0-92CF-A0287AE81A3E}" type="presParOf" srcId="{36C808F8-926E-41A9-ADF5-7EC5F4DBC862}" destId="{3BD7B008-592E-4024-A024-76891B814003}" srcOrd="5" destOrd="0" presId="urn:microsoft.com/office/officeart/2005/8/layout/radial6"/>
    <dgm:cxn modelId="{5A720125-D6DE-4498-A2E6-B738B24C6E35}" type="presParOf" srcId="{36C808F8-926E-41A9-ADF5-7EC5F4DBC862}" destId="{96CD68C4-F273-448A-A352-D323FD822264}" srcOrd="6" destOrd="0" presId="urn:microsoft.com/office/officeart/2005/8/layout/radial6"/>
    <dgm:cxn modelId="{161E6DE4-401B-41D1-8BEB-5586EABEB9C9}" type="presParOf" srcId="{36C808F8-926E-41A9-ADF5-7EC5F4DBC862}" destId="{A81E7EBA-B912-49B8-8000-0BF35D90809A}" srcOrd="7" destOrd="0" presId="urn:microsoft.com/office/officeart/2005/8/layout/radial6"/>
    <dgm:cxn modelId="{465B25BB-A793-4B61-923F-852240A13265}" type="presParOf" srcId="{36C808F8-926E-41A9-ADF5-7EC5F4DBC862}" destId="{C653E735-BEDD-4382-8924-7171C45FF6B6}" srcOrd="8" destOrd="0" presId="urn:microsoft.com/office/officeart/2005/8/layout/radial6"/>
    <dgm:cxn modelId="{1F487F5C-B122-45F5-8F01-BD5DEBC62C61}" type="presParOf" srcId="{36C808F8-926E-41A9-ADF5-7EC5F4DBC862}" destId="{089AE9DB-14A9-49BB-9CB4-C28E756D777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AE9DB-14A9-49BB-9CB4-C28E756D777C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D68C4-F273-448A-A352-D323FD822264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92C4C-FA77-4B54-8DE6-EF6B6ADF10C9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54C23-65A6-417B-BB46-FF81834F1824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3600" kern="1200" dirty="0" smtClean="0"/>
            <a:t>TDD</a:t>
          </a:r>
          <a:endParaRPr lang="en-US" sz="3600" kern="1200" dirty="0"/>
        </a:p>
      </dsp:txBody>
      <dsp:txXfrm>
        <a:off x="2503922" y="1630232"/>
        <a:ext cx="1088154" cy="1088154"/>
      </dsp:txXfrm>
    </dsp:sp>
    <dsp:sp modelId="{65E5E0BE-F6A3-4EED-B47C-ECAB02B21921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rgbClr val="B70F0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Skriv test som feiler</a:t>
          </a:r>
          <a:endParaRPr lang="en-US" sz="1100" kern="1200" dirty="0"/>
        </a:p>
      </dsp:txBody>
      <dsp:txXfrm>
        <a:off x="2667146" y="159161"/>
        <a:ext cx="761707" cy="761707"/>
      </dsp:txXfrm>
    </dsp:sp>
    <dsp:sp modelId="{18CF15E1-84D7-4DD4-B663-A409C36D6BFE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rgbClr val="5483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Få testen til å passere</a:t>
          </a:r>
          <a:endParaRPr lang="en-US" sz="1100" kern="1200" dirty="0"/>
        </a:p>
      </dsp:txBody>
      <dsp:txXfrm>
        <a:off x="4082486" y="2610603"/>
        <a:ext cx="761707" cy="761707"/>
      </dsp:txXfrm>
    </dsp:sp>
    <dsp:sp modelId="{A81E7EBA-B912-49B8-8000-0BF35D90809A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rgbClr val="F2B94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100" kern="1200" dirty="0" smtClean="0"/>
            <a:t>Foreta strukturelle endringer</a:t>
          </a:r>
          <a:endParaRPr lang="en-US" sz="1100" kern="1200" dirty="0"/>
        </a:p>
      </dsp:txBody>
      <dsp:txXfrm>
        <a:off x="1251805" y="2610603"/>
        <a:ext cx="761707" cy="761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injec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549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Mock –</a:t>
            </a:r>
            <a:r>
              <a:rPr lang="nb-NO" baseline="0" dirty="0" smtClean="0"/>
              <a:t> når vi tester mot en fake</a:t>
            </a:r>
          </a:p>
          <a:p>
            <a:r>
              <a:rPr lang="nb-NO" baseline="0" dirty="0" smtClean="0"/>
              <a:t>Stub – når den bare hjelper oss å gjennomføre testen</a:t>
            </a:r>
          </a:p>
          <a:p>
            <a:endParaRPr lang="nb-NO" baseline="0" dirty="0" smtClean="0"/>
          </a:p>
          <a:p>
            <a:r>
              <a:rPr lang="nb-NO" baseline="0" dirty="0" smtClean="0"/>
              <a:t>DEMO: Vise i kode hvordan man kan gjøre dette med EmailService – først manuell så med Rhino Mocks.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konkret eksempel i</a:t>
            </a:r>
            <a:r>
              <a:rPr lang="nb-NO" baseline="0" dirty="0" smtClean="0"/>
              <a:t> kode.</a:t>
            </a:r>
          </a:p>
          <a:p>
            <a:r>
              <a:rPr lang="nb-NO" baseline="0" dirty="0" smtClean="0"/>
              <a:t>F.Eks</a:t>
            </a:r>
          </a:p>
          <a:p>
            <a:r>
              <a:rPr lang="nb-NO" baseline="0" dirty="0" smtClean="0"/>
              <a:t>Med StringCalculator fra TDD KATA 2 der Parser bør injectes</a:t>
            </a:r>
          </a:p>
          <a:p>
            <a:r>
              <a:rPr lang="en-US" dirty="0" smtClean="0">
                <a:hlinkClick r:id="rId3"/>
              </a:rPr>
              <a:t>http://martinfowler.com/articles/injection.html#FormsOfDependencyInjection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2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</a:t>
            </a:r>
            <a:r>
              <a:rPr lang="nb-NO" baseline="0" dirty="0" smtClean="0"/>
              <a:t> ved: Bekk.dotnetintro.TDD.NinjectDemo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mtClean="0"/>
              <a:t>Demo av MVC3</a:t>
            </a:r>
            <a:r>
              <a:rPr lang="nb-NO" baseline="0" smtClean="0"/>
              <a:t>//TDD/Ninject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2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Det</a:t>
            </a:r>
            <a:r>
              <a:rPr lang="nb-NO" sz="1600" baseline="0" dirty="0" smtClean="0"/>
              <a:t> kommer an på hvem man spør – personlig ser jeg på det som Test-drevet utvikling og design – skriv tester først og designet vil forme seg etterhvert. Man har også et utgangspunkt for et design når man starter.</a:t>
            </a:r>
            <a:endParaRPr lang="nb-NO" sz="16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dirty="0" smtClean="0"/>
              <a:t>TDD er noe du velger selv – vil du skrive testen først? Gjør det!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2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Ikke nødvendigvis lettere å vedlikeholde</a:t>
            </a:r>
            <a:r>
              <a:rPr lang="nb-NO" baseline="0" dirty="0" smtClean="0"/>
              <a:t> – stiller store krav til utformingen av testene</a:t>
            </a:r>
          </a:p>
          <a:p>
            <a:r>
              <a:rPr lang="nb-NO" baseline="0" dirty="0" smtClean="0"/>
              <a:t>Lettere å forstå – testene fungerer som dokumentasjon og beskrivelse av brukerhistoriene</a:t>
            </a:r>
          </a:p>
          <a:p>
            <a:r>
              <a:rPr lang="nb-NO" baseline="0" dirty="0" smtClean="0"/>
              <a:t>Lettere å gjøre endringer når du kan stole på en test-suite. Hørt på prosjekt: ”Jeg får ikke denne testen til å bli grønn” – ”ikke tenk på det, den skal være sånn” &lt;- ikke lov! Fiks røde tester slik at man faktisk kan stole på de.</a:t>
            </a:r>
          </a:p>
          <a:p>
            <a:r>
              <a:rPr lang="nb-NO" baseline="0" dirty="0" smtClean="0"/>
              <a:t>Inkrementell utvikling gjør at man til enhver tid har fungerende system i stedet for Big Bang.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Red/Green/Refactor</a:t>
            </a:r>
          </a:p>
          <a:p>
            <a:r>
              <a:rPr lang="nb-NO" dirty="0" smtClean="0"/>
              <a:t>Do</a:t>
            </a:r>
            <a:r>
              <a:rPr lang="nb-NO" baseline="0" dirty="0" smtClean="0"/>
              <a:t> the simplest thing that could possibly work – ikke implementere noe som ikke er spesifisert</a:t>
            </a:r>
          </a:p>
        </p:txBody>
      </p:sp>
    </p:spTree>
    <p:extLst>
      <p:ext uri="{BB962C8B-B14F-4D97-AF65-F5344CB8AC3E}">
        <p14:creationId xmlns:p14="http://schemas.microsoft.com/office/powerpoint/2010/main" val="100295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ReSharper</a:t>
            </a:r>
            <a:r>
              <a:rPr lang="nb-NO" baseline="0" dirty="0" smtClean="0"/>
              <a:t> har testrunner som gjør at man kan kjøre Nunittester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600" baseline="0" dirty="0" smtClean="0"/>
              <a:t>DEMO: lag subtract i Calculator</a:t>
            </a:r>
            <a:endParaRPr lang="nb-NO" sz="1600" dirty="0" smtClean="0"/>
          </a:p>
          <a:p>
            <a:pPr>
              <a:spcBef>
                <a:spcPts val="600"/>
              </a:spcBef>
            </a:pPr>
            <a:r>
              <a:rPr lang="nb-NO" sz="1600" dirty="0" smtClean="0"/>
              <a:t>Deklarere en test</a:t>
            </a:r>
            <a:br>
              <a:rPr lang="nb-NO" sz="1600" dirty="0" smtClean="0"/>
            </a:br>
            <a:r>
              <a:rPr lang="nb-NO" sz="1600" dirty="0" smtClean="0"/>
              <a:t>Navnekonvensjon</a:t>
            </a:r>
            <a:br>
              <a:rPr lang="nb-NO" sz="1600" dirty="0" smtClean="0"/>
            </a:br>
            <a:r>
              <a:rPr lang="nb-NO" sz="1600" dirty="0" smtClean="0"/>
              <a:t>NavnPåMetodeUnderTest_Senario_ForventetOppførsel()</a:t>
            </a:r>
            <a:br>
              <a:rPr lang="nb-NO" sz="1600" dirty="0" smtClean="0"/>
            </a:br>
            <a:r>
              <a:rPr lang="nb-NO" sz="1600" dirty="0" smtClean="0"/>
              <a:t>Testene  blir fint gruppert i oversikte oppe til høyre i VS</a:t>
            </a:r>
            <a:br>
              <a:rPr lang="nb-NO" sz="1600" dirty="0" smtClean="0"/>
            </a:br>
            <a:r>
              <a:rPr lang="nb-NO" sz="1600" dirty="0" smtClean="0"/>
              <a:t/>
            </a:r>
            <a:br>
              <a:rPr lang="nb-NO" sz="1600" dirty="0" smtClean="0"/>
            </a:br>
            <a:r>
              <a:rPr lang="nb-NO" sz="1600" dirty="0" smtClean="0"/>
              <a:t>Implementere en test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//arrange </a:t>
            </a:r>
            <a:br>
              <a:rPr lang="nb-NO" sz="1600" dirty="0" smtClean="0"/>
            </a:br>
            <a:r>
              <a:rPr lang="nb-NO" sz="1600" dirty="0" smtClean="0"/>
              <a:t>//act</a:t>
            </a:r>
            <a:br>
              <a:rPr lang="nb-NO" sz="1600" dirty="0" smtClean="0"/>
            </a:br>
            <a:r>
              <a:rPr lang="nb-NO" sz="1600" dirty="0" smtClean="0"/>
              <a:t>//assert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èn assert per test </a:t>
            </a:r>
            <a:br>
              <a:rPr lang="nb-NO" sz="1600" dirty="0" smtClean="0"/>
            </a:br>
            <a:r>
              <a:rPr lang="nb-NO" sz="1600" dirty="0" smtClean="0"/>
              <a:t>en test skal teste èn ting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Kjøre test med tastatur, Ctrl + R + T</a:t>
            </a:r>
          </a:p>
          <a:p>
            <a:pPr>
              <a:spcBef>
                <a:spcPts val="600"/>
              </a:spcBef>
            </a:pPr>
            <a:r>
              <a:rPr lang="nb-NO" sz="1600" dirty="0" smtClean="0"/>
              <a:t>Resharper Live template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490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162768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Vi tester ikke at eposten faktisk blir sendt –</a:t>
            </a:r>
            <a:r>
              <a:rPr lang="nb-NO" sz="1600" baseline="0" dirty="0" smtClean="0"/>
              <a:t> vi tester vår kode som enhet.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Isolation framework</a:t>
            </a:r>
            <a:br>
              <a:rPr lang="nb-NO" sz="1600" dirty="0" smtClean="0"/>
            </a:br>
            <a:r>
              <a:rPr lang="nb-NO" sz="1600" dirty="0" smtClean="0"/>
              <a:t>klassifisering av tester unit-, integration- og systemintegrationtester</a:t>
            </a:r>
          </a:p>
        </p:txBody>
      </p:sp>
    </p:spTree>
    <p:extLst>
      <p:ext uri="{BB962C8B-B14F-4D97-AF65-F5344CB8AC3E}">
        <p14:creationId xmlns:p14="http://schemas.microsoft.com/office/powerpoint/2010/main" val="260338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sherove.com/tdd-kata-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ingrhinos.com/open-source/rhino-mock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keItEasy/FakeItEasy/" TargetMode="External"/><Relationship Id="rId4" Type="http://schemas.openxmlformats.org/officeDocument/2006/relationships/hyperlink" Target="http://code.google.com/p/moq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castleproject.org/Windsor.MainPage.ashx" TargetMode="External"/><Relationship Id="rId5" Type="http://schemas.openxmlformats.org/officeDocument/2006/relationships/hyperlink" Target="http://docs.structuremap.net/" TargetMode="External"/><Relationship Id="rId4" Type="http://schemas.openxmlformats.org/officeDocument/2006/relationships/hyperlink" Target="https://code.google.com/p/autofac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rthur@dent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isdoomen/FluentAsser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001919"/>
            <a:ext cx="6393180" cy="615553"/>
          </a:xfrm>
        </p:spPr>
        <p:txBody>
          <a:bodyPr/>
          <a:lstStyle/>
          <a:p>
            <a:r>
              <a:rPr lang="nb-NO" dirty="0" smtClean="0"/>
              <a:t>Enhetstesting og</a:t>
            </a:r>
            <a:br>
              <a:rPr lang="nb-NO" dirty="0" smtClean="0"/>
            </a:br>
            <a:r>
              <a:rPr lang="nb-NO" dirty="0" smtClean="0"/>
              <a:t>Testdrevet utvikling (TDD) i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testdrevet utvikling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3032" y="5820025"/>
            <a:ext cx="4396995" cy="251795"/>
          </a:xfrm>
        </p:spPr>
        <p:txBody>
          <a:bodyPr/>
          <a:lstStyle/>
          <a:p>
            <a:pPr algn="ctr"/>
            <a:r>
              <a:rPr lang="nb-NO" dirty="0" smtClean="0"/>
              <a:t>Thor Ånderbakk Olsen</a:t>
            </a:r>
            <a:br>
              <a:rPr lang="nb-NO" dirty="0" smtClean="0"/>
            </a:br>
            <a:r>
              <a:rPr lang="nb-NO" dirty="0" smtClean="0"/>
              <a:t>Mats Mortensen</a:t>
            </a:r>
            <a:br>
              <a:rPr lang="nb-NO" dirty="0" smtClean="0"/>
            </a:br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November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455509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Gjennomfør TDD Kataen som er laget av Roy Osherove.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Kataen </a:t>
            </a:r>
            <a:r>
              <a:rPr lang="nb-NO" sz="2000" dirty="0">
                <a:solidFill>
                  <a:schemeClr val="bg1"/>
                </a:solidFill>
              </a:rPr>
              <a:t>går på å implementere en String Calculator, løs èn og èn av oppgavene, prøv å ikke ”se fremover</a:t>
            </a:r>
            <a:r>
              <a:rPr lang="nb-NO" sz="2000" dirty="0" smtClean="0">
                <a:solidFill>
                  <a:schemeClr val="bg1"/>
                </a:solidFill>
              </a:rPr>
              <a:t>”.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u="sng" dirty="0">
              <a:solidFill>
                <a:schemeClr val="bg1"/>
              </a:solidFill>
              <a:hlinkClick r:id="rId2"/>
            </a:endParaRPr>
          </a:p>
          <a:p>
            <a:pPr algn="ctr"/>
            <a:r>
              <a:rPr lang="nb-NO" sz="3600" u="sng" dirty="0" smtClean="0">
                <a:solidFill>
                  <a:schemeClr val="bg1"/>
                </a:solidFill>
              </a:rPr>
              <a:t>http://osherove.com/tdd-kata-1/</a:t>
            </a:r>
            <a:r>
              <a:rPr lang="nb-NO" sz="3600" dirty="0" smtClean="0">
                <a:solidFill>
                  <a:schemeClr val="bg1"/>
                </a:solidFill>
              </a:rPr>
              <a:t>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3723" y="1341070"/>
            <a:ext cx="7957584" cy="369331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enkel Stack. Det skal være mulig å gjøre </a:t>
            </a:r>
            <a:r>
              <a:rPr lang="nb-NO" sz="2000" i="1" dirty="0" smtClean="0">
                <a:solidFill>
                  <a:schemeClr val="bg1"/>
                </a:solidFill>
              </a:rPr>
              <a:t>Push</a:t>
            </a:r>
            <a:r>
              <a:rPr lang="nb-NO" sz="2000" dirty="0" smtClean="0">
                <a:solidFill>
                  <a:schemeClr val="bg1"/>
                </a:solidFill>
              </a:rPr>
              <a:t> for å få elementer på stacken og </a:t>
            </a:r>
            <a:r>
              <a:rPr lang="nb-NO" sz="2000" i="1" dirty="0" smtClean="0">
                <a:solidFill>
                  <a:schemeClr val="bg1"/>
                </a:solidFill>
              </a:rPr>
              <a:t>Pop</a:t>
            </a:r>
            <a:r>
              <a:rPr lang="nb-NO" sz="2000" dirty="0" smtClean="0">
                <a:solidFill>
                  <a:schemeClr val="bg1"/>
                </a:solidFill>
              </a:rPr>
              <a:t> for å få de av. </a:t>
            </a: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tillegg ønsker vi funksjonalitet for å se om stacken har noen elementer (f.eks </a:t>
            </a:r>
            <a:r>
              <a:rPr lang="nb-NO" sz="2000" i="1" dirty="0" smtClean="0">
                <a:solidFill>
                  <a:schemeClr val="bg1"/>
                </a:solidFill>
              </a:rPr>
              <a:t>IsEmpty</a:t>
            </a:r>
            <a:r>
              <a:rPr lang="nb-NO" sz="2000" dirty="0" smtClean="0">
                <a:solidFill>
                  <a:schemeClr val="bg1"/>
                </a:solidFill>
              </a:rPr>
              <a:t>) og vi ønsker en funksjon som kan returnere det siste elementet som er lagt på stacken (f.eks </a:t>
            </a:r>
            <a:r>
              <a:rPr lang="nb-NO" sz="2000" i="1" dirty="0" smtClean="0">
                <a:solidFill>
                  <a:schemeClr val="bg1"/>
                </a:solidFill>
              </a:rPr>
              <a:t>Top</a:t>
            </a:r>
            <a:r>
              <a:rPr lang="nb-NO" sz="2000" dirty="0" smtClean="0">
                <a:solidFill>
                  <a:schemeClr val="bg1"/>
                </a:solidFill>
              </a:rPr>
              <a:t>).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 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Oppgaven skal gjennomføres test-drevet, det betyr at vi følger </a:t>
            </a:r>
            <a:r>
              <a:rPr lang="nb-NO" sz="2000" dirty="0" smtClean="0">
                <a:solidFill>
                  <a:srgbClr val="FF0000"/>
                </a:solidFill>
              </a:rPr>
              <a:t>red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548343"/>
                </a:solidFill>
              </a:rPr>
              <a:t>green</a:t>
            </a:r>
            <a:r>
              <a:rPr lang="nb-NO" sz="2000" dirty="0" smtClean="0">
                <a:solidFill>
                  <a:schemeClr val="bg1"/>
                </a:solidFill>
              </a:rPr>
              <a:t>/</a:t>
            </a:r>
            <a:r>
              <a:rPr lang="nb-NO" sz="2000" dirty="0" smtClean="0">
                <a:solidFill>
                  <a:srgbClr val="F2B948"/>
                </a:solidFill>
              </a:rPr>
              <a:t>refactor</a:t>
            </a:r>
            <a:r>
              <a:rPr lang="nb-NO" sz="2000" dirty="0" smtClean="0">
                <a:solidFill>
                  <a:schemeClr val="bg1"/>
                </a:solidFill>
              </a:rPr>
              <a:t> prinsippet.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Jobb gjerne i par hvor den ene skriver test og den andre implementerer funksjonaliteten.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1577" cy="307777"/>
          </a:xfrm>
        </p:spPr>
        <p:txBody>
          <a:bodyPr/>
          <a:lstStyle/>
          <a:p>
            <a:r>
              <a:rPr lang="nb-NO" dirty="0" smtClean="0"/>
              <a:t>Avhengigheter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21595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mailclient.Send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(message);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263" y="4608483"/>
            <a:ext cx="8240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Krav: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epost til personen som har gjort bookingen.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/>
              <a:t>Vi ønsker her å teste at en epost blir </a:t>
            </a:r>
            <a:r>
              <a:rPr lang="nb-NO" sz="1600" dirty="0" smtClean="0"/>
              <a:t>sendt</a:t>
            </a:r>
            <a:br>
              <a:rPr lang="nb-NO" sz="1600" dirty="0" smtClean="0"/>
            </a:b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5791970" cy="307777"/>
          </a:xfrm>
        </p:spPr>
        <p:txBody>
          <a:bodyPr/>
          <a:lstStyle/>
          <a:p>
            <a:r>
              <a:rPr lang="nb-NO" dirty="0" smtClean="0"/>
              <a:t>Avhengigheter FORts (mulig løsning)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263" y="1417562"/>
            <a:ext cx="8369044" cy="38779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      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BookingComponent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IMySmtpClient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stmpClient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ConfirmBooking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booking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person)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message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ComposeMessage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(person);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smtp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lient.Send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(message);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8932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93339" cy="307777"/>
          </a:xfrm>
        </p:spPr>
        <p:txBody>
          <a:bodyPr/>
          <a:lstStyle/>
          <a:p>
            <a:r>
              <a:rPr lang="nb-NO" dirty="0" smtClean="0"/>
              <a:t>Fake, Mock, Stub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2529840"/>
            <a:ext cx="1910080" cy="123952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Fake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3920" y="4805680"/>
            <a:ext cx="1910080" cy="1239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Mock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91680" y="4805680"/>
            <a:ext cx="1910080" cy="12395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Stub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0880" y="4805680"/>
            <a:ext cx="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0"/>
            <a:endCxn id="7" idx="2"/>
          </p:cNvCxnSpPr>
          <p:nvPr/>
        </p:nvCxnSpPr>
        <p:spPr>
          <a:xfrm rot="5400000" flipH="1" flipV="1">
            <a:off x="4739640" y="3408680"/>
            <a:ext cx="1036320" cy="17576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0"/>
            <a:endCxn id="7" idx="2"/>
          </p:cNvCxnSpPr>
          <p:nvPr/>
        </p:nvCxnSpPr>
        <p:spPr>
          <a:xfrm rot="16200000" flipV="1">
            <a:off x="6573520" y="3332480"/>
            <a:ext cx="1036320" cy="191008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48" y="1249700"/>
            <a:ext cx="6026009" cy="713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manuelt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ved bruk av rammeverk (f.eks </a:t>
            </a:r>
            <a:r>
              <a:rPr lang="nb-NO" sz="1600" dirty="0" smtClean="0">
                <a:hlinkClick r:id="rId3"/>
              </a:rPr>
              <a:t>Rhino Mocks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4"/>
              </a:rPr>
              <a:t>moq</a:t>
            </a:r>
            <a:r>
              <a:rPr lang="nb-NO" sz="1600" dirty="0" smtClean="0"/>
              <a:t>, </a:t>
            </a:r>
            <a:r>
              <a:rPr lang="nb-NO" sz="1600" dirty="0" smtClean="0">
                <a:hlinkClick r:id="rId5"/>
              </a:rPr>
              <a:t>FakeItEasy</a:t>
            </a:r>
            <a:r>
              <a:rPr lang="nb-NO" sz="1600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467616" cy="307777"/>
          </a:xfrm>
        </p:spPr>
        <p:txBody>
          <a:bodyPr/>
          <a:lstStyle/>
          <a:p>
            <a:r>
              <a:rPr lang="nb-NO" dirty="0" smtClean="0"/>
              <a:t>Dependency injection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4567897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022231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3358662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4088422" y="2567354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4792538" y="2294793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218462" y="2294793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64373" y="2083775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5250" y="3631224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7" idx="3"/>
          </p:cNvCxnSpPr>
          <p:nvPr/>
        </p:nvCxnSpPr>
        <p:spPr>
          <a:xfrm flipH="1">
            <a:off x="5178669" y="3631224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807" y="877824"/>
            <a:ext cx="82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Send objekter inn i en klasse i stedet for at klassen selv er ansvarlig for å opprette disse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807" y="4970208"/>
            <a:ext cx="4301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Tre typer:</a:t>
            </a:r>
            <a:br>
              <a:rPr lang="nb-NO" sz="1600" dirty="0" smtClean="0"/>
            </a:br>
            <a:endParaRPr lang="nb-NO" sz="16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Constructor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Property injection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lphaLcPeriod"/>
            </a:pPr>
            <a:r>
              <a:rPr lang="nb-NO" sz="1600" dirty="0" smtClean="0"/>
              <a:t> Interface injection</a:t>
            </a:r>
            <a:endParaRPr lang="nb-NO" sz="11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3723" y="920656"/>
            <a:ext cx="7957584" cy="492442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r>
              <a:rPr lang="nb-NO" sz="2000" dirty="0" smtClean="0">
                <a:solidFill>
                  <a:schemeClr val="bg1"/>
                </a:solidFill>
              </a:rPr>
              <a:t>I denne oppgaven har vi laget et solution som dere kan hente fra github.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Den ligger under </a:t>
            </a:r>
          </a:p>
          <a:p>
            <a:endParaRPr lang="nb-NO" sz="2000" dirty="0" smtClean="0">
              <a:solidFill>
                <a:schemeClr val="bg1"/>
              </a:solidFill>
            </a:endParaRPr>
          </a:p>
          <a:p>
            <a:r>
              <a:rPr lang="nb-NO" sz="2000" dirty="0">
                <a:solidFill>
                  <a:schemeClr val="bg1"/>
                </a:solidFill>
              </a:rPr>
              <a:t>https://github.com/bekk/dotnetkurs/tree/master/tdd/Oppgaver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og heter TDDInventory</a:t>
            </a:r>
          </a:p>
          <a:p>
            <a:endParaRPr lang="nb-NO" sz="2000" b="1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Hent ned solution enten ved å fork’e repository eller last den ned.</a:t>
            </a: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I service prosjektet ligger en fil Oppgaver.txt med instruksjoner.</a:t>
            </a:r>
            <a:endParaRPr lang="nb-NO" sz="2000" dirty="0" smtClean="0">
              <a:solidFill>
                <a:schemeClr val="bg1"/>
              </a:solidFill>
            </a:endParaRPr>
          </a:p>
          <a:p>
            <a:endParaRPr lang="nb-NO" sz="2000" dirty="0">
              <a:solidFill>
                <a:schemeClr val="bg1"/>
              </a:solidFill>
            </a:endParaRPr>
          </a:p>
          <a:p>
            <a:r>
              <a:rPr lang="nb-NO" sz="2000" dirty="0" smtClean="0">
                <a:solidFill>
                  <a:schemeClr val="bg1"/>
                </a:solidFill>
              </a:rPr>
              <a:t>Visual Studio må være konfigurert til å laste ned pakker fra NuGet automatisk. (Tools-&gt; Library Package Manager</a:t>
            </a:r>
            <a:r>
              <a:rPr lang="en-US" sz="2000" i="1" cap="all" spc="20" dirty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-&gt; </a:t>
            </a:r>
            <a:r>
              <a:rPr lang="nb-NO" sz="2000" dirty="0">
                <a:solidFill>
                  <a:schemeClr val="bg1"/>
                </a:solidFill>
              </a:rPr>
              <a:t>Package </a:t>
            </a:r>
            <a:r>
              <a:rPr lang="nb-NO" sz="2000" dirty="0" smtClean="0">
                <a:solidFill>
                  <a:schemeClr val="bg1"/>
                </a:solidFill>
              </a:rPr>
              <a:t>Manager Settings</a:t>
            </a:r>
            <a:r>
              <a:rPr lang="en-US" sz="2000" i="1" cap="all" spc="20" dirty="0" smtClean="0">
                <a:solidFill>
                  <a:schemeClr val="bg1"/>
                </a:solidFill>
                <a:latin typeface="Georgia"/>
                <a:ea typeface="+mj-ea"/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22111" cy="307777"/>
          </a:xfrm>
        </p:spPr>
        <p:txBody>
          <a:bodyPr/>
          <a:lstStyle/>
          <a:p>
            <a:r>
              <a:rPr lang="nb-NO" dirty="0" smtClean="0"/>
              <a:t>IOC Container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50169" y="5282600"/>
            <a:ext cx="2098385" cy="5451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KlasseMedAvhengighet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4305" y="2736934"/>
            <a:ext cx="1408233" cy="545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8175" y="4073365"/>
            <a:ext cx="2180494" cy="545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KonkretAvhengighet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595" y="5282600"/>
            <a:ext cx="2098385" cy="545123"/>
          </a:xfrm>
          <a:prstGeom prst="round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IOC Container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V="1">
            <a:off x="4088422" y="3282057"/>
            <a:ext cx="0" cy="79130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4792538" y="3009496"/>
            <a:ext cx="2425924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18462" y="3009496"/>
            <a:ext cx="0" cy="2273104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761980" y="5555162"/>
            <a:ext cx="2988189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64373" y="2798478"/>
            <a:ext cx="18727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Konsumerer </a:t>
            </a:r>
            <a:r>
              <a:rPr lang="nb-NO" sz="1050" i="1" dirty="0" smtClean="0"/>
              <a:t>IAvhengighet</a:t>
            </a:r>
            <a:endParaRPr lang="en-US" sz="1050" i="1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94551" y="5301246"/>
            <a:ext cx="240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Oppretter </a:t>
            </a:r>
            <a:r>
              <a:rPr lang="nb-NO" sz="1050" i="1" dirty="0" smtClean="0"/>
              <a:t>KonkretAvhengighet</a:t>
            </a:r>
            <a:endParaRPr lang="en-US" sz="1050" i="1" dirty="0" err="1" smtClean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6915" y="4363511"/>
            <a:ext cx="1301260" cy="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696915" y="4363511"/>
            <a:ext cx="0" cy="9190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5250" y="4345927"/>
            <a:ext cx="0" cy="936673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3"/>
          </p:cNvCxnSpPr>
          <p:nvPr/>
        </p:nvCxnSpPr>
        <p:spPr>
          <a:xfrm flipH="1">
            <a:off x="5178669" y="4345927"/>
            <a:ext cx="1266581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2268" y="4109595"/>
            <a:ext cx="131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050" dirty="0" smtClean="0"/>
              <a:t>Løser avhengighet</a:t>
            </a:r>
            <a:endParaRPr lang="en-US" sz="1050" i="1" dirty="0" err="1" smtClean="0"/>
          </a:p>
        </p:txBody>
      </p:sp>
      <p:sp>
        <p:nvSpPr>
          <p:cNvPr id="20" name="TextBox 19"/>
          <p:cNvSpPr txBox="1"/>
          <p:nvPr/>
        </p:nvSpPr>
        <p:spPr>
          <a:xfrm>
            <a:off x="281620" y="999244"/>
            <a:ext cx="5319085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</a:t>
            </a:r>
            <a:r>
              <a:rPr lang="en-US" sz="1600" dirty="0" smtClean="0">
                <a:hlinkClick r:id="rId3"/>
              </a:rPr>
              <a:t>http://www.ninject.org/</a:t>
            </a:r>
            <a:endParaRPr lang="en-US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nb-NO" sz="1600" dirty="0">
                <a:hlinkClick r:id="rId4"/>
              </a:rPr>
              <a:t>https://code.google.com/p/autofac</a:t>
            </a:r>
            <a:r>
              <a:rPr lang="nb-NO" sz="1600" dirty="0" smtClean="0">
                <a:hlinkClick r:id="rId4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5"/>
              </a:rPr>
              <a:t>http://docs.structuremap.net</a:t>
            </a:r>
            <a:r>
              <a:rPr lang="nb-NO" sz="1600" dirty="0" smtClean="0">
                <a:hlinkClick r:id="rId5"/>
              </a:rPr>
              <a:t>/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/>
              <a:t> </a:t>
            </a:r>
            <a:r>
              <a:rPr lang="nb-NO" sz="1600" dirty="0">
                <a:hlinkClick r:id="rId6"/>
              </a:rPr>
              <a:t>http://docs.castleproject.org/Windsor.MainPage.ashx</a:t>
            </a: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08876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Bonus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3723" y="1341070"/>
            <a:ext cx="7957584" cy="430887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0" rIns="91440" bIns="0" rtlCol="0" anchor="t">
            <a:spAutoFit/>
          </a:bodyPr>
          <a:lstStyle/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I denne oppgaven skal vi implementere en Logger. Det skal være mulig å logge informasjon(</a:t>
            </a:r>
            <a:r>
              <a:rPr lang="nb-NO" sz="2000" i="1" dirty="0" smtClean="0">
                <a:solidFill>
                  <a:schemeClr val="bg1"/>
                </a:solidFill>
              </a:rPr>
              <a:t>Info</a:t>
            </a:r>
            <a:r>
              <a:rPr lang="nb-NO" sz="2000" dirty="0" smtClean="0">
                <a:solidFill>
                  <a:schemeClr val="bg1"/>
                </a:solidFill>
              </a:rPr>
              <a:t>), advarseler (</a:t>
            </a:r>
            <a:r>
              <a:rPr lang="nb-NO" sz="2000" i="1" dirty="0" smtClean="0">
                <a:solidFill>
                  <a:schemeClr val="bg1"/>
                </a:solidFill>
              </a:rPr>
              <a:t>Warning</a:t>
            </a:r>
            <a:r>
              <a:rPr lang="nb-NO" sz="2000" dirty="0" smtClean="0">
                <a:solidFill>
                  <a:schemeClr val="bg1"/>
                </a:solidFill>
              </a:rPr>
              <a:t>) og unntak (</a:t>
            </a:r>
            <a:r>
              <a:rPr lang="nb-NO" sz="2000" i="1" dirty="0" smtClean="0">
                <a:solidFill>
                  <a:schemeClr val="bg1"/>
                </a:solidFill>
              </a:rPr>
              <a:t>Exception</a:t>
            </a:r>
            <a:r>
              <a:rPr lang="nb-NO" sz="2000" dirty="0" smtClean="0">
                <a:solidFill>
                  <a:schemeClr val="bg1"/>
                </a:solidFill>
              </a:rPr>
              <a:t>). </a:t>
            </a: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Loggeren bør konstruere et format på meldingen som skal skrives, dette formatet bør inneholde dato, klokkeslett, type melding og selvfølgelig meldingen selv. F.eks:</a:t>
            </a: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i="1" dirty="0" smtClean="0">
                <a:solidFill>
                  <a:schemeClr val="bg1"/>
                </a:solidFill>
              </a:rPr>
              <a:t>[08.08.2012 15:00][Info] Epost sendt til bruker </a:t>
            </a:r>
            <a:r>
              <a:rPr lang="nb-NO" sz="2000" i="1" u="sng" dirty="0" smtClean="0">
                <a:solidFill>
                  <a:schemeClr val="bg1"/>
                </a:solidFill>
                <a:hlinkClick r:id="rId2"/>
              </a:rPr>
              <a:t>arthur@dent.com</a:t>
            </a:r>
            <a:r>
              <a:rPr lang="nb-NO" sz="2000" i="1" dirty="0" smtClean="0">
                <a:solidFill>
                  <a:schemeClr val="bg1"/>
                </a:solidFill>
              </a:rPr>
              <a:t>.</a:t>
            </a:r>
            <a:endParaRPr lang="en-US" sz="2000" i="1" dirty="0" smtClean="0">
              <a:solidFill>
                <a:schemeClr val="bg1"/>
              </a:solidFill>
            </a:endParaRPr>
          </a:p>
          <a:p>
            <a:pPr algn="just"/>
            <a:endParaRPr lang="nb-NO" sz="2000" dirty="0" smtClean="0">
              <a:solidFill>
                <a:schemeClr val="bg1"/>
              </a:solidFill>
            </a:endParaRPr>
          </a:p>
          <a:p>
            <a:pPr algn="just"/>
            <a:r>
              <a:rPr lang="nb-NO" sz="2000" dirty="0" smtClean="0">
                <a:solidFill>
                  <a:schemeClr val="bg1"/>
                </a:solidFill>
              </a:rPr>
              <a:t>Følgende kontrakt er gyldig for å skrive til loggen:</a:t>
            </a:r>
          </a:p>
          <a:p>
            <a:pPr algn="just"/>
            <a:endParaRPr lang="nb-NO" sz="2000" dirty="0">
              <a:solidFill>
                <a:schemeClr val="bg1"/>
              </a:solidFill>
            </a:endParaRPr>
          </a:p>
          <a:p>
            <a:pPr algn="just"/>
            <a:r>
              <a:rPr lang="nb-NO" sz="2000" dirty="0">
                <a:solidFill>
                  <a:schemeClr val="bg1"/>
                </a:solidFill>
              </a:rPr>
              <a:t>i</a:t>
            </a:r>
            <a:r>
              <a:rPr lang="nb-NO" sz="2000" dirty="0" smtClean="0">
                <a:solidFill>
                  <a:schemeClr val="bg1"/>
                </a:solidFill>
              </a:rPr>
              <a:t>nterface Logger{}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1" u="none" strike="noStrike" kern="1200" cap="all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/>
              <a:ea typeface="+mj-ea"/>
              <a:cs typeface="Georgi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9088" cy="307777"/>
          </a:xfrm>
        </p:spPr>
        <p:txBody>
          <a:bodyPr/>
          <a:lstStyle/>
          <a:p>
            <a:r>
              <a:rPr lang="nb-NO" dirty="0" smtClean="0"/>
              <a:t>TDD i MVC3?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324" y="2966561"/>
            <a:ext cx="254749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b="1" dirty="0" smtClean="0"/>
              <a:t>TDD + MVC3 = SANT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4699957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Enhetstesting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Hva er TDD?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 (TDD Kata)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/>
              <a:t> </a:t>
            </a:r>
            <a:r>
              <a:rPr lang="nb-NO" sz="1400" dirty="0" smtClean="0"/>
              <a:t>Oppgave 2 (Stack)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Avhengigheter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3 (TDDInventory)</a:t>
            </a:r>
            <a:endParaRPr lang="nb-NO" sz="1400" dirty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Dependency Injection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278829" cy="307777"/>
          </a:xfrm>
        </p:spPr>
        <p:txBody>
          <a:bodyPr/>
          <a:lstStyle/>
          <a:p>
            <a:r>
              <a:rPr lang="nb-NO" dirty="0" smtClean="0"/>
              <a:t>Ninject i MVC3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017" y="1151746"/>
            <a:ext cx="880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Installasjon via Nuget, for et ASP.NET MVC 3 prosjekt kjør: </a:t>
            </a:r>
            <a:r>
              <a:rPr lang="en-US" sz="1400" i="1" dirty="0" smtClean="0"/>
              <a:t>Install-Package Ninject.MVC3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21623" y="1821070"/>
            <a:ext cx="840968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NinjectWebCommon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21623" y="2378071"/>
            <a:ext cx="84096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CreateKernel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StandardKernel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Func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&gt;&gt;().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ToMethod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ctx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=&gt; () =&gt;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Bootstrapper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kernel.Bind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&gt;().To&lt;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HttpApplicationInitializationHttpModule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    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9796" y="4543343"/>
            <a:ext cx="8421511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RegisterServices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IKernel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kernel)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//alle moduler og tjenester registreres i Ninject her</a:t>
            </a: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meg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espen.ekvang@bekk.no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http://github.com/bekk/dotnetkurs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25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85453" cy="307777"/>
          </a:xfrm>
        </p:spPr>
        <p:txBody>
          <a:bodyPr/>
          <a:lstStyle/>
          <a:p>
            <a:r>
              <a:rPr lang="nb-NO" dirty="0" smtClean="0"/>
              <a:t>Enhetstest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3" y="1172845"/>
            <a:ext cx="8158884" cy="160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Add(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a, 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b)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a + b;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} 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423" y="3763663"/>
            <a:ext cx="81588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.AreEqual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(3, result);        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04047" cy="307777"/>
          </a:xfrm>
        </p:spPr>
        <p:txBody>
          <a:bodyPr/>
          <a:lstStyle/>
          <a:p>
            <a:r>
              <a:rPr lang="nb-NO" dirty="0" smtClean="0"/>
              <a:t>Hva er tdd?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0058" y="1731639"/>
            <a:ext cx="2196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</a:t>
            </a:r>
            <a:endParaRPr lang="en-US" sz="17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5671155" y="2609087"/>
            <a:ext cx="24368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Test-orientert utvikling</a:t>
            </a:r>
            <a:endParaRPr lang="en-US" sz="1700" dirty="0" err="1" smtClean="0"/>
          </a:p>
        </p:txBody>
      </p:sp>
      <p:sp>
        <p:nvSpPr>
          <p:cNvPr id="7" name="TextBox 6"/>
          <p:cNvSpPr txBox="1"/>
          <p:nvPr/>
        </p:nvSpPr>
        <p:spPr>
          <a:xfrm>
            <a:off x="1039467" y="3785803"/>
            <a:ext cx="19688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design</a:t>
            </a:r>
            <a:endParaRPr lang="en-US" sz="1700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4422105" y="4718304"/>
            <a:ext cx="31582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Test-drevet utvikling og design</a:t>
            </a:r>
            <a:endParaRPr lang="en-US" sz="1700" dirty="0" err="1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8277" cy="307777"/>
          </a:xfrm>
        </p:spPr>
        <p:txBody>
          <a:bodyPr/>
          <a:lstStyle/>
          <a:p>
            <a:r>
              <a:rPr lang="nb-NO" dirty="0" smtClean="0"/>
              <a:t>Motivasjon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1249700"/>
            <a:ext cx="3988592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finne feil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vedlikeholde (hvis gjort riktig)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forstå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stole på</a:t>
            </a:r>
            <a:endParaRPr lang="en-US" sz="1600" dirty="0" err="1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lettere å levere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763624" cy="307777"/>
          </a:xfrm>
        </p:spPr>
        <p:txBody>
          <a:bodyPr/>
          <a:lstStyle/>
          <a:p>
            <a:r>
              <a:rPr lang="nb-NO" dirty="0" smtClean="0"/>
              <a:t>Test-først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ight Arrow 7"/>
          <p:cNvSpPr/>
          <p:nvPr/>
        </p:nvSpPr>
        <p:spPr>
          <a:xfrm>
            <a:off x="4297680" y="1137920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6986468">
            <a:off x="6355255" y="4608183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557189">
            <a:off x="2281729" y="4652631"/>
            <a:ext cx="528320" cy="25908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en-US" sz="14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1264" cy="307777"/>
          </a:xfrm>
        </p:spPr>
        <p:txBody>
          <a:bodyPr/>
          <a:lstStyle/>
          <a:p>
            <a:r>
              <a:rPr lang="nb-NO" dirty="0" smtClean="0"/>
              <a:t>TDD i 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Kjernefunksjonalitet for testrammeverk:</a:t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Deklarere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Kjøre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Oversiktlig presentasjon av passerende og feilende tester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600" dirty="0" smtClean="0"/>
              <a:t> Rapportering av testdekning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168" y="4451350"/>
          <a:ext cx="8369144" cy="129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064"/>
                <a:gridCol w="1341120"/>
                <a:gridCol w="1877568"/>
                <a:gridCol w="1414272"/>
                <a:gridCol w="1182624"/>
                <a:gridCol w="1682496"/>
              </a:tblGrid>
              <a:tr h="39687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Open 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</a:t>
                      </a:r>
                      <a:r>
                        <a:rPr lang="nb-NO" sz="1400" baseline="0" dirty="0" smtClean="0"/>
                        <a:t> Test class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Declare 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Fluent</a:t>
                      </a:r>
                      <a:r>
                        <a:rPr lang="nb-NO" sz="1400" baseline="0" dirty="0" smtClean="0"/>
                        <a:t> API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Testrunner</a:t>
                      </a:r>
                      <a:endParaRPr lang="en-US" sz="1400" dirty="0"/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NUnit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[TestFixture]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Ja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Eksternt</a:t>
                      </a:r>
                      <a:r>
                        <a:rPr lang="nb-NO" sz="1200" baseline="0" dirty="0" smtClean="0"/>
                        <a:t> program (integrert med R#)</a:t>
                      </a:r>
                      <a:endParaRPr lang="en-US" sz="12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MSTest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[TestClass]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[TestMethod]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Nei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Integrert</a:t>
                      </a:r>
                      <a:r>
                        <a:rPr lang="nb-NO" sz="1200" baseline="0" dirty="0" smtClean="0"/>
                        <a:t> i VS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73113" cy="307777"/>
          </a:xfrm>
        </p:spPr>
        <p:txBody>
          <a:bodyPr/>
          <a:lstStyle/>
          <a:p>
            <a:r>
              <a:rPr lang="nb-NO" dirty="0" smtClean="0"/>
              <a:t>TDD i .NET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807" y="877824"/>
            <a:ext cx="8240500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Anbefalt tillegg til TDD i .NET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Fluent Assertions (Install-Package FluentAssertions via NuGet)</a:t>
            </a:r>
            <a:endParaRPr lang="nb-NO" sz="16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600" dirty="0">
                <a:hlinkClick r:id="rId3"/>
              </a:rPr>
              <a:t>https://github.com/dennisdoomen/FluentAssertions</a:t>
            </a:r>
            <a:r>
              <a:rPr lang="nb-NO" sz="1600" dirty="0" smtClean="0"/>
              <a:t/>
            </a:r>
            <a:br>
              <a:rPr lang="nb-NO" sz="1600" dirty="0" smtClean="0"/>
            </a:br>
            <a:endParaRPr lang="nb-NO" sz="16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1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0807" y="3130139"/>
            <a:ext cx="8129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(1, 2);     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trike="sngStrike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trike="sngStrike" dirty="0" err="1">
                <a:latin typeface="Consolas" pitchFamily="49" charset="0"/>
                <a:cs typeface="Consolas" pitchFamily="49" charset="0"/>
              </a:rPr>
              <a:t>.AreaEqual</a:t>
            </a:r>
            <a:r>
              <a:rPr lang="en-US" strike="sngStrike" dirty="0">
                <a:latin typeface="Consolas" pitchFamily="49" charset="0"/>
                <a:cs typeface="Consolas" pitchFamily="49" charset="0"/>
              </a:rPr>
              <a:t>(3, result</a:t>
            </a:r>
            <a:r>
              <a:rPr lang="en-US" strike="sngStrik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().Be(3);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      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495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6339" cy="307777"/>
          </a:xfrm>
        </p:spPr>
        <p:txBody>
          <a:bodyPr/>
          <a:lstStyle/>
          <a:p>
            <a:r>
              <a:rPr lang="nb-NO" dirty="0" smtClean="0"/>
              <a:t>Skrive 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24" y="1657350"/>
            <a:ext cx="8158884" cy="24365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TestMethod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Add_TwoNumbers_ReturnSumOfNumbers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            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calculator = 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//arrange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 result =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calculator.Add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(1, 2);        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//act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result.Should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().Be(3);                    </a:t>
            </a:r>
            <a:r>
              <a:rPr lang="en-US" sz="16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//assert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5213" y="2581275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55213" y="3067050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55213" y="3685299"/>
            <a:ext cx="361950" cy="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25883</TotalTime>
  <Words>924</Words>
  <Application>Microsoft Office PowerPoint</Application>
  <PresentationFormat>On-screen Show (4:3)</PresentationFormat>
  <Paragraphs>221</Paragraphs>
  <Slides>21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Georgia</vt:lpstr>
      <vt:lpstr>Wingdings</vt:lpstr>
      <vt:lpstr>BEKK Rekruttering 16-9</vt:lpstr>
      <vt:lpstr>Enhetstesting og Testdrevet utvikling (TDD) i .net</vt:lpstr>
      <vt:lpstr>Agenda</vt:lpstr>
      <vt:lpstr>Enhetstest</vt:lpstr>
      <vt:lpstr>Hva er tdd?</vt:lpstr>
      <vt:lpstr>Motivasjon</vt:lpstr>
      <vt:lpstr>Test-først</vt:lpstr>
      <vt:lpstr>TDD i .NET</vt:lpstr>
      <vt:lpstr>TDD i .NET forts</vt:lpstr>
      <vt:lpstr>Skrive test</vt:lpstr>
      <vt:lpstr>Oppgave 1</vt:lpstr>
      <vt:lpstr>Oppgave 2</vt:lpstr>
      <vt:lpstr>Avhengigheter</vt:lpstr>
      <vt:lpstr>Avhengigheter FORts (mulig løsning)</vt:lpstr>
      <vt:lpstr>Fake, Mock, Stub</vt:lpstr>
      <vt:lpstr>Dependency injection</vt:lpstr>
      <vt:lpstr>Oppgave 3</vt:lpstr>
      <vt:lpstr>IOC Container </vt:lpstr>
      <vt:lpstr>Bonus</vt:lpstr>
      <vt:lpstr>TDD i MVC3?</vt:lpstr>
      <vt:lpstr>Ninject i MVC3</vt:lpstr>
      <vt:lpstr>Takk for meg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958</cp:revision>
  <dcterms:created xsi:type="dcterms:W3CDTF">2011-08-04T16:58:46Z</dcterms:created>
  <dcterms:modified xsi:type="dcterms:W3CDTF">2013-11-20T06:14:03Z</dcterms:modified>
</cp:coreProperties>
</file>