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6" r:id="rId3"/>
    <p:sldId id="267" r:id="rId4"/>
    <p:sldId id="273" r:id="rId5"/>
    <p:sldId id="274" r:id="rId6"/>
    <p:sldId id="268" r:id="rId7"/>
    <p:sldId id="269" r:id="rId8"/>
    <p:sldId id="271" r:id="rId9"/>
    <p:sldId id="295" r:id="rId10"/>
    <p:sldId id="296" r:id="rId11"/>
    <p:sldId id="289" r:id="rId12"/>
    <p:sldId id="275" r:id="rId13"/>
    <p:sldId id="294" r:id="rId14"/>
    <p:sldId id="293" r:id="rId15"/>
    <p:sldId id="297" r:id="rId16"/>
    <p:sldId id="279" r:id="rId17"/>
    <p:sldId id="292" r:id="rId18"/>
    <p:sldId id="290" r:id="rId19"/>
    <p:sldId id="291" r:id="rId20"/>
    <p:sldId id="280" r:id="rId21"/>
    <p:sldId id="281" r:id="rId22"/>
    <p:sldId id="282" r:id="rId23"/>
    <p:sldId id="278" r:id="rId24"/>
    <p:sldId id="287" r:id="rId25"/>
    <p:sldId id="283" r:id="rId26"/>
    <p:sldId id="285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B948"/>
    <a:srgbClr val="548343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64092" autoAdjust="0"/>
  </p:normalViewPr>
  <p:slideViewPr>
    <p:cSldViewPr snapToGrid="0" snapToObjects="1" showGuides="1">
      <p:cViewPr varScale="1">
        <p:scale>
          <a:sx n="60" d="100"/>
          <a:sy n="60" d="100"/>
        </p:scale>
        <p:origin x="2292" y="54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6694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Mapping mellom databasen og definerte objekter</a:t>
            </a:r>
            <a:r>
              <a:rPr lang="nb-NO" baseline="0" dirty="0" smtClean="0"/>
              <a:t> i valgt programmeringsspråk (f.eks C#)</a:t>
            </a:r>
          </a:p>
          <a:p>
            <a:endParaRPr lang="nb-NO" baseline="0" dirty="0" smtClean="0"/>
          </a:p>
          <a:p>
            <a:pPr marL="342900" indent="-342900">
              <a:buAutoNum type="arabicPeriod"/>
            </a:pPr>
            <a:r>
              <a:rPr lang="nb-NO" baseline="0" dirty="0" smtClean="0"/>
              <a:t>Lazy loading, laste opp deler av en stor struktur</a:t>
            </a:r>
          </a:p>
          <a:p>
            <a:pPr marL="342900" indent="-342900">
              <a:buAutoNum type="arabicPeriod"/>
            </a:pPr>
            <a:r>
              <a:rPr lang="nb-NO" baseline="0" dirty="0" smtClean="0"/>
              <a:t>Identity Map – dictionary med oversikt over hvilke objekter som allerede er hentet ut i minne i nåværende kontekst</a:t>
            </a:r>
          </a:p>
          <a:p>
            <a:pPr marL="342900" indent="-342900">
              <a:buAutoNum type="arabicPeriod"/>
            </a:pPr>
            <a:r>
              <a:rPr lang="nb-NO" baseline="0" dirty="0" smtClean="0"/>
              <a:t>Unit Of Work – ORM må til en hver tid vite hva som er endret og hvorfor (lagt til, endret, slettet)</a:t>
            </a:r>
          </a:p>
          <a:p>
            <a:pPr marL="342900" indent="-342900">
              <a:buAutoNum type="arabicPeriod"/>
            </a:pPr>
            <a:r>
              <a:rPr lang="nb-NO" baseline="0" dirty="0" smtClean="0"/>
              <a:t>Optimistic offline lock – anta at ikke data blir endret, men gi feilmelding hvis man ser at data er endret</a:t>
            </a:r>
          </a:p>
          <a:p>
            <a:pPr marL="342900" indent="-342900">
              <a:buAutoNum type="arabicPeriod"/>
            </a:pPr>
            <a:r>
              <a:rPr lang="nb-NO" baseline="0" dirty="0" smtClean="0"/>
              <a:t>Data mapper – mapping mellom objekter i c# POCO og tabeller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56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Denne sliden la jeg til mest for å få fokuset over på det vi skal</a:t>
            </a:r>
            <a:r>
              <a:rPr lang="nb-NO" baseline="0" dirty="0" smtClean="0"/>
              <a:t> gjøre i oppgaven nemlig bruke </a:t>
            </a:r>
            <a:r>
              <a:rPr lang="nb-NO" baseline="0" dirty="0" err="1" smtClean="0"/>
              <a:t>dapper-dot-net</a:t>
            </a:r>
            <a:r>
              <a:rPr lang="nb-NO" baseline="0" dirty="0" smtClean="0"/>
              <a:t>, neste slide viser et lite eksempel på hvordan man kan benytte </a:t>
            </a:r>
            <a:r>
              <a:rPr lang="nb-NO" baseline="0" dirty="0" err="1" smtClean="0"/>
              <a:t>dapper-dot-net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173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Løsningen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prosjekter</a:t>
            </a:r>
            <a:endParaRPr lang="en-US" baseline="0" dirty="0" smtClean="0"/>
          </a:p>
          <a:p>
            <a:r>
              <a:rPr lang="en-US" baseline="0" dirty="0" err="1" smtClean="0"/>
              <a:t>Bekk.dotnetintro.Blog.Api</a:t>
            </a:r>
            <a:endParaRPr lang="en-US" baseline="0" dirty="0" smtClean="0"/>
          </a:p>
          <a:p>
            <a:r>
              <a:rPr lang="en-US" baseline="0" dirty="0" smtClean="0"/>
              <a:t>	- </a:t>
            </a:r>
            <a:r>
              <a:rPr lang="en-US" baseline="0" dirty="0" err="1" smtClean="0"/>
              <a:t>selve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API’et</a:t>
            </a:r>
            <a:endParaRPr lang="en-US" baseline="0" dirty="0" smtClean="0"/>
          </a:p>
          <a:p>
            <a:r>
              <a:rPr lang="en-US" baseline="0" dirty="0" err="1" smtClean="0"/>
              <a:t>Bekk.dotnetintro.Blog.Data</a:t>
            </a:r>
            <a:endParaRPr lang="en-US" baseline="0" dirty="0" smtClean="0"/>
          </a:p>
          <a:p>
            <a:r>
              <a:rPr lang="en-US" baseline="0" dirty="0" smtClean="0"/>
              <a:t>	- repository</a:t>
            </a:r>
          </a:p>
          <a:p>
            <a:r>
              <a:rPr lang="en-US" baseline="0" dirty="0" err="1" smtClean="0"/>
              <a:t>Bekk.dotnetintro.Blog.Data.Migrations</a:t>
            </a:r>
            <a:endParaRPr lang="en-US" baseline="0" dirty="0" smtClean="0"/>
          </a:p>
          <a:p>
            <a:r>
              <a:rPr lang="en-US" baseline="0" dirty="0" smtClean="0"/>
              <a:t>	- </a:t>
            </a:r>
            <a:r>
              <a:rPr lang="en-US" baseline="0" dirty="0" err="1" smtClean="0"/>
              <a:t>eventuelle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opprettinger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database</a:t>
            </a:r>
          </a:p>
          <a:p>
            <a:r>
              <a:rPr lang="en-US" baseline="0" dirty="0" err="1" smtClean="0"/>
              <a:t>Migreringene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kjører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oppstart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nødvendig</a:t>
            </a:r>
            <a:r>
              <a:rPr lang="en-US" baseline="0" dirty="0" smtClean="0"/>
              <a:t> å </a:t>
            </a:r>
            <a:r>
              <a:rPr lang="en-US" baseline="0" dirty="0" err="1" smtClean="0"/>
              <a:t>gjøre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annet</a:t>
            </a:r>
            <a:r>
              <a:rPr lang="en-US" baseline="0" dirty="0" smtClean="0"/>
              <a:t> en å </a:t>
            </a:r>
            <a:r>
              <a:rPr lang="en-US" baseline="0" dirty="0" err="1" smtClean="0"/>
              <a:t>trykke</a:t>
            </a:r>
            <a:r>
              <a:rPr lang="en-US" baseline="0" dirty="0" smtClean="0"/>
              <a:t> F5 for å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kjørt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migreringene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når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definetr</a:t>
            </a:r>
            <a:r>
              <a:rPr lang="en-US" baseline="0" dirty="0" smtClean="0"/>
              <a:t> I _01CreateTables.cs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nevnes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Structuremap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IOC. </a:t>
            </a:r>
            <a:r>
              <a:rPr lang="en-US" baseline="0" dirty="0" err="1" smtClean="0"/>
              <a:t>Verdt</a:t>
            </a:r>
            <a:r>
              <a:rPr lang="en-US" baseline="0" dirty="0" smtClean="0"/>
              <a:t> å </a:t>
            </a:r>
            <a:r>
              <a:rPr lang="en-US" baseline="0" dirty="0" err="1" smtClean="0"/>
              <a:t>sjekke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koden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Global.asax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selve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registreringen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kontaineren</a:t>
            </a:r>
            <a:r>
              <a:rPr lang="en-US" baseline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32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Mapping mellom databasen og definerte objekter</a:t>
            </a:r>
            <a:r>
              <a:rPr lang="nb-NO" baseline="0" dirty="0" smtClean="0"/>
              <a:t> i valgt programmeringsspråk (f.eks C#)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8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av hvordan man legger opp en</a:t>
            </a:r>
            <a:r>
              <a:rPr lang="nb-NO" baseline="0" dirty="0" smtClean="0"/>
              <a:t> datasource, samt definerer en enkel tabell med kolonner og primærnøkkel.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88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02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33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Vise at ADO.NET er grunnsteinen</a:t>
            </a:r>
            <a:r>
              <a:rPr lang="nb-NO" baseline="0" dirty="0" smtClean="0"/>
              <a:t> uansett hvordan applikasjon man ønsker å koble til en datakilde.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924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Ulike typer</a:t>
            </a:r>
            <a:r>
              <a:rPr lang="nb-NO" baseline="0" dirty="0" smtClean="0"/>
              <a:t> providers implementerer samme interface slik at man bare gjøre en open på connection. SQL, OleDB, Oracle++</a:t>
            </a:r>
          </a:p>
          <a:p>
            <a:r>
              <a:rPr lang="nb-NO" baseline="0" dirty="0" smtClean="0"/>
              <a:t>Dataadapteren er en bridge mellom databasen og frakoblede objekter i ado objektmodellen, Fill metoden gir mulighet for å plassere data fra en query inn i et dataset så de lett kan aksesseres</a:t>
            </a:r>
            <a:r>
              <a:rPr lang="nb-NO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Helt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greit</a:t>
            </a:r>
            <a:r>
              <a:rPr lang="en-US" baseline="0" dirty="0" smtClean="0"/>
              <a:t> å </a:t>
            </a:r>
            <a:r>
              <a:rPr lang="en-US" baseline="0" dirty="0" err="1" smtClean="0"/>
              <a:t>nevne</a:t>
            </a:r>
            <a:r>
              <a:rPr lang="en-US" baseline="0" dirty="0" smtClean="0"/>
              <a:t> her at man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ønsker</a:t>
            </a:r>
            <a:r>
              <a:rPr lang="en-US" baseline="0" dirty="0" smtClean="0"/>
              <a:t> å </a:t>
            </a:r>
            <a:r>
              <a:rPr lang="en-US" baseline="0" dirty="0" err="1" smtClean="0"/>
              <a:t>jobbe</a:t>
            </a:r>
            <a:r>
              <a:rPr lang="en-US" baseline="0" dirty="0" smtClean="0"/>
              <a:t> med dataset (</a:t>
            </a:r>
            <a:r>
              <a:rPr lang="en-US" baseline="0" dirty="0" err="1" smtClean="0"/>
              <a:t>hvertfall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min </a:t>
            </a:r>
            <a:r>
              <a:rPr lang="en-US" baseline="0" dirty="0" err="1" smtClean="0"/>
              <a:t>personlige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mening</a:t>
            </a:r>
            <a:r>
              <a:rPr lang="en-US" baseline="0" dirty="0" smtClean="0"/>
              <a:t>).</a:t>
            </a:r>
          </a:p>
          <a:p>
            <a:r>
              <a:rPr lang="en-US" baseline="0" dirty="0" err="1" smtClean="0"/>
              <a:t>Neste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inneholder</a:t>
            </a:r>
            <a:r>
              <a:rPr lang="en-US" baseline="0" dirty="0" smtClean="0"/>
              <a:t> en link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artikkel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hvordan</a:t>
            </a:r>
            <a:r>
              <a:rPr lang="en-US" baseline="0" dirty="0" smtClean="0"/>
              <a:t> dataset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en god ting </a:t>
            </a:r>
            <a:r>
              <a:rPr lang="en-US" baseline="0" dirty="0" err="1" smtClean="0"/>
              <a:t>skrevet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Kongsli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08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Datasettet</a:t>
            </a:r>
            <a:r>
              <a:rPr lang="nb-NO" baseline="0" dirty="0" smtClean="0"/>
              <a:t> inneholder en in-memory representasjon av relasjonsdatabasen inkludert alle tabeller og relasjoner</a:t>
            </a:r>
          </a:p>
          <a:p>
            <a:pPr>
              <a:buFontTx/>
              <a:buChar char="-"/>
            </a:pPr>
            <a:r>
              <a:rPr lang="nb-NO" baseline="0" dirty="0" smtClean="0"/>
              <a:t> Data-drevet applikasjon i stedet for objektorientert applikasjon</a:t>
            </a:r>
          </a:p>
          <a:p>
            <a:pPr>
              <a:buFontTx/>
              <a:buChar char="-"/>
            </a:pPr>
            <a:r>
              <a:rPr lang="nb-NO" baseline="0" dirty="0" smtClean="0"/>
              <a:t> lite testbart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22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Connectionstring</a:t>
            </a:r>
            <a:r>
              <a:rPr lang="nb-NO" dirty="0" smtClean="0"/>
              <a:t>-seksjonen</a:t>
            </a:r>
            <a:r>
              <a:rPr lang="nb-NO" baseline="0" dirty="0" smtClean="0"/>
              <a:t> i </a:t>
            </a:r>
            <a:r>
              <a:rPr lang="nb-NO" baseline="0" dirty="0" err="1" smtClean="0"/>
              <a:t>web.config</a:t>
            </a:r>
            <a:r>
              <a:rPr lang="nb-NO" baseline="0" dirty="0" smtClean="0"/>
              <a:t>/</a:t>
            </a:r>
            <a:r>
              <a:rPr lang="nb-NO" baseline="0" dirty="0" err="1" smtClean="0"/>
              <a:t>app.config</a:t>
            </a:r>
            <a:r>
              <a:rPr lang="nb-NO" baseline="0" dirty="0" smtClean="0"/>
              <a:t> er sentral </a:t>
            </a:r>
            <a:r>
              <a:rPr lang="nb-NO" baseline="0" dirty="0" err="1" smtClean="0"/>
              <a:t>mtp</a:t>
            </a:r>
            <a:r>
              <a:rPr lang="nb-NO" baseline="0" dirty="0" smtClean="0"/>
              <a:t> hvordan applikasjonen skal koble til databasen.</a:t>
            </a:r>
          </a:p>
          <a:p>
            <a:r>
              <a:rPr lang="nb-NO" baseline="0" dirty="0" smtClean="0"/>
              <a:t>Eksempelet over viser en </a:t>
            </a:r>
            <a:r>
              <a:rPr lang="nb-NO" baseline="0" dirty="0" err="1" smtClean="0"/>
              <a:t>connectionstring</a:t>
            </a:r>
            <a:r>
              <a:rPr lang="nb-NO" baseline="0" dirty="0" smtClean="0"/>
              <a:t> mot en database representert i en lokal </a:t>
            </a:r>
            <a:r>
              <a:rPr lang="nb-NO" baseline="0" dirty="0" err="1" smtClean="0"/>
              <a:t>mdf</a:t>
            </a:r>
            <a:r>
              <a:rPr lang="nb-NO" baseline="0" dirty="0" smtClean="0"/>
              <a:t> fil (Dette kommer vi også til å gjøre i oppgavene).</a:t>
            </a:r>
          </a:p>
          <a:p>
            <a:r>
              <a:rPr lang="nb-NO" baseline="0" dirty="0" smtClean="0"/>
              <a:t>Her kan man blant annet se at man spesifiserer hvilken provider som ADO.NET skal benytte i det tilkoblingen skal opprettes.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System.Configuration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namespace’et</a:t>
            </a:r>
            <a:r>
              <a:rPr lang="nb-NO" baseline="0" dirty="0" smtClean="0"/>
              <a:t> tilbyr en måte å direkte lese ut </a:t>
            </a:r>
            <a:r>
              <a:rPr lang="nb-NO" baseline="0" dirty="0" err="1" smtClean="0"/>
              <a:t>connectionstrings</a:t>
            </a:r>
            <a:r>
              <a:rPr lang="nb-NO" baseline="0" dirty="0" smtClean="0"/>
              <a:t> som vist i eksempelet under her.</a:t>
            </a:r>
          </a:p>
          <a:p>
            <a:r>
              <a:rPr lang="nb-NO" baseline="0" dirty="0" smtClean="0"/>
              <a:t>For å opprette en tilkobling sender man inn </a:t>
            </a:r>
            <a:r>
              <a:rPr lang="nb-NO" baseline="0" dirty="0" err="1" smtClean="0"/>
              <a:t>connectionstring’en</a:t>
            </a:r>
            <a:r>
              <a:rPr lang="nb-NO" baseline="0" dirty="0" smtClean="0"/>
              <a:t> til </a:t>
            </a:r>
            <a:r>
              <a:rPr lang="nb-NO" baseline="0" dirty="0" err="1" smtClean="0"/>
              <a:t>SqlConnection</a:t>
            </a:r>
            <a:r>
              <a:rPr lang="nb-NO" baseline="0" dirty="0" smtClean="0"/>
              <a:t> – Anbefalt praksis å bruke </a:t>
            </a:r>
            <a:r>
              <a:rPr lang="nb-NO" baseline="0" dirty="0" err="1" smtClean="0"/>
              <a:t>using</a:t>
            </a:r>
            <a:r>
              <a:rPr lang="nb-NO" baseline="0" dirty="0" smtClean="0"/>
              <a:t>-statement rundt dette – spørsmål til kursdeltakerne: hvorfor er dette lurt?</a:t>
            </a:r>
          </a:p>
          <a:p>
            <a:r>
              <a:rPr lang="nb-NO" baseline="0" dirty="0" smtClean="0"/>
              <a:t>Husk å gjøre en </a:t>
            </a:r>
            <a:r>
              <a:rPr lang="nb-NO" baseline="0" dirty="0" err="1" smtClean="0"/>
              <a:t>connection.Open</a:t>
            </a:r>
            <a:r>
              <a:rPr lang="nb-NO" baseline="0" dirty="0" smtClean="0"/>
              <a:t>() før du begynner å bruke tilkoblingen ellers kastes det en </a:t>
            </a:r>
            <a:r>
              <a:rPr lang="nb-NO" baseline="0" dirty="0" err="1" smtClean="0"/>
              <a:t>exception</a:t>
            </a:r>
            <a:r>
              <a:rPr lang="nb-NO" baseline="0" dirty="0" smtClean="0"/>
              <a:t> om at man ikke kan utføre spørringer på en tilkobling som ikke er åpen.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2576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Når man</a:t>
            </a:r>
            <a:r>
              <a:rPr lang="nb-NO" baseline="0" dirty="0" smtClean="0"/>
              <a:t> har en tilkobling oppretter man videre en kommando som er det man skal sende ned til database og som er den operasjonen man ønsker utført.</a:t>
            </a:r>
          </a:p>
          <a:p>
            <a:r>
              <a:rPr lang="nb-NO" baseline="0" dirty="0" smtClean="0"/>
              <a:t>Dette er innenfor </a:t>
            </a:r>
            <a:r>
              <a:rPr lang="nb-NO" baseline="0" dirty="0" err="1" smtClean="0"/>
              <a:t>scope’et</a:t>
            </a:r>
            <a:r>
              <a:rPr lang="nb-NO" baseline="0" dirty="0" smtClean="0"/>
              <a:t> av </a:t>
            </a:r>
            <a:r>
              <a:rPr lang="nb-NO" baseline="0" dirty="0" err="1" smtClean="0"/>
              <a:t>using-statement’et</a:t>
            </a:r>
            <a:r>
              <a:rPr lang="nb-NO" baseline="0" dirty="0" smtClean="0"/>
              <a:t> til den åpne tilkoblingen fra forrige slide.</a:t>
            </a:r>
          </a:p>
          <a:p>
            <a:r>
              <a:rPr lang="nb-NO" baseline="0" dirty="0" err="1" smtClean="0"/>
              <a:t>CommandType</a:t>
            </a:r>
            <a:r>
              <a:rPr lang="nb-NO" baseline="0" dirty="0" smtClean="0"/>
              <a:t> er i dette tilfelle </a:t>
            </a:r>
            <a:r>
              <a:rPr lang="nb-NO" baseline="0" dirty="0" err="1" smtClean="0"/>
              <a:t>Text</a:t>
            </a:r>
            <a:r>
              <a:rPr lang="nb-NO" baseline="0" dirty="0" smtClean="0"/>
              <a:t>, typisk et SQL statement, men her kan man også spesifisere </a:t>
            </a:r>
            <a:r>
              <a:rPr lang="nb-NO" baseline="0" dirty="0" err="1" smtClean="0"/>
              <a:t>f.eks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Stored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Procedure</a:t>
            </a:r>
            <a:r>
              <a:rPr lang="nb-NO" baseline="0" dirty="0" smtClean="0"/>
              <a:t> hvis man heller ønsker å eksekvere det.</a:t>
            </a:r>
          </a:p>
          <a:p>
            <a:endParaRPr lang="nb-NO" baseline="0" dirty="0" smtClean="0"/>
          </a:p>
          <a:p>
            <a:r>
              <a:rPr lang="nb-NO" baseline="0" dirty="0" smtClean="0"/>
              <a:t>Med kommandoen man har opprettet kan man enten 1) hente ut data 2) oppdatere/slette data.</a:t>
            </a:r>
          </a:p>
          <a:p>
            <a:r>
              <a:rPr lang="nb-NO" baseline="0" dirty="0" smtClean="0"/>
              <a:t>Dette gjøres fortrinnsvis ved hjelp av .</a:t>
            </a:r>
            <a:r>
              <a:rPr lang="nb-NO" baseline="0" dirty="0" err="1" smtClean="0"/>
              <a:t>ExecuteReader</a:t>
            </a:r>
            <a:r>
              <a:rPr lang="nb-NO" baseline="0" dirty="0" smtClean="0"/>
              <a:t>() dersom man forventer å få noe tilbake som man kan lese ut.</a:t>
            </a:r>
          </a:p>
          <a:p>
            <a:r>
              <a:rPr lang="nb-NO" baseline="0" dirty="0" smtClean="0"/>
              <a:t>Ved å bruke </a:t>
            </a:r>
            <a:r>
              <a:rPr lang="nb-NO" baseline="0" dirty="0" err="1" smtClean="0"/>
              <a:t>ExecuteNonQuery</a:t>
            </a:r>
            <a:r>
              <a:rPr lang="nb-NO" baseline="0" dirty="0" smtClean="0"/>
              <a:t>() sender man en kommando ned til databasen som man ikke forventer å få ut et lesbart resultat fra (</a:t>
            </a:r>
            <a:r>
              <a:rPr lang="nb-NO" baseline="0" dirty="0" err="1" smtClean="0"/>
              <a:t>f.eks</a:t>
            </a:r>
            <a:r>
              <a:rPr lang="nb-NO" baseline="0" dirty="0" smtClean="0"/>
              <a:t> UPDATE eller DELETE).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63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Demo av hvordan man legger opp en</a:t>
            </a:r>
            <a:r>
              <a:rPr lang="nb-NO" baseline="0" dirty="0" smtClean="0"/>
              <a:t> datasource, samt definerer en enkel tabell med kolonner og primærnøkkel</a:t>
            </a:r>
            <a:r>
              <a:rPr lang="nb-NO" baseline="0" dirty="0" smtClean="0"/>
              <a:t>.</a:t>
            </a:r>
          </a:p>
          <a:p>
            <a:r>
              <a:rPr lang="nb-NO" baseline="0" dirty="0" smtClean="0"/>
              <a:t>Vis gjerne hvordan man legger til en *.</a:t>
            </a:r>
            <a:r>
              <a:rPr lang="nb-NO" baseline="0" dirty="0" err="1" smtClean="0"/>
              <a:t>mdf</a:t>
            </a:r>
            <a:r>
              <a:rPr lang="nb-NO" baseline="0" dirty="0" smtClean="0"/>
              <a:t> fil i et nytt prosjekt for å vise hvordan dette gjøres og forsøk å gjør en tilkobling til databasen.</a:t>
            </a:r>
          </a:p>
          <a:p>
            <a:endParaRPr lang="nb-NO" baseline="0" dirty="0" smtClean="0"/>
          </a:p>
          <a:p>
            <a:pPr marL="342900" indent="-342900">
              <a:buAutoNum type="arabicPeriod"/>
            </a:pPr>
            <a:r>
              <a:rPr lang="nb-NO" baseline="0" dirty="0" smtClean="0"/>
              <a:t>Lag ny konsollapplikasjon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Høyreklikk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prosjektet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velg</a:t>
            </a:r>
            <a:r>
              <a:rPr lang="en-US" baseline="0" dirty="0" smtClean="0"/>
              <a:t> Add -&gt;New Item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I Wizard </a:t>
            </a:r>
            <a:r>
              <a:rPr lang="en-US" baseline="0" dirty="0" err="1" smtClean="0"/>
              <a:t>velg</a:t>
            </a:r>
            <a:r>
              <a:rPr lang="en-US" baseline="0" dirty="0" smtClean="0"/>
              <a:t> Data -&gt; Service-based Database </a:t>
            </a:r>
          </a:p>
          <a:p>
            <a:pPr marL="342900" indent="-342900">
              <a:buAutoNum type="arabicPeriod"/>
            </a:pPr>
            <a:r>
              <a:rPr lang="en-US" baseline="0" dirty="0" err="1" smtClean="0"/>
              <a:t>Gi</a:t>
            </a:r>
            <a:r>
              <a:rPr lang="en-US" baseline="0" dirty="0" smtClean="0"/>
              <a:t> den et </a:t>
            </a:r>
            <a:r>
              <a:rPr lang="en-US" baseline="0" dirty="0" err="1" smtClean="0"/>
              <a:t>navn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trykk</a:t>
            </a:r>
            <a:r>
              <a:rPr lang="en-US" baseline="0" dirty="0" smtClean="0"/>
              <a:t> Add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Velg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baseline="0" dirty="0" smtClean="0"/>
              <a:t> database Model </a:t>
            </a:r>
            <a:r>
              <a:rPr lang="en-US" baseline="0" dirty="0" err="1" smtClean="0"/>
              <a:t>veiviseren</a:t>
            </a:r>
            <a:r>
              <a:rPr lang="en-US" baseline="0" dirty="0" smtClean="0"/>
              <a:t> (man </a:t>
            </a:r>
            <a:r>
              <a:rPr lang="en-US" baseline="0" dirty="0" err="1" smtClean="0"/>
              <a:t>må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velge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noe</a:t>
            </a:r>
            <a:r>
              <a:rPr lang="en-US" baseline="0" dirty="0" smtClean="0"/>
              <a:t> her, men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brukes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senere</a:t>
            </a:r>
            <a:r>
              <a:rPr lang="en-US" baseline="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baseline="0" dirty="0" err="1" smtClean="0"/>
              <a:t>Trykk</a:t>
            </a:r>
            <a:r>
              <a:rPr lang="en-US" baseline="0" dirty="0" smtClean="0"/>
              <a:t> Finish</a:t>
            </a:r>
          </a:p>
          <a:p>
            <a:pPr marL="342900" indent="-342900">
              <a:buAutoNum type="arabicPeriod"/>
            </a:pPr>
            <a:r>
              <a:rPr lang="en-US" baseline="0" dirty="0" err="1" smtClean="0"/>
              <a:t>Slett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datasettet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opprettet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ved</a:t>
            </a:r>
            <a:r>
              <a:rPr lang="en-US" baseline="0" dirty="0" smtClean="0"/>
              <a:t> å </a:t>
            </a:r>
            <a:r>
              <a:rPr lang="en-US" baseline="0" dirty="0" err="1" smtClean="0"/>
              <a:t>høyreklikke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Slett</a:t>
            </a:r>
            <a:endParaRPr lang="en-US" baseline="0" dirty="0" smtClean="0"/>
          </a:p>
          <a:p>
            <a:pPr marL="342900" indent="-342900">
              <a:buAutoNum type="arabicPeriod"/>
            </a:pPr>
            <a:r>
              <a:rPr lang="en-US" baseline="0" dirty="0" smtClean="0"/>
              <a:t>Vis at man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App.config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inneholder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connectionstring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databasen</a:t>
            </a:r>
            <a:endParaRPr lang="en-US" baseline="0" dirty="0" smtClean="0"/>
          </a:p>
          <a:p>
            <a:pPr marL="342900" indent="-342900">
              <a:buAutoNum type="arabicPeriod"/>
            </a:pPr>
            <a:r>
              <a:rPr lang="en-US" baseline="0" dirty="0" err="1" smtClean="0"/>
              <a:t>Åpne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Program.cs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gjør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tilkobling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databasen</a:t>
            </a:r>
            <a:r>
              <a:rPr lang="en-US" baseline="0" dirty="0" smtClean="0"/>
              <a:t> for å </a:t>
            </a:r>
            <a:r>
              <a:rPr lang="en-US" baseline="0" dirty="0" err="1" smtClean="0"/>
              <a:t>verifisere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opprettelsen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fungert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f.eks</a:t>
            </a:r>
            <a:r>
              <a:rPr lang="en-US" baseline="0" dirty="0" smtClean="0"/>
              <a:t>:</a:t>
            </a:r>
            <a:r>
              <a:rPr lang="en-US" baseline="0" dirty="0"/>
              <a:t/>
            </a:r>
            <a:br>
              <a:rPr lang="en-US" baseline="0" dirty="0"/>
            </a:br>
            <a:r>
              <a:rPr lang="en-US" baseline="0" dirty="0" smtClean="0"/>
              <a:t>	</a:t>
            </a:r>
          </a:p>
          <a:p>
            <a:r>
              <a:rPr lang="en-US" sz="1500" kern="1200" baseline="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	</a:t>
            </a:r>
            <a:r>
              <a:rPr lang="en-US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using(</a:t>
            </a:r>
            <a:r>
              <a:rPr lang="en-US" sz="1500" kern="1200" dirty="0" err="1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var</a:t>
            </a:r>
            <a:r>
              <a:rPr lang="en-US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 connection = new </a:t>
            </a:r>
            <a:r>
              <a:rPr lang="en-US" sz="1500" kern="1200" dirty="0" err="1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SqlConnection</a:t>
            </a:r>
            <a:r>
              <a:rPr lang="en-US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(</a:t>
            </a:r>
            <a:r>
              <a:rPr lang="en-US" sz="1500" kern="1200" dirty="0" err="1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ConfigurationManager.ConnectionStrings</a:t>
            </a:r>
            <a:r>
              <a:rPr lang="en-US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["</a:t>
            </a:r>
            <a:r>
              <a:rPr lang="en-US" sz="1500" kern="1200" dirty="0" err="1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MyDbConnectionString</a:t>
            </a:r>
            <a:r>
              <a:rPr lang="en-US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"].</a:t>
            </a:r>
            <a:r>
              <a:rPr lang="en-US" sz="1500" kern="1200" dirty="0" err="1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ConnectionString</a:t>
            </a:r>
            <a:r>
              <a:rPr lang="en-US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))</a:t>
            </a:r>
          </a:p>
          <a:p>
            <a:r>
              <a:rPr lang="nb-NO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            {</a:t>
            </a:r>
          </a:p>
          <a:p>
            <a:r>
              <a:rPr lang="nb-NO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                </a:t>
            </a:r>
            <a:r>
              <a:rPr lang="nb-NO" sz="1500" kern="1200" dirty="0" err="1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connection.Open</a:t>
            </a:r>
            <a:r>
              <a:rPr lang="nb-NO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();</a:t>
            </a:r>
          </a:p>
          <a:p>
            <a:r>
              <a:rPr lang="nb-NO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                </a:t>
            </a:r>
            <a:r>
              <a:rPr lang="nb-NO" sz="1500" kern="1200" dirty="0" err="1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Console.WriteLine</a:t>
            </a:r>
            <a:r>
              <a:rPr lang="nb-NO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("Connected");</a:t>
            </a:r>
          </a:p>
          <a:p>
            <a:r>
              <a:rPr lang="nb-NO" sz="15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rPr>
              <a:t>            }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33311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Jeg tenkte bare vi skulle nevne</a:t>
            </a:r>
            <a:r>
              <a:rPr lang="nb-NO" baseline="0" dirty="0" smtClean="0"/>
              <a:t> dette slik at man er klar over at når man gjør endringer mot databasen er det viktig å sikre med transaksjon rundt.</a:t>
            </a:r>
          </a:p>
          <a:p>
            <a:r>
              <a:rPr lang="nb-NO" baseline="0" dirty="0" smtClean="0"/>
              <a:t>Her har dere vel kanskje et par eksempler på hva som kan skje dersom man ikke håndterer det riktig.</a:t>
            </a:r>
          </a:p>
          <a:p>
            <a:r>
              <a:rPr lang="nb-NO" baseline="0" dirty="0" err="1" smtClean="0"/>
              <a:t>F.Eks</a:t>
            </a:r>
            <a:r>
              <a:rPr lang="nb-NO" baseline="0" dirty="0" smtClean="0"/>
              <a:t> man gjør noe i en applikasjon som berører to databaseoppdateringer, den første går bra, mens den andre feiler.</a:t>
            </a:r>
          </a:p>
          <a:p>
            <a:r>
              <a:rPr lang="nb-NO" baseline="0" dirty="0" smtClean="0"/>
              <a:t>Dersom man ikke har transaksjon rundt vil man få inkonsistens i databasen.</a:t>
            </a:r>
          </a:p>
          <a:p>
            <a:endParaRPr lang="nb-NO" baseline="0" dirty="0" smtClean="0"/>
          </a:p>
          <a:p>
            <a:r>
              <a:rPr lang="nb-NO" baseline="0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23982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0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dapper-dot-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dapper-dot-ne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ngsli.net/nblog/2007/08/28/datasets-thanks-but-no-thank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309695"/>
            <a:ext cx="6393180" cy="307777"/>
          </a:xfrm>
        </p:spPr>
        <p:txBody>
          <a:bodyPr/>
          <a:lstStyle/>
          <a:p>
            <a:r>
              <a:rPr lang="nb-NO" dirty="0" smtClean="0"/>
              <a:t>Persistere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2686" y="4081821"/>
            <a:ext cx="6037688" cy="1367999"/>
          </a:xfrm>
        </p:spPr>
        <p:txBody>
          <a:bodyPr/>
          <a:lstStyle/>
          <a:p>
            <a:r>
              <a:rPr lang="nb-NO" dirty="0" smtClean="0"/>
              <a:t>En introduksjon til hvordan man kan å lagre/hente ut data i 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75091" y="5914170"/>
            <a:ext cx="4396995" cy="251795"/>
          </a:xfrm>
        </p:spPr>
        <p:txBody>
          <a:bodyPr/>
          <a:lstStyle/>
          <a:p>
            <a:pPr algn="ctr"/>
            <a:r>
              <a:rPr lang="nb-NO" dirty="0" smtClean="0"/>
              <a:t>Thor Ånderbakk Olsen</a:t>
            </a:r>
            <a:br>
              <a:rPr lang="nb-NO" dirty="0" smtClean="0"/>
            </a:br>
            <a:r>
              <a:rPr lang="nb-NO" dirty="0" smtClean="0"/>
              <a:t>Mats Mortensen</a:t>
            </a:r>
            <a:br>
              <a:rPr lang="nb-NO" dirty="0" smtClean="0"/>
            </a:br>
            <a:r>
              <a:rPr lang="nb-NO" dirty="0" smtClean="0"/>
              <a:t>(Espen Ekvang)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375091" y="6386125"/>
            <a:ext cx="4396995" cy="251795"/>
          </a:xfrm>
        </p:spPr>
        <p:txBody>
          <a:bodyPr/>
          <a:lstStyle/>
          <a:p>
            <a:r>
              <a:rPr lang="nb-NO" dirty="0" smtClean="0"/>
              <a:t>November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1666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Legg transaksjoner rundt operasjonene fra forrige oppgave som gjør endringer på dataene i databasen.</a:t>
            </a:r>
            <a:endParaRPr lang="nb-NO" sz="12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3708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204997" cy="307777"/>
          </a:xfrm>
        </p:spPr>
        <p:txBody>
          <a:bodyPr/>
          <a:lstStyle/>
          <a:p>
            <a:r>
              <a:rPr lang="nb-NO" dirty="0" smtClean="0"/>
              <a:t>Object relational mapping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893780" y="4818490"/>
            <a:ext cx="803082" cy="55659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DB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91631" y="4357315"/>
            <a:ext cx="1439186" cy="34985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ORM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91631" y="3897465"/>
            <a:ext cx="1439186" cy="3498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C# objekter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623" y="1243111"/>
            <a:ext cx="810282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Forenkle kommunikasjonen mot databasen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Utvikler skal fokusere på foretningslogikk, ikke database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Mapper objekter i kode ned til tabeller og relasjoner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ADO.NET Entity Framework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NHibernate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Følgende bør støttes av en ORM: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Lazy loading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Identity Map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Unit of work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Optimistic offline lock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Data mapper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78345" cy="307777"/>
          </a:xfrm>
        </p:spPr>
        <p:txBody>
          <a:bodyPr/>
          <a:lstStyle/>
          <a:p>
            <a:r>
              <a:rPr lang="nb-NO" dirty="0" smtClean="0"/>
              <a:t>Microorm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873" y="3837181"/>
            <a:ext cx="457200" cy="457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2741" y="3924642"/>
            <a:ext cx="25298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2400" dirty="0" smtClean="0">
                <a:solidFill>
                  <a:schemeClr val="accent1"/>
                </a:solidFill>
              </a:rPr>
              <a:t>dapper-dot-net</a:t>
            </a:r>
            <a:r>
              <a:rPr lang="en-US" sz="2400" dirty="0" smtClean="0">
                <a:solidFill>
                  <a:schemeClr val="accent1"/>
                </a:solidFill>
              </a:rPr>
              <a:t/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1000" dirty="0" smtClean="0">
                <a:solidFill>
                  <a:schemeClr val="accent1"/>
                </a:solidFill>
              </a:rPr>
              <a:t>Simple SQL Object </a:t>
            </a:r>
            <a:r>
              <a:rPr lang="en-US" sz="1000" dirty="0" err="1" smtClean="0">
                <a:solidFill>
                  <a:schemeClr val="accent1"/>
                </a:solidFill>
              </a:rPr>
              <a:t>Mapper</a:t>
            </a:r>
            <a:r>
              <a:rPr lang="en-US" sz="1000" dirty="0" smtClean="0">
                <a:solidFill>
                  <a:schemeClr val="accent1"/>
                </a:solidFill>
              </a:rPr>
              <a:t> for ADO.NET</a:t>
            </a:r>
            <a:endParaRPr lang="nb-NO" sz="1000" dirty="0" smtClean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99450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Enkelhet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Open-source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Single-file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Ytelse i fokus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Ren SQL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Det negative med ORM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01647" cy="307777"/>
          </a:xfrm>
        </p:spPr>
        <p:txBody>
          <a:bodyPr/>
          <a:lstStyle/>
          <a:p>
            <a:r>
              <a:rPr lang="nb-NO" dirty="0" smtClean="0"/>
              <a:t>Dapper-dot-net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999450"/>
            <a:ext cx="8102827" cy="558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Enkel utvidelse på toppen av ADO.NET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/>
              <a:t> </a:t>
            </a:r>
            <a:r>
              <a:rPr lang="nb-NO" sz="1600" dirty="0" smtClean="0"/>
              <a:t>Mulighet for enkel mapping til Objekter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/>
              <a:t> È</a:t>
            </a:r>
            <a:r>
              <a:rPr lang="nb-NO" sz="1600" dirty="0" smtClean="0"/>
              <a:t>n fil som gir utvidelser til IDbConnection grensesnittet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/>
              <a:t> </a:t>
            </a:r>
            <a:r>
              <a:rPr lang="nb-NO" sz="1600" dirty="0" smtClean="0"/>
              <a:t>blant annet connection.Query&lt;YourType&gt;();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Tilgjengelig via NuGet: Install-package Dapper 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Mer info: </a:t>
            </a:r>
            <a:r>
              <a:rPr lang="nb-NO" sz="1600" dirty="0">
                <a:hlinkClick r:id="rId2"/>
              </a:rPr>
              <a:t>https://code.google.com/p/dapper-dot-net/</a:t>
            </a:r>
            <a:endParaRPr lang="nb-NO" sz="16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7263" y="2826806"/>
            <a:ext cx="8790433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connection =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SqlConnection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/>
              <a:t>co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nnection.Open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persons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connection.Query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SELECT 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id,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name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FROM 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Person“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</a:t>
            </a:r>
            <a:endParaRPr lang="nb-NO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  <a:endParaRPr lang="en-U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963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1666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 denne oppgaven skal vi ta utgangspunkt i WebAPI’et som vi lagde forrige kurskveld. Api’et vi da lagde </a:t>
            </a:r>
            <a:r>
              <a:rPr lang="nb-NO" dirty="0" smtClean="0">
                <a:solidFill>
                  <a:schemeClr val="bg1"/>
                </a:solidFill>
              </a:rPr>
              <a:t>hadde </a:t>
            </a:r>
            <a:r>
              <a:rPr lang="nb-NO" dirty="0" smtClean="0">
                <a:solidFill>
                  <a:schemeClr val="bg1"/>
                </a:solidFill>
              </a:rPr>
              <a:t>en statisk variabel som simulerer databasen</a:t>
            </a:r>
            <a:r>
              <a:rPr lang="nb-NO" dirty="0" smtClean="0">
                <a:solidFill>
                  <a:schemeClr val="bg1"/>
                </a:solidFill>
              </a:rPr>
              <a:t>.</a:t>
            </a:r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dirty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I </a:t>
            </a:r>
            <a:r>
              <a:rPr lang="nb-NO" dirty="0">
                <a:solidFill>
                  <a:schemeClr val="bg1"/>
                </a:solidFill>
              </a:rPr>
              <a:t>mappen </a:t>
            </a:r>
            <a:r>
              <a:rPr lang="nb-NO" dirty="0" err="1" smtClean="0">
                <a:solidFill>
                  <a:schemeClr val="bg1"/>
                </a:solidFill>
              </a:rPr>
              <a:t>persistingData</a:t>
            </a:r>
            <a:r>
              <a:rPr lang="nb-NO" dirty="0" smtClean="0">
                <a:solidFill>
                  <a:schemeClr val="bg1"/>
                </a:solidFill>
              </a:rPr>
              <a:t>/Oppgaver/</a:t>
            </a:r>
            <a:r>
              <a:rPr lang="nb-NO" dirty="0" err="1" smtClean="0">
                <a:solidFill>
                  <a:schemeClr val="bg1"/>
                </a:solidFill>
              </a:rPr>
              <a:t>Bekk.dotnetintro.Blog</a:t>
            </a:r>
            <a:r>
              <a:rPr lang="nb-NO" dirty="0" smtClean="0">
                <a:solidFill>
                  <a:schemeClr val="bg1"/>
                </a:solidFill>
              </a:rPr>
              <a:t> på </a:t>
            </a:r>
            <a:r>
              <a:rPr lang="nb-NO" dirty="0" err="1" smtClean="0">
                <a:solidFill>
                  <a:schemeClr val="bg1"/>
                </a:solidFill>
              </a:rPr>
              <a:t>repoet</a:t>
            </a:r>
            <a:r>
              <a:rPr lang="nb-NO" dirty="0" smtClean="0">
                <a:solidFill>
                  <a:schemeClr val="bg1"/>
                </a:solidFill>
              </a:rPr>
              <a:t> til kurset finner dere en </a:t>
            </a:r>
            <a:r>
              <a:rPr lang="nb-NO" dirty="0" err="1" smtClean="0">
                <a:solidFill>
                  <a:schemeClr val="bg1"/>
                </a:solidFill>
              </a:rPr>
              <a:t>solution</a:t>
            </a:r>
            <a:r>
              <a:rPr lang="nb-NO" dirty="0" smtClean="0">
                <a:solidFill>
                  <a:schemeClr val="bg1"/>
                </a:solidFill>
              </a:rPr>
              <a:t> som inneholder </a:t>
            </a:r>
            <a:r>
              <a:rPr lang="nb-NO" dirty="0" err="1" smtClean="0">
                <a:solidFill>
                  <a:schemeClr val="bg1"/>
                </a:solidFill>
              </a:rPr>
              <a:t>webapi’et</a:t>
            </a:r>
            <a:r>
              <a:rPr lang="nb-NO" dirty="0" smtClean="0">
                <a:solidFill>
                  <a:schemeClr val="bg1"/>
                </a:solidFill>
              </a:rPr>
              <a:t> som vi lagde forrige gang.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Dersom dere ikke vil benytte eget </a:t>
            </a:r>
            <a:r>
              <a:rPr lang="nb-NO" dirty="0" err="1" smtClean="0">
                <a:solidFill>
                  <a:schemeClr val="bg1"/>
                </a:solidFill>
              </a:rPr>
              <a:t>WebAPI</a:t>
            </a:r>
            <a:r>
              <a:rPr lang="nb-NO" dirty="0" smtClean="0">
                <a:solidFill>
                  <a:schemeClr val="bg1"/>
                </a:solidFill>
              </a:rPr>
              <a:t> kan dere benytte denne som utgangspunkt.</a:t>
            </a:r>
          </a:p>
          <a:p>
            <a:pPr algn="just"/>
            <a:endParaRPr lang="nb-NO" dirty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Dere kan benytte </a:t>
            </a:r>
            <a:r>
              <a:rPr lang="nb-NO" dirty="0" err="1" smtClean="0">
                <a:solidFill>
                  <a:schemeClr val="bg1"/>
                </a:solidFill>
              </a:rPr>
              <a:t>Dapper</a:t>
            </a:r>
            <a:r>
              <a:rPr lang="nb-NO" dirty="0" smtClean="0">
                <a:solidFill>
                  <a:schemeClr val="bg1"/>
                </a:solidFill>
              </a:rPr>
              <a:t> for å utføre spørringer.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Løsningen er også konfigurert med </a:t>
            </a:r>
            <a:r>
              <a:rPr lang="nb-NO" dirty="0" err="1" smtClean="0">
                <a:solidFill>
                  <a:schemeClr val="bg1"/>
                </a:solidFill>
              </a:rPr>
              <a:t>FluentMigrator</a:t>
            </a:r>
            <a:r>
              <a:rPr lang="nb-NO" dirty="0" smtClean="0">
                <a:solidFill>
                  <a:schemeClr val="bg1"/>
                </a:solidFill>
              </a:rPr>
              <a:t> for de som vil prøve å generere databasen ved hjelp av den. Sjekk i så fall ut klassen _01CreateTables.cs i Migrations prosjektet. </a:t>
            </a:r>
          </a:p>
          <a:p>
            <a:pPr algn="just"/>
            <a:endParaRPr lang="nb-NO" dirty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Kort sagt: Oppgaven går ut på å implementere funksjonene i </a:t>
            </a:r>
            <a:r>
              <a:rPr lang="nb-NO" dirty="0" err="1" smtClean="0">
                <a:solidFill>
                  <a:schemeClr val="bg1"/>
                </a:solidFill>
              </a:rPr>
              <a:t>BlogPostRepository.cs</a:t>
            </a:r>
            <a:r>
              <a:rPr lang="nb-NO" dirty="0" smtClean="0">
                <a:solidFill>
                  <a:schemeClr val="bg1"/>
                </a:solidFill>
              </a:rPr>
              <a:t> slik at det lagres data til databasen og ikke bare i minne.</a:t>
            </a:r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dirty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825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098010" cy="307777"/>
          </a:xfrm>
        </p:spPr>
        <p:txBody>
          <a:bodyPr/>
          <a:lstStyle/>
          <a:p>
            <a:r>
              <a:rPr lang="nb-NO" dirty="0" smtClean="0"/>
              <a:t>IUnitOfwork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Burde vi ta noe om iunitofwork?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57094454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5466" cy="307777"/>
          </a:xfrm>
        </p:spPr>
        <p:txBody>
          <a:bodyPr/>
          <a:lstStyle/>
          <a:p>
            <a:r>
              <a:rPr lang="nb-NO" dirty="0" smtClean="0"/>
              <a:t>Linq to...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1623" y="1243111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LINQ – Language Integrated Query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Bruke LINQ  til å kjøre spørringer mot enumerable objekter i ADO.NET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LINQ to DataSet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LINQ to SQL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LINQ to Entities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11073" cy="307777"/>
          </a:xfrm>
        </p:spPr>
        <p:txBody>
          <a:bodyPr/>
          <a:lstStyle/>
          <a:p>
            <a:r>
              <a:rPr lang="nb-NO" dirty="0" smtClean="0"/>
              <a:t>Linq to sql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2005" y="1196792"/>
            <a:ext cx="8102828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blogEntries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blogEntry.Id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2005" y="4033376"/>
            <a:ext cx="8102828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newBlogEntry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{Title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NewBlogEntry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Content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"This is the new content"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dataContext.BlogEntries.InsertOnSubmit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newBlogEntry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dataContext.SubmitChanges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82004" y="5038962"/>
            <a:ext cx="8102829" cy="1446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blogEntryToDelete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blogEntry.Id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1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FirstOrDefault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dataContext.BlogEntries.DeleteOnSubmit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blogEntryToDelete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dataContext.SubmitChanges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167" y="879989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Hente 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004" y="3727878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Sette inn: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004" y="472344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Slette: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83167" y="2332362"/>
            <a:ext cx="8102828" cy="127727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blogEntryToUpdate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blogEntry.Id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1                                       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FirstOrDefault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blogEntryToUpdate.Title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"New Title"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dataContext.SubmitChanges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133" y="2015620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Oppdatere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25262" cy="307777"/>
          </a:xfrm>
        </p:spPr>
        <p:txBody>
          <a:bodyPr/>
          <a:lstStyle/>
          <a:p>
            <a:r>
              <a:rPr lang="nb-NO" dirty="0" smtClean="0"/>
              <a:t>datacontext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Bro mellom databasen og LINQ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Ansvarlig for oversettelse mellom LINQ og T-SQL, samt mapping av resultater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DataContext lar deg: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Koble til databasen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Aksessere data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Sende endringer tilbake til serveren</a:t>
            </a: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717279" y="2410523"/>
            <a:ext cx="3707171" cy="76944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11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My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DataContext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5469" y="6340851"/>
            <a:ext cx="506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i="1" dirty="0" smtClean="0"/>
              <a:t>get it as late as possible and get rid of it as soon as you can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1666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Denne oppgaven er innholdsmessig lik som den forrige, eneste forskjell er at vi nå skal løse den ved hjelp av LINQ to SQL. </a:t>
            </a:r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2000" dirty="0" smtClean="0"/>
              <a:t> ADO.NET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2000" dirty="0"/>
              <a:t> </a:t>
            </a:r>
            <a:r>
              <a:rPr lang="nb-NO" sz="2000" dirty="0" smtClean="0"/>
              <a:t>Oppgave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2000" dirty="0"/>
              <a:t> </a:t>
            </a:r>
            <a:r>
              <a:rPr lang="nb-NO" sz="2000" dirty="0" smtClean="0"/>
              <a:t>Transaksjoner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2000" dirty="0"/>
              <a:t> </a:t>
            </a:r>
            <a:r>
              <a:rPr lang="nb-NO" sz="2000" dirty="0" smtClean="0"/>
              <a:t>Oppgave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2000" dirty="0" smtClean="0"/>
              <a:t> Micro </a:t>
            </a:r>
            <a:r>
              <a:rPr lang="nb-NO" sz="2000" dirty="0"/>
              <a:t>ORM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2000" dirty="0"/>
              <a:t> </a:t>
            </a:r>
            <a:r>
              <a:rPr lang="nb-NO" sz="2000" dirty="0" smtClean="0"/>
              <a:t>Dapper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2000" dirty="0" smtClean="0"/>
              <a:t>Object Relational Mapping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27131" cy="307777"/>
          </a:xfrm>
        </p:spPr>
        <p:txBody>
          <a:bodyPr/>
          <a:lstStyle/>
          <a:p>
            <a:r>
              <a:rPr lang="nb-NO" dirty="0" smtClean="0"/>
              <a:t>NHibernate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Open-source ORM for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Tilgjengelig via </a:t>
            </a:r>
            <a:r>
              <a:rPr lang="en-US" sz="1400" dirty="0" smtClean="0">
                <a:hlinkClick r:id="rId2"/>
              </a:rPr>
              <a:t>http://nhforge.org</a:t>
            </a:r>
            <a:r>
              <a:rPr lang="en-US" sz="1400" dirty="0" smtClean="0"/>
              <a:t> </a:t>
            </a:r>
            <a:r>
              <a:rPr lang="en-US" sz="1400" dirty="0" err="1" smtClean="0"/>
              <a:t>og</a:t>
            </a:r>
            <a:r>
              <a:rPr lang="en-US" sz="1400" dirty="0" smtClean="0"/>
              <a:t> </a:t>
            </a:r>
            <a:r>
              <a:rPr lang="en-US" sz="1400" dirty="0" err="1" smtClean="0"/>
              <a:t>som</a:t>
            </a:r>
            <a:r>
              <a:rPr lang="en-US" sz="1400" dirty="0" smtClean="0"/>
              <a:t> </a:t>
            </a:r>
            <a:r>
              <a:rPr lang="en-US" sz="1400" dirty="0" err="1" smtClean="0"/>
              <a:t>Nuget</a:t>
            </a:r>
            <a:r>
              <a:rPr lang="en-US" sz="1400" dirty="0" smtClean="0"/>
              <a:t> </a:t>
            </a:r>
            <a:r>
              <a:rPr lang="en-US" sz="1400" dirty="0" err="1" smtClean="0"/>
              <a:t>pakke</a:t>
            </a:r>
            <a:r>
              <a:rPr lang="en-US" sz="1400" dirty="0" smtClean="0"/>
              <a:t> 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Install-Package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NHibernate</a:t>
            </a:r>
            <a:r>
              <a:rPr lang="en-US" sz="1400" dirty="0" smtClean="0"/>
              <a:t>)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</p:txBody>
      </p:sp>
      <p:pic>
        <p:nvPicPr>
          <p:cNvPr id="22530" name="Picture 2" descr="http://nhforge.org/doc/nh/shared/images/li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7675" y="4022385"/>
            <a:ext cx="3419475" cy="2514600"/>
          </a:xfrm>
          <a:prstGeom prst="rect">
            <a:avLst/>
          </a:prstGeom>
          <a:noFill/>
        </p:spPr>
      </p:pic>
      <p:pic>
        <p:nvPicPr>
          <p:cNvPr id="22532" name="Picture 4" descr="http://nhforge.org/doc/nh/shared/images/fullcre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575" y="3098459"/>
            <a:ext cx="4791075" cy="343852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88741" cy="307777"/>
          </a:xfrm>
        </p:spPr>
        <p:txBody>
          <a:bodyPr/>
          <a:lstStyle/>
          <a:p>
            <a:r>
              <a:rPr lang="nb-NO" dirty="0" smtClean="0"/>
              <a:t>Komme i gang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819541"/>
            <a:ext cx="8102827" cy="114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Install-Package NHibernate</a:t>
            </a:r>
            <a:br>
              <a:rPr lang="nb-NO" sz="1200" dirty="0" smtClean="0">
                <a:latin typeface="Consolas" pitchFamily="49" charset="0"/>
                <a:cs typeface="Consolas" pitchFamily="49" charset="0"/>
              </a:rPr>
            </a:b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Install-Package Microsoft.SqlServer.Compact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1. Definere et objekt som representerer entiteten som skal persisteres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612250" y="1671273"/>
            <a:ext cx="7812200" cy="92333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public virtual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Id {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}        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Make {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RegistrationNumber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660" y="2910736"/>
            <a:ext cx="8102827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2. Definere mappingen (&lt;className&gt;.hbm.xml)</a:t>
            </a:r>
            <a:br>
              <a:rPr lang="nb-NO" sz="1400" dirty="0" smtClean="0"/>
            </a:b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Husk </a:t>
            </a:r>
            <a:r>
              <a:rPr lang="nb-NO" sz="1400" i="1" dirty="0" smtClean="0"/>
              <a:t>Build Action</a:t>
            </a:r>
            <a:r>
              <a:rPr lang="nb-NO" sz="1400" dirty="0" smtClean="0"/>
              <a:t> til </a:t>
            </a:r>
            <a:r>
              <a:rPr lang="nb-NO" sz="1400" i="1" dirty="0" smtClean="0"/>
              <a:t>Embedded Resource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12249" y="3416528"/>
            <a:ext cx="7812201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&lt;?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xml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1.0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encoding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utf-8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?&gt;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hibernate-mapping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xmlns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urn:nhibernate-mapping-2.2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assembly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Bekk.dotnetintro.Data.Nhibernate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”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     na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mespace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Bekk.dotnetintro.Data.NHibernate.Domain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generator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guid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Make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RegistrationNumber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hibernate-mapping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88741" cy="307777"/>
          </a:xfrm>
        </p:spPr>
        <p:txBody>
          <a:bodyPr/>
          <a:lstStyle/>
          <a:p>
            <a:r>
              <a:rPr lang="nb-NO" dirty="0" smtClean="0"/>
              <a:t>Komme i gang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081924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3. Konfigurere NHibernate (hibernate.cfg.xml)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84006" y="1553284"/>
            <a:ext cx="7840444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&lt;?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xml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1.0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encoding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utf-8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?&gt;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xmlns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urn:nhibernate-configuration-2.2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session-factory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connection.provider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NHibernate.Connection.DriverConnectionProvider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dialect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NHibernate.Dialect.MsSqlCeDialect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connection.driver_class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NHibernate.Driver.SqlServerCeDriver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connection.connection_string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 Source=CarDemo.sdf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show_sql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session-factory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023" y="3102809"/>
            <a:ext cx="8102827" cy="5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100" dirty="0" smtClean="0"/>
              <a:t>Forutsetter at man benytter seg av Microsoft.SqlServer.Compact, hvis ikke må man endre dialekten som står i konfigurasjonen.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8856" y="4444499"/>
            <a:ext cx="81028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5. Opprett en test som verifiserer at alt er satt opp riktig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100" dirty="0" smtClean="0"/>
              <a:t/>
            </a:r>
            <a:br>
              <a:rPr lang="nb-NO" sz="1100" dirty="0" smtClean="0"/>
            </a:br>
            <a:r>
              <a:rPr lang="nb-NO" sz="1100" dirty="0" smtClean="0"/>
              <a:t>Testprosjektet må ha referanse til NHibernate.dll, Iesi.Collections.dll, System.Data.SqlServerCe.dll i tillegg til selve prosjektet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584006" y="4889708"/>
            <a:ext cx="7840444" cy="133882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TestMethod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Execute_ConfigurationIsPresent_SchemaGenerated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configuration =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configuration.Configure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configuration.AddAssembly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).Assembly);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SchemaExport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(configuration).Execute(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856" y="3713495"/>
            <a:ext cx="8102827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4. Legg til ny </a:t>
            </a:r>
            <a:r>
              <a:rPr lang="nb-NO" sz="1400" i="1" dirty="0" smtClean="0"/>
              <a:t>Local Database</a:t>
            </a:r>
            <a:r>
              <a:rPr lang="nb-NO" sz="1400" dirty="0" smtClean="0"/>
              <a:t> ved å høyreklikke på prosjektet og velg </a:t>
            </a:r>
            <a:r>
              <a:rPr lang="nb-NO" sz="1400" i="1" dirty="0" smtClean="0"/>
              <a:t>Add New Item</a:t>
            </a:r>
            <a:r>
              <a:rPr lang="nb-NO" sz="1400" dirty="0" smtClean="0"/>
              <a:t>. </a:t>
            </a:r>
            <a:br>
              <a:rPr lang="nb-NO" sz="1400" dirty="0" smtClean="0"/>
            </a:br>
            <a:endParaRPr lang="nb-NO" sz="1400" i="1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nb-NO" dirty="0" smtClean="0">
                <a:solidFill>
                  <a:schemeClr val="bg1"/>
                </a:solidFill>
              </a:rPr>
              <a:t>ÅpneVisual Studio og opprett et nytt klasse bibliotek.</a:t>
            </a: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</a:rPr>
              <a:t>Åpne Package Manager Console og installèr NHibernate og SQL Compact </a:t>
            </a:r>
            <a:br>
              <a:rPr lang="nb-NO" dirty="0" smtClean="0">
                <a:solidFill>
                  <a:schemeClr val="bg1"/>
                </a:solidFill>
              </a:rPr>
            </a:br>
            <a:r>
              <a:rPr lang="nb-NO" dirty="0" smtClean="0">
                <a:solidFill>
                  <a:schemeClr val="bg1"/>
                </a:solidFill>
              </a:rPr>
              <a:t/>
            </a:r>
            <a:br>
              <a:rPr lang="nb-NO" dirty="0" smtClean="0">
                <a:solidFill>
                  <a:schemeClr val="bg1"/>
                </a:solidFill>
              </a:rPr>
            </a:b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Install-Package NHibernate</a:t>
            </a:r>
            <a:b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Install-Package Micrsoft.SqlServer.Compact</a:t>
            </a:r>
            <a:b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endParaRPr lang="nb-NO" dirty="0" smtClean="0">
              <a:solidFill>
                <a:schemeClr val="bg1"/>
              </a:solidFill>
              <a:cs typeface="Consolas" pitchFamily="49" charset="0"/>
            </a:endParaRP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Definèr en klasse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Person</a:t>
            </a: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 som har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FirstName, LastName, Email</a:t>
            </a: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Konfigurèr NHibernate til å kunne lagre instanser av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Person</a:t>
            </a:r>
            <a:endParaRPr lang="nb-NO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295087" cy="307777"/>
          </a:xfrm>
        </p:spPr>
        <p:txBody>
          <a:bodyPr/>
          <a:lstStyle/>
          <a:p>
            <a:r>
              <a:rPr lang="nb-NO" dirty="0" smtClean="0"/>
              <a:t>ISessionfactory og Isession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1623" y="1022418"/>
            <a:ext cx="7623305" cy="11695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cs typeface="Consolas" pitchFamily="49" charset="0"/>
              </a:rPr>
              <a:t>NHibernate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sitt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konsept</a:t>
            </a:r>
            <a:r>
              <a:rPr lang="en-US" sz="1400" dirty="0" smtClean="0">
                <a:cs typeface="Consolas" pitchFamily="49" charset="0"/>
              </a:rPr>
              <a:t> for single </a:t>
            </a:r>
            <a:r>
              <a:rPr lang="en-US" sz="1400" dirty="0" err="1" smtClean="0">
                <a:cs typeface="Consolas" pitchFamily="49" charset="0"/>
              </a:rPr>
              <a:t>datastore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og</a:t>
            </a:r>
            <a:r>
              <a:rPr lang="en-US" sz="1400" dirty="0" smtClean="0">
                <a:cs typeface="Consolas" pitchFamily="49" charset="0"/>
              </a:rPr>
              <a:t> den </a:t>
            </a:r>
            <a:r>
              <a:rPr lang="en-US" sz="1400" dirty="0" err="1" smtClean="0">
                <a:cs typeface="Consolas" pitchFamily="49" charset="0"/>
              </a:rPr>
              <a:t>er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trådsikker</a:t>
            </a:r>
            <a:r>
              <a:rPr lang="en-US" sz="1400" dirty="0" smtClean="0">
                <a:cs typeface="Consolas" pitchFamily="49" charset="0"/>
              </a:rPr>
              <a:t>.</a:t>
            </a:r>
            <a:br>
              <a:rPr lang="en-US" sz="1400" dirty="0" smtClean="0">
                <a:cs typeface="Consolas" pitchFamily="49" charset="0"/>
              </a:rPr>
            </a:br>
            <a:r>
              <a:rPr lang="en-US" sz="1400" dirty="0" smtClean="0">
                <a:cs typeface="Consolas" pitchFamily="49" charset="0"/>
              </a:rPr>
              <a:t>Tung </a:t>
            </a:r>
            <a:r>
              <a:rPr lang="en-US" sz="1400" dirty="0" err="1" smtClean="0">
                <a:cs typeface="Consolas" pitchFamily="49" charset="0"/>
              </a:rPr>
              <a:t>prosess</a:t>
            </a:r>
            <a:r>
              <a:rPr lang="en-US" sz="1400" dirty="0" smtClean="0">
                <a:cs typeface="Consolas" pitchFamily="49" charset="0"/>
              </a:rPr>
              <a:t> å </a:t>
            </a:r>
            <a:r>
              <a:rPr lang="en-US" sz="1400" dirty="0" err="1" smtClean="0">
                <a:cs typeface="Consolas" pitchFamily="49" charset="0"/>
              </a:rPr>
              <a:t>instansere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denne</a:t>
            </a:r>
            <a:r>
              <a:rPr lang="en-US" sz="1400" dirty="0" smtClean="0">
                <a:cs typeface="Consolas" pitchFamily="49" charset="0"/>
              </a:rPr>
              <a:t>, </a:t>
            </a:r>
            <a:r>
              <a:rPr lang="en-US" sz="1400" dirty="0" err="1" smtClean="0">
                <a:cs typeface="Consolas" pitchFamily="49" charset="0"/>
              </a:rPr>
              <a:t>vanlig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praksis</a:t>
            </a:r>
            <a:r>
              <a:rPr lang="en-US" sz="1400" dirty="0" smtClean="0">
                <a:cs typeface="Consolas" pitchFamily="49" charset="0"/>
              </a:rPr>
              <a:t> å </a:t>
            </a:r>
            <a:r>
              <a:rPr lang="en-US" sz="1400" dirty="0" err="1" smtClean="0">
                <a:cs typeface="Consolas" pitchFamily="49" charset="0"/>
              </a:rPr>
              <a:t>wrappe</a:t>
            </a:r>
            <a:r>
              <a:rPr lang="en-US" sz="1400" dirty="0" smtClean="0">
                <a:cs typeface="Consolas" pitchFamily="49" charset="0"/>
              </a:rPr>
              <a:t> den inn </a:t>
            </a:r>
            <a:r>
              <a:rPr lang="en-US" sz="1400" dirty="0" err="1" smtClean="0">
                <a:cs typeface="Consolas" pitchFamily="49" charset="0"/>
              </a:rPr>
              <a:t>i</a:t>
            </a:r>
            <a:r>
              <a:rPr lang="en-US" sz="1400" dirty="0" smtClean="0">
                <a:cs typeface="Consolas" pitchFamily="49" charset="0"/>
              </a:rPr>
              <a:t> en Singleton.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1623" y="2176509"/>
            <a:ext cx="7623305" cy="11695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cs typeface="Consolas" pitchFamily="49" charset="0"/>
              </a:rPr>
              <a:t>Lettvekts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og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ikke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trådsikkert</a:t>
            </a:r>
            <a:r>
              <a:rPr lang="en-US" sz="1400" dirty="0" smtClean="0">
                <a:cs typeface="Consolas" pitchFamily="49" charset="0"/>
              </a:rPr>
              <a:t> object, </a:t>
            </a:r>
            <a:r>
              <a:rPr lang="en-US" sz="1400" dirty="0" err="1" smtClean="0">
                <a:cs typeface="Consolas" pitchFamily="49" charset="0"/>
              </a:rPr>
              <a:t>representerer</a:t>
            </a:r>
            <a:r>
              <a:rPr lang="en-US" sz="1400" dirty="0" smtClean="0">
                <a:cs typeface="Consolas" pitchFamily="49" charset="0"/>
              </a:rPr>
              <a:t> single unit-of-work med </a:t>
            </a:r>
            <a:r>
              <a:rPr lang="en-US" sz="1400" dirty="0" err="1" smtClean="0">
                <a:cs typeface="Consolas" pitchFamily="49" charset="0"/>
              </a:rPr>
              <a:t>databasen</a:t>
            </a:r>
            <a:r>
              <a:rPr lang="en-US" sz="1400" dirty="0" smtClean="0">
                <a:cs typeface="Consolas" pitchFamily="49" charset="0"/>
              </a:rPr>
              <a:t>.</a:t>
            </a:r>
            <a:br>
              <a:rPr lang="en-US" sz="1400" dirty="0" smtClean="0"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21623" y="3174879"/>
            <a:ext cx="8267712" cy="348557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NHibernateSessionManager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configuration =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configuration.Configure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configuration.AddAssembly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).Assembly);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configuration.BuildSessionFactory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OpenSession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OpenSession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4731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9791" y="2743200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3600" dirty="0" smtClean="0">
                <a:effectLst>
                  <a:reflection blurRad="6350" stA="55000" endA="300" endPos="45500" dir="5400000" sy="-100000" algn="bl" rotWithShape="0"/>
                </a:effectLst>
              </a:rPr>
              <a:t>Demo CRUD</a:t>
            </a:r>
            <a:endParaRPr lang="en-US" sz="3600" dirty="0" err="1" smtClean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Implementèr følgende repository for Person ved hjelp av NHibernate.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</a:endParaRP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 interface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IPersonRepository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Add(Person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Update(Person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Remove(Person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GetBy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id);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GetAllPersonsWith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(string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algn="just"/>
            <a:r>
              <a:rPr lang="nb-NO" dirty="0" smtClean="0">
                <a:solidFill>
                  <a:schemeClr val="bg1"/>
                </a:solidFill>
              </a:rPr>
              <a:t>Prøv å gjennomføre denne oppgaven test-først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/>
            <a:r>
              <a:rPr lang="nb-NO" sz="1100" i="1" dirty="0" smtClean="0">
                <a:solidFill>
                  <a:schemeClr val="bg1"/>
                </a:solidFill>
              </a:rPr>
              <a:t>Hint: For å kunne verifisere at noe er lagret i databasen, kan det være nødvendig å opprette en sessionFactory som kan brukes av testene for å gjøre spørringer mot databasen utenom repository. Denne bør kun initialiseres èn gang, en idè kan være å bruke [ClassInitialize] attributten for å få til dette innenfor en testklasse.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er lik som oppgave 1, eneste forskjell er at vi skal bruke dapper-dot-net for å kommunisere med databasen.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Detaljer om Dapper finnes her: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hlinkClick r:id="rId3"/>
              </a:rPr>
              <a:t>http://code.google.com/p/dapper-dot-net/</a:t>
            </a:r>
            <a:endParaRPr lang="en-US" dirty="0" smtClean="0"/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Dapper er tilgjengelig som nuget pakke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PM&gt; Install-Package Dapper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47164" cy="307777"/>
          </a:xfrm>
        </p:spPr>
        <p:txBody>
          <a:bodyPr/>
          <a:lstStyle/>
          <a:p>
            <a:r>
              <a:rPr lang="nb-NO" dirty="0" smtClean="0"/>
              <a:t>ADO.net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2000" dirty="0" smtClean="0"/>
              <a:t> Fasilitere dataaksess i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2000" dirty="0" smtClean="0"/>
              <a:t> Aksessere forskjellig typer data med de samme metodene </a:t>
            </a:r>
            <a:r>
              <a:rPr lang="nb-NO" sz="2000" dirty="0" smtClean="0"/>
              <a:t/>
            </a:r>
            <a:br>
              <a:rPr lang="nb-NO" sz="2000" dirty="0" smtClean="0"/>
            </a:br>
            <a:r>
              <a:rPr lang="nb-NO" sz="2000" dirty="0" smtClean="0"/>
              <a:t>    (</a:t>
            </a:r>
            <a:r>
              <a:rPr lang="nb-NO" sz="2000" dirty="0" smtClean="0"/>
              <a:t>SQL, Oracle, MS Access)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2000" dirty="0" smtClean="0"/>
              <a:t> Viktig å kjenne til selv om mange i dag benytter seg av en </a:t>
            </a:r>
            <a:r>
              <a:rPr lang="nb-NO" sz="2000" dirty="0"/>
              <a:t/>
            </a:r>
            <a:br>
              <a:rPr lang="nb-NO" sz="2000" dirty="0"/>
            </a:br>
            <a:r>
              <a:rPr lang="nb-NO" sz="2000" dirty="0" smtClean="0"/>
              <a:t>    </a:t>
            </a:r>
            <a:r>
              <a:rPr lang="nb-NO" sz="2000" dirty="0" smtClean="0"/>
              <a:t>Object </a:t>
            </a:r>
            <a:r>
              <a:rPr lang="nb-NO" sz="2000" dirty="0" smtClean="0"/>
              <a:t>Relation Mapper (ORM)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20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145322" y="5564357"/>
            <a:ext cx="5014547" cy="52753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 lager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45322" y="4544450"/>
            <a:ext cx="5014547" cy="52753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ADO.NET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08485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Silverlight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45323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WinForms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98024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MVC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22731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WebForms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2713893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5478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7304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5226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98024" y="5071989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05759" cy="307777"/>
          </a:xfrm>
        </p:spPr>
        <p:txBody>
          <a:bodyPr/>
          <a:lstStyle/>
          <a:p>
            <a:r>
              <a:rPr lang="nb-NO" dirty="0" smtClean="0"/>
              <a:t>Objektmodell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1623" y="132236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Database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87067" y="2212378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Connection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87067" y="320321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Command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8379" y="4108234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DataAdapter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29643" y="4891805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DataSet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98379" y="583387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DataReader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hape 15"/>
          <p:cNvCxnSpPr>
            <a:stCxn id="5" idx="2"/>
            <a:endCxn id="6" idx="1"/>
          </p:cNvCxnSpPr>
          <p:nvPr/>
        </p:nvCxnSpPr>
        <p:spPr>
          <a:xfrm rot="16200000" flipH="1">
            <a:off x="1302923" y="1734509"/>
            <a:ext cx="683742" cy="684545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7" idx="0"/>
          </p:cNvCxnSpPr>
          <p:nvPr/>
        </p:nvCxnSpPr>
        <p:spPr>
          <a:xfrm>
            <a:off x="2967966" y="2624927"/>
            <a:ext cx="0" cy="578285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10" idx="1"/>
          </p:cNvCxnSpPr>
          <p:nvPr/>
        </p:nvCxnSpPr>
        <p:spPr>
          <a:xfrm rot="16200000" flipH="1">
            <a:off x="2520979" y="4062747"/>
            <a:ext cx="2424386" cy="1530413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8" idx="2"/>
            <a:endCxn id="9" idx="1"/>
          </p:cNvCxnSpPr>
          <p:nvPr/>
        </p:nvCxnSpPr>
        <p:spPr>
          <a:xfrm rot="16200000" flipH="1">
            <a:off x="5565812" y="4434248"/>
            <a:ext cx="577297" cy="750365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1"/>
          </p:cNvCxnSpPr>
          <p:nvPr/>
        </p:nvCxnSpPr>
        <p:spPr>
          <a:xfrm flipH="1">
            <a:off x="2967966" y="4314509"/>
            <a:ext cx="153041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68003" cy="307777"/>
          </a:xfrm>
        </p:spPr>
        <p:txBody>
          <a:bodyPr/>
          <a:lstStyle/>
          <a:p>
            <a:r>
              <a:rPr lang="nb-NO" dirty="0" smtClean="0"/>
              <a:t>DataSet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4254" y="1494402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DataSet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6654" y="1820849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DataRelationCollection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6654" y="2142346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31470" y="246186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DataTableCollection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07620" y="2786891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DataTable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49224" y="3102514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DataRowCollection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15899" y="3418137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DataRow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69002" y="3427662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DataView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69002" y="3743285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ChildRelations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9002" y="405890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ParentRelations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002" y="4373233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Constraints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49224" y="4667211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DataColumnCollection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20662" y="5024401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DataColumn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3764" y="501140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69002" y="5333410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PrimaryKey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79974" y="536513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74254" y="1744649"/>
            <a:ext cx="0" cy="1158092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1"/>
          </p:cNvCxnSpPr>
          <p:nvPr/>
        </p:nvCxnSpPr>
        <p:spPr>
          <a:xfrm flipH="1">
            <a:off x="1374254" y="2912015"/>
            <a:ext cx="333366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4254" y="25884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374254" y="2261678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379070" y="194308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07620" y="3037138"/>
            <a:ext cx="0" cy="2425478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707624" y="54626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707620" y="5150641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707620" y="451246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711838" y="4193379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711839" y="3869529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711838" y="35409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711839" y="4802979"/>
            <a:ext cx="2437385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707620" y="3236116"/>
            <a:ext cx="2437385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49224" y="3299727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49210" y="35409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49238" y="4907034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153973" y="515298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20690" y="5249954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325425" y="549590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92667" y="6301726"/>
            <a:ext cx="33794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>
                <a:hlinkClick r:id="rId3"/>
              </a:rPr>
              <a:t>DataSets</a:t>
            </a:r>
            <a:r>
              <a:rPr lang="en-US" sz="1700" dirty="0" smtClean="0">
                <a:hlinkClick r:id="rId3"/>
              </a:rPr>
              <a:t> - Thanks, but no thanks</a:t>
            </a:r>
            <a:endParaRPr lang="en-US" sz="17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41448" cy="307777"/>
          </a:xfrm>
        </p:spPr>
        <p:txBody>
          <a:bodyPr/>
          <a:lstStyle/>
          <a:p>
            <a:r>
              <a:rPr lang="nb-NO" dirty="0" smtClean="0"/>
              <a:t>Koble 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07263" y="3908619"/>
            <a:ext cx="8790433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ConfigurationManager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MyConnectionString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connection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SqlConnection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/>
              <a:t>co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nnection.Open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 </a:t>
            </a:r>
            <a:endParaRPr lang="nb-NO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48471" y="1553277"/>
            <a:ext cx="8737033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DataAksess.Properties.Settings.SampleConnectionString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 Source=.\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SQLEXPRESS;AttachDbFilename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=|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DataDirectory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\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MyDatabase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.mdf;Integrated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Security=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True;Connect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Timeout=30;User Instance=True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providerName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System.Data.SqlClient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/&gt;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319" y="11897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web.config/app.config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1865" cy="307777"/>
          </a:xfrm>
        </p:spPr>
        <p:txBody>
          <a:bodyPr/>
          <a:lstStyle/>
          <a:p>
            <a:r>
              <a:rPr lang="nb-NO" dirty="0" smtClean="0"/>
              <a:t>Spørringer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623" y="970280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tilkobling oppretter man en kommando: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623" y="1382589"/>
            <a:ext cx="8102827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command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.CreateCommand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.Text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command.CommandText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"SELECT column1, column2 FROM Table1"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;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719" y="25613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Kommandoen eksekveres mot databasen og man får en Reader tilbake.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1623" y="2977055"/>
            <a:ext cx="8102827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reader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command.ExecuteReader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while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reader.Read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//for hver rad kan man hente ut kolonneverdiene med reader[kolonneId]</a:t>
            </a:r>
            <a:r>
              <a:rPr lang="nb-NO" sz="1200" dirty="0" smtClean="0"/>
              <a:t> 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623" y="4690943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Hvis man ikke forventer data tilbake bruker man ExecuteNonQuery i stedet.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21623" y="5216235"/>
            <a:ext cx="8102827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command.ExecuteNonQuery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1666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Opprett en konsollapplikasjon og legg til en ny datakilde ved å høyreklikke på prosjektet og velge Add. Klikk på Data og velg </a:t>
            </a:r>
            <a:r>
              <a:rPr lang="nb-NO" i="1" dirty="0" smtClean="0">
                <a:solidFill>
                  <a:schemeClr val="bg1"/>
                </a:solidFill>
              </a:rPr>
              <a:t>Service-based Database</a:t>
            </a:r>
            <a:r>
              <a:rPr lang="nb-NO" dirty="0" smtClean="0">
                <a:solidFill>
                  <a:schemeClr val="bg1"/>
                </a:solidFill>
              </a:rPr>
              <a:t>. Filen skal være av typen *.mdf </a:t>
            </a:r>
            <a:endParaRPr lang="nb-NO" i="1" dirty="0" smtClean="0">
              <a:solidFill>
                <a:schemeClr val="bg1"/>
              </a:solidFill>
            </a:endParaRPr>
          </a:p>
          <a:p>
            <a:pPr algn="just"/>
            <a:endParaRPr lang="nb-NO" b="1" i="1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Ved hjelp av Server Explorer i Visual Studio, opprett en enkel tabell </a:t>
            </a:r>
            <a:r>
              <a:rPr lang="nb-NO" i="1" dirty="0" smtClean="0">
                <a:solidFill>
                  <a:schemeClr val="bg1"/>
                </a:solidFill>
              </a:rPr>
              <a:t>Person</a:t>
            </a:r>
            <a:r>
              <a:rPr lang="nb-NO" dirty="0" smtClean="0">
                <a:solidFill>
                  <a:schemeClr val="bg1"/>
                </a:solidFill>
              </a:rPr>
              <a:t> som har </a:t>
            </a:r>
            <a:r>
              <a:rPr lang="nb-NO" i="1" dirty="0" smtClean="0">
                <a:solidFill>
                  <a:schemeClr val="bg1"/>
                </a:solidFill>
              </a:rPr>
              <a:t>Id, FirstName, LastName, Email</a:t>
            </a:r>
            <a:r>
              <a:rPr lang="nb-NO" dirty="0" smtClean="0">
                <a:solidFill>
                  <a:schemeClr val="bg1"/>
                </a:solidFill>
              </a:rPr>
              <a:t>  i datakilden som er lagt opp. Legg også inn et par rader i denne tabellen slik at vi har noe å teste mot.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blir nå å bruke ADO.NET til å kjøre følgende spørringer mot databasen: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 WHERE Id =@Id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UPDATE Person SET Email=@email WHERE Id=@Id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DELETE FROM Person WHERE Id=@Id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r>
              <a:rPr lang="nb-NO" sz="1200" i="1" dirty="0" smtClean="0">
                <a:solidFill>
                  <a:schemeClr val="bg1"/>
                </a:solidFill>
              </a:rPr>
              <a:t>Hint: For å benytte seg av paramter til en SQL-spørring sjekk ut </a:t>
            </a:r>
            <a:r>
              <a:rPr lang="nb-NO" sz="1200" b="1" i="1" dirty="0" smtClean="0">
                <a:solidFill>
                  <a:schemeClr val="bg1"/>
                </a:solidFill>
              </a:rPr>
              <a:t>Paramters</a:t>
            </a:r>
            <a:r>
              <a:rPr lang="nb-NO" sz="1200" i="1" dirty="0" smtClean="0">
                <a:solidFill>
                  <a:schemeClr val="bg1"/>
                </a:solidFill>
              </a:rPr>
              <a:t> egenskapen som ligger på en SqlCommand.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8550" cy="307777"/>
          </a:xfrm>
        </p:spPr>
        <p:txBody>
          <a:bodyPr/>
          <a:lstStyle/>
          <a:p>
            <a:r>
              <a:rPr lang="nb-NO" dirty="0" smtClean="0"/>
              <a:t>transaksjoner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623" y="2186948"/>
            <a:ext cx="8613830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transactionScope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TransactionScope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//</a:t>
            </a:r>
            <a:r>
              <a:rPr lang="nb-NO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utfør operasjoner som gjør endringer mot databasen</a:t>
            </a:r>
            <a:r>
              <a:rPr lang="nb-NO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nb-NO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transactionScope.Complete();</a:t>
            </a:r>
            <a:endParaRPr lang="nb-NO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623" y="1127934"/>
            <a:ext cx="810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2000" dirty="0" smtClean="0"/>
              <a:t>Viktigheten av transaksjoner når man gjør endringer på data</a:t>
            </a:r>
          </a:p>
        </p:txBody>
      </p:sp>
    </p:spTree>
    <p:extLst>
      <p:ext uri="{BB962C8B-B14F-4D97-AF65-F5344CB8AC3E}">
        <p14:creationId xmlns:p14="http://schemas.microsoft.com/office/powerpoint/2010/main" val="30601427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32194</TotalTime>
  <Words>1662</Words>
  <Application>Microsoft Office PowerPoint</Application>
  <PresentationFormat>On-screen Show (4:3)</PresentationFormat>
  <Paragraphs>434</Paragraphs>
  <Slides>27</Slides>
  <Notes>17</Notes>
  <HiddenSlides>12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Consolas</vt:lpstr>
      <vt:lpstr>Georgia</vt:lpstr>
      <vt:lpstr>Wingdings</vt:lpstr>
      <vt:lpstr>BEKK Rekruttering 16-9</vt:lpstr>
      <vt:lpstr>Persistere data</vt:lpstr>
      <vt:lpstr>Agenda</vt:lpstr>
      <vt:lpstr>ADO.net</vt:lpstr>
      <vt:lpstr>Objektmodell</vt:lpstr>
      <vt:lpstr>DataSet</vt:lpstr>
      <vt:lpstr>Koble til</vt:lpstr>
      <vt:lpstr>Spørringer</vt:lpstr>
      <vt:lpstr>Oppgave</vt:lpstr>
      <vt:lpstr>transaksjoner</vt:lpstr>
      <vt:lpstr>Oppgave</vt:lpstr>
      <vt:lpstr>Object relational mapping</vt:lpstr>
      <vt:lpstr>Microorm</vt:lpstr>
      <vt:lpstr>Dapper-dot-net</vt:lpstr>
      <vt:lpstr>Oppgave</vt:lpstr>
      <vt:lpstr>IUnitOfwork</vt:lpstr>
      <vt:lpstr>Linq to...</vt:lpstr>
      <vt:lpstr>Linq to sql</vt:lpstr>
      <vt:lpstr>datacontext</vt:lpstr>
      <vt:lpstr>Oppgave</vt:lpstr>
      <vt:lpstr>NHibernate</vt:lpstr>
      <vt:lpstr>Komme i gang</vt:lpstr>
      <vt:lpstr>Komme i gang</vt:lpstr>
      <vt:lpstr>Oppgave </vt:lpstr>
      <vt:lpstr>ISessionfactory og Isession</vt:lpstr>
      <vt:lpstr>PowerPoint Presentation</vt:lpstr>
      <vt:lpstr>Oppgave </vt:lpstr>
      <vt:lpstr>Oppgave 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1275</cp:revision>
  <dcterms:created xsi:type="dcterms:W3CDTF">2011-08-04T16:58:46Z</dcterms:created>
  <dcterms:modified xsi:type="dcterms:W3CDTF">2013-11-26T12:48:11Z</dcterms:modified>
</cp:coreProperties>
</file>