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6" r:id="rId3"/>
    <p:sldId id="267" r:id="rId4"/>
    <p:sldId id="273" r:id="rId5"/>
    <p:sldId id="274" r:id="rId6"/>
    <p:sldId id="268" r:id="rId7"/>
    <p:sldId id="269" r:id="rId8"/>
    <p:sldId id="271" r:id="rId9"/>
    <p:sldId id="295" r:id="rId10"/>
    <p:sldId id="296" r:id="rId11"/>
    <p:sldId id="289" r:id="rId12"/>
    <p:sldId id="275" r:id="rId13"/>
    <p:sldId id="294" r:id="rId14"/>
    <p:sldId id="293" r:id="rId15"/>
    <p:sldId id="297" r:id="rId16"/>
    <p:sldId id="279" r:id="rId17"/>
    <p:sldId id="292" r:id="rId18"/>
    <p:sldId id="290" r:id="rId19"/>
    <p:sldId id="291" r:id="rId20"/>
    <p:sldId id="280" r:id="rId21"/>
    <p:sldId id="281" r:id="rId22"/>
    <p:sldId id="282" r:id="rId23"/>
    <p:sldId id="278" r:id="rId24"/>
    <p:sldId id="287" r:id="rId25"/>
    <p:sldId id="283" r:id="rId26"/>
    <p:sldId id="285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96">
          <p15:clr>
            <a:srgbClr val="A4A3A4"/>
          </p15:clr>
        </p15:guide>
        <p15:guide id="2" orient="horz" pos="2153">
          <p15:clr>
            <a:srgbClr val="A4A3A4"/>
          </p15:clr>
        </p15:guide>
        <p15:guide id="3" orient="horz" pos="795">
          <p15:clr>
            <a:srgbClr val="A4A3A4"/>
          </p15:clr>
        </p15:guide>
        <p15:guide id="4" pos="254">
          <p15:clr>
            <a:srgbClr val="A4A3A4"/>
          </p15:clr>
        </p15:guide>
        <p15:guide id="5" pos="5507">
          <p15:clr>
            <a:srgbClr val="A4A3A4"/>
          </p15:clr>
        </p15:guide>
        <p15:guide id="6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2B948"/>
    <a:srgbClr val="548343"/>
    <a:srgbClr val="B70F0F"/>
    <a:srgbClr val="C9C0B5"/>
    <a:srgbClr val="D2C0B5"/>
    <a:srgbClr val="BBB0A3"/>
    <a:srgbClr val="FD5151"/>
    <a:srgbClr val="887E6F"/>
    <a:srgbClr val="FD51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 autoAdjust="0"/>
    <p:restoredTop sz="80769" autoAdjust="0"/>
  </p:normalViewPr>
  <p:slideViewPr>
    <p:cSldViewPr snapToGrid="0" snapToObjects="1" showGuides="1">
      <p:cViewPr varScale="1">
        <p:scale>
          <a:sx n="73" d="100"/>
          <a:sy n="73" d="100"/>
        </p:scale>
        <p:origin x="1757" y="62"/>
      </p:cViewPr>
      <p:guideLst>
        <p:guide orient="horz" pos="4196"/>
        <p:guide orient="horz" pos="2153"/>
        <p:guide orient="horz" pos="795"/>
        <p:guide pos="254"/>
        <p:guide pos="5507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109" d="100"/>
          <a:sy n="109" d="100"/>
        </p:scale>
        <p:origin x="-38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44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7216" y="591721"/>
            <a:ext cx="5225663" cy="391924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7216" y="4646352"/>
            <a:ext cx="5225663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66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Ulike typer</a:t>
            </a:r>
            <a:r>
              <a:rPr lang="nb-NO" baseline="0" dirty="0" smtClean="0"/>
              <a:t> providers implementerer samme interface slik at man bare gjøre en open på connection. SQL, OleDB, Oracle++</a:t>
            </a:r>
          </a:p>
          <a:p>
            <a:r>
              <a:rPr lang="nb-NO" baseline="0" dirty="0" smtClean="0"/>
              <a:t>Dataadapteren er en bridge mellom databasen og frakoblede objekter i ado objektmodellen, Fill metoden gir mulighet for å plassere data fra en query inn i et dataset så de lett kan aksesseres.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508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33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21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Datasettet</a:t>
            </a:r>
            <a:r>
              <a:rPr lang="nb-NO" baseline="0" dirty="0" smtClean="0"/>
              <a:t> inneholder en in-memory representasjon av relasjonsdatabasen inkludert alle tabeller og relasjoner</a:t>
            </a:r>
          </a:p>
          <a:p>
            <a:pPr>
              <a:buFontTx/>
              <a:buChar char="-"/>
            </a:pPr>
            <a:r>
              <a:rPr lang="nb-NO" baseline="0" dirty="0" smtClean="0"/>
              <a:t> Data-drevet applikasjon i stedet for objektorientert applikasjon</a:t>
            </a:r>
          </a:p>
          <a:p>
            <a:pPr>
              <a:buFontTx/>
              <a:buChar char="-"/>
            </a:pPr>
            <a:r>
              <a:rPr lang="nb-NO" baseline="0" dirty="0" smtClean="0"/>
              <a:t> lite testbart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22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Demo av hvordan man legger opp en</a:t>
            </a:r>
            <a:r>
              <a:rPr lang="nb-NO" baseline="0" dirty="0" smtClean="0"/>
              <a:t> datasource, samt definerer en enkel tabell med kolonner og primærnøkkel.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112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Demo av hvordan man legger opp en</a:t>
            </a:r>
            <a:r>
              <a:rPr lang="nb-NO" baseline="0" dirty="0" smtClean="0"/>
              <a:t> datasource, samt definerer en enkel tabell med kolonner og primærnøkkel.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01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Mapping mellom databasen og definerte objekter</a:t>
            </a:r>
            <a:r>
              <a:rPr lang="nb-NO" baseline="0" dirty="0" smtClean="0"/>
              <a:t> i valgt programmeringsspråk (f.eks C#)</a:t>
            </a:r>
          </a:p>
          <a:p>
            <a:endParaRPr lang="nb-NO" baseline="0" dirty="0" smtClean="0"/>
          </a:p>
          <a:p>
            <a:pPr marL="342900" indent="-342900">
              <a:buAutoNum type="arabicPeriod"/>
            </a:pPr>
            <a:r>
              <a:rPr lang="nb-NO" baseline="0" dirty="0" smtClean="0"/>
              <a:t>Lazy loading, laste opp deler av en stor struktur</a:t>
            </a:r>
          </a:p>
          <a:p>
            <a:pPr marL="342900" indent="-342900">
              <a:buAutoNum type="arabicPeriod"/>
            </a:pPr>
            <a:r>
              <a:rPr lang="nb-NO" baseline="0" dirty="0" smtClean="0"/>
              <a:t>Identity Map – dictionary med oversikt over hvilke objekter som allerede er hentet ut i minne i nåværende kontekst</a:t>
            </a:r>
          </a:p>
          <a:p>
            <a:pPr marL="342900" indent="-342900">
              <a:buAutoNum type="arabicPeriod"/>
            </a:pPr>
            <a:r>
              <a:rPr lang="nb-NO" baseline="0" dirty="0" smtClean="0"/>
              <a:t>Unit Of Work – ORM må til en hver tid vite hva som er endret og hvorfor (lagt til, endret, slettet)</a:t>
            </a:r>
          </a:p>
          <a:p>
            <a:pPr marL="342900" indent="-342900">
              <a:buAutoNum type="arabicPeriod"/>
            </a:pPr>
            <a:r>
              <a:rPr lang="nb-NO" baseline="0" dirty="0" smtClean="0"/>
              <a:t>Optimistic offline lock – anta at ikke data blir endret, men gi feilmelding hvis man ser at data er endret</a:t>
            </a:r>
          </a:p>
          <a:p>
            <a:pPr marL="342900" indent="-342900">
              <a:buAutoNum type="arabicPeriod"/>
            </a:pPr>
            <a:r>
              <a:rPr lang="nb-NO" baseline="0" dirty="0" smtClean="0"/>
              <a:t>Data mapper – mapping mellom objekter i c# POCO og tabeller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556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Demo av hvordan man legger opp en</a:t>
            </a:r>
            <a:r>
              <a:rPr lang="nb-NO" baseline="0" dirty="0" smtClean="0"/>
              <a:t> datasource, samt definerer en enkel tabell med kolonner og primærnøkkel.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532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Mapping mellom databasen og definerte objekter</a:t>
            </a:r>
            <a:r>
              <a:rPr lang="nb-NO" baseline="0" dirty="0" smtClean="0"/>
              <a:t> i valgt programmeringsspråk (f.eks C#)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89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Demo av hvordan man legger opp en</a:t>
            </a:r>
            <a:r>
              <a:rPr lang="nb-NO" baseline="0" dirty="0" smtClean="0"/>
              <a:t> datasource, samt definerer en enkel tabell med kolonner og primærnøkkel.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88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20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3299436"/>
            <a:ext cx="4396995" cy="31803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1" y="4145581"/>
            <a:ext cx="4396995" cy="1367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5831304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6071820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631255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01370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8" y="392323"/>
            <a:ext cx="5108807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11903" y="392321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12722" y="2542832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12722" y="4693343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4574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9850" y="392323"/>
            <a:ext cx="5043721" cy="6270944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8" y="392321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7" y="2545663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7" y="4699004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64093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02406" y="1262063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03225" y="310835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3225" y="495464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621088" y="1262063"/>
            <a:ext cx="5192712" cy="540120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42129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4985" y="1262064"/>
            <a:ext cx="5044428" cy="540120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641975" y="1262063"/>
            <a:ext cx="3171824" cy="5401205"/>
          </a:xfrm>
        </p:spPr>
        <p:txBody>
          <a:bodyPr tIns="46800"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6633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21088" y="1262063"/>
            <a:ext cx="5192712" cy="5401202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0447" y="1262063"/>
            <a:ext cx="3018078" cy="540120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4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102054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102052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666614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102053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02052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666614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102054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102052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666614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418688"/>
            <a:ext cx="3258608" cy="307777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18&gt;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0788" y="387068"/>
            <a:ext cx="410519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33" hasCustomPrompt="1"/>
          </p:nvPr>
        </p:nvSpPr>
        <p:spPr>
          <a:xfrm>
            <a:off x="1851296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1851294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6" name="Picture Placeholder 7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15856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851295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851294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29" name="Picture Placeholder 4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15856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39" hasCustomPrompt="1"/>
          </p:nvPr>
        </p:nvSpPr>
        <p:spPr>
          <a:xfrm>
            <a:off x="1851296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40" hasCustomPrompt="1"/>
          </p:nvPr>
        </p:nvSpPr>
        <p:spPr>
          <a:xfrm>
            <a:off x="1851294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3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415856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3682958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3226" y="392323"/>
            <a:ext cx="8337550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16826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3385" y="392323"/>
            <a:ext cx="8328978" cy="473597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5734886"/>
            <a:ext cx="8288919" cy="92838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500"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5520887"/>
            <a:ext cx="8194504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6" y="5333434"/>
            <a:ext cx="3056985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40887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581558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2996789"/>
            <a:ext cx="4396995" cy="62068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&lt;takk for oppmerksomheten&gt;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414504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4385561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4626296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3334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675" y="1260792"/>
            <a:ext cx="8493125" cy="5400358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val="8943522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kolonn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29" y="1262063"/>
            <a:ext cx="8487218" cy="5399087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351067674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71198"/>
            <a:ext cx="4173044" cy="5389952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262063"/>
            <a:ext cx="4173044" cy="5389952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44995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4"/>
            <a:ext cx="4173044" cy="5043486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608529"/>
            <a:ext cx="4173044" cy="5043486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3887992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13098" y="1435996"/>
            <a:ext cx="38664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271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1872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62064"/>
            <a:ext cx="2628000" cy="5399086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21905278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6291055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3"/>
            <a:ext cx="2628000" cy="5043487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369429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91636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6873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7537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22662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03364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291055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4104047"/>
            <a:ext cx="2628000" cy="2557103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6087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369429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91636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91636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0123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25175" y="1831023"/>
            <a:ext cx="2700000" cy="2700000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6291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45" y="1262063"/>
            <a:ext cx="8481855" cy="5401203"/>
          </a:xfrm>
          <a:prstGeom prst="rect">
            <a:avLst/>
          </a:prstGeom>
        </p:spPr>
        <p:txBody>
          <a:bodyPr vert="horz" lIns="10800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699" r:id="rId3"/>
    <p:sldLayoutId id="2147483664" r:id="rId4"/>
    <p:sldLayoutId id="2147483700" r:id="rId5"/>
    <p:sldLayoutId id="2147483702" r:id="rId6"/>
    <p:sldLayoutId id="2147483701" r:id="rId7"/>
    <p:sldLayoutId id="2147483688" r:id="rId8"/>
    <p:sldLayoutId id="2147483684" r:id="rId9"/>
    <p:sldLayoutId id="2147483685" r:id="rId10"/>
    <p:sldLayoutId id="2147483686" r:id="rId11"/>
    <p:sldLayoutId id="2147483696" r:id="rId12"/>
    <p:sldLayoutId id="2147483695" r:id="rId13"/>
    <p:sldLayoutId id="2147483697" r:id="rId14"/>
    <p:sldLayoutId id="2147483691" r:id="rId15"/>
    <p:sldLayoutId id="2147483687" r:id="rId16"/>
    <p:sldLayoutId id="2147483694" r:id="rId17"/>
    <p:sldLayoutId id="2147483665" r:id="rId18"/>
    <p:sldLayoutId id="2147483703" r:id="rId19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0" i="1" kern="1200" cap="all" spc="20" baseline="0">
          <a:solidFill>
            <a:schemeClr val="accent1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7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dapper-dot-ne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nhforg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dapper-dot-net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ongsli.net/nblog/2007/08/28/datasets-thanks-but-no-thank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940" y="3309695"/>
            <a:ext cx="6393180" cy="307777"/>
          </a:xfrm>
        </p:spPr>
        <p:txBody>
          <a:bodyPr/>
          <a:lstStyle/>
          <a:p>
            <a:r>
              <a:rPr lang="nb-NO" dirty="0" smtClean="0"/>
              <a:t>Persistere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2686" y="4081821"/>
            <a:ext cx="6037688" cy="1367999"/>
          </a:xfrm>
        </p:spPr>
        <p:txBody>
          <a:bodyPr/>
          <a:lstStyle/>
          <a:p>
            <a:r>
              <a:rPr lang="nb-NO" dirty="0" smtClean="0"/>
              <a:t>En introduksjon til </a:t>
            </a:r>
            <a:r>
              <a:rPr lang="nb-NO" dirty="0" smtClean="0"/>
              <a:t>hvordan man kan </a:t>
            </a:r>
            <a:r>
              <a:rPr lang="nb-NO" dirty="0" smtClean="0"/>
              <a:t>å </a:t>
            </a:r>
            <a:r>
              <a:rPr lang="nb-NO" dirty="0" smtClean="0"/>
              <a:t>lagre/hente ut data i .NET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375091" y="5914170"/>
            <a:ext cx="4396995" cy="251795"/>
          </a:xfrm>
        </p:spPr>
        <p:txBody>
          <a:bodyPr/>
          <a:lstStyle/>
          <a:p>
            <a:pPr algn="ctr"/>
            <a:r>
              <a:rPr lang="nb-NO" dirty="0" smtClean="0"/>
              <a:t>Thor Ånderbakk Olsen</a:t>
            </a:r>
            <a:br>
              <a:rPr lang="nb-NO" dirty="0" smtClean="0"/>
            </a:br>
            <a:r>
              <a:rPr lang="nb-NO" dirty="0" smtClean="0"/>
              <a:t>Mats Mortensen</a:t>
            </a:r>
            <a:br>
              <a:rPr lang="nb-NO" dirty="0" smtClean="0"/>
            </a:br>
            <a:r>
              <a:rPr lang="nb-NO" dirty="0" smtClean="0"/>
              <a:t>Espen </a:t>
            </a:r>
            <a:r>
              <a:rPr lang="nb-NO" dirty="0" smtClean="0"/>
              <a:t>Ekvang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375091" y="6386125"/>
            <a:ext cx="4396995" cy="251795"/>
          </a:xfrm>
        </p:spPr>
        <p:txBody>
          <a:bodyPr/>
          <a:lstStyle/>
          <a:p>
            <a:r>
              <a:rPr lang="nb-NO" dirty="0" smtClean="0"/>
              <a:t>November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203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01666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23" y="935335"/>
            <a:ext cx="8102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Legg transaksjoner rundt operasjonene fra forrige oppgave som gjør endringer på dataene i databasen.</a:t>
            </a:r>
            <a:endParaRPr lang="nb-NO" sz="1200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37083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4204997" cy="307777"/>
          </a:xfrm>
        </p:spPr>
        <p:txBody>
          <a:bodyPr/>
          <a:lstStyle/>
          <a:p>
            <a:r>
              <a:rPr lang="nb-NO" dirty="0" smtClean="0"/>
              <a:t>Object relational mapping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6893780" y="4818490"/>
            <a:ext cx="803082" cy="556592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DB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91631" y="4357315"/>
            <a:ext cx="1439186" cy="349857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ORM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591631" y="3897465"/>
            <a:ext cx="1439186" cy="3498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C# objekter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1623" y="1243111"/>
            <a:ext cx="810282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Forenkle kommunikasjonen mot databasen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Utvikler skal fokusere på foretningslogikk, ikke database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Mapper objekter i kode ned til tabeller og relasjoner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ADO.NET Entity Framework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NHibernate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Følgende bør støttes av en ORM: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400" dirty="0" smtClean="0"/>
              <a:t>Lazy loading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400" dirty="0" smtClean="0"/>
              <a:t>Identity Map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400" dirty="0" smtClean="0"/>
              <a:t>Unit of work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400" dirty="0" smtClean="0"/>
              <a:t>Optimistic offline lock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400" dirty="0" smtClean="0"/>
              <a:t>Data mapper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678345" cy="307777"/>
          </a:xfrm>
        </p:spPr>
        <p:txBody>
          <a:bodyPr/>
          <a:lstStyle/>
          <a:p>
            <a:r>
              <a:rPr lang="nb-NO" dirty="0" smtClean="0"/>
              <a:t>Microorm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9873" y="3837181"/>
            <a:ext cx="457200" cy="457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92741" y="3924642"/>
            <a:ext cx="252986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2400" dirty="0" smtClean="0">
                <a:solidFill>
                  <a:schemeClr val="accent1"/>
                </a:solidFill>
              </a:rPr>
              <a:t>dapper-dot-net</a:t>
            </a:r>
            <a:r>
              <a:rPr lang="en-US" sz="2400" dirty="0" smtClean="0">
                <a:solidFill>
                  <a:schemeClr val="accent1"/>
                </a:solidFill>
              </a:rPr>
              <a:t/>
            </a:r>
            <a:br>
              <a:rPr lang="en-US" sz="2400" dirty="0" smtClean="0">
                <a:solidFill>
                  <a:schemeClr val="accent1"/>
                </a:solidFill>
              </a:rPr>
            </a:br>
            <a:r>
              <a:rPr lang="en-US" sz="1000" dirty="0" smtClean="0">
                <a:solidFill>
                  <a:schemeClr val="accent1"/>
                </a:solidFill>
              </a:rPr>
              <a:t>Simple SQL Object </a:t>
            </a:r>
            <a:r>
              <a:rPr lang="en-US" sz="1000" dirty="0" err="1" smtClean="0">
                <a:solidFill>
                  <a:schemeClr val="accent1"/>
                </a:solidFill>
              </a:rPr>
              <a:t>Mapper</a:t>
            </a:r>
            <a:r>
              <a:rPr lang="en-US" sz="1000" dirty="0" smtClean="0">
                <a:solidFill>
                  <a:schemeClr val="accent1"/>
                </a:solidFill>
              </a:rPr>
              <a:t> for ADO.NET</a:t>
            </a:r>
            <a:endParaRPr lang="nb-NO" sz="1000" dirty="0" smtClean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23" y="999450"/>
            <a:ext cx="810282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Enkelhet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Open-source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Single-file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Ytelse i fokus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Ren SQL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Det negative med ORM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501647" cy="307777"/>
          </a:xfrm>
        </p:spPr>
        <p:txBody>
          <a:bodyPr/>
          <a:lstStyle/>
          <a:p>
            <a:r>
              <a:rPr lang="nb-NO" dirty="0" smtClean="0"/>
              <a:t>Dapper-dot-net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999450"/>
            <a:ext cx="8102827" cy="5119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</a:t>
            </a:r>
            <a:r>
              <a:rPr lang="nb-NO" sz="1400" dirty="0" smtClean="0"/>
              <a:t>Enkel utvidelse på toppen av ADO.NET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/>
              <a:t> </a:t>
            </a:r>
            <a:r>
              <a:rPr lang="nb-NO" sz="1400" dirty="0" smtClean="0"/>
              <a:t>Mulighet for enkel mapping til Objekter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/>
              <a:t> </a:t>
            </a:r>
            <a:r>
              <a:rPr lang="nb-NO" sz="1400" dirty="0"/>
              <a:t>È</a:t>
            </a:r>
            <a:r>
              <a:rPr lang="nb-NO" sz="1400" dirty="0" smtClean="0"/>
              <a:t>n fil som gir utvidelser til IDbConnection grensesnittet</a:t>
            </a:r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/>
              <a:t> </a:t>
            </a:r>
            <a:r>
              <a:rPr lang="nb-NO" sz="1400" dirty="0" smtClean="0"/>
              <a:t>blant annet connection.Query&lt;YourType&gt;();</a:t>
            </a:r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/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/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/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/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Tilgjengelig via NuGet: Install-package Dapper 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Mer info: </a:t>
            </a:r>
            <a:r>
              <a:rPr lang="nb-NO" sz="1400" dirty="0">
                <a:hlinkClick r:id="rId2"/>
              </a:rPr>
              <a:t>https://code.google.com/p/dapper-dot-net/</a:t>
            </a:r>
            <a:endParaRPr lang="nb-NO" sz="1400" dirty="0" smtClean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07263" y="2949917"/>
            <a:ext cx="8790433" cy="156966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connection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SqlConnection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))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           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err="1" smtClean="0"/>
              <a:t>co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nnection.Open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persons =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connection.Query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&gt;(</a:t>
            </a:r>
            <a:r>
              <a:rPr lang="en-US" sz="12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SELECT </a:t>
            </a:r>
            <a:r>
              <a:rPr lang="en-US" sz="12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id,</a:t>
            </a:r>
            <a:r>
              <a:rPr lang="en-US" sz="12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12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name </a:t>
            </a:r>
            <a:r>
              <a:rPr lang="en-US" sz="12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FROM </a:t>
            </a:r>
            <a:r>
              <a:rPr lang="en-US" sz="12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Person“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); </a:t>
            </a:r>
            <a:endParaRPr lang="nb-NO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:</a:t>
            </a: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696336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01666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23" y="935335"/>
            <a:ext cx="810282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I denne oppgaven skal vi ta utgangspunkt i WebAPI’et som vi lagde forrige kurskveld. Api’et vi da lagde har en statisk variabel som simulerer databasen.</a:t>
            </a:r>
          </a:p>
          <a:p>
            <a:pPr algn="just"/>
            <a:endParaRPr lang="nb-NO" dirty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Oppgaven blir derfor å bytte ut den statiske variablen med en virkelig database.</a:t>
            </a:r>
          </a:p>
          <a:p>
            <a:pPr algn="just"/>
            <a:endParaRPr lang="nb-NO" dirty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Benytt Dapper for å løse denne oppgaven.</a:t>
            </a:r>
          </a:p>
          <a:p>
            <a:pPr algn="just"/>
            <a:endParaRPr lang="nb-NO" dirty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Dapper kan installeres ved NuGet</a:t>
            </a:r>
          </a:p>
          <a:p>
            <a:pPr algn="just"/>
            <a:endParaRPr lang="nb-NO" dirty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Install-package Dapper</a:t>
            </a:r>
            <a:endParaRPr lang="nb-NO" dirty="0">
              <a:solidFill>
                <a:schemeClr val="bg1"/>
              </a:solidFill>
            </a:endParaRP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Dersom dere ikke vil bruke deres eget API så kan dere sjekke ut en løsning på web api’et fra github:</a:t>
            </a:r>
            <a:endParaRPr lang="nb-NO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3825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098010" cy="307777"/>
          </a:xfrm>
        </p:spPr>
        <p:txBody>
          <a:bodyPr/>
          <a:lstStyle/>
          <a:p>
            <a:r>
              <a:rPr lang="nb-NO" dirty="0" smtClean="0"/>
              <a:t>IUnitOfwork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Burde vi ta noe om iunitofwork?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57094454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65466" cy="307777"/>
          </a:xfrm>
        </p:spPr>
        <p:txBody>
          <a:bodyPr/>
          <a:lstStyle/>
          <a:p>
            <a:r>
              <a:rPr lang="nb-NO" dirty="0" smtClean="0"/>
              <a:t>Linq to...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1623" y="1243111"/>
            <a:ext cx="810282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LINQ – Language Integrated Query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Bruke LINQ  til å kjøre spørringer mot enumerable objekter i ADO.NET 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400" dirty="0" smtClean="0"/>
              <a:t>LINQ to DataSet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400" dirty="0" smtClean="0"/>
              <a:t>LINQ to SQL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400" dirty="0" smtClean="0"/>
              <a:t>LINQ to Entities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11073" cy="307777"/>
          </a:xfrm>
        </p:spPr>
        <p:txBody>
          <a:bodyPr/>
          <a:lstStyle/>
          <a:p>
            <a:r>
              <a:rPr lang="nb-NO" dirty="0" smtClean="0"/>
              <a:t>Linq to sql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82005" y="1196792"/>
            <a:ext cx="8102828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IEnumerable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blogEntries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dataContext.BlogEntries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                 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blogEntry.Id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== 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                 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82005" y="4033376"/>
            <a:ext cx="8102828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newBlogEntry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{Title =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NewBlogEntry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Content =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"This is the new content"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dataContext.BlogEntries.InsertOnSubmit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newBlogEntry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dataContext.SubmitChanges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382004" y="5038962"/>
            <a:ext cx="8102829" cy="144655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blogEntryToDelete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(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dataContext.BlogEntries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   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blogEntry.Id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== 1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   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  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FirstOrDefault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dataContext.BlogEntries.DeleteOnSubmit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blogEntryToDelete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dataContext.SubmitChanges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3167" y="879989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Hente ut: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2004" y="3727878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Sette inn: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2004" y="4723446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Slette: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383167" y="2332362"/>
            <a:ext cx="8102828" cy="1277273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blogEntryToUpdate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(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dataContext.BlogEntries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                  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blogEntry.Id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== 1                                       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    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).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FirstOrDefault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blogEntryToUpdate.Title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"New Title"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dataContext.SubmitChanges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133" y="2015620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Oppdatere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125262" cy="307777"/>
          </a:xfrm>
        </p:spPr>
        <p:txBody>
          <a:bodyPr/>
          <a:lstStyle/>
          <a:p>
            <a:r>
              <a:rPr lang="nb-NO" dirty="0" smtClean="0"/>
              <a:t>datacontext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243111"/>
            <a:ext cx="810282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Bro mellom databasen og LINQ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Ansvarlig for oversettelse mellom LINQ og T-SQL, samt mapping av resultater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DataContext lar deg: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Koble til databasen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Aksessere data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Sende endringer tilbake til serveren</a:t>
            </a: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4717279" y="2410523"/>
            <a:ext cx="3707171" cy="769441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dataContext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lang="en-US" sz="11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My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DataContext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95469" y="6340851"/>
            <a:ext cx="5069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i="1" dirty="0" smtClean="0"/>
              <a:t>get it as late as possible and get rid of it as soon as you can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01666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23" y="935335"/>
            <a:ext cx="8102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Denne oppgaven er innholdsmessig lik som den forrige, eneste forskjell er at vi nå skal løse den ved hjelp av LINQ to SQL. </a:t>
            </a:r>
            <a:endParaRPr lang="nb-NO" sz="1200" i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286891" cy="307777"/>
          </a:xfrm>
        </p:spPr>
        <p:txBody>
          <a:bodyPr/>
          <a:lstStyle/>
          <a:p>
            <a:r>
              <a:rPr lang="nb-NO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397000"/>
            <a:ext cx="810282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</a:t>
            </a:r>
            <a:r>
              <a:rPr lang="nb-NO" sz="1400" dirty="0" smtClean="0"/>
              <a:t>ADO.NET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/>
              <a:t> </a:t>
            </a:r>
            <a:r>
              <a:rPr lang="nb-NO" sz="1400" dirty="0" smtClean="0"/>
              <a:t>Oppgave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/>
              <a:t> </a:t>
            </a:r>
            <a:r>
              <a:rPr lang="nb-NO" sz="1400" dirty="0" smtClean="0"/>
              <a:t>Transaksjoner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/>
              <a:t> </a:t>
            </a:r>
            <a:r>
              <a:rPr lang="nb-NO" sz="1400" dirty="0" smtClean="0"/>
              <a:t>Oppgave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Micro </a:t>
            </a:r>
            <a:r>
              <a:rPr lang="nb-NO" sz="1400" dirty="0"/>
              <a:t>ORM</a:t>
            </a:r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/>
              <a:t> </a:t>
            </a:r>
            <a:r>
              <a:rPr lang="nb-NO" sz="1400" dirty="0" smtClean="0"/>
              <a:t>Dapper</a:t>
            </a: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Object Relational </a:t>
            </a:r>
            <a:r>
              <a:rPr lang="nb-NO" sz="1400" dirty="0" smtClean="0"/>
              <a:t>Mapping</a:t>
            </a:r>
            <a:endParaRPr lang="nb-NO" sz="14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927131" cy="307777"/>
          </a:xfrm>
        </p:spPr>
        <p:txBody>
          <a:bodyPr/>
          <a:lstStyle/>
          <a:p>
            <a:r>
              <a:rPr lang="nb-NO" dirty="0" smtClean="0"/>
              <a:t>NHibernate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243111"/>
            <a:ext cx="8102827" cy="995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Open-source ORM for .NET rammeverket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Tilgjengelig via </a:t>
            </a:r>
            <a:r>
              <a:rPr lang="en-US" sz="1400" dirty="0" smtClean="0">
                <a:hlinkClick r:id="rId2"/>
              </a:rPr>
              <a:t>http://nhforge.org</a:t>
            </a:r>
            <a:r>
              <a:rPr lang="en-US" sz="1400" dirty="0" smtClean="0"/>
              <a:t> </a:t>
            </a:r>
            <a:r>
              <a:rPr lang="en-US" sz="1400" dirty="0" err="1" smtClean="0"/>
              <a:t>og</a:t>
            </a:r>
            <a:r>
              <a:rPr lang="en-US" sz="1400" dirty="0" smtClean="0"/>
              <a:t> </a:t>
            </a:r>
            <a:r>
              <a:rPr lang="en-US" sz="1400" dirty="0" err="1" smtClean="0"/>
              <a:t>som</a:t>
            </a:r>
            <a:r>
              <a:rPr lang="en-US" sz="1400" dirty="0" smtClean="0"/>
              <a:t> </a:t>
            </a:r>
            <a:r>
              <a:rPr lang="en-US" sz="1400" dirty="0" err="1" smtClean="0"/>
              <a:t>Nuget</a:t>
            </a:r>
            <a:r>
              <a:rPr lang="en-US" sz="1400" dirty="0" smtClean="0"/>
              <a:t> </a:t>
            </a:r>
            <a:r>
              <a:rPr lang="en-US" sz="1400" dirty="0" err="1" smtClean="0"/>
              <a:t>pakke</a:t>
            </a:r>
            <a:r>
              <a:rPr lang="en-US" sz="1400" dirty="0" smtClean="0"/>
              <a:t> (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Install-Package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NHibernate</a:t>
            </a:r>
            <a:r>
              <a:rPr lang="en-US" sz="1400" dirty="0" smtClean="0"/>
              <a:t>)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</p:txBody>
      </p:sp>
      <p:pic>
        <p:nvPicPr>
          <p:cNvPr id="22530" name="Picture 2" descr="http://nhforge.org/doc/nh/shared/images/li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7675" y="4022385"/>
            <a:ext cx="3419475" cy="2514600"/>
          </a:xfrm>
          <a:prstGeom prst="rect">
            <a:avLst/>
          </a:prstGeom>
          <a:noFill/>
        </p:spPr>
      </p:pic>
      <p:pic>
        <p:nvPicPr>
          <p:cNvPr id="22532" name="Picture 4" descr="http://nhforge.org/doc/nh/shared/images/fullcream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575" y="3098459"/>
            <a:ext cx="4791075" cy="3438526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188741" cy="307777"/>
          </a:xfrm>
        </p:spPr>
        <p:txBody>
          <a:bodyPr/>
          <a:lstStyle/>
          <a:p>
            <a:r>
              <a:rPr lang="nb-NO" dirty="0" smtClean="0"/>
              <a:t>Komme i gang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819541"/>
            <a:ext cx="8102827" cy="1149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200" dirty="0" smtClean="0">
                <a:latin typeface="Consolas" pitchFamily="49" charset="0"/>
                <a:cs typeface="Consolas" pitchFamily="49" charset="0"/>
              </a:rPr>
              <a:t>Install-Package NHibernate</a:t>
            </a:r>
            <a:br>
              <a:rPr lang="nb-NO" sz="1200" dirty="0" smtClean="0">
                <a:latin typeface="Consolas" pitchFamily="49" charset="0"/>
                <a:cs typeface="Consolas" pitchFamily="49" charset="0"/>
              </a:rPr>
            </a:br>
            <a:r>
              <a:rPr lang="nb-NO" sz="1200" dirty="0" smtClean="0">
                <a:latin typeface="Consolas" pitchFamily="49" charset="0"/>
                <a:cs typeface="Consolas" pitchFamily="49" charset="0"/>
              </a:rPr>
              <a:t>Install-Package Microsoft.SqlServer.Compact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1. Definere et objekt som representerer entiteten som skal persisteres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612250" y="1671273"/>
            <a:ext cx="7812200" cy="92333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Car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public virtual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9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Guid</a:t>
            </a:r>
            <a:r>
              <a:rPr lang="en-US" sz="900" dirty="0" smtClean="0"/>
              <a:t> 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Id { </a:t>
            </a:r>
            <a:r>
              <a:rPr lang="en-US" sz="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 </a:t>
            </a:r>
            <a:r>
              <a:rPr lang="en-US" sz="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 }        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lang="en-US" sz="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tring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Make {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get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 }   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lang="en-US" sz="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virtual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RegistrationNumber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{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get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 }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660" y="2910736"/>
            <a:ext cx="8102827" cy="3272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2. Definere mappingen (&lt;className&gt;.hbm.xml)</a:t>
            </a:r>
            <a:br>
              <a:rPr lang="nb-NO" sz="1400" dirty="0" smtClean="0"/>
            </a:b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Husk </a:t>
            </a:r>
            <a:r>
              <a:rPr lang="nb-NO" sz="1400" i="1" dirty="0" smtClean="0"/>
              <a:t>Build Action</a:t>
            </a:r>
            <a:r>
              <a:rPr lang="nb-NO" sz="1400" dirty="0" smtClean="0"/>
              <a:t> til </a:t>
            </a:r>
            <a:r>
              <a:rPr lang="nb-NO" sz="1400" i="1" dirty="0" smtClean="0"/>
              <a:t>Embedded Resource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612249" y="3416528"/>
            <a:ext cx="7812201" cy="1754326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&lt;?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xml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version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1.0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encoding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utf-8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?&gt;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hibernate-mapping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xmlns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urn:nhibernate-mapping-2.2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”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 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assembly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Bekk.dotnetintro.Data.Nhibernate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”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     na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mespace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Bekk.dotnetintro.Data.NHibernate.Domain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Car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generator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guid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/&gt;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	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Make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/&gt;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RegistrationNumber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/&gt;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hibernate-mapping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188741" cy="307777"/>
          </a:xfrm>
        </p:spPr>
        <p:txBody>
          <a:bodyPr/>
          <a:lstStyle/>
          <a:p>
            <a:r>
              <a:rPr lang="nb-NO" dirty="0" smtClean="0"/>
              <a:t>Komme i gang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081924"/>
            <a:ext cx="8102827" cy="65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3. Konfigurere NHibernate (hibernate.cfg.xml)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584006" y="1553284"/>
            <a:ext cx="7840444" cy="1477328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&lt;?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xml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version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1.0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encoding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utf-8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?&gt;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hibernate-configuration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xmlns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urn:nhibernate-configuration-2.2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session-factory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connection.provider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NHibernate.Connection.DriverConnectionProvider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dialect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NHibernate.Dialect.MsSqlCeDialect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connection.driver_class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NHibernate.Driver.SqlServerCeDriver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connection.connection_string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 Source=CarDemo.sdf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show_sql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true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session-factory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hibernate-configuration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4023" y="3102809"/>
            <a:ext cx="8102827" cy="559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100" dirty="0" smtClean="0"/>
              <a:t>Forutsetter at man benytter seg av Microsoft.SqlServer.Compact, hvis ikke må man endre dialekten som står i konfigurasjonen.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38856" y="4444499"/>
            <a:ext cx="810282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5. Opprett en test som verifiserer at alt er satt opp riktig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100" dirty="0" smtClean="0"/>
              <a:t/>
            </a:r>
            <a:br>
              <a:rPr lang="nb-NO" sz="1100" dirty="0" smtClean="0"/>
            </a:br>
            <a:r>
              <a:rPr lang="nb-NO" sz="1100" dirty="0" smtClean="0"/>
              <a:t>Testprosjektet må ha referanse til NHibernate.dll, Iesi.Collections.dll, System.Data.SqlServerCe.dll i tillegg til selve prosjektet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584006" y="4889708"/>
            <a:ext cx="7840444" cy="1338828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TestMethod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Execute_ConfigurationIsPresent_SchemaGenerated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configuration =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Configuration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configuration.Configure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configuration.AddAssembly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typeof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Car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).Assembly);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9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SchemaExport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(configuration).Execute(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false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true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false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8856" y="3713495"/>
            <a:ext cx="8102827" cy="866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4. Legg til ny </a:t>
            </a:r>
            <a:r>
              <a:rPr lang="nb-NO" sz="1400" i="1" dirty="0" smtClean="0"/>
              <a:t>Local Database</a:t>
            </a:r>
            <a:r>
              <a:rPr lang="nb-NO" sz="1400" dirty="0" smtClean="0"/>
              <a:t> ved å høyreklikke på prosjektet og velg </a:t>
            </a:r>
            <a:r>
              <a:rPr lang="nb-NO" sz="1400" i="1" dirty="0" smtClean="0"/>
              <a:t>Add New Item</a:t>
            </a:r>
            <a:r>
              <a:rPr lang="nb-NO" sz="1400" dirty="0" smtClean="0"/>
              <a:t>. </a:t>
            </a:r>
            <a:br>
              <a:rPr lang="nb-NO" sz="1400" dirty="0" smtClean="0"/>
            </a:br>
            <a:endParaRPr lang="nb-NO" sz="1400" i="1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66748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623" y="935335"/>
            <a:ext cx="81028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nb-NO" dirty="0" smtClean="0">
                <a:solidFill>
                  <a:schemeClr val="bg1"/>
                </a:solidFill>
              </a:rPr>
              <a:t>ÅpneVisual Studio og opprett et nytt klasse bibliotek.</a:t>
            </a:r>
          </a:p>
          <a:p>
            <a:pPr marL="342900" indent="-342900">
              <a:buAutoNum type="arabicPeriod"/>
            </a:pPr>
            <a:r>
              <a:rPr lang="nb-NO" dirty="0" smtClean="0">
                <a:solidFill>
                  <a:schemeClr val="bg1"/>
                </a:solidFill>
              </a:rPr>
              <a:t>Åpne Package Manager Console og installèr NHibernate og SQL Compact </a:t>
            </a:r>
            <a:br>
              <a:rPr lang="nb-NO" dirty="0" smtClean="0">
                <a:solidFill>
                  <a:schemeClr val="bg1"/>
                </a:solidFill>
              </a:rPr>
            </a:br>
            <a:r>
              <a:rPr lang="nb-NO" dirty="0" smtClean="0">
                <a:solidFill>
                  <a:schemeClr val="bg1"/>
                </a:solidFill>
              </a:rPr>
              <a:t/>
            </a:r>
            <a:br>
              <a:rPr lang="nb-NO" dirty="0" smtClean="0">
                <a:solidFill>
                  <a:schemeClr val="bg1"/>
                </a:solidFill>
              </a:rPr>
            </a:br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Install-Package NHibernate</a:t>
            </a:r>
            <a:b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Install-Package Micrsoft.SqlServer.Compact</a:t>
            </a:r>
            <a:b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endParaRPr lang="nb-NO" dirty="0" smtClean="0">
              <a:solidFill>
                <a:schemeClr val="bg1"/>
              </a:solidFill>
              <a:cs typeface="Consolas" pitchFamily="49" charset="0"/>
            </a:endParaRPr>
          </a:p>
          <a:p>
            <a:pPr marL="342900" indent="-342900">
              <a:buAutoNum type="arabicPeriod"/>
            </a:pPr>
            <a:r>
              <a:rPr lang="nb-NO" dirty="0" smtClean="0">
                <a:solidFill>
                  <a:schemeClr val="bg1"/>
                </a:solidFill>
                <a:cs typeface="Consolas" pitchFamily="49" charset="0"/>
              </a:rPr>
              <a:t>Definèr en klasse </a:t>
            </a:r>
            <a:r>
              <a:rPr lang="nb-NO" i="1" dirty="0" smtClean="0">
                <a:solidFill>
                  <a:schemeClr val="bg1"/>
                </a:solidFill>
                <a:cs typeface="Consolas" pitchFamily="49" charset="0"/>
              </a:rPr>
              <a:t>Person</a:t>
            </a:r>
            <a:r>
              <a:rPr lang="nb-NO" dirty="0" smtClean="0">
                <a:solidFill>
                  <a:schemeClr val="bg1"/>
                </a:solidFill>
                <a:cs typeface="Consolas" pitchFamily="49" charset="0"/>
              </a:rPr>
              <a:t> som har </a:t>
            </a:r>
            <a:r>
              <a:rPr lang="nb-NO" i="1" dirty="0" smtClean="0">
                <a:solidFill>
                  <a:schemeClr val="bg1"/>
                </a:solidFill>
                <a:cs typeface="Consolas" pitchFamily="49" charset="0"/>
              </a:rPr>
              <a:t>FirstName, LastName, Email</a:t>
            </a:r>
          </a:p>
          <a:p>
            <a:pPr marL="342900" indent="-342900">
              <a:buAutoNum type="arabicPeriod"/>
            </a:pPr>
            <a:r>
              <a:rPr lang="nb-NO" dirty="0" smtClean="0">
                <a:solidFill>
                  <a:schemeClr val="bg1"/>
                </a:solidFill>
                <a:cs typeface="Consolas" pitchFamily="49" charset="0"/>
              </a:rPr>
              <a:t>Konfigurèr NHibernate til å kunne lagre instanser av </a:t>
            </a:r>
            <a:r>
              <a:rPr lang="nb-NO" i="1" dirty="0" smtClean="0">
                <a:solidFill>
                  <a:schemeClr val="bg1"/>
                </a:solidFill>
                <a:cs typeface="Consolas" pitchFamily="49" charset="0"/>
              </a:rPr>
              <a:t>Person</a:t>
            </a:r>
            <a:endParaRPr lang="nb-NO" i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4295087" cy="307777"/>
          </a:xfrm>
        </p:spPr>
        <p:txBody>
          <a:bodyPr/>
          <a:lstStyle/>
          <a:p>
            <a:r>
              <a:rPr lang="nb-NO" dirty="0" smtClean="0"/>
              <a:t>ISessionfactory og Isession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243111"/>
            <a:ext cx="8102827" cy="65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21623" y="1022418"/>
            <a:ext cx="7623305" cy="11695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ISessionFactory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</a:b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2B91A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 smtClean="0">
                <a:cs typeface="Consolas" pitchFamily="49" charset="0"/>
              </a:rPr>
              <a:t>NHibernate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sitt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konsept</a:t>
            </a:r>
            <a:r>
              <a:rPr lang="en-US" sz="1400" dirty="0" smtClean="0">
                <a:cs typeface="Consolas" pitchFamily="49" charset="0"/>
              </a:rPr>
              <a:t> for single </a:t>
            </a:r>
            <a:r>
              <a:rPr lang="en-US" sz="1400" dirty="0" err="1" smtClean="0">
                <a:cs typeface="Consolas" pitchFamily="49" charset="0"/>
              </a:rPr>
              <a:t>datastore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og</a:t>
            </a:r>
            <a:r>
              <a:rPr lang="en-US" sz="1400" dirty="0" smtClean="0">
                <a:cs typeface="Consolas" pitchFamily="49" charset="0"/>
              </a:rPr>
              <a:t> den </a:t>
            </a:r>
            <a:r>
              <a:rPr lang="en-US" sz="1400" dirty="0" err="1" smtClean="0">
                <a:cs typeface="Consolas" pitchFamily="49" charset="0"/>
              </a:rPr>
              <a:t>er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trådsikker</a:t>
            </a:r>
            <a:r>
              <a:rPr lang="en-US" sz="1400" dirty="0" smtClean="0">
                <a:cs typeface="Consolas" pitchFamily="49" charset="0"/>
              </a:rPr>
              <a:t>.</a:t>
            </a:r>
            <a:br>
              <a:rPr lang="en-US" sz="1400" dirty="0" smtClean="0">
                <a:cs typeface="Consolas" pitchFamily="49" charset="0"/>
              </a:rPr>
            </a:br>
            <a:r>
              <a:rPr lang="en-US" sz="1400" dirty="0" smtClean="0">
                <a:cs typeface="Consolas" pitchFamily="49" charset="0"/>
              </a:rPr>
              <a:t>Tung </a:t>
            </a:r>
            <a:r>
              <a:rPr lang="en-US" sz="1400" dirty="0" err="1" smtClean="0">
                <a:cs typeface="Consolas" pitchFamily="49" charset="0"/>
              </a:rPr>
              <a:t>prosess</a:t>
            </a:r>
            <a:r>
              <a:rPr lang="en-US" sz="1400" dirty="0" smtClean="0">
                <a:cs typeface="Consolas" pitchFamily="49" charset="0"/>
              </a:rPr>
              <a:t> å </a:t>
            </a:r>
            <a:r>
              <a:rPr lang="en-US" sz="1400" dirty="0" err="1" smtClean="0">
                <a:cs typeface="Consolas" pitchFamily="49" charset="0"/>
              </a:rPr>
              <a:t>instansere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denne</a:t>
            </a:r>
            <a:r>
              <a:rPr lang="en-US" sz="1400" dirty="0" smtClean="0">
                <a:cs typeface="Consolas" pitchFamily="49" charset="0"/>
              </a:rPr>
              <a:t>, </a:t>
            </a:r>
            <a:r>
              <a:rPr lang="en-US" sz="1400" dirty="0" err="1" smtClean="0">
                <a:cs typeface="Consolas" pitchFamily="49" charset="0"/>
              </a:rPr>
              <a:t>vanlig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praksis</a:t>
            </a:r>
            <a:r>
              <a:rPr lang="en-US" sz="1400" dirty="0" smtClean="0">
                <a:cs typeface="Consolas" pitchFamily="49" charset="0"/>
              </a:rPr>
              <a:t> å </a:t>
            </a:r>
            <a:r>
              <a:rPr lang="en-US" sz="1400" dirty="0" err="1" smtClean="0">
                <a:cs typeface="Consolas" pitchFamily="49" charset="0"/>
              </a:rPr>
              <a:t>wrappe</a:t>
            </a:r>
            <a:r>
              <a:rPr lang="en-US" sz="1400" dirty="0" smtClean="0">
                <a:cs typeface="Consolas" pitchFamily="49" charset="0"/>
              </a:rPr>
              <a:t> den inn </a:t>
            </a:r>
            <a:r>
              <a:rPr lang="en-US" sz="1400" dirty="0" err="1" smtClean="0">
                <a:cs typeface="Consolas" pitchFamily="49" charset="0"/>
              </a:rPr>
              <a:t>i</a:t>
            </a:r>
            <a:r>
              <a:rPr lang="en-US" sz="1400" dirty="0" smtClean="0">
                <a:cs typeface="Consolas" pitchFamily="49" charset="0"/>
              </a:rPr>
              <a:t> en Singleton.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21623" y="2176509"/>
            <a:ext cx="7623305" cy="11695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ISession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</a:b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2B91A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 smtClean="0">
                <a:cs typeface="Consolas" pitchFamily="49" charset="0"/>
              </a:rPr>
              <a:t>Lettvekts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og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ikke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trådsikkert</a:t>
            </a:r>
            <a:r>
              <a:rPr lang="en-US" sz="1400" dirty="0" smtClean="0">
                <a:cs typeface="Consolas" pitchFamily="49" charset="0"/>
              </a:rPr>
              <a:t> object, </a:t>
            </a:r>
            <a:r>
              <a:rPr lang="en-US" sz="1400" dirty="0" err="1" smtClean="0">
                <a:cs typeface="Consolas" pitchFamily="49" charset="0"/>
              </a:rPr>
              <a:t>representerer</a:t>
            </a:r>
            <a:r>
              <a:rPr lang="en-US" sz="1400" dirty="0" smtClean="0">
                <a:cs typeface="Consolas" pitchFamily="49" charset="0"/>
              </a:rPr>
              <a:t> single unit-of-work med </a:t>
            </a:r>
            <a:r>
              <a:rPr lang="en-US" sz="1400" dirty="0" err="1" smtClean="0">
                <a:cs typeface="Consolas" pitchFamily="49" charset="0"/>
              </a:rPr>
              <a:t>databasen</a:t>
            </a:r>
            <a:r>
              <a:rPr lang="en-US" sz="1400" dirty="0" smtClean="0">
                <a:cs typeface="Consolas" pitchFamily="49" charset="0"/>
              </a:rPr>
              <a:t>.</a:t>
            </a:r>
            <a:br>
              <a:rPr lang="en-US" sz="1400" dirty="0" smtClean="0">
                <a:cs typeface="Consolas" pitchFamily="49" charset="0"/>
              </a:rPr>
            </a:b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21623" y="3174879"/>
            <a:ext cx="8267712" cy="348557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NHibernateSessionManager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_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GetSessionFactory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(_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==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configuration =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Configuration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configuration.Configure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configuration.AddAssembly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typeof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Car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).Assembly);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_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configuration.BuildSessionFactory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_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5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ISession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OpenSession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GetSessionFactory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().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OpenSession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4731" cy="3077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99791" y="2743200"/>
            <a:ext cx="283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3600" dirty="0" smtClean="0">
                <a:effectLst>
                  <a:reflection blurRad="6350" stA="55000" endA="300" endPos="45500" dir="5400000" sy="-100000" algn="bl" rotWithShape="0"/>
                </a:effectLst>
              </a:rPr>
              <a:t>Demo CRUD</a:t>
            </a:r>
            <a:endParaRPr lang="en-US" sz="3600" dirty="0" err="1" smtClean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66748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623" y="935335"/>
            <a:ext cx="8102827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Implementèr følgende repository for Person ved hjelp av NHibernate.</a:t>
            </a:r>
          </a:p>
          <a:p>
            <a:pPr marL="342900" indent="-342900" algn="just"/>
            <a:endParaRPr lang="nb-NO" dirty="0" smtClean="0">
              <a:solidFill>
                <a:schemeClr val="bg1"/>
              </a:solidFill>
            </a:endParaRP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 interface 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IPersonRepository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    </a:t>
            </a: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         </a:t>
            </a: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void Add(Person 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         </a:t>
            </a: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void Update(Person 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         </a:t>
            </a: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void Remove(Person 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         </a:t>
            </a: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Person 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GetBy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Guid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 id);         </a:t>
            </a: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&lt;Person&gt; 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GetAllPersonsWith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(string 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342900" indent="-342900" algn="just"/>
            <a:endParaRPr lang="nb-NO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 algn="just"/>
            <a:r>
              <a:rPr lang="nb-NO" dirty="0" smtClean="0">
                <a:solidFill>
                  <a:schemeClr val="bg1"/>
                </a:solidFill>
              </a:rPr>
              <a:t>Prøv å gjennomføre denne oppgaven test-først</a:t>
            </a:r>
          </a:p>
          <a:p>
            <a:pPr marL="342900" indent="-342900" algn="just"/>
            <a:endParaRPr lang="nb-NO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 algn="just"/>
            <a:endParaRPr lang="nb-NO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/>
            <a:r>
              <a:rPr lang="nb-NO" sz="1100" i="1" dirty="0" smtClean="0">
                <a:solidFill>
                  <a:schemeClr val="bg1"/>
                </a:solidFill>
              </a:rPr>
              <a:t>Hint: For å kunne verifisere at noe er lagret i databasen, kan det være nødvendig å opprette en sessionFactory som kan brukes av testene for å gjøre spørringer mot databasen utenom repository. Denne bør kun initialiseres èn gang, en idè kan være å bruke [ClassInitialize] attributten for å få til dette innenfor en testklasse.</a:t>
            </a:r>
          </a:p>
          <a:p>
            <a:pPr marL="342900" indent="-342900" algn="just"/>
            <a:endParaRPr lang="nb-NO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66748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623" y="935335"/>
            <a:ext cx="81028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Oppgaven er lik som oppgave 1, eneste forskjell er at vi skal bruke dapper-dot-net for å kommunisere med databasen.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Detaljer om Dapper finnes her: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hlinkClick r:id="rId3"/>
              </a:rPr>
              <a:t>http://code.google.com/p/dapper-dot-net/</a:t>
            </a:r>
            <a:endParaRPr lang="en-US" dirty="0" smtClean="0"/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Dapper er tilgjengelig som nuget pakke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PM&gt; Install-Package Dapper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347164" cy="307777"/>
          </a:xfrm>
        </p:spPr>
        <p:txBody>
          <a:bodyPr/>
          <a:lstStyle/>
          <a:p>
            <a:r>
              <a:rPr lang="nb-NO" dirty="0" smtClean="0"/>
              <a:t>ADO.net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1623" y="1397000"/>
            <a:ext cx="810282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Fasilitere dataaksess i .NET rammeverket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Aksessere forskjellig typer data med de samme metodene (SQL, Oracle, MS Access)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Viktig å kjenne til selv om mange i dag benytter seg av en Object Relation Mapper (ORM) 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2145322" y="5564357"/>
            <a:ext cx="5014547" cy="52753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 lager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145322" y="4544450"/>
            <a:ext cx="5014547" cy="52753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ADO.NET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408485" y="3524543"/>
            <a:ext cx="1137139" cy="5275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Silverlight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145323" y="3524543"/>
            <a:ext cx="1137139" cy="5275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WinForms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98024" y="3524543"/>
            <a:ext cx="1137139" cy="5275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MVC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022731" y="3524543"/>
            <a:ext cx="1137139" cy="5275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WebForms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stCxn id="12" idx="2"/>
          </p:cNvCxnSpPr>
          <p:nvPr/>
        </p:nvCxnSpPr>
        <p:spPr>
          <a:xfrm>
            <a:off x="2713893" y="4052082"/>
            <a:ext cx="0" cy="492368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954780" y="4052082"/>
            <a:ext cx="0" cy="492368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273040" y="4052082"/>
            <a:ext cx="0" cy="492368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652260" y="4052082"/>
            <a:ext cx="0" cy="492368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698024" y="5071989"/>
            <a:ext cx="0" cy="492368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305759" cy="307777"/>
          </a:xfrm>
        </p:spPr>
        <p:txBody>
          <a:bodyPr/>
          <a:lstStyle/>
          <a:p>
            <a:r>
              <a:rPr lang="nb-NO" dirty="0" smtClean="0"/>
              <a:t>Objektmodell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21623" y="1322362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Database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87067" y="2212378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Connection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987067" y="3203212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Command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98379" y="4108234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DataAdapter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29643" y="4891805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DataSet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498379" y="5833872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DataReader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16" name="Shape 15"/>
          <p:cNvCxnSpPr>
            <a:stCxn id="5" idx="2"/>
            <a:endCxn id="6" idx="1"/>
          </p:cNvCxnSpPr>
          <p:nvPr/>
        </p:nvCxnSpPr>
        <p:spPr>
          <a:xfrm rot="16200000" flipH="1">
            <a:off x="1302923" y="1734509"/>
            <a:ext cx="683742" cy="684545"/>
          </a:xfrm>
          <a:prstGeom prst="bentConnector2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2"/>
            <a:endCxn id="7" idx="0"/>
          </p:cNvCxnSpPr>
          <p:nvPr/>
        </p:nvCxnSpPr>
        <p:spPr>
          <a:xfrm>
            <a:off x="2967966" y="2624927"/>
            <a:ext cx="0" cy="578285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7" idx="2"/>
            <a:endCxn id="10" idx="1"/>
          </p:cNvCxnSpPr>
          <p:nvPr/>
        </p:nvCxnSpPr>
        <p:spPr>
          <a:xfrm rot="16200000" flipH="1">
            <a:off x="2520979" y="4062747"/>
            <a:ext cx="2424386" cy="1530413"/>
          </a:xfrm>
          <a:prstGeom prst="bentConnector2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8" idx="2"/>
            <a:endCxn id="9" idx="1"/>
          </p:cNvCxnSpPr>
          <p:nvPr/>
        </p:nvCxnSpPr>
        <p:spPr>
          <a:xfrm rot="16200000" flipH="1">
            <a:off x="5565812" y="4434248"/>
            <a:ext cx="577297" cy="750365"/>
          </a:xfrm>
          <a:prstGeom prst="bentConnector2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1"/>
          </p:cNvCxnSpPr>
          <p:nvPr/>
        </p:nvCxnSpPr>
        <p:spPr>
          <a:xfrm flipH="1">
            <a:off x="2967966" y="4314509"/>
            <a:ext cx="153041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368003" cy="307777"/>
          </a:xfrm>
        </p:spPr>
        <p:txBody>
          <a:bodyPr/>
          <a:lstStyle/>
          <a:p>
            <a:r>
              <a:rPr lang="nb-NO" dirty="0" smtClean="0"/>
              <a:t>DataSet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74254" y="1494402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DataSet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6654" y="1820849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DataRelationCollection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26654" y="2142346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ExtendedProperties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31470" y="2461868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DataTableCollection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07620" y="2786891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DataTable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49224" y="3102514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DataRowCollection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315899" y="3418137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DataRow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869002" y="3427662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DataView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869002" y="3743285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ChildRelations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69002" y="4058908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ParentRelations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869002" y="4373233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Constraints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149224" y="4667211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DataColumnCollection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320662" y="5024401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DataColumn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873764" y="5011408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ExtendedProperties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869002" y="5333410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PrimaryKey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479974" y="5365138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ExtendedProperties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374254" y="1744649"/>
            <a:ext cx="0" cy="1158092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1"/>
          </p:cNvCxnSpPr>
          <p:nvPr/>
        </p:nvCxnSpPr>
        <p:spPr>
          <a:xfrm flipH="1">
            <a:off x="1374254" y="2912015"/>
            <a:ext cx="333366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374254" y="258841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374254" y="2261678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379070" y="194308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707620" y="3037138"/>
            <a:ext cx="0" cy="2425478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1707624" y="546261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707620" y="5150641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1707620" y="451246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711838" y="4193379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711839" y="3869529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1711838" y="354091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1711839" y="4802979"/>
            <a:ext cx="2437385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1707620" y="3236116"/>
            <a:ext cx="2437385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149224" y="3299727"/>
            <a:ext cx="0" cy="241189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149210" y="354091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149238" y="4907034"/>
            <a:ext cx="0" cy="241189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153973" y="515298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320690" y="5249954"/>
            <a:ext cx="0" cy="241189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325425" y="549590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92667" y="6301726"/>
            <a:ext cx="337945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err="1" smtClean="0">
                <a:hlinkClick r:id="rId3"/>
              </a:rPr>
              <a:t>DataSets</a:t>
            </a:r>
            <a:r>
              <a:rPr lang="en-US" sz="1700" dirty="0" smtClean="0">
                <a:hlinkClick r:id="rId3"/>
              </a:rPr>
              <a:t> - Thanks, but no thanks</a:t>
            </a:r>
            <a:endParaRPr lang="en-US" sz="17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541448" cy="307777"/>
          </a:xfrm>
        </p:spPr>
        <p:txBody>
          <a:bodyPr/>
          <a:lstStyle/>
          <a:p>
            <a:r>
              <a:rPr lang="nb-NO" dirty="0" smtClean="0"/>
              <a:t>Koble til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07263" y="3908619"/>
            <a:ext cx="8790433" cy="1754326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ConfigurationManager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.ConnectionStrings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MyConnectionString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connection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SqlConnection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))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           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err="1" smtClean="0"/>
              <a:t>co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nnection.Open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(); </a:t>
            </a:r>
            <a:endParaRPr lang="nb-NO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:</a:t>
            </a: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48471" y="1553277"/>
            <a:ext cx="8737033" cy="1384995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connectionStrings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add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DataAksess.Properties.Settings.SampleConnectionString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Data Source=.\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SQLEXPRESS;AttachDbFilename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=|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DataDirectory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			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\</a:t>
            </a:r>
            <a:r>
              <a:rPr lang="en-US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MyDatabase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.mdf;Integrated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Security=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True;Connect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			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Timeout=30;User Instance=True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providerName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System.Data.SqlClient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/&gt;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connectionStrings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319" y="1189736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Fra web.config/app.config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91865" cy="307777"/>
          </a:xfrm>
        </p:spPr>
        <p:txBody>
          <a:bodyPr/>
          <a:lstStyle/>
          <a:p>
            <a:r>
              <a:rPr lang="nb-NO" dirty="0" smtClean="0"/>
              <a:t>Spørringer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1623" y="970280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Fra tilkobling oppretter man en kommando: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1623" y="1382589"/>
            <a:ext cx="8102827" cy="1015663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command =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connection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.CreateCommand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command.CommandType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12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CommandType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.Text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command.CommandText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12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"SELECT column1, column2 FROM Table1"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;</a:t>
            </a: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719" y="2561336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Kommandoen eksekveres mot databasen og man får en Reader tilbake.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21623" y="2977055"/>
            <a:ext cx="8102827" cy="1384995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reader =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command.ExecuteReader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())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while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reader.Read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	//for hver rad kan man hente ut kolonneverdiene med reader[kolonneId]</a:t>
            </a:r>
            <a:r>
              <a:rPr lang="nb-NO" sz="1200" dirty="0" smtClean="0"/>
              <a:t> </a:t>
            </a: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}</a:t>
            </a: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1623" y="4690943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Hvis man ikke forventer data tilbake bruker man ExecuteNonQuery i stedet.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21623" y="5216235"/>
            <a:ext cx="8102827" cy="276999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command.ExecuteNonQuery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01666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23" y="935335"/>
            <a:ext cx="8102827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Opprett en konsollapplikasjon og legg til en </a:t>
            </a:r>
            <a:r>
              <a:rPr lang="nb-NO" dirty="0" smtClean="0">
                <a:solidFill>
                  <a:schemeClr val="bg1"/>
                </a:solidFill>
              </a:rPr>
              <a:t>ny datakilde ved å høyreklikke på prosjektet og velge Add. </a:t>
            </a:r>
            <a:r>
              <a:rPr lang="nb-NO" dirty="0" smtClean="0">
                <a:solidFill>
                  <a:schemeClr val="bg1"/>
                </a:solidFill>
              </a:rPr>
              <a:t>Klikk på Data og velg </a:t>
            </a:r>
            <a:r>
              <a:rPr lang="nb-NO" i="1" dirty="0" smtClean="0">
                <a:solidFill>
                  <a:schemeClr val="bg1"/>
                </a:solidFill>
              </a:rPr>
              <a:t>Service-based Database</a:t>
            </a:r>
            <a:r>
              <a:rPr lang="nb-NO" dirty="0" smtClean="0">
                <a:solidFill>
                  <a:schemeClr val="bg1"/>
                </a:solidFill>
              </a:rPr>
              <a:t>. Filen skal være av typen *.mdf </a:t>
            </a:r>
            <a:endParaRPr lang="nb-NO" i="1" dirty="0" smtClean="0">
              <a:solidFill>
                <a:schemeClr val="bg1"/>
              </a:solidFill>
            </a:endParaRPr>
          </a:p>
          <a:p>
            <a:pPr algn="just"/>
            <a:endParaRPr lang="nb-NO" b="1" i="1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Ved hjelp av Server Explorer i Visual Studio, opprett en enkel tabell </a:t>
            </a:r>
            <a:r>
              <a:rPr lang="nb-NO" i="1" dirty="0" smtClean="0">
                <a:solidFill>
                  <a:schemeClr val="bg1"/>
                </a:solidFill>
              </a:rPr>
              <a:t>Person</a:t>
            </a:r>
            <a:r>
              <a:rPr lang="nb-NO" dirty="0" smtClean="0">
                <a:solidFill>
                  <a:schemeClr val="bg1"/>
                </a:solidFill>
              </a:rPr>
              <a:t> som har </a:t>
            </a:r>
            <a:r>
              <a:rPr lang="nb-NO" i="1" dirty="0" smtClean="0">
                <a:solidFill>
                  <a:schemeClr val="bg1"/>
                </a:solidFill>
              </a:rPr>
              <a:t>Id, FirstName, LastName, Email</a:t>
            </a:r>
            <a:r>
              <a:rPr lang="nb-NO" dirty="0" smtClean="0">
                <a:solidFill>
                  <a:schemeClr val="bg1"/>
                </a:solidFill>
              </a:rPr>
              <a:t>  i datakilden som er lagt opp. Legg også inn et par rader i denne tabellen slik at vi har noe å teste mot.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Oppgaven blir nå å bruke ADO.NET til å kjøre følgende spørringer mot databasen: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	SELECT FirstName, LastName, Email FROM Person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	SELECT FirstName, LastName, Email FROM Person WHERE Id =@Id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	UPDATE Person SET Email=@email WHERE Id=@</a:t>
            </a:r>
            <a:r>
              <a:rPr lang="nb-NO" dirty="0" smtClean="0">
                <a:solidFill>
                  <a:schemeClr val="bg1"/>
                </a:solidFill>
              </a:rPr>
              <a:t>Id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	DELETE FROM Person WHERE Id=@Id</a:t>
            </a:r>
            <a:endParaRPr lang="nb-NO" dirty="0" smtClean="0">
              <a:solidFill>
                <a:schemeClr val="bg1"/>
              </a:solidFill>
            </a:endParaRP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r>
              <a:rPr lang="nb-NO" sz="1200" i="1" dirty="0" smtClean="0">
                <a:solidFill>
                  <a:schemeClr val="bg1"/>
                </a:solidFill>
              </a:rPr>
              <a:t>Hint: For å benytte seg av paramter til en SQL-spørring sjekk ut </a:t>
            </a:r>
            <a:r>
              <a:rPr lang="nb-NO" sz="1200" b="1" i="1" dirty="0" smtClean="0">
                <a:solidFill>
                  <a:schemeClr val="bg1"/>
                </a:solidFill>
              </a:rPr>
              <a:t>Paramters</a:t>
            </a:r>
            <a:r>
              <a:rPr lang="nb-NO" sz="1200" i="1" dirty="0" smtClean="0">
                <a:solidFill>
                  <a:schemeClr val="bg1"/>
                </a:solidFill>
              </a:rPr>
              <a:t> egenskapen som ligger på en SqlCommand.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428550" cy="307777"/>
          </a:xfrm>
        </p:spPr>
        <p:txBody>
          <a:bodyPr/>
          <a:lstStyle/>
          <a:p>
            <a:r>
              <a:rPr lang="nb-NO" dirty="0" smtClean="0"/>
              <a:t>transaksjoner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1623" y="1840267"/>
            <a:ext cx="8102827" cy="1015663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transactionScope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new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TransactionScope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())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endParaRPr lang="nb-NO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//</a:t>
            </a:r>
            <a:r>
              <a:rPr lang="nb-NO" sz="12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utfør operasjoner som gjør endringer mot databasen</a:t>
            </a:r>
            <a:r>
              <a:rPr lang="nb-NO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endParaRPr lang="nb-NO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transactionScope.Complete();</a:t>
            </a:r>
            <a:endParaRPr lang="nb-NO" sz="12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1623" y="1127934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Viktigheten av transaksjoner når man gjør endringer på data</a:t>
            </a:r>
            <a:endParaRPr lang="nb-NO" sz="1400" dirty="0" smtClean="0"/>
          </a:p>
        </p:txBody>
      </p:sp>
    </p:spTree>
    <p:extLst>
      <p:ext uri="{BB962C8B-B14F-4D97-AF65-F5344CB8AC3E}">
        <p14:creationId xmlns:p14="http://schemas.microsoft.com/office/powerpoint/2010/main" val="3060142787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BEKK Rekruttering 16-9">
  <a:themeElements>
    <a:clrScheme name="BEKK Palett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BBB0A3"/>
      </a:accent3>
      <a:accent4>
        <a:srgbClr val="FD5158"/>
      </a:accent4>
      <a:accent5>
        <a:srgbClr val="FFF9AE"/>
      </a:accent5>
      <a:accent6>
        <a:srgbClr val="36BDB2"/>
      </a:accent6>
      <a:hlink>
        <a:srgbClr val="50463C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7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32066</TotalTime>
  <Words>1100</Words>
  <Application>Microsoft Office PowerPoint</Application>
  <PresentationFormat>On-screen Show (4:3)</PresentationFormat>
  <Paragraphs>386</Paragraphs>
  <Slides>27</Slides>
  <Notes>11</Notes>
  <HiddenSlides>12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Consolas</vt:lpstr>
      <vt:lpstr>Georgia</vt:lpstr>
      <vt:lpstr>Wingdings</vt:lpstr>
      <vt:lpstr>BEKK Rekruttering 16-9</vt:lpstr>
      <vt:lpstr>Persistere data</vt:lpstr>
      <vt:lpstr>Agenda</vt:lpstr>
      <vt:lpstr>ADO.net</vt:lpstr>
      <vt:lpstr>Objektmodell</vt:lpstr>
      <vt:lpstr>DataSet</vt:lpstr>
      <vt:lpstr>Koble til</vt:lpstr>
      <vt:lpstr>Spørringer</vt:lpstr>
      <vt:lpstr>Oppgave</vt:lpstr>
      <vt:lpstr>transaksjoner</vt:lpstr>
      <vt:lpstr>Oppgave</vt:lpstr>
      <vt:lpstr>Object relational mapping</vt:lpstr>
      <vt:lpstr>Microorm</vt:lpstr>
      <vt:lpstr>Dapper-dot-net</vt:lpstr>
      <vt:lpstr>Oppgave</vt:lpstr>
      <vt:lpstr>IUnitOfwork</vt:lpstr>
      <vt:lpstr>Linq to...</vt:lpstr>
      <vt:lpstr>Linq to sql</vt:lpstr>
      <vt:lpstr>datacontext</vt:lpstr>
      <vt:lpstr>Oppgave</vt:lpstr>
      <vt:lpstr>NHibernate</vt:lpstr>
      <vt:lpstr>Komme i gang</vt:lpstr>
      <vt:lpstr>Komme i gang</vt:lpstr>
      <vt:lpstr>Oppgave </vt:lpstr>
      <vt:lpstr>ISessionfactory og Isession</vt:lpstr>
      <vt:lpstr>PowerPoint Presentation</vt:lpstr>
      <vt:lpstr>Oppgave </vt:lpstr>
      <vt:lpstr>Oppgave </vt:lpstr>
    </vt:vector>
  </TitlesOfParts>
  <Company>Bekk Consulting 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Espen Ekvang</cp:lastModifiedBy>
  <cp:revision>1263</cp:revision>
  <dcterms:created xsi:type="dcterms:W3CDTF">2011-08-04T16:58:46Z</dcterms:created>
  <dcterms:modified xsi:type="dcterms:W3CDTF">2013-11-24T19:58:38Z</dcterms:modified>
</cp:coreProperties>
</file>