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66" r:id="rId3"/>
    <p:sldId id="295" r:id="rId4"/>
    <p:sldId id="292" r:id="rId5"/>
    <p:sldId id="293" r:id="rId6"/>
    <p:sldId id="288" r:id="rId7"/>
    <p:sldId id="271" r:id="rId8"/>
    <p:sldId id="273" r:id="rId9"/>
    <p:sldId id="274" r:id="rId10"/>
    <p:sldId id="270" r:id="rId11"/>
    <p:sldId id="275" r:id="rId12"/>
    <p:sldId id="294" r:id="rId13"/>
    <p:sldId id="290" r:id="rId14"/>
    <p:sldId id="269" r:id="rId15"/>
    <p:sldId id="279" r:id="rId16"/>
    <p:sldId id="289" r:id="rId17"/>
    <p:sldId id="29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p15:clr>
            <a:srgbClr val="A4A3A4"/>
          </p15:clr>
        </p15:guide>
        <p15:guide id="2" orient="horz" pos="2153">
          <p15:clr>
            <a:srgbClr val="A4A3A4"/>
          </p15:clr>
        </p15:guide>
        <p15:guide id="3" orient="horz" pos="795">
          <p15:clr>
            <a:srgbClr val="A4A3A4"/>
          </p15:clr>
        </p15:guide>
        <p15:guide id="4" pos="254">
          <p15:clr>
            <a:srgbClr val="A4A3A4"/>
          </p15:clr>
        </p15:guide>
        <p15:guide id="5" pos="5507">
          <p15:clr>
            <a:srgbClr val="A4A3A4"/>
          </p15:clr>
        </p15:guide>
        <p15:guide id="6" pos="288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B948"/>
    <a:srgbClr val="548343"/>
    <a:srgbClr val="B70F0F"/>
    <a:srgbClr val="C9C0B5"/>
    <a:srgbClr val="D2C0B5"/>
    <a:srgbClr val="BBB0A3"/>
    <a:srgbClr val="FD5151"/>
    <a:srgbClr val="887E6F"/>
    <a:srgbClr val="FD515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5" autoAdjust="0"/>
    <p:restoredTop sz="81221" autoAdjust="0"/>
  </p:normalViewPr>
  <p:slideViewPr>
    <p:cSldViewPr snapToGrid="0" snapToObjects="1" showGuides="1">
      <p:cViewPr varScale="1">
        <p:scale>
          <a:sx n="76" d="100"/>
          <a:sy n="76" d="100"/>
        </p:scale>
        <p:origin x="1842" y="84"/>
      </p:cViewPr>
      <p:guideLst>
        <p:guide orient="horz" pos="4196"/>
        <p:guide orient="horz" pos="2153"/>
        <p:guide orient="horz" pos="795"/>
        <p:guide pos="254"/>
        <p:guide pos="5507"/>
        <p:guide pos="2882"/>
      </p:guideLst>
    </p:cSldViewPr>
  </p:slideViewPr>
  <p:notesTextViewPr>
    <p:cViewPr>
      <p:scale>
        <a:sx n="100" d="100"/>
        <a:sy n="100" d="100"/>
      </p:scale>
      <p:origin x="0" y="0"/>
    </p:cViewPr>
  </p:notesTextViewPr>
  <p:sorterViewPr>
    <p:cViewPr>
      <p:scale>
        <a:sx n="55" d="100"/>
        <a:sy n="55" d="100"/>
      </p:scale>
      <p:origin x="0" y="0"/>
    </p:cViewPr>
  </p:sorterViewPr>
  <p:notesViewPr>
    <p:cSldViewPr snapToGrid="0" snapToObjects="1" showGuides="1">
      <p:cViewPr varScale="1">
        <p:scale>
          <a:sx n="109" d="100"/>
          <a:sy n="109" d="100"/>
        </p:scale>
        <p:origin x="-383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443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27216" y="591721"/>
            <a:ext cx="5225663" cy="391924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7216" y="4646352"/>
            <a:ext cx="5225663" cy="4114800"/>
          </a:xfrm>
          <a:prstGeom prst="rect">
            <a:avLst/>
          </a:prstGeom>
        </p:spPr>
        <p:txBody>
          <a:bodyPr vert="horz" lIns="91440" tIns="45720" rIns="91440" bIns="45720" rtlCol="0"/>
          <a:lstStyle/>
          <a:p>
            <a:pPr lvl="0"/>
            <a:r>
              <a:rPr lang="nb-NO" dirty="0" err="1" smtClean="0"/>
              <a:t>Click</a:t>
            </a:r>
            <a:r>
              <a:rPr lang="nb-NO" dirty="0" smtClean="0"/>
              <a:t> to </a:t>
            </a:r>
            <a:r>
              <a:rPr lang="nb-NO" dirty="0" err="1" smtClean="0"/>
              <a:t>edit</a:t>
            </a:r>
            <a:r>
              <a:rPr lang="nb-NO" dirty="0" smtClean="0"/>
              <a:t> Master </a:t>
            </a:r>
            <a:r>
              <a:rPr lang="nb-NO" dirty="0" err="1" smtClean="0"/>
              <a:t>text</a:t>
            </a:r>
            <a:r>
              <a:rPr lang="nb-NO" dirty="0" smtClean="0"/>
              <a:t> styles</a:t>
            </a:r>
          </a:p>
          <a:p>
            <a:pPr lvl="1"/>
            <a:r>
              <a:rPr lang="nb-NO" dirty="0" smtClean="0"/>
              <a:t>Second </a:t>
            </a:r>
            <a:r>
              <a:rPr lang="nb-NO" dirty="0" err="1" smtClean="0"/>
              <a:t>level</a:t>
            </a:r>
            <a:endParaRPr lang="nb-NO" dirty="0" smtClean="0"/>
          </a:p>
          <a:p>
            <a:pPr lvl="2"/>
            <a:r>
              <a:rPr lang="nb-NO" dirty="0" smtClean="0"/>
              <a:t>Third </a:t>
            </a:r>
            <a:r>
              <a:rPr lang="nb-NO" dirty="0" err="1" smtClean="0"/>
              <a:t>level</a:t>
            </a:r>
            <a:endParaRPr lang="nb-NO" dirty="0" smtClean="0"/>
          </a:p>
          <a:p>
            <a:pPr lvl="3"/>
            <a:r>
              <a:rPr lang="nb-NO" dirty="0" err="1" smtClean="0"/>
              <a:t>Fourth</a:t>
            </a:r>
            <a:r>
              <a:rPr lang="nb-NO" dirty="0" smtClean="0"/>
              <a:t> </a:t>
            </a:r>
            <a:r>
              <a:rPr lang="nb-NO" dirty="0" err="1" smtClean="0"/>
              <a:t>level</a:t>
            </a:r>
            <a:endParaRPr lang="nb-NO" dirty="0" smtClean="0"/>
          </a:p>
          <a:p>
            <a:pPr lvl="4"/>
            <a:r>
              <a:rPr lang="nb-NO" dirty="0" smtClean="0"/>
              <a:t>Fifth </a:t>
            </a:r>
            <a:r>
              <a:rPr lang="nb-NO" dirty="0" err="1" smtClean="0"/>
              <a:t>level</a:t>
            </a:r>
            <a:endParaRPr lang="en-US" dirty="0"/>
          </a:p>
        </p:txBody>
      </p:sp>
    </p:spTree>
    <p:extLst>
      <p:ext uri="{BB962C8B-B14F-4D97-AF65-F5344CB8AC3E}">
        <p14:creationId xmlns:p14="http://schemas.microsoft.com/office/powerpoint/2010/main" val="19968664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500" kern="1200">
        <a:solidFill>
          <a:schemeClr val="tx1"/>
        </a:solidFill>
        <a:latin typeface="Georgia"/>
        <a:ea typeface="+mn-ea"/>
        <a:cs typeface="Georgia"/>
      </a:defRPr>
    </a:lvl1pPr>
    <a:lvl2pPr marL="457200" algn="l" defTabSz="457200" rtl="0" eaLnBrk="1" latinLnBrk="0" hangingPunct="1">
      <a:defRPr sz="1500" kern="1200">
        <a:solidFill>
          <a:schemeClr val="tx1"/>
        </a:solidFill>
        <a:latin typeface="Georgia"/>
        <a:ea typeface="+mn-ea"/>
        <a:cs typeface="Georgia"/>
      </a:defRPr>
    </a:lvl2pPr>
    <a:lvl3pPr marL="914400" algn="l" defTabSz="457200" rtl="0" eaLnBrk="1" latinLnBrk="0" hangingPunct="1">
      <a:defRPr sz="1500" kern="1200">
        <a:solidFill>
          <a:schemeClr val="tx1"/>
        </a:solidFill>
        <a:latin typeface="Georgia"/>
        <a:ea typeface="+mn-ea"/>
        <a:cs typeface="Georgia"/>
      </a:defRPr>
    </a:lvl3pPr>
    <a:lvl4pPr marL="1371600" algn="l" defTabSz="457200" rtl="0" eaLnBrk="1" latinLnBrk="0" hangingPunct="1">
      <a:defRPr sz="1500" kern="1200">
        <a:solidFill>
          <a:schemeClr val="tx1"/>
        </a:solidFill>
        <a:latin typeface="Georgia"/>
        <a:ea typeface="+mn-ea"/>
        <a:cs typeface="Georgia"/>
      </a:defRPr>
    </a:lvl4pPr>
    <a:lvl5pPr marL="1828800" algn="l" defTabSz="457200" rtl="0" eaLnBrk="1" latinLnBrk="0" hangingPunct="1">
      <a:defRPr sz="1500" kern="1200">
        <a:solidFill>
          <a:schemeClr val="tx1"/>
        </a:solidFill>
        <a:latin typeface="Georgia"/>
        <a:ea typeface="+mn-ea"/>
        <a:cs typeface="Georgi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developer.com/net/asp/consuming-an-asp.net-web-api-using-httpclient.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REST –</a:t>
            </a:r>
            <a:r>
              <a:rPr lang="nb-NO" baseline="0" dirty="0" smtClean="0"/>
              <a:t> en arkitekturstil eller rettningslinjer for hvordan lage HTTP-baserte tjenester</a:t>
            </a:r>
          </a:p>
          <a:p>
            <a:r>
              <a:rPr lang="nb-NO" baseline="0" dirty="0" smtClean="0"/>
              <a:t>REST og Web API’et deler mange av de samme begrepene</a:t>
            </a:r>
          </a:p>
          <a:p>
            <a:r>
              <a:rPr lang="nb-NO" baseline="0" dirty="0" smtClean="0"/>
              <a:t>Når man lager en api ønsker man ofte å følge REST-prinsippene</a:t>
            </a:r>
            <a:endParaRPr lang="nb-NO" dirty="0" smtClean="0"/>
          </a:p>
          <a:p>
            <a:endParaRPr lang="nb-NO" baseline="0" dirty="0" smtClean="0"/>
          </a:p>
        </p:txBody>
      </p:sp>
    </p:spTree>
    <p:extLst>
      <p:ext uri="{BB962C8B-B14F-4D97-AF65-F5344CB8AC3E}">
        <p14:creationId xmlns:p14="http://schemas.microsoft.com/office/powerpoint/2010/main" val="946004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baseline="0" dirty="0" smtClean="0"/>
              <a:t>Er m</a:t>
            </a:r>
            <a:r>
              <a:rPr lang="nb-NO" dirty="0" smtClean="0"/>
              <a:t>ulig</a:t>
            </a:r>
            <a:r>
              <a:rPr lang="nb-NO" baseline="0" dirty="0" smtClean="0"/>
              <a:t> å bruke attributter for angi hva slags HTTP verb en metode støtter</a:t>
            </a:r>
          </a:p>
          <a:p>
            <a:pPr marL="285750" indent="-285750">
              <a:buFontTx/>
              <a:buChar char="-"/>
            </a:pPr>
            <a:r>
              <a:rPr lang="nb-NO" baseline="0" dirty="0" smtClean="0"/>
              <a:t>Istedet for metodenavn-konvensjonen</a:t>
            </a:r>
            <a:endParaRPr lang="nb-NO" dirty="0"/>
          </a:p>
        </p:txBody>
      </p:sp>
    </p:spTree>
    <p:extLst>
      <p:ext uri="{BB962C8B-B14F-4D97-AF65-F5344CB8AC3E}">
        <p14:creationId xmlns:p14="http://schemas.microsoft.com/office/powerpoint/2010/main" val="2447937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Et alternativ til konvensjonsbasert routing, men man kan bruke begge deler</a:t>
            </a:r>
          </a:p>
          <a:p>
            <a:r>
              <a:rPr lang="nb-NO" dirty="0" smtClean="0"/>
              <a:t>Spesielt</a:t>
            </a:r>
            <a:r>
              <a:rPr lang="nb-NO" baseline="0" dirty="0" smtClean="0"/>
              <a:t> kjekt å bruke for å lage ruter for sub-ressurser som f.eks. Kommentarer i dette eksemplet</a:t>
            </a:r>
            <a:endParaRPr lang="nb-NO" dirty="0"/>
          </a:p>
        </p:txBody>
      </p:sp>
    </p:spTree>
    <p:extLst>
      <p:ext uri="{BB962C8B-B14F-4D97-AF65-F5344CB8AC3E}">
        <p14:creationId xmlns:p14="http://schemas.microsoft.com/office/powerpoint/2010/main" val="473714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Hvis man bare returnerer noe fra en metode vil man gi HTTP</a:t>
            </a:r>
            <a:r>
              <a:rPr lang="nb-NO" baseline="0" dirty="0" smtClean="0"/>
              <a:t> statuskode 200 tilbake til klienten.</a:t>
            </a:r>
            <a:endParaRPr lang="nb-NO" dirty="0" smtClean="0"/>
          </a:p>
          <a:p>
            <a:r>
              <a:rPr lang="nb-NO" dirty="0" smtClean="0"/>
              <a:t>For</a:t>
            </a:r>
            <a:r>
              <a:rPr lang="nb-NO" baseline="0" dirty="0" smtClean="0"/>
              <a:t> å si fra til klienten at noe galt skjedde bruker man typisk en HttpResponseException og angir en passende HTTP-statuskode</a:t>
            </a:r>
            <a:endParaRPr lang="nb-NO" dirty="0"/>
          </a:p>
        </p:txBody>
      </p:sp>
    </p:spTree>
    <p:extLst>
      <p:ext uri="{BB962C8B-B14F-4D97-AF65-F5344CB8AC3E}">
        <p14:creationId xmlns:p14="http://schemas.microsoft.com/office/powerpoint/2010/main" val="503856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r>
              <a:rPr lang="en-US" dirty="0" smtClean="0">
                <a:hlinkClick r:id="rId3"/>
              </a:rPr>
              <a:t>http://www.developer.com/net/asp/consuming-an-asp.net-web-api-using-httpclient.html</a:t>
            </a:r>
            <a:endParaRPr lang="en-US" dirty="0"/>
          </a:p>
        </p:txBody>
      </p:sp>
    </p:spTree>
    <p:extLst>
      <p:ext uri="{BB962C8B-B14F-4D97-AF65-F5344CB8AC3E}">
        <p14:creationId xmlns:p14="http://schemas.microsoft.com/office/powerpoint/2010/main" val="170088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73455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En fiktiv HTTP-tjeneste</a:t>
            </a:r>
            <a:r>
              <a:rPr lang="nb-NO" baseline="0" dirty="0" smtClean="0"/>
              <a:t> som lister ut alle bloggpostene fra min blogg.</a:t>
            </a:r>
          </a:p>
          <a:p>
            <a:r>
              <a:rPr lang="nb-NO" baseline="0" dirty="0" smtClean="0"/>
              <a:t>I REST (og også Web Api) så kalles en slik url for en ressurs</a:t>
            </a:r>
            <a:endParaRPr lang="nb-NO" dirty="0"/>
          </a:p>
        </p:txBody>
      </p:sp>
    </p:spTree>
    <p:extLst>
      <p:ext uri="{BB962C8B-B14F-4D97-AF65-F5344CB8AC3E}">
        <p14:creationId xmlns:p14="http://schemas.microsoft.com/office/powerpoint/2010/main" val="108264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I dette</a:t>
            </a:r>
            <a:r>
              <a:rPr lang="nb-NO" baseline="0" dirty="0" smtClean="0"/>
              <a:t> tilfellet er ressursen en liste av bloggposter.</a:t>
            </a:r>
            <a:endParaRPr lang="nb-NO" dirty="0"/>
          </a:p>
        </p:txBody>
      </p:sp>
    </p:spTree>
    <p:extLst>
      <p:ext uri="{BB962C8B-B14F-4D97-AF65-F5344CB8AC3E}">
        <p14:creationId xmlns:p14="http://schemas.microsoft.com/office/powerpoint/2010/main" val="347280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I REST (og også Web APIet) så kan man bare endre eller utføre operasjonerpå en ressurs ved å bruke en av de fire HTTP-verbene. Altså GET, PUT, POST og DELETE. </a:t>
            </a:r>
          </a:p>
          <a:p>
            <a:pPr marL="0" marR="0" indent="0" algn="l" defTabSz="457200" rtl="0" eaLnBrk="1" fontAlgn="auto" latinLnBrk="0" hangingPunct="1">
              <a:lnSpc>
                <a:spcPct val="100000"/>
              </a:lnSpc>
              <a:spcBef>
                <a:spcPts val="0"/>
              </a:spcBef>
              <a:spcAft>
                <a:spcPts val="0"/>
              </a:spcAft>
              <a:buClrTx/>
              <a:buSzTx/>
              <a:buFontTx/>
              <a:buNone/>
              <a:tabLst/>
              <a:defRPr/>
            </a:pPr>
            <a:r>
              <a:rPr lang="nb-NO" sz="1500" kern="1200" dirty="0" smtClean="0">
                <a:solidFill>
                  <a:schemeClr val="tx1"/>
                </a:solidFill>
                <a:effectLst/>
                <a:latin typeface="Georgia"/>
                <a:ea typeface="+mn-ea"/>
                <a:cs typeface="Georgia"/>
              </a:rPr>
              <a:t>En ressurs trenger ikke nødvendigvis å støtte alle verbene.</a:t>
            </a:r>
          </a:p>
          <a:p>
            <a:endParaRPr lang="nb-NO" dirty="0"/>
          </a:p>
        </p:txBody>
      </p:sp>
    </p:spTree>
    <p:extLst>
      <p:ext uri="{BB962C8B-B14F-4D97-AF65-F5344CB8AC3E}">
        <p14:creationId xmlns:p14="http://schemas.microsoft.com/office/powerpoint/2010/main" val="207935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baseline="0" dirty="0" smtClean="0"/>
              <a:t>Slik kan f.eks. et REST-api se ut</a:t>
            </a:r>
          </a:p>
          <a:p>
            <a:pPr marL="285750" indent="-285750">
              <a:buFontTx/>
              <a:buChar char="-"/>
            </a:pPr>
            <a:r>
              <a:rPr lang="nb-NO" baseline="0" dirty="0" smtClean="0"/>
              <a:t>Kan lage ny bloggpost ved å gjøre en POST til bloggposter-ressursen</a:t>
            </a:r>
          </a:p>
          <a:p>
            <a:pPr marL="285750" indent="-285750">
              <a:buFontTx/>
              <a:buChar char="-"/>
            </a:pPr>
            <a:r>
              <a:rPr lang="nb-NO" baseline="0" dirty="0" smtClean="0"/>
              <a:t>Kan endre tittel på bloggposten ved å gjøre en PUT til bloggpost-ressursen vi lagde</a:t>
            </a:r>
          </a:p>
          <a:p>
            <a:pPr marL="285750" indent="-285750">
              <a:buFontTx/>
              <a:buChar char="-"/>
            </a:pPr>
            <a:r>
              <a:rPr lang="nb-NO" baseline="0" dirty="0" smtClean="0"/>
              <a:t>Kan slette bloggposten ved å gjøre en DELETE mot bloggpost-ressursen</a:t>
            </a:r>
          </a:p>
          <a:p>
            <a:pPr marL="285750" indent="-285750">
              <a:buFontTx/>
              <a:buChar char="-"/>
            </a:pPr>
            <a:r>
              <a:rPr lang="nb-NO" baseline="0" dirty="0" smtClean="0"/>
              <a:t>Kan hente alle kommentarer som tilhører en bloggpost ved å gjøre en GET mot subressursen «kommentarer».</a:t>
            </a:r>
          </a:p>
        </p:txBody>
      </p:sp>
    </p:spTree>
    <p:extLst>
      <p:ext uri="{BB962C8B-B14F-4D97-AF65-F5344CB8AC3E}">
        <p14:creationId xmlns:p14="http://schemas.microsoft.com/office/powerpoint/2010/main" val="209047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normAutofit/>
          </a:bodyPr>
          <a:lstStyle/>
          <a:p>
            <a:pPr>
              <a:buFontTx/>
              <a:buChar char="-"/>
            </a:pPr>
            <a:r>
              <a:rPr lang="nb-NO" sz="1600" dirty="0" smtClean="0"/>
              <a:t> I</a:t>
            </a:r>
            <a:r>
              <a:rPr lang="nb-NO" sz="1600" baseline="0" dirty="0" smtClean="0"/>
              <a:t> </a:t>
            </a:r>
            <a:r>
              <a:rPr lang="nb-NO" sz="1600" dirty="0" smtClean="0"/>
              <a:t>stedet for formelle kontrakter som SOAP eller WS*</a:t>
            </a:r>
          </a:p>
          <a:p>
            <a:pPr>
              <a:buFontTx/>
              <a:buChar char="-"/>
            </a:pPr>
            <a:r>
              <a:rPr lang="nb-NO" sz="1600" dirty="0" smtClean="0"/>
              <a:t> Muliggjør tilgjengeligjøring av funksjonalitet for en rekke forskjellige enheter og klient platformer</a:t>
            </a:r>
            <a:endParaRPr lang="en-US" dirty="0"/>
          </a:p>
        </p:txBody>
      </p:sp>
    </p:spTree>
    <p:extLst>
      <p:ext uri="{BB962C8B-B14F-4D97-AF65-F5344CB8AC3E}">
        <p14:creationId xmlns:p14="http://schemas.microsoft.com/office/powerpoint/2010/main" val="4173042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dirty="0" smtClean="0"/>
              <a:t>Man</a:t>
            </a:r>
            <a:r>
              <a:rPr lang="nb-NO" baseline="0" dirty="0" smtClean="0"/>
              <a:t> kan bruke Web API direkte i et ASP .NET MVC 4 prosjekt</a:t>
            </a:r>
          </a:p>
          <a:p>
            <a:pPr marL="285750" indent="-285750">
              <a:buFontTx/>
              <a:buChar char="-"/>
            </a:pPr>
            <a:r>
              <a:rPr lang="nb-NO" baseline="0" dirty="0" smtClean="0"/>
              <a:t>MEN, web apiet kan også installeres helt separat igjennom Nuget</a:t>
            </a:r>
          </a:p>
          <a:p>
            <a:pPr marL="285750" indent="-285750">
              <a:buFontTx/>
              <a:buChar char="-"/>
            </a:pPr>
            <a:r>
              <a:rPr lang="nb-NO" baseline="0" dirty="0" smtClean="0"/>
              <a:t>Web APIet er ikke avhengig av MVC</a:t>
            </a:r>
            <a:endParaRPr lang="nb-NO" dirty="0"/>
          </a:p>
        </p:txBody>
      </p:sp>
    </p:spTree>
    <p:extLst>
      <p:ext uri="{BB962C8B-B14F-4D97-AF65-F5344CB8AC3E}">
        <p14:creationId xmlns:p14="http://schemas.microsoft.com/office/powerpoint/2010/main" val="3577680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r>
              <a:rPr lang="nb-NO" dirty="0" smtClean="0"/>
              <a:t>- Må</a:t>
            </a:r>
            <a:r>
              <a:rPr lang="nb-NO" baseline="0" dirty="0" smtClean="0"/>
              <a:t> arve ApiController</a:t>
            </a:r>
          </a:p>
          <a:p>
            <a:r>
              <a:rPr lang="nb-NO" baseline="0" dirty="0" smtClean="0"/>
              <a:t>- Konvensjon for metoder prefikset med Get, Post, Put eller Delete</a:t>
            </a:r>
          </a:p>
          <a:p>
            <a:r>
              <a:rPr lang="nb-NO" baseline="0" dirty="0" smtClean="0"/>
              <a:t> </a:t>
            </a:r>
          </a:p>
          <a:p>
            <a:r>
              <a:rPr lang="nb-NO" baseline="0" dirty="0" smtClean="0"/>
              <a:t>En konvensjon gjør at man kan prefikse metoder med Get, Post, Put eller Delete. Web Api’et vil da ordne det slik at f.eks. en POST operasjon blir utført av en metode som er prefikset med Post. </a:t>
            </a:r>
          </a:p>
        </p:txBody>
      </p:sp>
    </p:spTree>
    <p:extLst>
      <p:ext uri="{BB962C8B-B14F-4D97-AF65-F5344CB8AC3E}">
        <p14:creationId xmlns:p14="http://schemas.microsoft.com/office/powerpoint/2010/main" val="375077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7088" y="592138"/>
            <a:ext cx="5226050" cy="3919537"/>
          </a:xfrm>
        </p:spPr>
      </p:sp>
      <p:sp>
        <p:nvSpPr>
          <p:cNvPr id="3" name="Notes Placeholder 2"/>
          <p:cNvSpPr>
            <a:spLocks noGrp="1"/>
          </p:cNvSpPr>
          <p:nvPr>
            <p:ph type="body" idx="1"/>
          </p:nvPr>
        </p:nvSpPr>
        <p:spPr/>
        <p:txBody>
          <a:bodyPr/>
          <a:lstStyle/>
          <a:p>
            <a:pPr marL="285750" indent="-285750">
              <a:buFontTx/>
              <a:buChar char="-"/>
            </a:pPr>
            <a:r>
              <a:rPr lang="nb-NO" dirty="0" smtClean="0"/>
              <a:t>Web API har to måter å gjøre ruting på. Den ene er konvensjonsbasert og den andre er attributtbasert</a:t>
            </a:r>
          </a:p>
          <a:p>
            <a:pPr marL="285750" indent="-285750">
              <a:buFontTx/>
              <a:buChar char="-"/>
            </a:pPr>
            <a:r>
              <a:rPr lang="nb-NO" dirty="0" smtClean="0"/>
              <a:t>Konvensjonsbasert</a:t>
            </a:r>
            <a:r>
              <a:rPr lang="nb-NO" baseline="0" dirty="0" smtClean="0"/>
              <a:t> fungerer på samme måte som i ASP .NET MVC</a:t>
            </a:r>
          </a:p>
          <a:p>
            <a:pPr marL="285750" indent="-285750">
              <a:buFontTx/>
              <a:buChar char="-"/>
            </a:pPr>
            <a:r>
              <a:rPr lang="nb-NO" baseline="0" dirty="0" smtClean="0"/>
              <a:t>Man lager en route-template som med variabler som kan variere. I eksemplet er det en variabel for «controller» og for «id».</a:t>
            </a:r>
          </a:p>
          <a:p>
            <a:pPr marL="285750" indent="-285750">
              <a:buFontTx/>
              <a:buChar char="-"/>
            </a:pPr>
            <a:r>
              <a:rPr lang="nb-NO" baseline="0" dirty="0" smtClean="0"/>
              <a:t>Hvis det finnes en controller med et navn som matcher ruten (PersonsController) så vil systemet prøve å finne en metode i kontrolleren som støtter HTTP-verbet som benyttes og som tar inn en integer. Hvis ikke returneres en 404.</a:t>
            </a:r>
            <a:endParaRPr lang="nb-NO" dirty="0"/>
          </a:p>
        </p:txBody>
      </p:sp>
    </p:spTree>
    <p:extLst>
      <p:ext uri="{BB962C8B-B14F-4D97-AF65-F5344CB8AC3E}">
        <p14:creationId xmlns:p14="http://schemas.microsoft.com/office/powerpoint/2010/main" val="4166449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3299436"/>
            <a:ext cx="4396995" cy="318036"/>
          </a:xfrm>
        </p:spPr>
        <p:txBody>
          <a:bodyPr wrap="square" anchor="b">
            <a:spAutoFit/>
          </a:bodyPr>
          <a:lstStyle>
            <a:lvl1pPr algn="ctr">
              <a:lnSpc>
                <a:spcPts val="2400"/>
              </a:lnSpc>
              <a:defRPr sz="2200" i="1" baseline="0">
                <a:solidFill>
                  <a:srgbClr val="000000"/>
                </a:solidFill>
              </a:defRPr>
            </a:lvl1pPr>
          </a:lstStyle>
          <a:p>
            <a:r>
              <a:rPr lang="nb-NO" dirty="0" smtClean="0"/>
              <a:t>&lt;tittel&gt;</a:t>
            </a:r>
            <a:endParaRPr lang="en-US" dirty="0"/>
          </a:p>
        </p:txBody>
      </p:sp>
      <p:sp>
        <p:nvSpPr>
          <p:cNvPr id="3" name="Subtitle 2"/>
          <p:cNvSpPr>
            <a:spLocks noGrp="1"/>
          </p:cNvSpPr>
          <p:nvPr>
            <p:ph type="subTitle" idx="1" hasCustomPrompt="1"/>
          </p:nvPr>
        </p:nvSpPr>
        <p:spPr>
          <a:xfrm>
            <a:off x="2375091" y="4145581"/>
            <a:ext cx="4396995" cy="1367999"/>
          </a:xfrm>
        </p:spPr>
        <p:txBody>
          <a:bodyPr>
            <a:noAutofit/>
          </a:bodyPr>
          <a:lstStyle>
            <a:lvl1pPr marL="0" indent="0" algn="ctr">
              <a:spcBef>
                <a:spcPts val="0"/>
              </a:spcBef>
              <a:spcAft>
                <a:spcPts val="0"/>
              </a:spcAft>
              <a:buNone/>
              <a:defRPr sz="1500" b="0" i="1" cap="none">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&lt;Undertittel/beskrivelse&gt;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5831304"/>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&lt;Sted/anledning&gt;</a:t>
            </a:r>
          </a:p>
        </p:txBody>
      </p:sp>
      <p:sp>
        <p:nvSpPr>
          <p:cNvPr id="11" name="Text Placeholder 9"/>
          <p:cNvSpPr>
            <a:spLocks noGrp="1"/>
          </p:cNvSpPr>
          <p:nvPr>
            <p:ph type="body" sz="quarter" idx="11" hasCustomPrompt="1"/>
          </p:nvPr>
        </p:nvSpPr>
        <p:spPr>
          <a:xfrm>
            <a:off x="2375091" y="6071820"/>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6312555"/>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&lt;Dato (format: 01/09/11)&gt;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1631701370"/>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eoppsett A-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31968" y="392323"/>
            <a:ext cx="5108807"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411903" y="392321"/>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12722" y="2542832"/>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12722" y="4693343"/>
            <a:ext cx="3024000"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627694574"/>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ildeoppsett B-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9850" y="392323"/>
            <a:ext cx="5043721" cy="6270944"/>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4" name="Picture Placeholder 9"/>
          <p:cNvSpPr>
            <a:spLocks noGrp="1"/>
          </p:cNvSpPr>
          <p:nvPr>
            <p:ph type="pic" sz="quarter" idx="11" hasCustomPrompt="1"/>
          </p:nvPr>
        </p:nvSpPr>
        <p:spPr>
          <a:xfrm>
            <a:off x="5650868" y="392321"/>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5651687" y="2545663"/>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5651687" y="4699004"/>
            <a:ext cx="3089087" cy="1968000"/>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2472564093"/>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oppsett A m/tekst-hvit">
    <p:spTree>
      <p:nvGrpSpPr>
        <p:cNvPr id="1" name=""/>
        <p:cNvGrpSpPr/>
        <p:nvPr/>
      </p:nvGrpSpPr>
      <p:grpSpPr>
        <a:xfrm>
          <a:off x="0" y="0"/>
          <a:ext cx="0" cy="0"/>
          <a:chOff x="0" y="0"/>
          <a:chExt cx="0" cy="0"/>
        </a:xfrm>
      </p:grpSpPr>
      <p:sp>
        <p:nvSpPr>
          <p:cNvPr id="4" name="Picture Placeholder 9"/>
          <p:cNvSpPr>
            <a:spLocks noGrp="1"/>
          </p:cNvSpPr>
          <p:nvPr>
            <p:ph type="pic" sz="quarter" idx="11" hasCustomPrompt="1"/>
          </p:nvPr>
        </p:nvSpPr>
        <p:spPr>
          <a:xfrm>
            <a:off x="402406" y="1262063"/>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Picture Placeholder 9"/>
          <p:cNvSpPr>
            <a:spLocks noGrp="1"/>
          </p:cNvSpPr>
          <p:nvPr>
            <p:ph type="pic" sz="quarter" idx="12" hasCustomPrompt="1"/>
          </p:nvPr>
        </p:nvSpPr>
        <p:spPr>
          <a:xfrm>
            <a:off x="403225" y="310835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6" name="Picture Placeholder 9"/>
          <p:cNvSpPr>
            <a:spLocks noGrp="1"/>
          </p:cNvSpPr>
          <p:nvPr>
            <p:ph type="pic" sz="quarter" idx="13" hasCustomPrompt="1"/>
          </p:nvPr>
        </p:nvSpPr>
        <p:spPr>
          <a:xfrm>
            <a:off x="403225" y="4954642"/>
            <a:ext cx="3035300" cy="1708625"/>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7" name="Content Placeholder 2"/>
          <p:cNvSpPr>
            <a:spLocks noGrp="1"/>
          </p:cNvSpPr>
          <p:nvPr>
            <p:ph idx="14" hasCustomPrompt="1"/>
          </p:nvPr>
        </p:nvSpPr>
        <p:spPr>
          <a:xfrm>
            <a:off x="3621088" y="1262063"/>
            <a:ext cx="5192712" cy="5401204"/>
          </a:xfrm>
        </p:spPr>
        <p:txBody>
          <a:bodyPr/>
          <a:lstStyle>
            <a:lvl1pPr>
              <a:lnSpc>
                <a:spcPct val="100000"/>
              </a:lnSpc>
              <a:spcBef>
                <a:spcPts val="600"/>
              </a:spcBef>
              <a:spcAft>
                <a:spcPts val="400"/>
              </a:spcAft>
              <a:defRPr/>
            </a:lvl1pPr>
            <a:lvl2pPr>
              <a:lnSpc>
                <a:spcPct val="100000"/>
              </a:lnSpc>
              <a:spcBef>
                <a:spcPts val="600"/>
              </a:spcBef>
              <a:spcAft>
                <a:spcPts val="400"/>
              </a:spcAft>
              <a:defRPr/>
            </a:lvl2pPr>
            <a:lvl3pPr>
              <a:lnSpc>
                <a:spcPct val="100000"/>
              </a:lnSpc>
              <a:spcBef>
                <a:spcPts val="600"/>
              </a:spcBef>
              <a:spcAft>
                <a:spcPts val="4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13" name="Straight Connector 12"/>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4"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5"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844442129"/>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eoppsett B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4985" y="1262064"/>
            <a:ext cx="5044428" cy="5401202"/>
          </a:xfrm>
        </p:spPr>
        <p:txBody>
          <a:bodyPr anchor="ctr" anchorCtr="0"/>
          <a:lstStyle>
            <a:lvl1pPr marL="0" indent="0" algn="ctr">
              <a:buFontTx/>
              <a:buNone/>
              <a:defRPr>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8" name="Content Placeholder 2"/>
          <p:cNvSpPr>
            <a:spLocks noGrp="1"/>
          </p:cNvSpPr>
          <p:nvPr>
            <p:ph idx="13" hasCustomPrompt="1"/>
          </p:nvPr>
        </p:nvSpPr>
        <p:spPr>
          <a:xfrm>
            <a:off x="5641975" y="1262063"/>
            <a:ext cx="3171824" cy="5401205"/>
          </a:xfrm>
        </p:spPr>
        <p:txBody>
          <a:bodyPr tIns="46800"/>
          <a:lstStyle>
            <a:lvl1pPr>
              <a:spcBef>
                <a:spcPts val="500"/>
              </a:spcBef>
              <a:spcAft>
                <a:spcPts val="400"/>
              </a:spcAft>
              <a:defRPr/>
            </a:lvl1pPr>
            <a:lvl2pPr>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6" name="Straight Connector 5"/>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7"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1607786633"/>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eoppsett C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3621088" y="1262063"/>
            <a:ext cx="5192712" cy="5401202"/>
          </a:xfrm>
        </p:spPr>
        <p:txBody>
          <a:bodyPr anchor="ctr" anchorCtr="0"/>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420447" y="1262063"/>
            <a:ext cx="3018078" cy="5401202"/>
          </a:xfrm>
        </p:spPr>
        <p:txBody>
          <a:bodyPr/>
          <a:lstStyle>
            <a:lvl1pPr>
              <a:spcBef>
                <a:spcPts val="500"/>
              </a:spcBef>
              <a:defRPr/>
            </a:lvl1pPr>
            <a:lvl2pPr>
              <a:lnSpc>
                <a:spcPct val="100000"/>
              </a:lnSpc>
              <a:spcBef>
                <a:spcPts val="200"/>
              </a:spcBef>
              <a:spcAft>
                <a:spcPts val="600"/>
              </a:spcAft>
              <a:defRPr/>
            </a:lvl2pPr>
            <a:lvl3pPr>
              <a:spcBef>
                <a:spcPts val="200"/>
              </a:spcBef>
              <a:spcAft>
                <a:spcPts val="600"/>
              </a:spcAft>
              <a:defRPr/>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9"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400319444"/>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ersoner m/bilde-hvit">
    <p:spTree>
      <p:nvGrpSpPr>
        <p:cNvPr id="1" name=""/>
        <p:cNvGrpSpPr/>
        <p:nvPr/>
      </p:nvGrpSpPr>
      <p:grpSpPr>
        <a:xfrm>
          <a:off x="0" y="0"/>
          <a:ext cx="0" cy="0"/>
          <a:chOff x="0" y="0"/>
          <a:chExt cx="0" cy="0"/>
        </a:xfrm>
      </p:grpSpPr>
      <p:sp>
        <p:nvSpPr>
          <p:cNvPr id="46" name="Text Placeholder 20"/>
          <p:cNvSpPr>
            <a:spLocks noGrp="1"/>
          </p:cNvSpPr>
          <p:nvPr>
            <p:ph type="body" sz="quarter" idx="24" hasCustomPrompt="1"/>
          </p:nvPr>
        </p:nvSpPr>
        <p:spPr>
          <a:xfrm>
            <a:off x="6102054"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47" name="Text Placeholder 22"/>
          <p:cNvSpPr>
            <a:spLocks noGrp="1"/>
          </p:cNvSpPr>
          <p:nvPr>
            <p:ph type="body" sz="quarter" idx="25" hasCustomPrompt="1"/>
          </p:nvPr>
        </p:nvSpPr>
        <p:spPr>
          <a:xfrm>
            <a:off x="6102052"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48" name="Picture Placeholder 7"/>
          <p:cNvSpPr>
            <a:spLocks noGrp="1" noChangeAspect="1"/>
          </p:cNvSpPr>
          <p:nvPr>
            <p:ph type="pic" sz="quarter" idx="26" hasCustomPrompt="1"/>
          </p:nvPr>
        </p:nvSpPr>
        <p:spPr>
          <a:xfrm>
            <a:off x="4666614"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49" name="Text Placeholder 5"/>
          <p:cNvSpPr>
            <a:spLocks noGrp="1"/>
          </p:cNvSpPr>
          <p:nvPr>
            <p:ph type="body" sz="quarter" idx="27" hasCustomPrompt="1"/>
          </p:nvPr>
        </p:nvSpPr>
        <p:spPr>
          <a:xfrm>
            <a:off x="6102053"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50" name="Text Placeholder 2"/>
          <p:cNvSpPr>
            <a:spLocks noGrp="1"/>
          </p:cNvSpPr>
          <p:nvPr>
            <p:ph type="body" sz="quarter" idx="28" hasCustomPrompt="1"/>
          </p:nvPr>
        </p:nvSpPr>
        <p:spPr>
          <a:xfrm>
            <a:off x="6102052"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51" name="Picture Placeholder 4"/>
          <p:cNvSpPr>
            <a:spLocks noGrp="1" noChangeAspect="1"/>
          </p:cNvSpPr>
          <p:nvPr>
            <p:ph type="pic" sz="quarter" idx="29" hasCustomPrompt="1"/>
          </p:nvPr>
        </p:nvSpPr>
        <p:spPr>
          <a:xfrm>
            <a:off x="4666614"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2" name="Text Placeholder 20"/>
          <p:cNvSpPr>
            <a:spLocks noGrp="1"/>
          </p:cNvSpPr>
          <p:nvPr>
            <p:ph type="body" sz="quarter" idx="30" hasCustomPrompt="1"/>
          </p:nvPr>
        </p:nvSpPr>
        <p:spPr>
          <a:xfrm>
            <a:off x="6102054"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53" name="Text Placeholder 22"/>
          <p:cNvSpPr>
            <a:spLocks noGrp="1"/>
          </p:cNvSpPr>
          <p:nvPr>
            <p:ph type="body" sz="quarter" idx="31" hasCustomPrompt="1"/>
          </p:nvPr>
        </p:nvSpPr>
        <p:spPr>
          <a:xfrm>
            <a:off x="6102052"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54" name="Picture Placeholder 7"/>
          <p:cNvSpPr>
            <a:spLocks noGrp="1" noChangeAspect="1"/>
          </p:cNvSpPr>
          <p:nvPr>
            <p:ph type="pic" sz="quarter" idx="32" hasCustomPrompt="1"/>
          </p:nvPr>
        </p:nvSpPr>
        <p:spPr>
          <a:xfrm>
            <a:off x="4666614"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36" name="Title 1"/>
          <p:cNvSpPr>
            <a:spLocks noGrp="1"/>
          </p:cNvSpPr>
          <p:nvPr>
            <p:ph type="title" hasCustomPrompt="1"/>
          </p:nvPr>
        </p:nvSpPr>
        <p:spPr>
          <a:xfrm>
            <a:off x="376445" y="418688"/>
            <a:ext cx="3258608" cy="307777"/>
          </a:xfrm>
        </p:spPr>
        <p:txBody>
          <a:bodyPr/>
          <a:lstStyle/>
          <a:p>
            <a:r>
              <a:rPr lang="nb-NO" dirty="0" smtClean="0"/>
              <a:t>&lt;overskrift, </a:t>
            </a:r>
            <a:r>
              <a:rPr lang="nb-NO" dirty="0" err="1" smtClean="0"/>
              <a:t>str</a:t>
            </a:r>
            <a:r>
              <a:rPr lang="nb-NO" dirty="0" smtClean="0"/>
              <a:t>. 18&gt;</a:t>
            </a:r>
            <a:endParaRPr lang="en-US" dirty="0"/>
          </a:p>
        </p:txBody>
      </p:sp>
      <p:sp>
        <p:nvSpPr>
          <p:cNvPr id="24" name="Slide Number Placeholder 5"/>
          <p:cNvSpPr>
            <a:spLocks noGrp="1"/>
          </p:cNvSpPr>
          <p:nvPr>
            <p:ph type="sldNum" sz="quarter" idx="4"/>
          </p:nvPr>
        </p:nvSpPr>
        <p:spPr>
          <a:xfrm>
            <a:off x="8320788" y="387068"/>
            <a:ext cx="410519" cy="365125"/>
          </a:xfrm>
          <a:prstGeom prst="rect">
            <a:avLst/>
          </a:prstGeom>
          <a:solidFill>
            <a:srgbClr val="FFFFFF"/>
          </a:solidFill>
        </p:spPr>
        <p:txBody>
          <a:bodyPr vert="horz" lIns="91440" tIns="45720" rIns="91440" bIns="45720" rtlCol="0" anchor="ctr"/>
          <a:lstStyle>
            <a:lvl1pPr algn="r">
              <a:defRPr sz="1200">
                <a:solidFill>
                  <a:schemeClr val="tx1">
                    <a:tint val="75000"/>
                  </a:schemeClr>
                </a:solidFill>
              </a:defRPr>
            </a:lvl1pPr>
          </a:lstStyle>
          <a:p>
            <a:fld id="{FF67BF5B-7344-D747-A0C2-CBD7B2ACBC85}" type="slidenum">
              <a:rPr lang="en-US" smtClean="0"/>
              <a:pPr/>
              <a:t>‹#›</a:t>
            </a:fld>
            <a:endParaRPr lang="en-US"/>
          </a:p>
        </p:txBody>
      </p:sp>
      <p:sp>
        <p:nvSpPr>
          <p:cNvPr id="22" name="Text Placeholder 20"/>
          <p:cNvSpPr>
            <a:spLocks noGrp="1"/>
          </p:cNvSpPr>
          <p:nvPr>
            <p:ph type="body" sz="quarter" idx="33" hasCustomPrompt="1"/>
          </p:nvPr>
        </p:nvSpPr>
        <p:spPr>
          <a:xfrm>
            <a:off x="1851296" y="3754543"/>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25" name="Text Placeholder 22"/>
          <p:cNvSpPr>
            <a:spLocks noGrp="1"/>
          </p:cNvSpPr>
          <p:nvPr>
            <p:ph type="body" sz="quarter" idx="34" hasCustomPrompt="1"/>
          </p:nvPr>
        </p:nvSpPr>
        <p:spPr>
          <a:xfrm>
            <a:off x="1851294" y="3460603"/>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26" name="Picture Placeholder 7"/>
          <p:cNvSpPr>
            <a:spLocks noGrp="1" noChangeAspect="1"/>
          </p:cNvSpPr>
          <p:nvPr>
            <p:ph type="pic" sz="quarter" idx="35" hasCustomPrompt="1"/>
          </p:nvPr>
        </p:nvSpPr>
        <p:spPr>
          <a:xfrm>
            <a:off x="415856" y="3221418"/>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
        <p:nvSpPr>
          <p:cNvPr id="27" name="Text Placeholder 5"/>
          <p:cNvSpPr>
            <a:spLocks noGrp="1"/>
          </p:cNvSpPr>
          <p:nvPr>
            <p:ph type="body" sz="quarter" idx="36" hasCustomPrompt="1"/>
          </p:nvPr>
        </p:nvSpPr>
        <p:spPr>
          <a:xfrm>
            <a:off x="1851295" y="1825483"/>
            <a:ext cx="2720693" cy="864000"/>
          </a:xfrm>
        </p:spPr>
        <p:txBody>
          <a:bodyPr wrap="none" tIns="0" bIns="0">
            <a:noAutofit/>
          </a:bodyPr>
          <a:lstStyle>
            <a:lvl1pPr>
              <a:lnSpc>
                <a:spcPct val="100000"/>
              </a:lnSpc>
              <a:spcBef>
                <a:spcPts val="0"/>
              </a:spcBef>
              <a:spcAft>
                <a:spcPts val="100"/>
              </a:spcAft>
              <a:buFontTx/>
              <a:buNone/>
              <a:defRPr sz="1500" baseline="0">
                <a:solidFill>
                  <a:srgbClr val="000000"/>
                </a:solidFill>
              </a:defRPr>
            </a:lvl1pPr>
            <a:lvl2pPr>
              <a:lnSpc>
                <a:spcPct val="100000"/>
              </a:lnSpc>
              <a:spcBef>
                <a:spcPts val="0"/>
              </a:spcBef>
              <a:spcAft>
                <a:spcPts val="0"/>
              </a:spcAft>
              <a:buFontTx/>
              <a:buNone/>
              <a:defRPr sz="1300"/>
            </a:lvl2pPr>
            <a:lvl3pPr>
              <a:lnSpc>
                <a:spcPct val="100000"/>
              </a:lnSpc>
              <a:spcBef>
                <a:spcPts val="0"/>
              </a:spcBef>
              <a:spcAft>
                <a:spcPts val="0"/>
              </a:spcAft>
              <a:buFontTx/>
              <a:buNone/>
              <a:defRPr sz="1300"/>
            </a:lvl3pPr>
            <a:lvl4pPr marL="1371600" indent="0">
              <a:lnSpc>
                <a:spcPct val="100000"/>
              </a:lnSpc>
              <a:spcBef>
                <a:spcPts val="0"/>
              </a:spcBef>
              <a:spcAft>
                <a:spcPts val="0"/>
              </a:spcAft>
              <a:buFontTx/>
              <a:buNone/>
              <a:defRPr sz="1300"/>
            </a:lvl4pPr>
            <a:lvl5pPr marL="1828800" indent="0">
              <a:lnSpc>
                <a:spcPct val="100000"/>
              </a:lnSpc>
              <a:spcBef>
                <a:spcPts val="0"/>
              </a:spcBef>
              <a:spcAft>
                <a:spcPts val="0"/>
              </a:spcAft>
              <a:buFontTx/>
              <a:buNone/>
              <a:defRPr sz="1300"/>
            </a:lvl5pPr>
          </a:lstStyle>
          <a:p>
            <a:pPr lvl="0"/>
            <a:r>
              <a:rPr lang="nb-NO" dirty="0" smtClean="0"/>
              <a:t>&lt;Rolle, utdanning etc.&gt;</a:t>
            </a:r>
          </a:p>
        </p:txBody>
      </p:sp>
      <p:sp>
        <p:nvSpPr>
          <p:cNvPr id="28" name="Text Placeholder 2"/>
          <p:cNvSpPr>
            <a:spLocks noGrp="1"/>
          </p:cNvSpPr>
          <p:nvPr>
            <p:ph type="body" sz="quarter" idx="37" hasCustomPrompt="1"/>
          </p:nvPr>
        </p:nvSpPr>
        <p:spPr>
          <a:xfrm>
            <a:off x="1851294" y="1535068"/>
            <a:ext cx="2720691" cy="288000"/>
          </a:xfrm>
        </p:spPr>
        <p:txBody>
          <a:bodyPr wrap="none" tIns="0" bIns="0" anchor="ctr">
            <a:noAutofit/>
          </a:bodyPr>
          <a:lstStyle>
            <a:lvl1pPr>
              <a:lnSpc>
                <a:spcPct val="100000"/>
              </a:lnSpc>
              <a:buFontTx/>
              <a:buNone/>
              <a:defRPr sz="1500">
                <a:solidFill>
                  <a:schemeClr val="accent1"/>
                </a:solidFill>
              </a:defRPr>
            </a:lvl1pPr>
            <a:lvl2pPr>
              <a:buFontTx/>
              <a:buNone/>
              <a:defRPr sz="1300">
                <a:solidFill>
                  <a:schemeClr val="tx1"/>
                </a:solidFill>
              </a:defRPr>
            </a:lvl2pPr>
            <a:lvl3pPr>
              <a:buFontTx/>
              <a:buNone/>
              <a:defRPr sz="1300">
                <a:solidFill>
                  <a:schemeClr val="tx1"/>
                </a:solidFill>
              </a:defRPr>
            </a:lvl3pPr>
            <a:lvl4pPr marL="1371600" indent="0">
              <a:buFontTx/>
              <a:buNone/>
              <a:defRPr sz="1300">
                <a:solidFill>
                  <a:schemeClr val="tx1"/>
                </a:solidFill>
              </a:defRPr>
            </a:lvl4pPr>
            <a:lvl5pPr marL="1828800" indent="0">
              <a:buFontTx/>
              <a:buNone/>
              <a:defRPr sz="1300">
                <a:solidFill>
                  <a:schemeClr val="tx1"/>
                </a:solidFill>
              </a:defRPr>
            </a:lvl5pPr>
          </a:lstStyle>
          <a:p>
            <a:pPr lvl="0"/>
            <a:r>
              <a:rPr lang="nb-NO" dirty="0" smtClean="0"/>
              <a:t>&lt;Navn&gt;</a:t>
            </a:r>
          </a:p>
        </p:txBody>
      </p:sp>
      <p:sp>
        <p:nvSpPr>
          <p:cNvPr id="29" name="Picture Placeholder 4"/>
          <p:cNvSpPr>
            <a:spLocks noGrp="1" noChangeAspect="1"/>
          </p:cNvSpPr>
          <p:nvPr>
            <p:ph type="pic" sz="quarter" idx="38" hasCustomPrompt="1"/>
          </p:nvPr>
        </p:nvSpPr>
        <p:spPr>
          <a:xfrm>
            <a:off x="415856" y="1322898"/>
            <a:ext cx="1367998" cy="1367997"/>
          </a:xfrm>
        </p:spPr>
        <p:txBody>
          <a:bodyPr lIns="36000" rIns="36000" anchor="ctr" anchorCtr="1">
            <a:normAutofit/>
          </a:bodyPr>
          <a:lstStyle>
            <a:lvl1pPr algn="ctr">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30" name="Text Placeholder 20"/>
          <p:cNvSpPr>
            <a:spLocks noGrp="1"/>
          </p:cNvSpPr>
          <p:nvPr>
            <p:ph type="body" sz="quarter" idx="39" hasCustomPrompt="1"/>
          </p:nvPr>
        </p:nvSpPr>
        <p:spPr>
          <a:xfrm>
            <a:off x="1851296" y="5642599"/>
            <a:ext cx="2720004" cy="836083"/>
          </a:xfrm>
        </p:spPr>
        <p:txBody>
          <a:bodyPr wrap="none" tIns="0" bIns="0">
            <a:noAutofit/>
          </a:bodyPr>
          <a:lstStyle>
            <a:lvl1pPr>
              <a:lnSpc>
                <a:spcPct val="100000"/>
              </a:lnSpc>
              <a:spcBef>
                <a:spcPts val="0"/>
              </a:spcBef>
              <a:spcAft>
                <a:spcPts val="100"/>
              </a:spcAft>
              <a:buFontTx/>
              <a:buNone/>
              <a:defRPr sz="1500">
                <a:solidFill>
                  <a:srgbClr val="000000"/>
                </a:solidFill>
              </a:defRPr>
            </a:lvl1pPr>
            <a:lvl2pPr>
              <a:lnSpc>
                <a:spcPct val="100000"/>
              </a:lnSpc>
              <a:spcBef>
                <a:spcPts val="0"/>
              </a:spcBef>
              <a:spcAft>
                <a:spcPts val="100"/>
              </a:spcAft>
              <a:buFontTx/>
              <a:buNone/>
              <a:defRPr/>
            </a:lvl2pPr>
            <a:lvl3pPr>
              <a:lnSpc>
                <a:spcPct val="100000"/>
              </a:lnSpc>
              <a:spcBef>
                <a:spcPts val="0"/>
              </a:spcBef>
              <a:spcAft>
                <a:spcPts val="100"/>
              </a:spcAft>
              <a:buFontTx/>
              <a:buNone/>
              <a:defRPr/>
            </a:lvl3pPr>
            <a:lvl4pPr marL="1371600" indent="0">
              <a:lnSpc>
                <a:spcPct val="100000"/>
              </a:lnSpc>
              <a:spcBef>
                <a:spcPts val="0"/>
              </a:spcBef>
              <a:spcAft>
                <a:spcPts val="100"/>
              </a:spcAft>
              <a:buFontTx/>
              <a:buNone/>
              <a:defRPr/>
            </a:lvl4pPr>
            <a:lvl5pPr marL="1828800" indent="0">
              <a:lnSpc>
                <a:spcPct val="100000"/>
              </a:lnSpc>
              <a:spcBef>
                <a:spcPts val="0"/>
              </a:spcBef>
              <a:spcAft>
                <a:spcPts val="100"/>
              </a:spcAft>
              <a:buFontTx/>
              <a:buNone/>
              <a:defRPr/>
            </a:lvl5pPr>
          </a:lstStyle>
          <a:p>
            <a:pPr lvl="0"/>
            <a:r>
              <a:rPr lang="nb-NO" dirty="0" smtClean="0"/>
              <a:t>&lt;Rolle, utdanning etc.&gt;</a:t>
            </a:r>
            <a:endParaRPr lang="en-US" dirty="0"/>
          </a:p>
        </p:txBody>
      </p:sp>
      <p:sp>
        <p:nvSpPr>
          <p:cNvPr id="31" name="Text Placeholder 22"/>
          <p:cNvSpPr>
            <a:spLocks noGrp="1"/>
          </p:cNvSpPr>
          <p:nvPr>
            <p:ph type="body" sz="quarter" idx="40" hasCustomPrompt="1"/>
          </p:nvPr>
        </p:nvSpPr>
        <p:spPr>
          <a:xfrm>
            <a:off x="1851294" y="5338499"/>
            <a:ext cx="2720691" cy="288000"/>
          </a:xfrm>
        </p:spPr>
        <p:txBody>
          <a:bodyPr wrap="none" tIns="0" bIns="0" anchor="ctr">
            <a:noAutofit/>
          </a:bodyPr>
          <a:lstStyle>
            <a:lvl1pPr>
              <a:lnSpc>
                <a:spcPct val="100000"/>
              </a:lnSpc>
              <a:spcBef>
                <a:spcPts val="0"/>
              </a:spcBef>
              <a:spcAft>
                <a:spcPts val="0"/>
              </a:spcAft>
              <a:buFontTx/>
              <a:buNone/>
              <a:defRPr sz="1500">
                <a:solidFill>
                  <a:schemeClr val="accent1"/>
                </a:solidFill>
              </a:defRPr>
            </a:lvl1pPr>
            <a:lvl2pPr>
              <a:lnSpc>
                <a:spcPct val="100000"/>
              </a:lnSpc>
              <a:spcBef>
                <a:spcPts val="0"/>
              </a:spcBef>
              <a:spcAft>
                <a:spcPts val="0"/>
              </a:spcAft>
              <a:buFontTx/>
              <a:buNone/>
              <a:defRPr sz="1300">
                <a:solidFill>
                  <a:schemeClr val="tx1"/>
                </a:solidFill>
              </a:defRPr>
            </a:lvl2pPr>
            <a:lvl3pPr>
              <a:lnSpc>
                <a:spcPct val="100000"/>
              </a:lnSpc>
              <a:spcBef>
                <a:spcPts val="0"/>
              </a:spcBef>
              <a:spcAft>
                <a:spcPts val="0"/>
              </a:spcAft>
              <a:buFontTx/>
              <a:buNone/>
              <a:defRPr sz="1300">
                <a:solidFill>
                  <a:schemeClr val="tx1"/>
                </a:solidFill>
              </a:defRPr>
            </a:lvl3pPr>
            <a:lvl4pPr marL="1371600" indent="0">
              <a:lnSpc>
                <a:spcPct val="100000"/>
              </a:lnSpc>
              <a:spcBef>
                <a:spcPts val="0"/>
              </a:spcBef>
              <a:spcAft>
                <a:spcPts val="0"/>
              </a:spcAft>
              <a:buFontTx/>
              <a:buNone/>
              <a:defRPr sz="1300">
                <a:solidFill>
                  <a:schemeClr val="tx1"/>
                </a:solidFill>
              </a:defRPr>
            </a:lvl4pPr>
            <a:lvl5pPr marL="1828800" indent="0">
              <a:lnSpc>
                <a:spcPct val="100000"/>
              </a:lnSpc>
              <a:spcBef>
                <a:spcPts val="0"/>
              </a:spcBef>
              <a:spcAft>
                <a:spcPts val="0"/>
              </a:spcAft>
              <a:buFontTx/>
              <a:buNone/>
              <a:defRPr sz="1300">
                <a:solidFill>
                  <a:schemeClr val="tx1"/>
                </a:solidFill>
              </a:defRPr>
            </a:lvl5pPr>
          </a:lstStyle>
          <a:p>
            <a:pPr lvl="0"/>
            <a:r>
              <a:rPr lang="nb-NO" dirty="0" smtClean="0"/>
              <a:t>&lt;Navn&gt;</a:t>
            </a:r>
            <a:endParaRPr lang="en-US" dirty="0"/>
          </a:p>
        </p:txBody>
      </p:sp>
      <p:sp>
        <p:nvSpPr>
          <p:cNvPr id="32" name="Picture Placeholder 7"/>
          <p:cNvSpPr>
            <a:spLocks noGrp="1" noChangeAspect="1"/>
          </p:cNvSpPr>
          <p:nvPr>
            <p:ph type="pic" sz="quarter" idx="41" hasCustomPrompt="1"/>
          </p:nvPr>
        </p:nvSpPr>
        <p:spPr>
          <a:xfrm>
            <a:off x="415856" y="5109474"/>
            <a:ext cx="1367998" cy="1367997"/>
          </a:xfrm>
        </p:spPr>
        <p:txBody>
          <a:bodyPr lIns="36000" rIns="36000" anchor="ctr" anchorCtr="1">
            <a:normAutofit/>
          </a:bodyPr>
          <a:lstStyle>
            <a:lvl1pPr marL="0" marR="0" indent="0" algn="ctr" defTabSz="457200" rtl="0" eaLnBrk="1" fontAlgn="auto" latinLnBrk="0" hangingPunct="1">
              <a:lnSpc>
                <a:spcPts val="1700"/>
              </a:lnSpc>
              <a:spcBef>
                <a:spcPts val="1200"/>
              </a:spcBef>
              <a:spcAft>
                <a:spcPts val="400"/>
              </a:spcAft>
              <a:buClrTx/>
              <a:buSzTx/>
              <a:buFont typeface="Arial"/>
              <a:buNone/>
              <a:tabLst/>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smtClean="0"/>
          </a:p>
        </p:txBody>
      </p:sp>
    </p:spTree>
    <p:extLst>
      <p:ext uri="{BB962C8B-B14F-4D97-AF65-F5344CB8AC3E}">
        <p14:creationId xmlns:p14="http://schemas.microsoft.com/office/powerpoint/2010/main" val="1273682958"/>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lde-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03226" y="392323"/>
            <a:ext cx="8337550" cy="6270944"/>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Tree>
    <p:extLst>
      <p:ext uri="{BB962C8B-B14F-4D97-AF65-F5344CB8AC3E}">
        <p14:creationId xmlns:p14="http://schemas.microsoft.com/office/powerpoint/2010/main" val="3654216826"/>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lde m/tekst-hvit">
    <p:spTree>
      <p:nvGrpSpPr>
        <p:cNvPr id="1" name=""/>
        <p:cNvGrpSpPr/>
        <p:nvPr/>
      </p:nvGrpSpPr>
      <p:grpSpPr>
        <a:xfrm>
          <a:off x="0" y="0"/>
          <a:ext cx="0" cy="0"/>
          <a:chOff x="0" y="0"/>
          <a:chExt cx="0" cy="0"/>
        </a:xfrm>
      </p:grpSpPr>
      <p:sp>
        <p:nvSpPr>
          <p:cNvPr id="3" name="Picture Placeholder 7"/>
          <p:cNvSpPr>
            <a:spLocks noGrp="1"/>
          </p:cNvSpPr>
          <p:nvPr>
            <p:ph type="pic" sz="quarter" idx="10" hasCustomPrompt="1"/>
          </p:nvPr>
        </p:nvSpPr>
        <p:spPr>
          <a:xfrm>
            <a:off x="413385" y="392323"/>
            <a:ext cx="8328978" cy="4735972"/>
          </a:xfrm>
        </p:spPr>
        <p:txBody>
          <a:bodyPr anchor="ctr" anchorCtr="0">
            <a:normAutofit/>
          </a:bodyPr>
          <a:lstStyle>
            <a:lvl1pPr marL="0" indent="0" algn="ctr">
              <a:buFontTx/>
              <a:buNone/>
              <a:defRPr sz="140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endParaRPr lang="en-US" dirty="0"/>
          </a:p>
        </p:txBody>
      </p:sp>
      <p:sp>
        <p:nvSpPr>
          <p:cNvPr id="5" name="Content Placeholder 2"/>
          <p:cNvSpPr>
            <a:spLocks noGrp="1"/>
          </p:cNvSpPr>
          <p:nvPr>
            <p:ph idx="1" hasCustomPrompt="1"/>
          </p:nvPr>
        </p:nvSpPr>
        <p:spPr>
          <a:xfrm>
            <a:off x="386769" y="5734886"/>
            <a:ext cx="8288919" cy="928381"/>
          </a:xfrm>
        </p:spPr>
        <p:txBody>
          <a:bodyPr anchor="t"/>
          <a:lstStyle>
            <a:lvl1pPr>
              <a:lnSpc>
                <a:spcPct val="100000"/>
              </a:lnSpc>
              <a:spcBef>
                <a:spcPts val="600"/>
              </a:spcBef>
              <a:spcAft>
                <a:spcPts val="400"/>
              </a:spcAft>
              <a:defRPr sz="1500"/>
            </a:lvl1pPr>
            <a:lvl2pPr>
              <a:lnSpc>
                <a:spcPct val="100000"/>
              </a:lnSpc>
              <a:spcBef>
                <a:spcPts val="600"/>
              </a:spcBef>
              <a:defRPr/>
            </a:lvl2pPr>
            <a:lvl3pPr>
              <a:lnSpc>
                <a:spcPct val="100000"/>
              </a:lnSpc>
              <a:spcBef>
                <a:spcPts val="600"/>
              </a:spcBef>
              <a:defRPr/>
            </a:lvl3pPr>
          </a:lstStyle>
          <a:p>
            <a:pPr lvl="0"/>
            <a:r>
              <a:rPr lang="nb-NO" dirty="0" smtClean="0"/>
              <a:t>&lt;Nivå 1, </a:t>
            </a:r>
            <a:r>
              <a:rPr lang="nb-NO" dirty="0" err="1" smtClean="0"/>
              <a:t>str</a:t>
            </a:r>
            <a:r>
              <a:rPr lang="nb-NO" dirty="0" smtClean="0"/>
              <a:t> 15&gt;</a:t>
            </a:r>
          </a:p>
        </p:txBody>
      </p:sp>
      <p:cxnSp>
        <p:nvCxnSpPr>
          <p:cNvPr id="9" name="Straight Connector 8"/>
          <p:cNvCxnSpPr/>
          <p:nvPr userDrawn="1"/>
        </p:nvCxnSpPr>
        <p:spPr>
          <a:xfrm>
            <a:off x="481184" y="5520887"/>
            <a:ext cx="8194504"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0" name="Title Placeholder 1"/>
          <p:cNvSpPr>
            <a:spLocks noGrp="1"/>
          </p:cNvSpPr>
          <p:nvPr>
            <p:ph type="title" hasCustomPrompt="1"/>
          </p:nvPr>
        </p:nvSpPr>
        <p:spPr>
          <a:xfrm>
            <a:off x="376446" y="5333434"/>
            <a:ext cx="3056985" cy="307777"/>
          </a:xfrm>
          <a:prstGeom prst="rect">
            <a:avLst/>
          </a:prstGeom>
          <a:solidFill>
            <a:schemeClr val="bg1"/>
          </a:solidFill>
        </p:spPr>
        <p:txBody>
          <a:bodyPr vert="horz" wrap="none" lIns="91440" tIns="0" rIns="91440" bIns="0" rtlCol="0" anchor="t">
            <a:spAutoFit/>
          </a:bodyPr>
          <a:lstStyle>
            <a:lvl1pPr>
              <a:defRPr baseline="0"/>
            </a:lvl1pPr>
          </a:lstStyle>
          <a:p>
            <a:r>
              <a:rPr lang="nb-NO" dirty="0" smtClean="0"/>
              <a:t>&lt;overskrift, </a:t>
            </a:r>
            <a:r>
              <a:rPr lang="nb-NO" dirty="0" err="1" smtClean="0"/>
              <a:t>str</a:t>
            </a:r>
            <a:r>
              <a:rPr lang="nb-NO" dirty="0" smtClean="0"/>
              <a:t> 20</a:t>
            </a:r>
            <a:endParaRPr lang="en-US" dirty="0"/>
          </a:p>
        </p:txBody>
      </p:sp>
    </p:spTree>
    <p:extLst>
      <p:ext uri="{BB962C8B-B14F-4D97-AF65-F5344CB8AC3E}">
        <p14:creationId xmlns:p14="http://schemas.microsoft.com/office/powerpoint/2010/main" val="2837040887"/>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hvi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581558"/>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t-hvi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75091" y="2996789"/>
            <a:ext cx="4396995" cy="620683"/>
          </a:xfrm>
        </p:spPr>
        <p:txBody>
          <a:bodyPr wrap="square" anchor="b">
            <a:spAutoFit/>
          </a:bodyPr>
          <a:lstStyle>
            <a:lvl1pPr algn="ctr">
              <a:lnSpc>
                <a:spcPts val="2400"/>
              </a:lnSpc>
              <a:defRPr sz="2200" i="1" baseline="0">
                <a:solidFill>
                  <a:srgbClr val="000000"/>
                </a:solidFill>
              </a:defRPr>
            </a:lvl1pPr>
          </a:lstStyle>
          <a:p>
            <a:r>
              <a:rPr lang="nb-NO" dirty="0" smtClean="0"/>
              <a:t>&lt;takk for oppmerksomheten&gt;</a:t>
            </a:r>
            <a:endParaRPr lang="en-US" dirty="0"/>
          </a:p>
        </p:txBody>
      </p:sp>
      <p:cxnSp>
        <p:nvCxnSpPr>
          <p:cNvPr id="7" name="Straight Connector 6"/>
          <p:cNvCxnSpPr/>
          <p:nvPr userDrawn="1"/>
        </p:nvCxnSpPr>
        <p:spPr>
          <a:xfrm>
            <a:off x="3839865" y="3897833"/>
            <a:ext cx="1496337"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9"/>
          <p:cNvSpPr>
            <a:spLocks noGrp="1"/>
          </p:cNvSpPr>
          <p:nvPr>
            <p:ph type="body" sz="quarter" idx="10" hasCustomPrompt="1"/>
          </p:nvPr>
        </p:nvSpPr>
        <p:spPr>
          <a:xfrm>
            <a:off x="2375091" y="4145045"/>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1" name="Text Placeholder 9"/>
          <p:cNvSpPr>
            <a:spLocks noGrp="1"/>
          </p:cNvSpPr>
          <p:nvPr>
            <p:ph type="body" sz="quarter" idx="11" hasCustomPrompt="1"/>
          </p:nvPr>
        </p:nvSpPr>
        <p:spPr>
          <a:xfrm>
            <a:off x="2375091" y="4385561"/>
            <a:ext cx="4396995" cy="251795"/>
          </a:xfrm>
        </p:spPr>
        <p:txBody>
          <a:bodyPr tIns="0" bIns="36000" anchor="ctr" anchorCtr="1">
            <a:noAutofit/>
          </a:bodyPr>
          <a:lstStyle>
            <a:lvl1pPr marL="0" indent="0">
              <a:buFontTx/>
              <a:buNone/>
              <a:defRPr sz="1200" b="0" i="1">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sp>
        <p:nvSpPr>
          <p:cNvPr id="12" name="Text Placeholder 9"/>
          <p:cNvSpPr>
            <a:spLocks noGrp="1"/>
          </p:cNvSpPr>
          <p:nvPr>
            <p:ph type="body" sz="quarter" idx="12" hasCustomPrompt="1"/>
          </p:nvPr>
        </p:nvSpPr>
        <p:spPr>
          <a:xfrm>
            <a:off x="2375091" y="4626296"/>
            <a:ext cx="4396995" cy="251795"/>
          </a:xfrm>
        </p:spPr>
        <p:txBody>
          <a:bodyPr tIns="0" bIns="36000" anchor="ctr" anchorCtr="1">
            <a:noAutofit/>
          </a:bodyPr>
          <a:lstStyle>
            <a:lvl1pPr marL="0" indent="0">
              <a:buFontTx/>
              <a:buNone/>
              <a:defRPr sz="1200" b="0" i="1" baseline="0">
                <a:solidFill>
                  <a:srgbClr val="000000"/>
                </a:solidFill>
              </a:defRPr>
            </a:lvl1pPr>
            <a:lvl2pPr marL="268288" indent="0">
              <a:buFontTx/>
              <a:buNone/>
              <a:defRPr sz="1400" b="0" i="1"/>
            </a:lvl2pPr>
            <a:lvl3pPr marL="534987" indent="0">
              <a:buFontTx/>
              <a:buNone/>
              <a:defRPr sz="1400" b="0" i="1"/>
            </a:lvl3pPr>
            <a:lvl4pPr marL="1371600" indent="0">
              <a:buFontTx/>
              <a:buNone/>
              <a:defRPr sz="1400" b="0" i="1"/>
            </a:lvl4pPr>
            <a:lvl5pPr marL="1828800" indent="0">
              <a:buFontTx/>
              <a:buNone/>
              <a:defRPr sz="1400" b="0" i="1"/>
            </a:lvl5pPr>
          </a:lstStyle>
          <a:p>
            <a:pPr lvl="0"/>
            <a:r>
              <a:rPr lang="nb-NO" dirty="0" smtClean="0"/>
              <a:t>&lt;Navn&gt;</a:t>
            </a:r>
          </a:p>
        </p:txBody>
      </p:sp>
      <p:pic>
        <p:nvPicPr>
          <p:cNvPr id="9" name="Picture 8"/>
          <p:cNvPicPr>
            <a:picLocks noChangeAspect="1"/>
          </p:cNvPicPr>
          <p:nvPr userDrawn="1"/>
        </p:nvPicPr>
        <p:blipFill>
          <a:blip r:embed="rId2"/>
          <a:stretch>
            <a:fillRect/>
          </a:stretch>
        </p:blipFill>
        <p:spPr>
          <a:xfrm>
            <a:off x="4325580" y="201679"/>
            <a:ext cx="504000" cy="122733"/>
          </a:xfrm>
          <a:prstGeom prst="rect">
            <a:avLst/>
          </a:prstGeom>
        </p:spPr>
      </p:pic>
    </p:spTree>
    <p:extLst>
      <p:ext uri="{BB962C8B-B14F-4D97-AF65-F5344CB8AC3E}">
        <p14:creationId xmlns:p14="http://schemas.microsoft.com/office/powerpoint/2010/main" val="315153334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5" name="Content Placeholder 2"/>
          <p:cNvSpPr>
            <a:spLocks noGrp="1"/>
          </p:cNvSpPr>
          <p:nvPr>
            <p:ph idx="1" hasCustomPrompt="1"/>
          </p:nvPr>
        </p:nvSpPr>
        <p:spPr>
          <a:xfrm>
            <a:off x="320675" y="1260792"/>
            <a:ext cx="8493125" cy="5400358"/>
          </a:xfrm>
        </p:spPr>
        <p:txBody>
          <a:bodyPr bIns="327600" anchor="b" anchorCtr="0"/>
          <a:lstStyle>
            <a:lvl1pPr>
              <a:spcBef>
                <a:spcPts val="1200"/>
              </a:spcBef>
              <a:defRPr cap="all">
                <a:solidFill>
                  <a:schemeClr val="tx1"/>
                </a:solidFill>
              </a:defRPr>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p:txBody>
      </p:sp>
    </p:spTree>
    <p:extLst>
      <p:ext uri="{BB962C8B-B14F-4D97-AF65-F5344CB8AC3E}">
        <p14:creationId xmlns:p14="http://schemas.microsoft.com/office/powerpoint/2010/main" val="89435227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kolonne-hv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smtClean="0"/>
              <a:t>&lt;overskrift, </a:t>
            </a:r>
            <a:r>
              <a:rPr lang="nb-NO" dirty="0" err="1" smtClean="0"/>
              <a:t>str</a:t>
            </a:r>
            <a:r>
              <a:rPr lang="nb-NO" dirty="0" smtClean="0"/>
              <a:t> 20&gt;</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a:t>
            </a:fld>
            <a:endParaRPr lang="en-US" dirty="0"/>
          </a:p>
        </p:txBody>
      </p:sp>
      <p:sp>
        <p:nvSpPr>
          <p:cNvPr id="6" name="Text Placeholder 5"/>
          <p:cNvSpPr>
            <a:spLocks noGrp="1"/>
          </p:cNvSpPr>
          <p:nvPr>
            <p:ph type="body" sz="quarter" idx="11" hasCustomPrompt="1"/>
          </p:nvPr>
        </p:nvSpPr>
        <p:spPr>
          <a:xfrm>
            <a:off x="330129" y="1262063"/>
            <a:ext cx="8487218" cy="5399087"/>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351067674"/>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71198"/>
            <a:ext cx="4173044" cy="5389952"/>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262063"/>
            <a:ext cx="4173044" cy="5389952"/>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3938044995"/>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 kolonner m/overskrift-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4"/>
            <a:ext cx="4173044" cy="5043486"/>
          </a:xfrm>
        </p:spPr>
        <p:txBody>
          <a:bodyPr lIns="108000"/>
          <a:lstStyle>
            <a:lvl1pPr>
              <a:defRPr sz="1700"/>
            </a:lvl1pPr>
            <a:lvl2pPr>
              <a:defRPr sz="1500"/>
            </a:lvl2pPr>
            <a:lvl3pPr>
              <a:defRPr sz="1500"/>
            </a:lvl3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4632714" y="1608529"/>
            <a:ext cx="4173044" cy="5043486"/>
          </a:xfrm>
        </p:spPr>
        <p:txBody>
          <a:bodyPr lIns="108000"/>
          <a:lstStyle>
            <a:lvl1pPr>
              <a:defRPr sz="1700"/>
            </a:lvl1p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3887992"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13098" y="1435996"/>
            <a:ext cx="38664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463271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319211872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e kolonner-hvit">
    <p:spTree>
      <p:nvGrpSpPr>
        <p:cNvPr id="1" name=""/>
        <p:cNvGrpSpPr/>
        <p:nvPr/>
      </p:nvGrpSpPr>
      <p:grpSpPr>
        <a:xfrm>
          <a:off x="0" y="0"/>
          <a:ext cx="0" cy="0"/>
          <a:chOff x="0" y="0"/>
          <a:chExt cx="0" cy="0"/>
        </a:xfrm>
      </p:grpSpPr>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262064"/>
            <a:ext cx="2628000" cy="5399086"/>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
        <p:nvSpPr>
          <p:cNvPr id="13" name="Text Placeholder 5"/>
          <p:cNvSpPr>
            <a:spLocks noGrp="1"/>
          </p:cNvSpPr>
          <p:nvPr>
            <p:ph type="body" sz="quarter" idx="15" hasCustomPrompt="1"/>
          </p:nvPr>
        </p:nvSpPr>
        <p:spPr>
          <a:xfrm>
            <a:off x="6191636" y="1262065"/>
            <a:ext cx="2628000" cy="5399085"/>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Tree>
    <p:extLst>
      <p:ext uri="{BB962C8B-B14F-4D97-AF65-F5344CB8AC3E}">
        <p14:creationId xmlns:p14="http://schemas.microsoft.com/office/powerpoint/2010/main" val="219052785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e kolonner m/overskrift-hvit">
    <p:spTree>
      <p:nvGrpSpPr>
        <p:cNvPr id="1" name=""/>
        <p:cNvGrpSpPr/>
        <p:nvPr/>
      </p:nvGrpSpPr>
      <p:grpSpPr>
        <a:xfrm>
          <a:off x="0" y="0"/>
          <a:ext cx="0" cy="0"/>
          <a:chOff x="0" y="0"/>
          <a:chExt cx="0" cy="0"/>
        </a:xfrm>
      </p:grpSpPr>
      <p:cxnSp>
        <p:nvCxnSpPr>
          <p:cNvPr id="18" name="Straight Connector 17"/>
          <p:cNvCxnSpPr/>
          <p:nvPr userDrawn="1"/>
        </p:nvCxnSpPr>
        <p:spPr>
          <a:xfrm>
            <a:off x="6291055"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14" name="Text Placeholder 5"/>
          <p:cNvSpPr>
            <a:spLocks noGrp="1"/>
          </p:cNvSpPr>
          <p:nvPr>
            <p:ph type="body" sz="quarter" idx="11" hasCustomPrompt="1"/>
          </p:nvPr>
        </p:nvSpPr>
        <p:spPr>
          <a:xfrm>
            <a:off x="330130" y="1617663"/>
            <a:ext cx="2628000" cy="5043487"/>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5" name="Text Placeholder 5"/>
          <p:cNvSpPr>
            <a:spLocks noGrp="1"/>
          </p:cNvSpPr>
          <p:nvPr>
            <p:ph type="body" sz="quarter" idx="12" hasCustomPrompt="1"/>
          </p:nvPr>
        </p:nvSpPr>
        <p:spPr>
          <a:xfrm>
            <a:off x="3260883"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7" name="Straight Connector 6"/>
          <p:cNvCxnSpPr/>
          <p:nvPr userDrawn="1"/>
        </p:nvCxnSpPr>
        <p:spPr>
          <a:xfrm>
            <a:off x="456087"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369429" y="1435996"/>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31394"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2" name="Text Placeholder 5"/>
          <p:cNvSpPr>
            <a:spLocks noGrp="1"/>
          </p:cNvSpPr>
          <p:nvPr>
            <p:ph type="body" sz="quarter" idx="14" hasCustomPrompt="1"/>
          </p:nvPr>
        </p:nvSpPr>
        <p:spPr>
          <a:xfrm>
            <a:off x="3260883"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13" name="Text Placeholder 5"/>
          <p:cNvSpPr>
            <a:spLocks noGrp="1"/>
          </p:cNvSpPr>
          <p:nvPr>
            <p:ph type="body" sz="quarter" idx="15" hasCustomPrompt="1"/>
          </p:nvPr>
        </p:nvSpPr>
        <p:spPr>
          <a:xfrm>
            <a:off x="6191636" y="1617663"/>
            <a:ext cx="2628000" cy="5043487"/>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17" name="Text Placeholder 5"/>
          <p:cNvSpPr>
            <a:spLocks noGrp="1"/>
          </p:cNvSpPr>
          <p:nvPr>
            <p:ph type="body" sz="quarter" idx="16" hasCustomPrompt="1"/>
          </p:nvPr>
        </p:nvSpPr>
        <p:spPr>
          <a:xfrm>
            <a:off x="6191636" y="1272002"/>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69886873"/>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e kolonner m/bilde og overskrift-hvit">
    <p:spTree>
      <p:nvGrpSpPr>
        <p:cNvPr id="1" name=""/>
        <p:cNvGrpSpPr/>
        <p:nvPr/>
      </p:nvGrpSpPr>
      <p:grpSpPr>
        <a:xfrm>
          <a:off x="0" y="0"/>
          <a:ext cx="0" cy="0"/>
          <a:chOff x="0" y="0"/>
          <a:chExt cx="0" cy="0"/>
        </a:xfrm>
      </p:grpSpPr>
      <p:sp>
        <p:nvSpPr>
          <p:cNvPr id="13" name="Picture Placeholder 4"/>
          <p:cNvSpPr>
            <a:spLocks noGrp="1" noChangeAspect="1"/>
          </p:cNvSpPr>
          <p:nvPr>
            <p:ph type="pic" sz="quarter" idx="15" hasCustomPrompt="1"/>
          </p:nvPr>
        </p:nvSpPr>
        <p:spPr>
          <a:xfrm>
            <a:off x="417537"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5" name="Picture Placeholder 4"/>
          <p:cNvSpPr>
            <a:spLocks noGrp="1" noChangeAspect="1"/>
          </p:cNvSpPr>
          <p:nvPr>
            <p:ph type="pic" sz="quarter" idx="16" hasCustomPrompt="1"/>
          </p:nvPr>
        </p:nvSpPr>
        <p:spPr>
          <a:xfrm>
            <a:off x="3322662"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sp>
        <p:nvSpPr>
          <p:cNvPr id="16" name="Picture Placeholder 4"/>
          <p:cNvSpPr>
            <a:spLocks noGrp="1" noChangeAspect="1"/>
          </p:cNvSpPr>
          <p:nvPr>
            <p:ph type="pic" sz="quarter" idx="17" hasCustomPrompt="1"/>
          </p:nvPr>
        </p:nvSpPr>
        <p:spPr>
          <a:xfrm>
            <a:off x="6203364" y="1312865"/>
            <a:ext cx="1944042" cy="1943209"/>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18" name="Straight Connector 17"/>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9"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20"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cxnSp>
        <p:nvCxnSpPr>
          <p:cNvPr id="21" name="Straight Connector 20"/>
          <p:cNvCxnSpPr/>
          <p:nvPr userDrawn="1"/>
        </p:nvCxnSpPr>
        <p:spPr>
          <a:xfrm>
            <a:off x="6291055"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2" name="Text Placeholder 5"/>
          <p:cNvSpPr>
            <a:spLocks noGrp="1"/>
          </p:cNvSpPr>
          <p:nvPr>
            <p:ph type="body" sz="quarter" idx="11" hasCustomPrompt="1"/>
          </p:nvPr>
        </p:nvSpPr>
        <p:spPr>
          <a:xfrm>
            <a:off x="330130" y="4104047"/>
            <a:ext cx="2628000" cy="2557103"/>
          </a:xfrm>
        </p:spPr>
        <p:txBody>
          <a:bodyPr lIns="108000"/>
          <a:lstStyle>
            <a:lvl1pPr>
              <a:defRPr sz="1600"/>
            </a:lvl1pPr>
            <a:lvl2pPr>
              <a:defRPr sz="1500"/>
            </a:lvl2pPr>
            <a:lvl3pPr>
              <a:defRPr sz="1500"/>
            </a:lvl3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3" name="Text Placeholder 5"/>
          <p:cNvSpPr>
            <a:spLocks noGrp="1"/>
          </p:cNvSpPr>
          <p:nvPr>
            <p:ph type="body" sz="quarter" idx="12" hasCustomPrompt="1"/>
          </p:nvPr>
        </p:nvSpPr>
        <p:spPr>
          <a:xfrm>
            <a:off x="3260883"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24" name="Straight Connector 23"/>
          <p:cNvCxnSpPr/>
          <p:nvPr userDrawn="1"/>
        </p:nvCxnSpPr>
        <p:spPr>
          <a:xfrm>
            <a:off x="456087"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3369429" y="3922379"/>
            <a:ext cx="2448000" cy="0"/>
          </a:xfrm>
          <a:prstGeom prst="line">
            <a:avLst/>
          </a:prstGeom>
          <a:ln w="12700" cmpd="sng">
            <a:solidFill>
              <a:srgbClr val="6C6559"/>
            </a:solidFill>
          </a:ln>
          <a:effectLst/>
        </p:spPr>
        <p:style>
          <a:lnRef idx="2">
            <a:schemeClr val="accent1"/>
          </a:lnRef>
          <a:fillRef idx="0">
            <a:schemeClr val="accent1"/>
          </a:fillRef>
          <a:effectRef idx="1">
            <a:schemeClr val="accent1"/>
          </a:effectRef>
          <a:fontRef idx="minor">
            <a:schemeClr val="tx1"/>
          </a:fontRef>
        </p:style>
      </p:cxnSp>
      <p:sp>
        <p:nvSpPr>
          <p:cNvPr id="26" name="Text Placeholder 5"/>
          <p:cNvSpPr>
            <a:spLocks noGrp="1"/>
          </p:cNvSpPr>
          <p:nvPr>
            <p:ph type="body" sz="quarter" idx="13" hasCustomPrompt="1"/>
          </p:nvPr>
        </p:nvSpPr>
        <p:spPr>
          <a:xfrm>
            <a:off x="331394"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7" name="Text Placeholder 5"/>
          <p:cNvSpPr>
            <a:spLocks noGrp="1"/>
          </p:cNvSpPr>
          <p:nvPr>
            <p:ph type="body" sz="quarter" idx="14" hasCustomPrompt="1"/>
          </p:nvPr>
        </p:nvSpPr>
        <p:spPr>
          <a:xfrm>
            <a:off x="3260883"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
        <p:nvSpPr>
          <p:cNvPr id="28" name="Text Placeholder 5"/>
          <p:cNvSpPr>
            <a:spLocks noGrp="1"/>
          </p:cNvSpPr>
          <p:nvPr>
            <p:ph type="body" sz="quarter" idx="18" hasCustomPrompt="1"/>
          </p:nvPr>
        </p:nvSpPr>
        <p:spPr>
          <a:xfrm>
            <a:off x="6191636" y="4104047"/>
            <a:ext cx="2628000" cy="2557103"/>
          </a:xfrm>
        </p:spPr>
        <p:txBody>
          <a:bodyPr lIns="108000"/>
          <a:lstStyle>
            <a:lvl1pPr>
              <a:defRPr sz="1600"/>
            </a:lvl1pPr>
          </a:lstStyle>
          <a:p>
            <a:pPr lvl="0"/>
            <a:r>
              <a:rPr lang="nb-NO" dirty="0" smtClean="0"/>
              <a:t>&lt;Nivå 1, </a:t>
            </a:r>
            <a:r>
              <a:rPr lang="nb-NO" dirty="0" err="1" smtClean="0"/>
              <a:t>str</a:t>
            </a:r>
            <a:r>
              <a:rPr lang="nb-NO" dirty="0" smtClean="0"/>
              <a:t> 16,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sp>
        <p:nvSpPr>
          <p:cNvPr id="29" name="Text Placeholder 5"/>
          <p:cNvSpPr>
            <a:spLocks noGrp="1"/>
          </p:cNvSpPr>
          <p:nvPr>
            <p:ph type="body" sz="quarter" idx="19" hasCustomPrompt="1"/>
          </p:nvPr>
        </p:nvSpPr>
        <p:spPr>
          <a:xfrm>
            <a:off x="6191636" y="3758385"/>
            <a:ext cx="2215536" cy="276999"/>
          </a:xfrm>
          <a:solidFill>
            <a:schemeClr val="bg1"/>
          </a:solidFill>
        </p:spPr>
        <p:txBody>
          <a:bodyPr wrap="none" lIns="108000" tIns="0" bIns="0">
            <a:spAutoFit/>
          </a:bodyPr>
          <a:lstStyle>
            <a:lvl1pPr marL="0" indent="0">
              <a:lnSpc>
                <a:spcPct val="100000"/>
              </a:lnSpc>
              <a:spcBef>
                <a:spcPts val="0"/>
              </a:spcBef>
              <a:spcAft>
                <a:spcPts val="0"/>
              </a:spcAft>
              <a:buFontTx/>
              <a:buNone/>
              <a:defRPr sz="1800" b="0" i="0" cap="none">
                <a:solidFill>
                  <a:schemeClr val="accent1"/>
                </a:solidFill>
              </a:defRPr>
            </a:lvl1pPr>
            <a:lvl2pPr marL="268288" indent="0">
              <a:buFontTx/>
              <a:buNone/>
              <a:defRPr cap="all">
                <a:solidFill>
                  <a:srgbClr val="887E6F"/>
                </a:solidFill>
              </a:defRPr>
            </a:lvl2pPr>
            <a:lvl3pPr marL="534987" indent="0">
              <a:buFontTx/>
              <a:buNone/>
              <a:defRPr cap="all">
                <a:solidFill>
                  <a:srgbClr val="887E6F"/>
                </a:solidFill>
              </a:defRPr>
            </a:lvl3pPr>
            <a:lvl4pPr marL="1371600" indent="0">
              <a:buFontTx/>
              <a:buNone/>
              <a:defRPr cap="all">
                <a:solidFill>
                  <a:srgbClr val="887E6F"/>
                </a:solidFill>
              </a:defRPr>
            </a:lvl4pPr>
            <a:lvl5pPr marL="1828800" indent="0">
              <a:buFontTx/>
              <a:buNone/>
              <a:defRPr cap="all">
                <a:solidFill>
                  <a:srgbClr val="887E6F"/>
                </a:solidFill>
              </a:defRPr>
            </a:lvl5pPr>
          </a:lstStyle>
          <a:p>
            <a:pPr lvl="0"/>
            <a:r>
              <a:rPr lang="nb-NO" dirty="0" smtClean="0"/>
              <a:t>&lt;Overskrift, </a:t>
            </a:r>
            <a:r>
              <a:rPr lang="nb-NO" dirty="0" err="1" smtClean="0"/>
              <a:t>str</a:t>
            </a:r>
            <a:r>
              <a:rPr lang="nb-NO" dirty="0" smtClean="0"/>
              <a:t> 18&gt;</a:t>
            </a:r>
            <a:endParaRPr lang="en-US" dirty="0"/>
          </a:p>
        </p:txBody>
      </p:sp>
    </p:spTree>
    <p:extLst>
      <p:ext uri="{BB962C8B-B14F-4D97-AF65-F5344CB8AC3E}">
        <p14:creationId xmlns:p14="http://schemas.microsoft.com/office/powerpoint/2010/main" val="593901232"/>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ksjonsside m/bilde-hvit">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3225175" y="1831023"/>
            <a:ext cx="2700000" cy="2700000"/>
          </a:xfrm>
        </p:spPr>
        <p:txBody>
          <a:bodyPr anchor="ctr" anchorCtr="1">
            <a:normAutofit/>
          </a:bodyPr>
          <a:lstStyle>
            <a:lvl1pPr algn="ctr">
              <a:defRPr sz="1400" baseline="0">
                <a:solidFill>
                  <a:schemeClr val="tx1"/>
                </a:solidFill>
              </a:defRPr>
            </a:lvl1pPr>
          </a:lstStyle>
          <a:p>
            <a:r>
              <a:rPr lang="en-US" dirty="0" err="1" smtClean="0"/>
              <a:t>Klikk</a:t>
            </a:r>
            <a:r>
              <a:rPr lang="en-US" dirty="0" smtClean="0"/>
              <a:t> - </a:t>
            </a:r>
            <a:r>
              <a:rPr lang="en-US" dirty="0" err="1" smtClean="0"/>
              <a:t>eller</a:t>
            </a:r>
            <a:r>
              <a:rPr lang="en-US" dirty="0" smtClean="0"/>
              <a:t> drag and drop - for </a:t>
            </a:r>
            <a:r>
              <a:rPr lang="en-US" dirty="0" err="1" smtClean="0"/>
              <a:t>å</a:t>
            </a:r>
            <a:r>
              <a:rPr lang="en-US" dirty="0" smtClean="0"/>
              <a:t> </a:t>
            </a:r>
            <a:r>
              <a:rPr lang="en-US" dirty="0" err="1" smtClean="0"/>
              <a:t>sette</a:t>
            </a:r>
            <a:r>
              <a:rPr lang="en-US" dirty="0" smtClean="0"/>
              <a:t> inn </a:t>
            </a:r>
            <a:r>
              <a:rPr lang="en-US" dirty="0" err="1" smtClean="0"/>
              <a:t>bilde</a:t>
            </a:r>
            <a:r>
              <a:rPr lang="en-US" dirty="0" smtClean="0"/>
              <a:t> (</a:t>
            </a:r>
            <a:r>
              <a:rPr lang="en-US" dirty="0" err="1" smtClean="0"/>
              <a:t>merk</a:t>
            </a:r>
            <a:r>
              <a:rPr lang="en-US" dirty="0" smtClean="0"/>
              <a:t> at “</a:t>
            </a:r>
            <a:r>
              <a:rPr lang="en-US" dirty="0" err="1" smtClean="0"/>
              <a:t>runde</a:t>
            </a:r>
            <a:r>
              <a:rPr lang="en-US" dirty="0" smtClean="0"/>
              <a:t>” </a:t>
            </a:r>
            <a:r>
              <a:rPr lang="en-US" dirty="0" err="1" smtClean="0"/>
              <a:t>bilder</a:t>
            </a:r>
            <a:r>
              <a:rPr lang="en-US" dirty="0" smtClean="0"/>
              <a:t> passer best).</a:t>
            </a:r>
            <a:endParaRPr lang="en-US" dirty="0"/>
          </a:p>
        </p:txBody>
      </p:sp>
      <p:cxnSp>
        <p:nvCxnSpPr>
          <p:cNvPr id="4" name="Straight Connector 3"/>
          <p:cNvCxnSpPr/>
          <p:nvPr userDrawn="1"/>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6"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7"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925662914"/>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1945" y="1262063"/>
            <a:ext cx="8481855" cy="5401203"/>
          </a:xfrm>
          <a:prstGeom prst="rect">
            <a:avLst/>
          </a:prstGeom>
        </p:spPr>
        <p:txBody>
          <a:bodyPr vert="horz" lIns="108000" tIns="45720" rIns="91440" bIns="45720" rtlCol="0">
            <a:noAutofit/>
          </a:bodyPr>
          <a:lstStyle/>
          <a:p>
            <a:pPr lvl="0"/>
            <a:r>
              <a:rPr lang="nb-NO" dirty="0" smtClean="0"/>
              <a:t>&lt;Nivå 1, </a:t>
            </a:r>
            <a:r>
              <a:rPr lang="nb-NO" dirty="0" err="1" smtClean="0"/>
              <a:t>str</a:t>
            </a:r>
            <a:r>
              <a:rPr lang="nb-NO" dirty="0" smtClean="0"/>
              <a:t> 17, </a:t>
            </a:r>
            <a:r>
              <a:rPr lang="nb-NO" dirty="0" err="1" smtClean="0"/>
              <a:t>bullets</a:t>
            </a:r>
            <a:r>
              <a:rPr lang="nb-NO" dirty="0" smtClean="0"/>
              <a:t> kan brukes, men er ikke nødvendig&gt;</a:t>
            </a:r>
          </a:p>
          <a:p>
            <a:pPr lvl="1"/>
            <a:r>
              <a:rPr lang="nb-NO" dirty="0" smtClean="0"/>
              <a:t>&lt;Nivå 2, </a:t>
            </a:r>
            <a:r>
              <a:rPr lang="nb-NO" dirty="0" err="1" smtClean="0"/>
              <a:t>str</a:t>
            </a:r>
            <a:r>
              <a:rPr lang="nb-NO" dirty="0" smtClean="0"/>
              <a:t> 15&gt;</a:t>
            </a:r>
          </a:p>
          <a:p>
            <a:pPr lvl="2"/>
            <a:r>
              <a:rPr lang="nb-NO" dirty="0" smtClean="0"/>
              <a:t>&lt;Nivå 3, </a:t>
            </a:r>
            <a:r>
              <a:rPr lang="nb-NO" dirty="0" err="1" smtClean="0"/>
              <a:t>str</a:t>
            </a:r>
            <a:r>
              <a:rPr lang="nb-NO" dirty="0" smtClean="0"/>
              <a:t> 15&gt;</a:t>
            </a:r>
          </a:p>
        </p:txBody>
      </p:sp>
      <p:cxnSp>
        <p:nvCxnSpPr>
          <p:cNvPr id="7" name="Straight Connector 6"/>
          <p:cNvCxnSpPr/>
          <p:nvPr/>
        </p:nvCxnSpPr>
        <p:spPr>
          <a:xfrm>
            <a:off x="417224" y="593312"/>
            <a:ext cx="83160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21623" y="418905"/>
            <a:ext cx="3224484" cy="307777"/>
          </a:xfrm>
          <a:prstGeom prst="rect">
            <a:avLst/>
          </a:prstGeom>
          <a:solidFill>
            <a:schemeClr val="bg1"/>
          </a:solidFill>
        </p:spPr>
        <p:txBody>
          <a:bodyPr vert="horz" wrap="none" lIns="91440" tIns="0" rIns="91440" bIns="0" rtlCol="0" anchor="t">
            <a:spAutoFit/>
          </a:bodyPr>
          <a:lstStyle/>
          <a:p>
            <a:r>
              <a:rPr lang="nb-NO" dirty="0" smtClean="0"/>
              <a:t>&lt;overskrift, </a:t>
            </a:r>
            <a:r>
              <a:rPr lang="nb-NO" dirty="0" err="1" smtClean="0"/>
              <a:t>str</a:t>
            </a:r>
            <a:r>
              <a:rPr lang="nb-NO" dirty="0" smtClean="0"/>
              <a:t> 20&gt;</a:t>
            </a:r>
            <a:endParaRPr lang="en-US" dirty="0"/>
          </a:p>
        </p:txBody>
      </p:sp>
      <p:sp>
        <p:nvSpPr>
          <p:cNvPr id="6" name="Slide Number Placeholder 5"/>
          <p:cNvSpPr>
            <a:spLocks noGrp="1"/>
          </p:cNvSpPr>
          <p:nvPr>
            <p:ph type="sldNum" sz="quarter" idx="4"/>
          </p:nvPr>
        </p:nvSpPr>
        <p:spPr>
          <a:xfrm>
            <a:off x="8424450" y="431131"/>
            <a:ext cx="306857" cy="276999"/>
          </a:xfrm>
          <a:prstGeom prst="rect">
            <a:avLst/>
          </a:prstGeom>
          <a:solidFill>
            <a:srgbClr val="FFFFFF"/>
          </a:solidFill>
        </p:spPr>
        <p:txBody>
          <a:bodyPr vert="horz" wrap="square" lIns="36000" tIns="45720" rIns="0" bIns="45720" rtlCol="0" anchor="ctr">
            <a:spAutoFit/>
          </a:bodyPr>
          <a:lstStyle>
            <a:lvl1pPr algn="r">
              <a:defRPr sz="1200">
                <a:solidFill>
                  <a:schemeClr val="accent1"/>
                </a:solidFill>
              </a:defRPr>
            </a:lvl1pPr>
          </a:lstStyle>
          <a:p>
            <a:fld id="{FF67BF5B-7344-D747-A0C2-CBD7B2ACBC85}" type="slidenum">
              <a:rPr lang="en-US" smtClean="0"/>
              <a:pPr/>
              <a:t>‹#›</a:t>
            </a:fld>
            <a:endParaRPr lang="en-US" dirty="0"/>
          </a:p>
        </p:txBody>
      </p:sp>
    </p:spTree>
    <p:extLst>
      <p:ext uri="{BB962C8B-B14F-4D97-AF65-F5344CB8AC3E}">
        <p14:creationId xmlns:p14="http://schemas.microsoft.com/office/powerpoint/2010/main" val="2463004899"/>
      </p:ext>
    </p:extLst>
  </p:cSld>
  <p:clrMap bg1="lt1" tx1="dk1" bg2="lt2" tx2="dk2" accent1="accent1" accent2="accent2" accent3="accent3" accent4="accent4" accent5="accent5" accent6="accent6" hlink="hlink" folHlink="folHlink"/>
  <p:sldLayoutIdLst>
    <p:sldLayoutId id="2147483649" r:id="rId1"/>
    <p:sldLayoutId id="2147483704" r:id="rId2"/>
    <p:sldLayoutId id="2147483699" r:id="rId3"/>
    <p:sldLayoutId id="2147483664" r:id="rId4"/>
    <p:sldLayoutId id="2147483700" r:id="rId5"/>
    <p:sldLayoutId id="2147483702" r:id="rId6"/>
    <p:sldLayoutId id="2147483701" r:id="rId7"/>
    <p:sldLayoutId id="2147483688" r:id="rId8"/>
    <p:sldLayoutId id="2147483684" r:id="rId9"/>
    <p:sldLayoutId id="2147483685" r:id="rId10"/>
    <p:sldLayoutId id="2147483686" r:id="rId11"/>
    <p:sldLayoutId id="2147483696" r:id="rId12"/>
    <p:sldLayoutId id="2147483695" r:id="rId13"/>
    <p:sldLayoutId id="2147483697" r:id="rId14"/>
    <p:sldLayoutId id="2147483691" r:id="rId15"/>
    <p:sldLayoutId id="2147483687" r:id="rId16"/>
    <p:sldLayoutId id="2147483694" r:id="rId17"/>
    <p:sldLayoutId id="2147483665" r:id="rId18"/>
    <p:sldLayoutId id="2147483703" r:id="rId19"/>
  </p:sldLayoutIdLst>
  <p:transition>
    <p:fade thruBlk="1"/>
  </p:transition>
  <p:timing>
    <p:tnLst>
      <p:par>
        <p:cTn id="1" dur="indefinite" restart="never" nodeType="tmRoot"/>
      </p:par>
    </p:tnLst>
  </p:timing>
  <p:hf hdr="0" ftr="0" dt="0"/>
  <p:txStyles>
    <p:titleStyle>
      <a:lvl1pPr algn="l" defTabSz="457200" rtl="0" eaLnBrk="1" latinLnBrk="0" hangingPunct="1">
        <a:spcBef>
          <a:spcPct val="0"/>
        </a:spcBef>
        <a:buNone/>
        <a:defRPr sz="2000" b="0" i="1" kern="1200" cap="all" spc="20" baseline="0">
          <a:solidFill>
            <a:schemeClr val="accent1"/>
          </a:solidFill>
          <a:latin typeface="Georgia"/>
          <a:ea typeface="+mj-ea"/>
          <a:cs typeface="Georgia"/>
        </a:defRPr>
      </a:lvl1pPr>
    </p:titleStyle>
    <p:bodyStyle>
      <a:lvl1pPr marL="0" indent="0" algn="l" defTabSz="457200" rtl="0" eaLnBrk="1" latinLnBrk="0" hangingPunct="1">
        <a:lnSpc>
          <a:spcPts val="1700"/>
        </a:lnSpc>
        <a:spcBef>
          <a:spcPts val="600"/>
        </a:spcBef>
        <a:spcAft>
          <a:spcPts val="400"/>
        </a:spcAft>
        <a:buFont typeface="Arial"/>
        <a:buNone/>
        <a:defRPr sz="1700" kern="1200" baseline="0">
          <a:solidFill>
            <a:schemeClr val="tx1"/>
          </a:solidFill>
          <a:latin typeface="Georgia"/>
          <a:ea typeface="+mn-ea"/>
          <a:cs typeface="Georgia"/>
        </a:defRPr>
      </a:lvl1pPr>
      <a:lvl2pPr marL="268288"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2pPr>
      <a:lvl3pPr marL="534987" indent="0" algn="l" defTabSz="457200" rtl="0" eaLnBrk="1" latinLnBrk="0" hangingPunct="1">
        <a:lnSpc>
          <a:spcPts val="1700"/>
        </a:lnSpc>
        <a:spcBef>
          <a:spcPts val="200"/>
        </a:spcBef>
        <a:spcAft>
          <a:spcPts val="600"/>
        </a:spcAft>
        <a:buFont typeface="Arial"/>
        <a:buNone/>
        <a:defRPr sz="1500" kern="1200" baseline="0">
          <a:solidFill>
            <a:schemeClr val="tx1"/>
          </a:solidFill>
          <a:latin typeface="Georgia"/>
          <a:ea typeface="+mn-ea"/>
          <a:cs typeface="Georgia"/>
        </a:defRPr>
      </a:lvl3pPr>
      <a:lvl4pPr marL="16002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4pPr>
      <a:lvl5pPr marL="2057400" indent="-228600" algn="l" defTabSz="457200" rtl="0" eaLnBrk="1" latinLnBrk="0" hangingPunct="1">
        <a:spcBef>
          <a:spcPct val="20000"/>
        </a:spcBef>
        <a:buFont typeface="Arial"/>
        <a:buChar char="»"/>
        <a:defRPr sz="18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inblogg.no/api/bloggpost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dd203052.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4940" y="3309695"/>
            <a:ext cx="6393180" cy="307777"/>
          </a:xfrm>
        </p:spPr>
        <p:txBody>
          <a:bodyPr/>
          <a:lstStyle/>
          <a:p>
            <a:r>
              <a:rPr lang="nb-NO" dirty="0" smtClean="0"/>
              <a:t>ASP.NET Web API</a:t>
            </a:r>
            <a:endParaRPr lang="en-US" dirty="0"/>
          </a:p>
        </p:txBody>
      </p:sp>
      <p:sp>
        <p:nvSpPr>
          <p:cNvPr id="3" name="Subtitle 2"/>
          <p:cNvSpPr>
            <a:spLocks noGrp="1"/>
          </p:cNvSpPr>
          <p:nvPr>
            <p:ph type="subTitle" idx="1"/>
          </p:nvPr>
        </p:nvSpPr>
        <p:spPr/>
        <p:txBody>
          <a:bodyPr/>
          <a:lstStyle/>
          <a:p>
            <a:r>
              <a:rPr lang="nb-NO" dirty="0" smtClean="0"/>
              <a:t>En introduksjon til ASP.NET Web API</a:t>
            </a:r>
            <a:endParaRPr lang="en-US" dirty="0"/>
          </a:p>
        </p:txBody>
      </p:sp>
      <p:sp>
        <p:nvSpPr>
          <p:cNvPr id="5" name="Text Placeholder 4"/>
          <p:cNvSpPr>
            <a:spLocks noGrp="1"/>
          </p:cNvSpPr>
          <p:nvPr>
            <p:ph type="body" sz="quarter" idx="11"/>
          </p:nvPr>
        </p:nvSpPr>
        <p:spPr>
          <a:xfrm>
            <a:off x="1731271" y="5992577"/>
            <a:ext cx="4396995" cy="251795"/>
          </a:xfrm>
        </p:spPr>
        <p:txBody>
          <a:bodyPr/>
          <a:lstStyle/>
          <a:p>
            <a:pPr algn="ctr"/>
            <a:r>
              <a:rPr lang="nb-NO" dirty="0"/>
              <a:t>Thor Ånderbakk Olsen</a:t>
            </a:r>
            <a:br>
              <a:rPr lang="nb-NO" dirty="0"/>
            </a:br>
            <a:r>
              <a:rPr lang="nb-NO" dirty="0"/>
              <a:t>Mats Mortensen</a:t>
            </a:r>
            <a:br>
              <a:rPr lang="nb-NO" dirty="0"/>
            </a:br>
            <a:r>
              <a:rPr lang="nb-NO" dirty="0"/>
              <a:t>Espen Ekvang</a:t>
            </a:r>
            <a:endParaRPr lang="en-US" dirty="0"/>
          </a:p>
          <a:p>
            <a:endParaRPr lang="nb-NO" dirty="0" smtClean="0"/>
          </a:p>
        </p:txBody>
      </p:sp>
      <p:sp>
        <p:nvSpPr>
          <p:cNvPr id="6" name="Text Placeholder 5"/>
          <p:cNvSpPr>
            <a:spLocks noGrp="1"/>
          </p:cNvSpPr>
          <p:nvPr>
            <p:ph type="body" sz="quarter" idx="12"/>
          </p:nvPr>
        </p:nvSpPr>
        <p:spPr/>
        <p:txBody>
          <a:bodyPr/>
          <a:lstStyle/>
          <a:p>
            <a:r>
              <a:rPr lang="nb-NO" dirty="0" smtClean="0"/>
              <a:t>November 2013</a:t>
            </a:r>
            <a:endParaRPr lang="en-US" dirty="0"/>
          </a:p>
        </p:txBody>
      </p:sp>
    </p:spTree>
    <p:extLst>
      <p:ext uri="{BB962C8B-B14F-4D97-AF65-F5344CB8AC3E}">
        <p14:creationId xmlns:p14="http://schemas.microsoft.com/office/powerpoint/2010/main" val="119352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4922900" y="3922890"/>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935379" y="5847685"/>
            <a:ext cx="12192" cy="516005"/>
          </a:xfrm>
          <a:prstGeom prst="line">
            <a:avLst/>
          </a:prstGeom>
          <a:ln w="3175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21623" y="418905"/>
            <a:ext cx="4147930" cy="307777"/>
          </a:xfrm>
        </p:spPr>
        <p:txBody>
          <a:bodyPr/>
          <a:lstStyle/>
          <a:p>
            <a:r>
              <a:rPr lang="nb-NO" dirty="0" smtClean="0"/>
              <a:t>Convention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10</a:t>
            </a:fld>
            <a:endParaRPr lang="en-US" dirty="0"/>
          </a:p>
        </p:txBody>
      </p:sp>
      <p:sp>
        <p:nvSpPr>
          <p:cNvPr id="5121" name="Rectangle 1"/>
          <p:cNvSpPr>
            <a:spLocks noChangeArrowheads="1"/>
          </p:cNvSpPr>
          <p:nvPr/>
        </p:nvSpPr>
        <p:spPr bwMode="auto">
          <a:xfrm>
            <a:off x="500399" y="1872000"/>
            <a:ext cx="8230907" cy="1169551"/>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routes.MapHttpRoute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name: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DefaultApi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routeTemplate</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a:t>
            </a:r>
            <a:r>
              <a:rPr kumimoji="0" lang="en-US" sz="1400" b="0" i="0" u="none" strike="noStrike" cap="none" normalizeH="0" baseline="0" dirty="0" err="1" smtClean="0">
                <a:ln>
                  <a:noFill/>
                </a:ln>
                <a:solidFill>
                  <a:srgbClr val="A31515"/>
                </a:solidFill>
                <a:effectLst/>
                <a:latin typeface="Consolas" pitchFamily="49" charset="0"/>
                <a:cs typeface="Consolas" pitchFamily="49" charset="0"/>
              </a:rPr>
              <a:t>api</a:t>
            </a:r>
            <a:r>
              <a:rPr kumimoji="0" lang="en-US" sz="1400" b="0" i="0" u="none" strike="noStrike" cap="none" normalizeH="0" baseline="0" dirty="0" smtClean="0">
                <a:ln>
                  <a:noFill/>
                </a:ln>
                <a:solidFill>
                  <a:srgbClr val="A31515"/>
                </a:solidFill>
                <a:effectLst/>
                <a:latin typeface="Consolas" pitchFamily="49" charset="0"/>
                <a:cs typeface="Consolas" pitchFamily="49" charset="0"/>
              </a:rPr>
              <a:t>/{controller}/{id}"</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Consolas" pitchFamily="49" charset="0"/>
                <a:cs typeface="Consolas" pitchFamily="49" charset="0"/>
              </a:rPr>
              <a:t>	</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defaults: </a:t>
            </a:r>
            <a:r>
              <a:rPr kumimoji="0" lang="en-US" sz="14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id = </a:t>
            </a:r>
            <a:r>
              <a:rPr kumimoji="0" lang="en-US" sz="1400" b="0" i="0" u="none" strike="noStrike" cap="none" normalizeH="0" baseline="0" dirty="0" err="1" smtClean="0">
                <a:ln>
                  <a:noFill/>
                </a:ln>
                <a:solidFill>
                  <a:srgbClr val="2B91AF"/>
                </a:solidFill>
                <a:effectLst/>
                <a:latin typeface="Consolas" pitchFamily="49" charset="0"/>
                <a:cs typeface="Consolas" pitchFamily="49" charset="0"/>
              </a:rPr>
              <a:t>RouteParameter</a:t>
            </a:r>
            <a:r>
              <a:rPr kumimoji="0" lang="en-US" sz="1400" b="0" i="0" u="none" strike="noStrike" cap="none" normalizeH="0" baseline="0" dirty="0" err="1" smtClean="0">
                <a:ln>
                  <a:noFill/>
                </a:ln>
                <a:solidFill>
                  <a:srgbClr val="000000"/>
                </a:solidFill>
                <a:effectLst/>
                <a:latin typeface="Consolas" pitchFamily="49" charset="0"/>
                <a:cs typeface="Consolas" pitchFamily="49" charset="0"/>
              </a:rPr>
              <a:t>.Optional</a:t>
            </a:r>
            <a:r>
              <a:rPr kumimoji="0" lang="en-US" sz="1400" b="0" i="0" u="none" strike="noStrike" cap="none" normalizeH="0" baseline="0" dirty="0" smtClean="0">
                <a:ln>
                  <a:noFill/>
                </a:ln>
                <a:solidFill>
                  <a:srgbClr val="000000"/>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ounded Rectangle 7"/>
          <p:cNvSpPr/>
          <p:nvPr/>
        </p:nvSpPr>
        <p:spPr>
          <a:xfrm>
            <a:off x="1116895" y="4687824"/>
            <a:ext cx="2023872" cy="91440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ASP.NET Web API Framework</a:t>
            </a:r>
            <a:endParaRPr lang="en-US" sz="1400" dirty="0" err="1" smtClean="0">
              <a:solidFill>
                <a:schemeClr val="bg1"/>
              </a:solidFill>
            </a:endParaRPr>
          </a:p>
        </p:txBody>
      </p:sp>
      <p:cxnSp>
        <p:nvCxnSpPr>
          <p:cNvPr id="10" name="Straight Arrow Connector 9"/>
          <p:cNvCxnSpPr>
            <a:endCxn id="8" idx="0"/>
          </p:cNvCxnSpPr>
          <p:nvPr/>
        </p:nvCxnSpPr>
        <p:spPr>
          <a:xfrm>
            <a:off x="2128831" y="3882997"/>
            <a:ext cx="0" cy="804827"/>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53441" y="3389221"/>
            <a:ext cx="2804160" cy="461665"/>
          </a:xfrm>
          <a:prstGeom prst="rect">
            <a:avLst/>
          </a:prstGeom>
          <a:noFill/>
        </p:spPr>
        <p:txBody>
          <a:bodyPr wrap="square" rtlCol="0">
            <a:spAutoFit/>
          </a:bodyPr>
          <a:lstStyle/>
          <a:p>
            <a:pPr>
              <a:spcBef>
                <a:spcPts val="600"/>
              </a:spcBef>
              <a:spcAft>
                <a:spcPts val="400"/>
              </a:spcAft>
            </a:pPr>
            <a:r>
              <a:rPr lang="nb-NO" sz="1200" dirty="0" smtClean="0">
                <a:latin typeface="Consolas" pitchFamily="49" charset="0"/>
                <a:cs typeface="Consolas" pitchFamily="49" charset="0"/>
              </a:rPr>
              <a:t>GET:  </a:t>
            </a:r>
            <a:br>
              <a:rPr lang="nb-NO" sz="1200" dirty="0" smtClean="0">
                <a:latin typeface="Consolas" pitchFamily="49" charset="0"/>
                <a:cs typeface="Consolas" pitchFamily="49" charset="0"/>
              </a:rPr>
            </a:br>
            <a:r>
              <a:rPr lang="nb-NO" sz="1200" dirty="0" smtClean="0">
                <a:latin typeface="Consolas" pitchFamily="49" charset="0"/>
                <a:cs typeface="Consolas" pitchFamily="49" charset="0"/>
              </a:rPr>
              <a:t>http://myserver/api/Persons/1</a:t>
            </a:r>
            <a:endParaRPr lang="en-US" sz="1200" dirty="0" err="1" smtClean="0">
              <a:latin typeface="Consolas" pitchFamily="49" charset="0"/>
              <a:cs typeface="Consolas" pitchFamily="49" charset="0"/>
            </a:endParaRPr>
          </a:p>
        </p:txBody>
      </p:sp>
      <p:sp>
        <p:nvSpPr>
          <p:cNvPr id="17" name="Diamond 16"/>
          <p:cNvSpPr/>
          <p:nvPr/>
        </p:nvSpPr>
        <p:spPr>
          <a:xfrm>
            <a:off x="3499104" y="4425696"/>
            <a:ext cx="2877312" cy="1438656"/>
          </a:xfrm>
          <a:prstGeom prst="diamon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spcAft>
                <a:spcPts val="400"/>
              </a:spcAft>
            </a:pPr>
            <a:r>
              <a:rPr lang="nb-NO" sz="1400" dirty="0" smtClean="0">
                <a:solidFill>
                  <a:schemeClr val="bg1"/>
                </a:solidFill>
              </a:rPr>
              <a:t>RouteTemplate Match?</a:t>
            </a:r>
            <a:endParaRPr lang="en-US" sz="1400" dirty="0" err="1" smtClean="0">
              <a:solidFill>
                <a:schemeClr val="bg1"/>
              </a:solidFill>
            </a:endParaRPr>
          </a:p>
        </p:txBody>
      </p:sp>
      <p:cxnSp>
        <p:nvCxnSpPr>
          <p:cNvPr id="18" name="Straight Arrow Connector 17"/>
          <p:cNvCxnSpPr>
            <a:stCxn id="8" idx="3"/>
            <a:endCxn id="17" idx="1"/>
          </p:cNvCxnSpPr>
          <p:nvPr/>
        </p:nvCxnSpPr>
        <p:spPr>
          <a:xfrm>
            <a:off x="3140767" y="5145024"/>
            <a:ext cx="358337"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5122" name="Rectangle 2"/>
          <p:cNvSpPr>
            <a:spLocks noChangeArrowheads="1"/>
          </p:cNvSpPr>
          <p:nvPr/>
        </p:nvSpPr>
        <p:spPr bwMode="auto">
          <a:xfrm>
            <a:off x="6350798" y="6215005"/>
            <a:ext cx="2793201"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B91AF"/>
                </a:solidFill>
                <a:effectLst/>
                <a:latin typeface="Consolas" pitchFamily="49" charset="0"/>
                <a:cs typeface="Consolas" pitchFamily="49" charset="0"/>
              </a:rPr>
              <a:t>HttpStatusCode</a:t>
            </a:r>
            <a:r>
              <a:rPr kumimoji="0" lang="en-US" sz="1200" b="0" i="0" u="none" strike="noStrike" cap="none" normalizeH="0" baseline="0" dirty="0" err="1" smtClean="0">
                <a:ln>
                  <a:noFill/>
                </a:ln>
                <a:solidFill>
                  <a:srgbClr val="000000"/>
                </a:solidFill>
                <a:effectLst/>
                <a:latin typeface="Consolas" pitchFamily="49" charset="0"/>
                <a:cs typeface="Consolas" pitchFamily="49" charset="0"/>
              </a:rPr>
              <a:t>.NotFound</a:t>
            </a:r>
            <a:r>
              <a:rPr kumimoji="0" lang="en-US" sz="1200" b="0" i="0" u="none" strike="noStrike" cap="none" normalizeH="0" baseline="0" dirty="0" smtClean="0">
                <a:ln>
                  <a:noFill/>
                </a:ln>
                <a:solidFill>
                  <a:srgbClr val="000000"/>
                </a:solidFill>
                <a:effectLst/>
                <a:latin typeface="Consolas" pitchFamily="49" charset="0"/>
                <a:cs typeface="Consolas" pitchFamily="49" charset="0"/>
              </a:rPr>
              <a:t> (404)</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3" name="Straight Arrow Connector 22"/>
          <p:cNvCxnSpPr/>
          <p:nvPr/>
        </p:nvCxnSpPr>
        <p:spPr>
          <a:xfrm>
            <a:off x="4945190" y="6349404"/>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4908614" y="3935379"/>
            <a:ext cx="1426464" cy="0"/>
          </a:xfrm>
          <a:prstGeom prst="straightConnector1">
            <a:avLst/>
          </a:prstGeom>
          <a:ln w="31750" cmpd="sng">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
          <p:cNvSpPr>
            <a:spLocks noChangeArrowheads="1"/>
          </p:cNvSpPr>
          <p:nvPr/>
        </p:nvSpPr>
        <p:spPr bwMode="auto">
          <a:xfrm>
            <a:off x="6327649" y="3792195"/>
            <a:ext cx="2301344" cy="27699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nb-NO" sz="1200" dirty="0" smtClean="0">
                <a:latin typeface="Consolas" pitchFamily="49" charset="0"/>
                <a:cs typeface="Consolas" pitchFamily="49" charset="0"/>
              </a:rPr>
              <a:t>Invoke Controller Action</a:t>
            </a:r>
            <a:endParaRPr kumimoji="0" lang="en-US" sz="1200" b="0" i="0" u="none" strike="noStrike" cap="none" normalizeH="0" baseline="0" dirty="0" smtClean="0">
              <a:ln>
                <a:noFill/>
              </a:ln>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06722" cy="307777"/>
          </a:xfrm>
        </p:spPr>
        <p:txBody>
          <a:bodyPr/>
          <a:lstStyle/>
          <a:p>
            <a:r>
              <a:rPr lang="nb-NO" dirty="0" smtClean="0"/>
              <a:t>Routing forts</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11</a:t>
            </a:fld>
            <a:endParaRPr lang="en-US" dirty="0"/>
          </a:p>
        </p:txBody>
      </p:sp>
      <p:sp>
        <p:nvSpPr>
          <p:cNvPr id="5" name="Rectangle 1"/>
          <p:cNvSpPr>
            <a:spLocks noChangeArrowheads="1"/>
          </p:cNvSpPr>
          <p:nvPr/>
        </p:nvSpPr>
        <p:spPr bwMode="auto">
          <a:xfrm>
            <a:off x="499873" y="752000"/>
            <a:ext cx="8231434" cy="2554545"/>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
          <p:cNvSpPr>
            <a:spLocks noChangeArrowheads="1"/>
          </p:cNvSpPr>
          <p:nvPr/>
        </p:nvSpPr>
        <p:spPr bwMode="auto">
          <a:xfrm>
            <a:off x="499873" y="3476062"/>
            <a:ext cx="8231434" cy="2800767"/>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defTabSz="914400" fontAlgn="base">
              <a:spcBef>
                <a:spcPct val="0"/>
              </a:spcBef>
              <a:spcAft>
                <a:spcPct val="0"/>
              </a:spcAft>
            </a:pPr>
            <a:r>
              <a:rPr lang="en-US" sz="1600" dirty="0" smtClean="0">
                <a:solidFill>
                  <a:srgbClr val="000000"/>
                </a:solidFill>
                <a:latin typeface="Consolas" pitchFamily="49" charset="0"/>
                <a:cs typeface="Consolas" pitchFamily="49" charset="0"/>
              </a:rPr>
              <a:t> 	[</a:t>
            </a:r>
            <a:r>
              <a:rPr lang="en-US" sz="1600" dirty="0" err="1" smtClean="0">
                <a:solidFill>
                  <a:srgbClr val="2B91AF"/>
                </a:solidFill>
                <a:latin typeface="Consolas" pitchFamily="49" charset="0"/>
                <a:cs typeface="Consolas" pitchFamily="49" charset="0"/>
              </a:rPr>
              <a:t>HttpGet</a:t>
            </a:r>
            <a:r>
              <a:rPr lang="en-US" sz="1600" dirty="0" smtClean="0">
                <a:solidFill>
                  <a:srgbClr val="000000"/>
                </a:solidFill>
                <a:latin typeface="Consolas" pitchFamily="49" charset="0"/>
                <a:cs typeface="Consolas" pitchFamily="49" charset="0"/>
              </a:rPr>
              <a:t>] </a:t>
            </a:r>
            <a:endParaRPr kumimoji="0" lang="en-US" sz="16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r>
              <a:rPr kumimoji="0" lang="en-US" sz="1600" b="0" i="0" u="none" strike="noStrike" cap="none" normalizeH="0" baseline="0" dirty="0" err="1" smtClean="0">
                <a:ln>
                  <a:noFill/>
                </a:ln>
                <a:solidFill>
                  <a:srgbClr val="000000"/>
                </a:solidFill>
                <a:effectLst/>
                <a:latin typeface="Consolas" pitchFamily="49" charset="0"/>
                <a:cs typeface="Consolas" pitchFamily="49" charset="0"/>
              </a:rPr>
              <a:t>FindAll</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872855" cy="307777"/>
          </a:xfrm>
        </p:spPr>
        <p:txBody>
          <a:bodyPr/>
          <a:lstStyle/>
          <a:p>
            <a:r>
              <a:rPr lang="nb-NO" dirty="0" smtClean="0"/>
              <a:t>Attribute based Routing</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12</a:t>
            </a:fld>
            <a:endParaRPr lang="en-US" dirty="0"/>
          </a:p>
        </p:txBody>
      </p:sp>
      <p:sp>
        <p:nvSpPr>
          <p:cNvPr id="5" name="Rectangle 1"/>
          <p:cNvSpPr>
            <a:spLocks noChangeArrowheads="1"/>
          </p:cNvSpPr>
          <p:nvPr/>
        </p:nvSpPr>
        <p:spPr bwMode="auto">
          <a:xfrm>
            <a:off x="499873" y="1296841"/>
            <a:ext cx="8231434" cy="3785652"/>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nb-NO" sz="1600" dirty="0">
                <a:solidFill>
                  <a:srgbClr val="000000"/>
                </a:solidFill>
                <a:highlight>
                  <a:srgbClr val="FFFFFF"/>
                </a:highlight>
                <a:latin typeface="Consolas"/>
              </a:rPr>
              <a:t>[</a:t>
            </a:r>
            <a:r>
              <a:rPr lang="nb-NO" sz="1600" dirty="0">
                <a:solidFill>
                  <a:srgbClr val="2B91AF"/>
                </a:solidFill>
                <a:highlight>
                  <a:srgbClr val="FFFFFF"/>
                </a:highlight>
                <a:latin typeface="Consolas"/>
              </a:rPr>
              <a:t>RoutePrefix</a:t>
            </a:r>
            <a:r>
              <a:rPr lang="nb-NO" sz="1600" dirty="0">
                <a:solidFill>
                  <a:srgbClr val="000000"/>
                </a:solidFill>
                <a:highlight>
                  <a:srgbClr val="FFFFFF"/>
                </a:highlight>
                <a:latin typeface="Consolas"/>
              </a:rPr>
              <a:t>(</a:t>
            </a:r>
            <a:r>
              <a:rPr lang="nb-NO" sz="1600" dirty="0">
                <a:solidFill>
                  <a:srgbClr val="A31515"/>
                </a:solidFill>
                <a:highlight>
                  <a:srgbClr val="FFFFFF"/>
                </a:highlight>
                <a:latin typeface="Consolas"/>
              </a:rPr>
              <a:t>"api/bloggposter"</a:t>
            </a:r>
            <a:r>
              <a:rPr lang="nb-NO" sz="1600" dirty="0">
                <a:solidFill>
                  <a:srgbClr val="000000"/>
                </a:solidFill>
                <a:highlight>
                  <a:srgbClr val="FFFFFF"/>
                </a:highlight>
                <a:latin typeface="Consolas"/>
              </a:rPr>
              <a:t>)]</a:t>
            </a:r>
            <a:endParaRPr kumimoji="0" lang="en-US" sz="1600" b="0" i="0" u="none" strike="noStrike" cap="none" normalizeH="0" baseline="0" dirty="0" smtClean="0">
              <a:ln>
                <a:noFill/>
              </a:ln>
              <a:solidFill>
                <a:srgbClr val="0000FF"/>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lang="en-US" sz="1600" dirty="0" smtClean="0">
                <a:solidFill>
                  <a:srgbClr val="2B91AF"/>
                </a:solidFill>
                <a:latin typeface="Consolas" pitchFamily="49" charset="0"/>
                <a:cs typeface="Consolas" pitchFamily="49" charset="0"/>
              </a:rPr>
              <a:t>Bloggposter</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	</a:t>
            </a:r>
            <a:r>
              <a:rPr lang="nb-NO" sz="1600" dirty="0" smtClean="0">
                <a:solidFill>
                  <a:srgbClr val="008000"/>
                </a:solidFill>
                <a:highlight>
                  <a:srgbClr val="FFFFFF"/>
                </a:highlight>
                <a:latin typeface="Consolas"/>
              </a:rPr>
              <a:t>// </a:t>
            </a:r>
            <a:r>
              <a:rPr lang="nb-NO" sz="1600" dirty="0">
                <a:solidFill>
                  <a:srgbClr val="008000"/>
                </a:solidFill>
                <a:highlight>
                  <a:srgbClr val="FFFFFF"/>
                </a:highlight>
                <a:latin typeface="Consolas"/>
              </a:rPr>
              <a:t>GET api/bloggposter</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a:t>
            </a:r>
            <a:r>
              <a:rPr lang="nb-NO" sz="1600" dirty="0">
                <a:solidFill>
                  <a:srgbClr val="2B91AF"/>
                </a:solidFill>
                <a:highlight>
                  <a:srgbClr val="FFFFFF"/>
                </a:highlight>
                <a:latin typeface="Consolas"/>
              </a:rPr>
              <a:t>Route</a:t>
            </a:r>
            <a:r>
              <a:rPr lang="nb-NO" sz="1600" dirty="0">
                <a:solidFill>
                  <a:srgbClr val="000000"/>
                </a:solidFill>
                <a:highlight>
                  <a:srgbClr val="FFFFFF"/>
                </a:highlight>
                <a:latin typeface="Consolas"/>
              </a:rPr>
              <a:t>(</a:t>
            </a:r>
            <a:r>
              <a:rPr lang="nb-NO" sz="1600" dirty="0">
                <a:solidFill>
                  <a:srgbClr val="A31515"/>
                </a:solidFill>
                <a:highlight>
                  <a:srgbClr val="FFFFFF"/>
                </a:highlight>
                <a:latin typeface="Consolas"/>
              </a:rPr>
              <a:t>""</a:t>
            </a:r>
            <a:r>
              <a:rPr lang="nb-NO" sz="1600" dirty="0">
                <a:solidFill>
                  <a:srgbClr val="000000"/>
                </a:solidFill>
                <a:highlight>
                  <a:srgbClr val="FFFFFF"/>
                </a:highlight>
                <a:latin typeface="Consolas"/>
              </a:rPr>
              <a:t>)]</a:t>
            </a:r>
          </a:p>
          <a:p>
            <a:r>
              <a:rPr lang="nb-NO" sz="1600" dirty="0">
                <a:solidFill>
                  <a:srgbClr val="000000"/>
                </a:solidFill>
                <a:highlight>
                  <a:srgbClr val="FFFFFF"/>
                </a:highlight>
                <a:latin typeface="Consolas"/>
              </a:rPr>
              <a:t>     </a:t>
            </a:r>
            <a:r>
              <a:rPr lang="nb-NO" sz="1600" dirty="0" smtClean="0">
                <a:solidFill>
                  <a:srgbClr val="0000FF"/>
                </a:solidFill>
                <a:highlight>
                  <a:srgbClr val="FFFFFF"/>
                </a:highlight>
                <a:latin typeface="Consolas"/>
              </a:rPr>
              <a:t>public</a:t>
            </a:r>
            <a:r>
              <a:rPr lang="nb-NO" sz="1600" dirty="0" smtClean="0">
                <a:solidFill>
                  <a:srgbClr val="000000"/>
                </a:solidFill>
                <a:highlight>
                  <a:srgbClr val="FFFFFF"/>
                </a:highlight>
                <a:latin typeface="Consolas"/>
              </a:rPr>
              <a:t> </a:t>
            </a:r>
            <a:r>
              <a:rPr lang="nb-NO" sz="1600" dirty="0">
                <a:solidFill>
                  <a:srgbClr val="2B91AF"/>
                </a:solidFill>
                <a:highlight>
                  <a:srgbClr val="FFFFFF"/>
                </a:highlight>
                <a:latin typeface="Consolas"/>
              </a:rPr>
              <a:t>IEnumerable</a:t>
            </a:r>
            <a:r>
              <a:rPr lang="nb-NO" sz="1600" dirty="0">
                <a:solidFill>
                  <a:srgbClr val="000000"/>
                </a:solidFill>
                <a:highlight>
                  <a:srgbClr val="FFFFFF"/>
                </a:highlight>
                <a:latin typeface="Consolas"/>
              </a:rPr>
              <a:t>&lt;</a:t>
            </a:r>
            <a:r>
              <a:rPr lang="nb-NO" sz="1600" dirty="0">
                <a:solidFill>
                  <a:srgbClr val="0000FF"/>
                </a:solidFill>
                <a:highlight>
                  <a:srgbClr val="FFFFFF"/>
                </a:highlight>
                <a:latin typeface="Consolas"/>
              </a:rPr>
              <a:t>string</a:t>
            </a:r>
            <a:r>
              <a:rPr lang="nb-NO" sz="1600" dirty="0">
                <a:solidFill>
                  <a:srgbClr val="000000"/>
                </a:solidFill>
                <a:highlight>
                  <a:srgbClr val="FFFFFF"/>
                </a:highlight>
                <a:latin typeface="Consolas"/>
              </a:rPr>
              <a:t>&gt; Get</a:t>
            </a:r>
            <a:r>
              <a:rPr lang="nb-NO" sz="1600" dirty="0" smtClean="0">
                <a:solidFill>
                  <a:srgbClr val="000000"/>
                </a:solidFill>
                <a:highlight>
                  <a:srgbClr val="FFFFFF"/>
                </a:highlight>
                <a:latin typeface="Consolas"/>
              </a:rPr>
              <a:t>()</a:t>
            </a:r>
            <a:r>
              <a:rPr lang="en-US" sz="1600" dirty="0">
                <a:solidFill>
                  <a:srgbClr val="000000"/>
                </a:solidFill>
                <a:highlight>
                  <a:srgbClr val="FFFFFF"/>
                </a:highlight>
                <a:latin typeface="Consolas" pitchFamily="49" charset="0"/>
                <a:cs typeface="Consolas" pitchFamily="49" charset="0"/>
              </a:rPr>
              <a:t> </a:t>
            </a:r>
            <a:r>
              <a:rPr lang="nb-NO" sz="1600" dirty="0" smtClean="0">
                <a:solidFill>
                  <a:srgbClr val="000000"/>
                </a:solidFill>
                <a:highlight>
                  <a:srgbClr val="FFFFFF"/>
                </a:highlight>
                <a:latin typeface="Consolas" pitchFamily="49" charset="0"/>
                <a:cs typeface="Consolas" pitchFamily="49" charset="0"/>
              </a:rPr>
              <a:t>{ ...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endParaRPr kumimoji="0" lang="en-US" sz="1600" b="0" i="0" u="none" strike="noStrike" cap="none" normalizeH="0" baseline="0" dirty="0" smtClean="0">
              <a:ln>
                <a:noFill/>
              </a:ln>
              <a:solidFill>
                <a:srgbClr val="000000"/>
              </a:solidFill>
              <a:effectLst/>
              <a:latin typeface="Consolas" pitchFamily="49" charset="0"/>
              <a:cs typeface="Consolas" pitchFamily="49" charset="0"/>
            </a:endParaRPr>
          </a:p>
          <a:p>
            <a:r>
              <a:rPr lang="nb-NO" sz="1600" dirty="0" smtClean="0">
                <a:solidFill>
                  <a:srgbClr val="000000"/>
                </a:solidFill>
                <a:highlight>
                  <a:srgbClr val="FFFFFF"/>
                </a:highlight>
                <a:latin typeface="Consolas"/>
              </a:rPr>
              <a:t>	</a:t>
            </a:r>
            <a:r>
              <a:rPr lang="nb-NO" sz="1600" dirty="0" smtClean="0">
                <a:solidFill>
                  <a:srgbClr val="008000"/>
                </a:solidFill>
                <a:highlight>
                  <a:srgbClr val="FFFFFF"/>
                </a:highlight>
                <a:latin typeface="Consolas"/>
              </a:rPr>
              <a:t>// </a:t>
            </a:r>
            <a:r>
              <a:rPr lang="nb-NO" sz="1600" dirty="0">
                <a:solidFill>
                  <a:srgbClr val="008000"/>
                </a:solidFill>
                <a:highlight>
                  <a:srgbClr val="FFFFFF"/>
                </a:highlight>
                <a:latin typeface="Consolas"/>
              </a:rPr>
              <a:t>GET api/bloggposter/1</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a:t>
            </a:r>
            <a:r>
              <a:rPr lang="nb-NO" sz="1600" dirty="0">
                <a:solidFill>
                  <a:srgbClr val="2B91AF"/>
                </a:solidFill>
                <a:highlight>
                  <a:srgbClr val="FFFFFF"/>
                </a:highlight>
                <a:latin typeface="Consolas"/>
              </a:rPr>
              <a:t>Route</a:t>
            </a:r>
            <a:r>
              <a:rPr lang="nb-NO" sz="1600" dirty="0" smtClean="0">
                <a:solidFill>
                  <a:srgbClr val="000000"/>
                </a:solidFill>
                <a:highlight>
                  <a:srgbClr val="FFFFFF"/>
                </a:highlight>
                <a:latin typeface="Consolas"/>
              </a:rPr>
              <a:t>(</a:t>
            </a:r>
            <a:r>
              <a:rPr lang="nb-NO" sz="1600" dirty="0" smtClean="0">
                <a:solidFill>
                  <a:srgbClr val="A31515"/>
                </a:solidFill>
                <a:highlight>
                  <a:srgbClr val="FFFFFF"/>
                </a:highlight>
                <a:latin typeface="Consolas"/>
              </a:rPr>
              <a:t>"{bloggpostId:int</a:t>
            </a:r>
            <a:r>
              <a:rPr lang="nb-NO" sz="1600" dirty="0">
                <a:solidFill>
                  <a:srgbClr val="A31515"/>
                </a:solidFill>
                <a:highlight>
                  <a:srgbClr val="FFFFFF"/>
                </a:highlight>
                <a:latin typeface="Consolas"/>
              </a:rPr>
              <a:t>}"</a:t>
            </a:r>
            <a:r>
              <a:rPr lang="nb-NO" sz="1600" dirty="0">
                <a:solidFill>
                  <a:srgbClr val="000000"/>
                </a:solidFill>
                <a:highlight>
                  <a:srgbClr val="FFFFFF"/>
                </a:highlight>
                <a:latin typeface="Consolas"/>
              </a:rPr>
              <a:t>)]</a:t>
            </a:r>
          </a:p>
          <a:p>
            <a:r>
              <a:rPr lang="nb-NO" sz="1600" dirty="0">
                <a:solidFill>
                  <a:srgbClr val="000000"/>
                </a:solidFill>
                <a:highlight>
                  <a:srgbClr val="FFFFFF"/>
                </a:highlight>
                <a:latin typeface="Consolas"/>
              </a:rPr>
              <a:t>     </a:t>
            </a:r>
            <a:r>
              <a:rPr lang="nb-NO" sz="1600" dirty="0" smtClean="0">
                <a:solidFill>
                  <a:srgbClr val="0000FF"/>
                </a:solidFill>
                <a:highlight>
                  <a:srgbClr val="FFFFFF"/>
                </a:highlight>
                <a:latin typeface="Consolas"/>
              </a:rPr>
              <a:t>public</a:t>
            </a:r>
            <a:r>
              <a:rPr lang="nb-NO" sz="1600" dirty="0" smtClean="0">
                <a:solidFill>
                  <a:srgbClr val="000000"/>
                </a:solidFill>
                <a:highlight>
                  <a:srgbClr val="FFFFFF"/>
                </a:highlight>
                <a:latin typeface="Consolas"/>
              </a:rPr>
              <a:t> </a:t>
            </a:r>
            <a:r>
              <a:rPr lang="nb-NO" sz="1600" dirty="0">
                <a:solidFill>
                  <a:srgbClr val="2B91AF"/>
                </a:solidFill>
                <a:highlight>
                  <a:srgbClr val="FFFFFF"/>
                </a:highlight>
                <a:latin typeface="Consolas"/>
              </a:rPr>
              <a:t>Bloggpost</a:t>
            </a:r>
            <a:r>
              <a:rPr lang="nb-NO" sz="1600" dirty="0">
                <a:solidFill>
                  <a:srgbClr val="000000"/>
                </a:solidFill>
                <a:highlight>
                  <a:srgbClr val="FFFFFF"/>
                </a:highlight>
                <a:latin typeface="Consolas"/>
              </a:rPr>
              <a:t> GetBloggpost(</a:t>
            </a:r>
            <a:r>
              <a:rPr lang="nb-NO" sz="1600" dirty="0">
                <a:solidFill>
                  <a:srgbClr val="0000FF"/>
                </a:solidFill>
                <a:highlight>
                  <a:srgbClr val="FFFFFF"/>
                </a:highlight>
                <a:latin typeface="Consolas"/>
              </a:rPr>
              <a:t>int</a:t>
            </a:r>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bloggpostId)</a:t>
            </a:r>
            <a:r>
              <a:rPr lang="en-US" sz="1600" dirty="0" smtClean="0">
                <a:solidFill>
                  <a:srgbClr val="000000"/>
                </a:solidFill>
                <a:highlight>
                  <a:srgbClr val="FFFFFF"/>
                </a:highlight>
                <a:latin typeface="Consolas" pitchFamily="49" charset="0"/>
                <a:cs typeface="Consolas" pitchFamily="49" charset="0"/>
              </a:rPr>
              <a:t> { ... }</a:t>
            </a:r>
          </a:p>
          <a:p>
            <a:endParaRPr kumimoji="0" lang="en-US" sz="1600" b="0" i="0" u="none" strike="noStrike" cap="none" normalizeH="0" baseline="0" dirty="0">
              <a:ln>
                <a:noFill/>
              </a:ln>
              <a:solidFill>
                <a:srgbClr val="000000"/>
              </a:solidFill>
              <a:effectLst/>
              <a:highlight>
                <a:srgbClr val="FFFFFF"/>
              </a:highlight>
              <a:latin typeface="Consolas" pitchFamily="49" charset="0"/>
              <a:cs typeface="Consolas" pitchFamily="49" charset="0"/>
            </a:endParaRPr>
          </a:p>
          <a:p>
            <a:r>
              <a:rPr lang="nb-NO" sz="1600" dirty="0">
                <a:solidFill>
                  <a:srgbClr val="000000"/>
                </a:solidFill>
                <a:highlight>
                  <a:srgbClr val="FFFFFF"/>
                </a:highlight>
                <a:latin typeface="Consolas"/>
              </a:rPr>
              <a:t>	</a:t>
            </a:r>
            <a:r>
              <a:rPr lang="nb-NO" sz="1600" dirty="0">
                <a:solidFill>
                  <a:srgbClr val="008000"/>
                </a:solidFill>
                <a:highlight>
                  <a:srgbClr val="FFFFFF"/>
                </a:highlight>
                <a:latin typeface="Consolas"/>
              </a:rPr>
              <a:t>// GET </a:t>
            </a:r>
            <a:r>
              <a:rPr lang="nb-NO" sz="1600" dirty="0" smtClean="0">
                <a:solidFill>
                  <a:srgbClr val="008000"/>
                </a:solidFill>
                <a:highlight>
                  <a:srgbClr val="FFFFFF"/>
                </a:highlight>
                <a:latin typeface="Consolas"/>
              </a:rPr>
              <a:t>api/bloggposter/1/kommentarer</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a:solidFill>
                  <a:srgbClr val="2B91AF"/>
                </a:solidFill>
                <a:highlight>
                  <a:srgbClr val="FFFFFF"/>
                </a:highlight>
                <a:latin typeface="Consolas"/>
              </a:rPr>
              <a:t>Route</a:t>
            </a:r>
            <a:r>
              <a:rPr lang="nb-NO" sz="1600" dirty="0" smtClean="0">
                <a:solidFill>
                  <a:srgbClr val="000000"/>
                </a:solidFill>
                <a:highlight>
                  <a:srgbClr val="FFFFFF"/>
                </a:highlight>
                <a:latin typeface="Consolas"/>
              </a:rPr>
              <a:t>(</a:t>
            </a:r>
            <a:r>
              <a:rPr lang="nb-NO" sz="1600" dirty="0" smtClean="0">
                <a:solidFill>
                  <a:srgbClr val="A31515"/>
                </a:solidFill>
                <a:highlight>
                  <a:srgbClr val="FFFFFF"/>
                </a:highlight>
                <a:latin typeface="Consolas"/>
              </a:rPr>
              <a:t>"{bloggpostId:int}/kommentarer"</a:t>
            </a:r>
            <a:r>
              <a:rPr lang="nb-NO" sz="1600" dirty="0" smtClean="0">
                <a:solidFill>
                  <a:srgbClr val="000000"/>
                </a:solidFill>
                <a:highlight>
                  <a:srgbClr val="FFFFFF"/>
                </a:highlight>
                <a:latin typeface="Consolas"/>
              </a:rPr>
              <a:t>)]</a:t>
            </a:r>
            <a:endParaRPr lang="nb-NO" sz="1600" dirty="0">
              <a:solidFill>
                <a:srgbClr val="000000"/>
              </a:solidFill>
              <a:highlight>
                <a:srgbClr val="FFFFFF"/>
              </a:highlight>
              <a:latin typeface="Consolas"/>
            </a:endParaRPr>
          </a:p>
          <a:p>
            <a:r>
              <a:rPr lang="nb-NO" sz="1600" dirty="0">
                <a:solidFill>
                  <a:srgbClr val="000000"/>
                </a:solidFill>
                <a:highlight>
                  <a:srgbClr val="FFFFFF"/>
                </a:highlight>
                <a:latin typeface="Consolas"/>
              </a:rPr>
              <a:t>     </a:t>
            </a:r>
            <a:r>
              <a:rPr lang="nb-NO" sz="1600" dirty="0">
                <a:solidFill>
                  <a:srgbClr val="0000FF"/>
                </a:solidFill>
                <a:highlight>
                  <a:srgbClr val="FFFFFF"/>
                </a:highlight>
                <a:latin typeface="Consolas"/>
              </a:rPr>
              <a:t>public</a:t>
            </a:r>
            <a:r>
              <a:rPr lang="nb-NO" sz="1600" dirty="0">
                <a:solidFill>
                  <a:srgbClr val="000000"/>
                </a:solidFill>
                <a:highlight>
                  <a:srgbClr val="FFFFFF"/>
                </a:highlight>
                <a:latin typeface="Consolas"/>
              </a:rPr>
              <a:t> </a:t>
            </a:r>
            <a:r>
              <a:rPr lang="nb-NO" sz="1600" dirty="0">
                <a:solidFill>
                  <a:srgbClr val="2B91AF"/>
                </a:solidFill>
                <a:highlight>
                  <a:srgbClr val="FFFFFF"/>
                </a:highlight>
                <a:latin typeface="Consolas"/>
              </a:rPr>
              <a:t>Bloggpost</a:t>
            </a:r>
            <a:r>
              <a:rPr lang="nb-NO" sz="1600" dirty="0">
                <a:solidFill>
                  <a:srgbClr val="000000"/>
                </a:solidFill>
                <a:highlight>
                  <a:srgbClr val="FFFFFF"/>
                </a:highlight>
                <a:latin typeface="Consolas"/>
              </a:rPr>
              <a:t> </a:t>
            </a:r>
            <a:r>
              <a:rPr lang="nb-NO" sz="1600" dirty="0" smtClean="0">
                <a:solidFill>
                  <a:srgbClr val="000000"/>
                </a:solidFill>
                <a:highlight>
                  <a:srgbClr val="FFFFFF"/>
                </a:highlight>
                <a:latin typeface="Consolas"/>
              </a:rPr>
              <a:t>GetKommentarer(</a:t>
            </a:r>
            <a:r>
              <a:rPr lang="nb-NO" sz="1600" dirty="0" smtClean="0">
                <a:solidFill>
                  <a:srgbClr val="0000FF"/>
                </a:solidFill>
                <a:highlight>
                  <a:srgbClr val="FFFFFF"/>
                </a:highlight>
                <a:latin typeface="Consolas"/>
              </a:rPr>
              <a:t>int</a:t>
            </a:r>
            <a:r>
              <a:rPr lang="nb-NO" sz="1600" dirty="0" smtClean="0">
                <a:solidFill>
                  <a:srgbClr val="000000"/>
                </a:solidFill>
                <a:highlight>
                  <a:srgbClr val="FFFFFF"/>
                </a:highlight>
                <a:latin typeface="Consolas"/>
              </a:rPr>
              <a:t> </a:t>
            </a:r>
            <a:r>
              <a:rPr lang="nb-NO" sz="1600" dirty="0">
                <a:solidFill>
                  <a:srgbClr val="000000"/>
                </a:solidFill>
                <a:highlight>
                  <a:srgbClr val="FFFFFF"/>
                </a:highlight>
                <a:latin typeface="Consolas"/>
              </a:rPr>
              <a:t>id)</a:t>
            </a:r>
            <a:r>
              <a:rPr lang="en-US" sz="1600" dirty="0">
                <a:solidFill>
                  <a:srgbClr val="000000"/>
                </a:solidFill>
                <a:highlight>
                  <a:srgbClr val="FFFFFF"/>
                </a:highlight>
                <a:latin typeface="Consolas" pitchFamily="49" charset="0"/>
                <a:cs typeface="Consolas" pitchFamily="49" charset="0"/>
              </a:rPr>
              <a:t> { ... }</a:t>
            </a:r>
            <a:endParaRPr lang="en-US" sz="1600" dirty="0">
              <a:latin typeface="Arial" pitchFamily="34" charset="0"/>
              <a:cs typeface="Arial" pitchFamily="34" charset="0"/>
            </a:endParaRPr>
          </a:p>
          <a:p>
            <a:r>
              <a:rPr kumimoji="0" lang="nb-NO" sz="1600" b="0" i="0" u="none" strike="noStrike" cap="none" normalizeH="0" baseline="0" dirty="0" smtClean="0">
                <a:ln>
                  <a:noFill/>
                </a:ln>
                <a:solidFill>
                  <a:schemeClr val="tx1"/>
                </a:solidFill>
                <a:effectLst/>
                <a:latin typeface="Arial" pitchFamily="34" charset="0"/>
                <a:cs typeface="Arial" pitchFamily="34"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69" name="Rectangle 1"/>
          <p:cNvSpPr>
            <a:spLocks noChangeArrowheads="1"/>
          </p:cNvSpPr>
          <p:nvPr/>
        </p:nvSpPr>
        <p:spPr bwMode="auto">
          <a:xfrm>
            <a:off x="0" y="43934"/>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93382185"/>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3044744" cy="307777"/>
          </a:xfrm>
        </p:spPr>
        <p:txBody>
          <a:bodyPr/>
          <a:lstStyle/>
          <a:p>
            <a:r>
              <a:rPr lang="nb-NO" dirty="0" smtClean="0"/>
              <a:t>Response handling</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13</a:t>
            </a:fld>
            <a:endParaRPr lang="en-US" dirty="0"/>
          </a:p>
        </p:txBody>
      </p:sp>
      <p:sp>
        <p:nvSpPr>
          <p:cNvPr id="6" name="Rectangle 1"/>
          <p:cNvSpPr>
            <a:spLocks noChangeArrowheads="1"/>
          </p:cNvSpPr>
          <p:nvPr/>
        </p:nvSpPr>
        <p:spPr bwMode="auto">
          <a:xfrm>
            <a:off x="0" y="1426530"/>
            <a:ext cx="9144000" cy="3754874"/>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r>
              <a:rPr lang="nb-NO" sz="1400" dirty="0">
                <a:solidFill>
                  <a:srgbClr val="0000FF"/>
                </a:solidFill>
                <a:highlight>
                  <a:srgbClr val="FFFFFF"/>
                </a:highlight>
                <a:latin typeface="Consolas"/>
              </a:rPr>
              <a:t>public</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Bloggpost</a:t>
            </a:r>
            <a:r>
              <a:rPr lang="nb-NO" sz="1400" dirty="0">
                <a:solidFill>
                  <a:srgbClr val="000000"/>
                </a:solidFill>
                <a:highlight>
                  <a:srgbClr val="FFFFFF"/>
                </a:highlight>
                <a:latin typeface="Consolas"/>
              </a:rPr>
              <a:t> GetBloggpost(</a:t>
            </a:r>
            <a:r>
              <a:rPr lang="nb-NO" sz="1400" dirty="0">
                <a:solidFill>
                  <a:srgbClr val="0000FF"/>
                </a:solidFill>
                <a:highlight>
                  <a:srgbClr val="FFFFFF"/>
                </a:highlight>
                <a:latin typeface="Consolas"/>
              </a:rPr>
              <a:t>int</a:t>
            </a:r>
            <a:r>
              <a:rPr lang="nb-NO" sz="1400" dirty="0">
                <a:solidFill>
                  <a:srgbClr val="000000"/>
                </a:solidFill>
                <a:highlight>
                  <a:srgbClr val="FFFFFF"/>
                </a:highlight>
                <a:latin typeface="Consolas"/>
              </a:rPr>
              <a:t> id)</a:t>
            </a:r>
          </a:p>
          <a:p>
            <a:r>
              <a:rPr lang="nb-NO" sz="1400" dirty="0">
                <a:solidFill>
                  <a:srgbClr val="000000"/>
                </a:solidFill>
                <a:highlight>
                  <a:srgbClr val="FFFFFF"/>
                </a:highlight>
                <a:latin typeface="Consolas"/>
              </a:rPr>
              <a:t>{</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try</a:t>
            </a:r>
            <a:endParaRPr lang="nb-NO" sz="1400" dirty="0">
              <a:solidFill>
                <a:srgbClr val="000000"/>
              </a:solidFill>
              <a:highlight>
                <a:srgbClr val="FFFFFF"/>
              </a:highlight>
              <a:latin typeface="Consolas"/>
            </a:endParaRP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var</a:t>
            </a:r>
            <a:r>
              <a:rPr lang="nb-NO" sz="1400" dirty="0">
                <a:solidFill>
                  <a:srgbClr val="000000"/>
                </a:solidFill>
                <a:highlight>
                  <a:srgbClr val="FFFFFF"/>
                </a:highlight>
                <a:latin typeface="Consolas"/>
              </a:rPr>
              <a:t> bloggpost = _repository.Get(id);</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return</a:t>
            </a:r>
            <a:r>
              <a:rPr lang="nb-NO" sz="1400" dirty="0">
                <a:solidFill>
                  <a:srgbClr val="000000"/>
                </a:solidFill>
                <a:highlight>
                  <a:srgbClr val="FFFFFF"/>
                </a:highlight>
                <a:latin typeface="Consolas"/>
              </a:rPr>
              <a:t> bloggpost;</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catch</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NotFoundException</a:t>
            </a:r>
            <a:r>
              <a:rPr lang="nb-NO" sz="1400" dirty="0">
                <a:solidFill>
                  <a:srgbClr val="000000"/>
                </a:solidFill>
                <a:highlight>
                  <a:srgbClr val="FFFFFF"/>
                </a:highlight>
                <a:latin typeface="Consolas"/>
              </a:rPr>
              <a:t>)</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var</a:t>
            </a:r>
            <a:r>
              <a:rPr lang="nb-NO" sz="1400" dirty="0">
                <a:solidFill>
                  <a:srgbClr val="000000"/>
                </a:solidFill>
                <a:highlight>
                  <a:srgbClr val="FFFFFF"/>
                </a:highlight>
                <a:latin typeface="Consolas"/>
              </a:rPr>
              <a:t> resp =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HttpResponseMessage</a:t>
            </a:r>
            <a:r>
              <a:rPr lang="nb-NO" sz="1400" dirty="0">
                <a:solidFill>
                  <a:srgbClr val="000000"/>
                </a:solidFill>
                <a:highlight>
                  <a:srgbClr val="FFFFFF"/>
                </a:highlight>
                <a:latin typeface="Consolas"/>
              </a:rPr>
              <a:t>(</a:t>
            </a:r>
            <a:r>
              <a:rPr lang="nb-NO" sz="1400" dirty="0">
                <a:solidFill>
                  <a:srgbClr val="2B91AF"/>
                </a:solidFill>
                <a:highlight>
                  <a:srgbClr val="FFFFFF"/>
                </a:highlight>
                <a:latin typeface="Consolas"/>
              </a:rPr>
              <a:t>HttpStatusCode</a:t>
            </a:r>
            <a:r>
              <a:rPr lang="nb-NO" sz="1400" dirty="0">
                <a:solidFill>
                  <a:srgbClr val="000000"/>
                </a:solidFill>
                <a:highlight>
                  <a:srgbClr val="FFFFFF"/>
                </a:highlight>
                <a:latin typeface="Consolas"/>
              </a:rPr>
              <a:t>.NotFound)</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Content =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StringContent</a:t>
            </a:r>
            <a:r>
              <a:rPr lang="nb-NO" sz="1400" dirty="0">
                <a:solidFill>
                  <a:srgbClr val="000000"/>
                </a:solidFill>
                <a:highlight>
                  <a:srgbClr val="FFFFFF"/>
                </a:highlight>
                <a:latin typeface="Consolas"/>
              </a:rPr>
              <a:t>(</a:t>
            </a:r>
            <a:r>
              <a:rPr lang="nb-NO" sz="1400" dirty="0">
                <a:solidFill>
                  <a:srgbClr val="0000FF"/>
                </a:solidFill>
                <a:highlight>
                  <a:srgbClr val="FFFFFF"/>
                </a:highlight>
                <a:latin typeface="Consolas"/>
              </a:rPr>
              <a:t>string</a:t>
            </a:r>
            <a:r>
              <a:rPr lang="nb-NO" sz="1400" dirty="0">
                <a:solidFill>
                  <a:srgbClr val="000000"/>
                </a:solidFill>
                <a:highlight>
                  <a:srgbClr val="FFFFFF"/>
                </a:highlight>
                <a:latin typeface="Consolas"/>
              </a:rPr>
              <a:t>.Format(</a:t>
            </a:r>
            <a:r>
              <a:rPr lang="nb-NO" sz="1400" dirty="0">
                <a:solidFill>
                  <a:srgbClr val="A31515"/>
                </a:solidFill>
                <a:highlight>
                  <a:srgbClr val="FFFFFF"/>
                </a:highlight>
                <a:latin typeface="Consolas"/>
              </a:rPr>
              <a:t>"Ingen bloggpost med ID = </a:t>
            </a:r>
            <a:r>
              <a:rPr lang="nb-NO" sz="1400" dirty="0">
                <a:solidFill>
                  <a:srgbClr val="3CB371"/>
                </a:solidFill>
                <a:highlight>
                  <a:srgbClr val="FFFFFF"/>
                </a:highlight>
                <a:latin typeface="Consolas"/>
              </a:rPr>
              <a:t>{0}</a:t>
            </a:r>
            <a:r>
              <a:rPr lang="nb-NO" sz="1400" dirty="0">
                <a:solidFill>
                  <a:srgbClr val="A31515"/>
                </a:solidFill>
                <a:highlight>
                  <a:srgbClr val="FFFFFF"/>
                </a:highlight>
                <a:latin typeface="Consolas"/>
              </a:rPr>
              <a:t>"</a:t>
            </a:r>
            <a:r>
              <a:rPr lang="nb-NO" sz="1400" dirty="0">
                <a:solidFill>
                  <a:srgbClr val="000000"/>
                </a:solidFill>
                <a:highlight>
                  <a:srgbClr val="FFFFFF"/>
                </a:highlight>
                <a:latin typeface="Consolas"/>
              </a:rPr>
              <a:t>, id)),</a:t>
            </a:r>
          </a:p>
          <a:p>
            <a:r>
              <a:rPr lang="nb-NO" sz="1400" dirty="0">
                <a:solidFill>
                  <a:srgbClr val="000000"/>
                </a:solidFill>
                <a:highlight>
                  <a:srgbClr val="FFFFFF"/>
                </a:highlight>
                <a:latin typeface="Consolas"/>
              </a:rPr>
              <a:t>            ReasonPhrase = </a:t>
            </a:r>
            <a:r>
              <a:rPr lang="nb-NO" sz="1400" dirty="0">
                <a:solidFill>
                  <a:srgbClr val="A31515"/>
                </a:solidFill>
                <a:highlight>
                  <a:srgbClr val="FFFFFF"/>
                </a:highlight>
                <a:latin typeface="Consolas"/>
              </a:rPr>
              <a:t>"Bloggpost ble ikke funnet."</a:t>
            </a:r>
            <a:endParaRPr lang="nb-NO" sz="1400" dirty="0">
              <a:solidFill>
                <a:srgbClr val="000000"/>
              </a:solidFill>
              <a:highlight>
                <a:srgbClr val="FFFFFF"/>
              </a:highlight>
              <a:latin typeface="Consolas"/>
            </a:endParaRP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throw</a:t>
            </a:r>
            <a:r>
              <a:rPr lang="nb-NO" sz="1400" dirty="0">
                <a:solidFill>
                  <a:srgbClr val="000000"/>
                </a:solidFill>
                <a:highlight>
                  <a:srgbClr val="FFFFFF"/>
                </a:highlight>
                <a:latin typeface="Consolas"/>
              </a:rPr>
              <a:t> </a:t>
            </a:r>
            <a:r>
              <a:rPr lang="nb-NO" sz="1400" dirty="0">
                <a:solidFill>
                  <a:srgbClr val="0000FF"/>
                </a:solidFill>
                <a:highlight>
                  <a:srgbClr val="FFFFFF"/>
                </a:highlight>
                <a:latin typeface="Consolas"/>
              </a:rPr>
              <a:t>new</a:t>
            </a:r>
            <a:r>
              <a:rPr lang="nb-NO" sz="1400" dirty="0">
                <a:solidFill>
                  <a:srgbClr val="000000"/>
                </a:solidFill>
                <a:highlight>
                  <a:srgbClr val="FFFFFF"/>
                </a:highlight>
                <a:latin typeface="Consolas"/>
              </a:rPr>
              <a:t> </a:t>
            </a:r>
            <a:r>
              <a:rPr lang="nb-NO" sz="1400" dirty="0">
                <a:solidFill>
                  <a:srgbClr val="2B91AF"/>
                </a:solidFill>
                <a:highlight>
                  <a:srgbClr val="FFFFFF"/>
                </a:highlight>
                <a:latin typeface="Consolas"/>
              </a:rPr>
              <a:t>HttpResponseException</a:t>
            </a:r>
            <a:r>
              <a:rPr lang="nb-NO" sz="1400" dirty="0">
                <a:solidFill>
                  <a:srgbClr val="000000"/>
                </a:solidFill>
                <a:highlight>
                  <a:srgbClr val="FFFFFF"/>
                </a:highlight>
                <a:latin typeface="Consolas"/>
              </a:rPr>
              <a:t>(resp);                </a:t>
            </a:r>
          </a:p>
          <a:p>
            <a:r>
              <a:rPr lang="nb-NO" sz="1400" dirty="0">
                <a:solidFill>
                  <a:srgbClr val="000000"/>
                </a:solidFill>
                <a:highlight>
                  <a:srgbClr val="FFFFFF"/>
                </a:highlight>
                <a:latin typeface="Consolas"/>
              </a:rPr>
              <a:t>    }</a:t>
            </a:r>
          </a:p>
          <a:p>
            <a:r>
              <a:rPr lang="nb-NO" sz="1400" dirty="0">
                <a:solidFill>
                  <a:srgbClr val="000000"/>
                </a:solidFill>
                <a:highlight>
                  <a:srgbClr val="FFFFFF"/>
                </a:highlight>
                <a:latin typeface="Consolas"/>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31253112"/>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01666" cy="307777"/>
          </a:xfrm>
          <a:solidFill>
            <a:schemeClr val="accent1"/>
          </a:solidFill>
        </p:spPr>
        <p:txBody>
          <a:bodyPr/>
          <a:lstStyle/>
          <a:p>
            <a:r>
              <a:rPr lang="nb-NO" dirty="0" smtClean="0">
                <a:solidFill>
                  <a:schemeClr val="bg1"/>
                </a:solidFill>
              </a:rPr>
              <a:t>Oppgave</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14</a:t>
            </a:fld>
            <a:endParaRPr lang="en-US" dirty="0">
              <a:solidFill>
                <a:schemeClr val="bg1"/>
              </a:solidFill>
            </a:endParaRPr>
          </a:p>
        </p:txBody>
      </p:sp>
      <p:sp>
        <p:nvSpPr>
          <p:cNvPr id="7" name="TextBox 6"/>
          <p:cNvSpPr txBox="1"/>
          <p:nvPr/>
        </p:nvSpPr>
        <p:spPr>
          <a:xfrm>
            <a:off x="321623" y="771823"/>
            <a:ext cx="8102827" cy="5816977"/>
          </a:xfrm>
          <a:prstGeom prst="rect">
            <a:avLst/>
          </a:prstGeom>
          <a:noFill/>
        </p:spPr>
        <p:txBody>
          <a:bodyPr wrap="square" rtlCol="0">
            <a:spAutoFit/>
          </a:bodyPr>
          <a:lstStyle/>
          <a:p>
            <a:pPr algn="just"/>
            <a:r>
              <a:rPr lang="nb-NO" dirty="0" smtClean="0">
                <a:solidFill>
                  <a:schemeClr val="bg1"/>
                </a:solidFill>
              </a:rPr>
              <a:t>I denne oppgaven skal vi starte på å lage et lite web API som skal eksponere blogginnlegg. Et blogginnlegg skal minimum ha tittel, innhold og dato for publisering. Målet med denne oppgaven er å få til enkel CRUD for blogginnlegg. Vi trenger ikke lagring  i databasen, kun i minne.</a:t>
            </a:r>
          </a:p>
          <a:p>
            <a:pPr algn="just"/>
            <a:endParaRPr lang="nb-NO" dirty="0" smtClean="0">
              <a:solidFill>
                <a:schemeClr val="bg1"/>
              </a:solidFill>
            </a:endParaRPr>
          </a:p>
          <a:p>
            <a:pPr algn="just"/>
            <a:r>
              <a:rPr lang="nb-NO" dirty="0" smtClean="0">
                <a:solidFill>
                  <a:schemeClr val="bg1"/>
                </a:solidFill>
              </a:rPr>
              <a:t>Implementèr følgende operasjoner i ApiControlleren:</a:t>
            </a:r>
          </a:p>
          <a:p>
            <a:pPr algn="just"/>
            <a:endParaRPr lang="nb-NO" dirty="0" smtClean="0">
              <a:solidFill>
                <a:schemeClr val="bg1"/>
              </a:solidFill>
            </a:endParaRPr>
          </a:p>
          <a:p>
            <a:pPr algn="just"/>
            <a:r>
              <a:rPr lang="nb-NO" dirty="0" smtClean="0">
                <a:solidFill>
                  <a:schemeClr val="bg1"/>
                </a:solidFill>
              </a:rPr>
              <a:t>	1. </a:t>
            </a:r>
            <a:r>
              <a:rPr lang="nb-NO" dirty="0" smtClean="0">
                <a:solidFill>
                  <a:schemeClr val="bg1"/>
                </a:solidFill>
                <a:latin typeface="Consolas" pitchFamily="49" charset="0"/>
                <a:cs typeface="Consolas" pitchFamily="49" charset="0"/>
              </a:rPr>
              <a:t>IEnumerable&lt;Bloggpost&gt; Get()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2. </a:t>
            </a:r>
            <a:r>
              <a:rPr lang="nb-NO" dirty="0" smtClean="0">
                <a:solidFill>
                  <a:schemeClr val="bg1"/>
                </a:solidFill>
                <a:latin typeface="Consolas" pitchFamily="49" charset="0"/>
                <a:cs typeface="Consolas" pitchFamily="49" charset="0"/>
              </a:rPr>
              <a:t>Bloggpost Get(id)</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3. </a:t>
            </a:r>
            <a:r>
              <a:rPr lang="nb-NO" dirty="0" smtClean="0">
                <a:solidFill>
                  <a:schemeClr val="bg1"/>
                </a:solidFill>
                <a:latin typeface="Consolas" pitchFamily="49" charset="0"/>
                <a:cs typeface="Consolas" pitchFamily="49" charset="0"/>
              </a:rPr>
              <a:t>HttpResponseMessage Post(Bloggpost post)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4. </a:t>
            </a:r>
            <a:r>
              <a:rPr lang="nb-NO" dirty="0" smtClean="0">
                <a:solidFill>
                  <a:schemeClr val="bg1"/>
                </a:solidFill>
                <a:latin typeface="Consolas" pitchFamily="49" charset="0"/>
                <a:cs typeface="Consolas" pitchFamily="49" charset="0"/>
              </a:rPr>
              <a:t>HttpResponseMessage Put(int id, Bloggpost post)</a:t>
            </a:r>
          </a:p>
          <a:p>
            <a:pPr algn="just"/>
            <a:r>
              <a:rPr lang="nb-NO" dirty="0" smtClean="0">
                <a:solidFill>
                  <a:schemeClr val="bg1"/>
                </a:solidFill>
                <a:latin typeface="Consolas" pitchFamily="49" charset="0"/>
                <a:cs typeface="Consolas" pitchFamily="49" charset="0"/>
              </a:rPr>
              <a:t>	</a:t>
            </a:r>
            <a:r>
              <a:rPr lang="nb-NO" dirty="0" smtClean="0">
                <a:solidFill>
                  <a:schemeClr val="bg1"/>
                </a:solidFill>
              </a:rPr>
              <a:t>5. </a:t>
            </a:r>
            <a:r>
              <a:rPr lang="nb-NO" dirty="0" smtClean="0">
                <a:solidFill>
                  <a:schemeClr val="bg1"/>
                </a:solidFill>
                <a:latin typeface="Consolas" pitchFamily="49" charset="0"/>
                <a:cs typeface="Consolas" pitchFamily="49" charset="0"/>
              </a:rPr>
              <a:t>HttpResponseMessage Delete(int id)</a:t>
            </a:r>
          </a:p>
          <a:p>
            <a:pPr algn="just"/>
            <a:endParaRPr lang="nb-NO" dirty="0">
              <a:solidFill>
                <a:schemeClr val="bg1"/>
              </a:solidFill>
              <a:latin typeface="Consolas" pitchFamily="49" charset="0"/>
              <a:cs typeface="Consolas" pitchFamily="49" charset="0"/>
            </a:endParaRPr>
          </a:p>
          <a:p>
            <a:pPr algn="just"/>
            <a:r>
              <a:rPr lang="nb-NO" dirty="0" smtClean="0">
                <a:solidFill>
                  <a:schemeClr val="bg1"/>
                </a:solidFill>
                <a:latin typeface="Consolas" pitchFamily="49" charset="0"/>
                <a:cs typeface="Consolas" pitchFamily="49" charset="0"/>
              </a:rPr>
              <a:t>Svar/Response ved suksess:</a:t>
            </a:r>
          </a:p>
          <a:p>
            <a:pPr algn="just"/>
            <a:r>
              <a:rPr lang="nb-NO" dirty="0" smtClean="0">
                <a:solidFill>
                  <a:schemeClr val="bg1"/>
                </a:solidFill>
                <a:latin typeface="Consolas" pitchFamily="49" charset="0"/>
                <a:cs typeface="Consolas" pitchFamily="49" charset="0"/>
              </a:rPr>
              <a:t>GET,PUT,DELETE – HTTP status kode ‘200 OK’</a:t>
            </a:r>
          </a:p>
          <a:p>
            <a:pPr algn="just"/>
            <a:r>
              <a:rPr lang="nb-NO" dirty="0" smtClean="0">
                <a:solidFill>
                  <a:schemeClr val="bg1"/>
                </a:solidFill>
                <a:latin typeface="Consolas" pitchFamily="49" charset="0"/>
                <a:cs typeface="Consolas" pitchFamily="49" charset="0"/>
              </a:rPr>
              <a:t>POST – HTTP status kode ‘201 Created’</a:t>
            </a: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Fork solution fra github: </a:t>
            </a:r>
            <a:r>
              <a:rPr lang="nb-NO" sz="1400" i="1" dirty="0" smtClean="0">
                <a:solidFill>
                  <a:schemeClr val="bg1"/>
                </a:solidFill>
                <a:latin typeface="Consolas" pitchFamily="49" charset="0"/>
                <a:cs typeface="Consolas" pitchFamily="49" charset="0"/>
              </a:rPr>
              <a:t>github.com/bekk/</a:t>
            </a:r>
            <a:r>
              <a:rPr lang="nb-NO" sz="1400" i="1" dirty="0" err="1" smtClean="0">
                <a:solidFill>
                  <a:schemeClr val="bg1"/>
                </a:solidFill>
                <a:latin typeface="Consolas" pitchFamily="49" charset="0"/>
                <a:cs typeface="Consolas" pitchFamily="49" charset="0"/>
              </a:rPr>
              <a:t>dotnetkurs</a:t>
            </a:r>
            <a:r>
              <a:rPr lang="nb-NO" sz="1400" i="1" dirty="0" smtClean="0">
                <a:solidFill>
                  <a:schemeClr val="bg1"/>
                </a:solidFill>
                <a:latin typeface="Consolas" pitchFamily="49" charset="0"/>
                <a:cs typeface="Consolas" pitchFamily="49" charset="0"/>
              </a:rPr>
              <a:t> se i mappen Oppgaver under </a:t>
            </a:r>
            <a:r>
              <a:rPr lang="nb-NO" sz="1400" i="1" dirty="0" err="1" smtClean="0">
                <a:solidFill>
                  <a:schemeClr val="bg1"/>
                </a:solidFill>
                <a:latin typeface="Consolas" pitchFamily="49" charset="0"/>
                <a:cs typeface="Consolas" pitchFamily="49" charset="0"/>
              </a:rPr>
              <a:t>webapi</a:t>
            </a:r>
            <a:r>
              <a:rPr lang="nb-NO" sz="1400" i="1" dirty="0" smtClean="0">
                <a:solidFill>
                  <a:schemeClr val="bg1"/>
                </a:solidFill>
                <a:latin typeface="Consolas" pitchFamily="49" charset="0"/>
                <a:cs typeface="Consolas" pitchFamily="49" charset="0"/>
              </a:rPr>
              <a:t>. Her ligger en </a:t>
            </a:r>
            <a:r>
              <a:rPr lang="nb-NO" sz="1400" i="1" dirty="0" err="1" smtClean="0">
                <a:solidFill>
                  <a:schemeClr val="bg1"/>
                </a:solidFill>
                <a:latin typeface="Consolas" pitchFamily="49" charset="0"/>
                <a:cs typeface="Consolas" pitchFamily="49" charset="0"/>
              </a:rPr>
              <a:t>solution</a:t>
            </a:r>
            <a:r>
              <a:rPr lang="nb-NO" sz="1400" i="1" dirty="0" smtClean="0">
                <a:solidFill>
                  <a:schemeClr val="bg1"/>
                </a:solidFill>
                <a:latin typeface="Consolas" pitchFamily="49" charset="0"/>
                <a:cs typeface="Consolas" pitchFamily="49" charset="0"/>
              </a:rPr>
              <a:t> </a:t>
            </a:r>
            <a:r>
              <a:rPr lang="nb-NO" sz="1400" i="1" dirty="0" err="1" smtClean="0">
                <a:solidFill>
                  <a:schemeClr val="bg1"/>
                </a:solidFill>
                <a:latin typeface="Consolas" pitchFamily="49" charset="0"/>
                <a:cs typeface="Consolas" pitchFamily="49" charset="0"/>
              </a:rPr>
              <a:t>MinBlogg</a:t>
            </a:r>
            <a:r>
              <a:rPr lang="nb-NO" sz="1400" i="1" dirty="0" smtClean="0">
                <a:solidFill>
                  <a:schemeClr val="bg1"/>
                </a:solidFill>
                <a:latin typeface="Consolas" pitchFamily="49" charset="0"/>
                <a:cs typeface="Consolas" pitchFamily="49" charset="0"/>
              </a:rPr>
              <a:t> som dere kan ta utgangspunkt i.</a:t>
            </a:r>
            <a:endParaRPr lang="nb-NO" sz="1400" i="1" dirty="0" smtClean="0">
              <a:solidFill>
                <a:schemeClr val="bg1"/>
              </a:solidFill>
              <a:latin typeface="Consolas" pitchFamily="49" charset="0"/>
              <a:cs typeface="Consolas" pitchFamily="49" charset="0"/>
            </a:endParaRPr>
          </a:p>
          <a:p>
            <a:pPr algn="just"/>
            <a:endParaRPr lang="nb-NO" sz="1400" i="1" dirty="0">
              <a:solidFill>
                <a:schemeClr val="bg1"/>
              </a:solidFill>
              <a:latin typeface="Consolas" pitchFamily="49" charset="0"/>
              <a:cs typeface="Consolas" pitchFamily="49" charset="0"/>
            </a:endParaRPr>
          </a:p>
          <a:p>
            <a:pPr algn="just"/>
            <a:r>
              <a:rPr lang="nb-NO" sz="1400" i="1" dirty="0" smtClean="0">
                <a:solidFill>
                  <a:schemeClr val="bg1"/>
                </a:solidFill>
                <a:latin typeface="Consolas" pitchFamily="49" charset="0"/>
                <a:cs typeface="Consolas" pitchFamily="49" charset="0"/>
              </a:rPr>
              <a:t>Hint: Benytt en static variabel for lagring av bloggpostene siden vi ikke går mot en database</a:t>
            </a:r>
            <a:r>
              <a:rPr lang="nb-NO" sz="1400" i="1" dirty="0" smtClean="0">
                <a:solidFill>
                  <a:schemeClr val="bg1"/>
                </a:solidFill>
              </a:rPr>
              <a:t> </a:t>
            </a: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401666" cy="307777"/>
          </a:xfrm>
          <a:solidFill>
            <a:schemeClr val="accent1"/>
          </a:solidFill>
        </p:spPr>
        <p:txBody>
          <a:bodyPr/>
          <a:lstStyle/>
          <a:p>
            <a:r>
              <a:rPr lang="nb-NO" dirty="0" smtClean="0">
                <a:solidFill>
                  <a:schemeClr val="bg1"/>
                </a:solidFill>
              </a:rPr>
              <a:t>Oppgave</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15</a:t>
            </a:fld>
            <a:endParaRPr lang="en-US" dirty="0">
              <a:solidFill>
                <a:schemeClr val="bg1"/>
              </a:solidFill>
            </a:endParaRPr>
          </a:p>
        </p:txBody>
      </p:sp>
      <p:sp>
        <p:nvSpPr>
          <p:cNvPr id="7" name="TextBox 6"/>
          <p:cNvSpPr txBox="1"/>
          <p:nvPr/>
        </p:nvSpPr>
        <p:spPr>
          <a:xfrm>
            <a:off x="321623" y="1397000"/>
            <a:ext cx="8102827" cy="1477328"/>
          </a:xfrm>
          <a:prstGeom prst="rect">
            <a:avLst/>
          </a:prstGeom>
          <a:noFill/>
        </p:spPr>
        <p:txBody>
          <a:bodyPr wrap="square" rtlCol="0">
            <a:spAutoFit/>
          </a:bodyPr>
          <a:lstStyle/>
          <a:p>
            <a:pPr algn="just"/>
            <a:r>
              <a:rPr lang="nb-NO" dirty="0" smtClean="0">
                <a:solidFill>
                  <a:schemeClr val="bg1"/>
                </a:solidFill>
              </a:rPr>
              <a:t>I denne oppgaven skal vi lage en konsument til vårt Web API. Opprett en konsollapplikasjon som kan bruke vårt Web API til å hente ut blogposter, samt opprette nye.</a:t>
            </a:r>
          </a:p>
          <a:p>
            <a:pPr algn="just"/>
            <a:endParaRPr lang="nb-NO" dirty="0" smtClean="0">
              <a:solidFill>
                <a:schemeClr val="bg1"/>
              </a:solidFill>
            </a:endParaRPr>
          </a:p>
          <a:p>
            <a:pPr algn="just"/>
            <a:r>
              <a:rPr lang="nb-NO" dirty="0" smtClean="0">
                <a:solidFill>
                  <a:schemeClr val="bg1"/>
                </a:solidFill>
              </a:rPr>
              <a:t>(</a:t>
            </a:r>
            <a:r>
              <a:rPr lang="nb-NO" i="1" dirty="0" smtClean="0">
                <a:solidFill>
                  <a:schemeClr val="bg1"/>
                </a:solidFill>
              </a:rPr>
              <a:t>Hint: System.Web.Http.HttpClient</a:t>
            </a:r>
            <a:r>
              <a:rPr lang="nb-NO" dirty="0" smtClean="0">
                <a:solidFill>
                  <a:schemeClr val="bg1"/>
                </a:solidFill>
              </a:rPr>
              <a:t>)</a:t>
            </a:r>
            <a:endParaRPr lang="en-US" dirty="0" smtClean="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088760" cy="307777"/>
          </a:xfrm>
          <a:solidFill>
            <a:schemeClr val="accent1"/>
          </a:solidFill>
        </p:spPr>
        <p:txBody>
          <a:bodyPr/>
          <a:lstStyle/>
          <a:p>
            <a:r>
              <a:rPr lang="nb-NO" dirty="0" smtClean="0">
                <a:solidFill>
                  <a:schemeClr val="bg1"/>
                </a:solidFill>
              </a:rPr>
              <a:t>BONUS</a:t>
            </a:r>
            <a:endParaRPr lang="en-US" dirty="0">
              <a:solidFill>
                <a:schemeClr val="bg1"/>
              </a:solidFill>
            </a:endParaRPr>
          </a:p>
        </p:txBody>
      </p:sp>
      <p:sp>
        <p:nvSpPr>
          <p:cNvPr id="3" name="Slide Number Placeholder 2"/>
          <p:cNvSpPr>
            <a:spLocks noGrp="1"/>
          </p:cNvSpPr>
          <p:nvPr>
            <p:ph type="sldNum" sz="quarter" idx="10"/>
          </p:nvPr>
        </p:nvSpPr>
        <p:spPr>
          <a:solidFill>
            <a:schemeClr val="accent1"/>
          </a:solidFill>
        </p:spPr>
        <p:txBody>
          <a:bodyPr/>
          <a:lstStyle/>
          <a:p>
            <a:fld id="{FF67BF5B-7344-D747-A0C2-CBD7B2ACBC85}" type="slidenum">
              <a:rPr lang="en-US" smtClean="0">
                <a:solidFill>
                  <a:schemeClr val="bg1"/>
                </a:solidFill>
              </a:rPr>
              <a:pPr/>
              <a:t>16</a:t>
            </a:fld>
            <a:endParaRPr lang="en-US" dirty="0">
              <a:solidFill>
                <a:schemeClr val="bg1"/>
              </a:solidFill>
            </a:endParaRPr>
          </a:p>
        </p:txBody>
      </p:sp>
      <p:sp>
        <p:nvSpPr>
          <p:cNvPr id="7" name="TextBox 6"/>
          <p:cNvSpPr txBox="1"/>
          <p:nvPr/>
        </p:nvSpPr>
        <p:spPr>
          <a:xfrm>
            <a:off x="334323" y="1397000"/>
            <a:ext cx="8102827" cy="369332"/>
          </a:xfrm>
          <a:prstGeom prst="rect">
            <a:avLst/>
          </a:prstGeom>
          <a:noFill/>
        </p:spPr>
        <p:txBody>
          <a:bodyPr wrap="square" rtlCol="0">
            <a:spAutoFit/>
          </a:bodyPr>
          <a:lstStyle/>
          <a:p>
            <a:pPr algn="just"/>
            <a:r>
              <a:rPr lang="nb-NO" dirty="0" smtClean="0">
                <a:solidFill>
                  <a:schemeClr val="bg1"/>
                </a:solidFill>
              </a:rPr>
              <a:t>Utvid blogg </a:t>
            </a:r>
            <a:r>
              <a:rPr lang="nb-NO" dirty="0" err="1" smtClean="0">
                <a:solidFill>
                  <a:schemeClr val="bg1"/>
                </a:solidFill>
              </a:rPr>
              <a:t>api’et</a:t>
            </a:r>
            <a:r>
              <a:rPr lang="nb-NO" dirty="0" smtClean="0">
                <a:solidFill>
                  <a:schemeClr val="bg1"/>
                </a:solidFill>
              </a:rPr>
              <a:t> slik at man kan tillate kommentarer på en bloggpost.</a:t>
            </a:r>
            <a:endParaRPr lang="en-US" dirty="0" smtClean="0">
              <a:solidFill>
                <a:schemeClr val="bg1"/>
              </a:solidFill>
            </a:endParaRPr>
          </a:p>
        </p:txBody>
      </p:sp>
    </p:spTree>
    <p:extLst>
      <p:ext uri="{BB962C8B-B14F-4D97-AF65-F5344CB8AC3E}">
        <p14:creationId xmlns:p14="http://schemas.microsoft.com/office/powerpoint/2010/main" val="3480607137"/>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375091" y="3304566"/>
            <a:ext cx="4396995" cy="312906"/>
          </a:xfrm>
        </p:spPr>
        <p:txBody>
          <a:bodyPr/>
          <a:lstStyle/>
          <a:p>
            <a:r>
              <a:rPr lang="en-US" dirty="0" err="1" smtClean="0"/>
              <a:t>Takk</a:t>
            </a:r>
            <a:r>
              <a:rPr lang="en-US" dirty="0" smtClean="0"/>
              <a:t> for OSS</a:t>
            </a:r>
            <a:endParaRPr lang="en-US" dirty="0"/>
          </a:p>
        </p:txBody>
      </p:sp>
      <p:sp>
        <p:nvSpPr>
          <p:cNvPr id="6" name="Text Placeholder 5"/>
          <p:cNvSpPr>
            <a:spLocks noGrp="1"/>
          </p:cNvSpPr>
          <p:nvPr>
            <p:ph type="body" sz="quarter" idx="10"/>
          </p:nvPr>
        </p:nvSpPr>
        <p:spPr>
          <a:xfrm>
            <a:off x="1731278" y="4269698"/>
            <a:ext cx="4396995" cy="364067"/>
          </a:xfrm>
        </p:spPr>
        <p:txBody>
          <a:bodyPr/>
          <a:lstStyle/>
          <a:p>
            <a:pPr algn="ctr"/>
            <a:r>
              <a:rPr lang="nb-NO" dirty="0"/>
              <a:t>Thor Ånderbakk Olsen</a:t>
            </a:r>
            <a:br>
              <a:rPr lang="nb-NO" dirty="0"/>
            </a:br>
            <a:r>
              <a:rPr lang="nb-NO" dirty="0"/>
              <a:t>Mats Mortensen</a:t>
            </a:r>
            <a:br>
              <a:rPr lang="nb-NO" dirty="0"/>
            </a:br>
            <a:r>
              <a:rPr lang="nb-NO" dirty="0"/>
              <a:t>Espen Ekvang</a:t>
            </a:r>
            <a:endParaRPr lang="en-US" dirty="0"/>
          </a:p>
          <a:p>
            <a:endParaRPr lang="en-US" dirty="0"/>
          </a:p>
        </p:txBody>
      </p:sp>
      <p:sp>
        <p:nvSpPr>
          <p:cNvPr id="8" name="Text Placeholder 7"/>
          <p:cNvSpPr>
            <a:spLocks noGrp="1"/>
          </p:cNvSpPr>
          <p:nvPr>
            <p:ph type="body" sz="quarter" idx="12"/>
          </p:nvPr>
        </p:nvSpPr>
        <p:spPr>
          <a:xfrm>
            <a:off x="2375091" y="4752193"/>
            <a:ext cx="4396995" cy="251795"/>
          </a:xfrm>
        </p:spPr>
        <p:txBody>
          <a:bodyPr/>
          <a:lstStyle/>
          <a:p>
            <a:r>
              <a:rPr lang="nb-NO" dirty="0" smtClean="0"/>
              <a:t>http://github.com/bekk/dotnetkurs</a:t>
            </a:r>
            <a:endParaRPr lang="en-US" dirty="0"/>
          </a:p>
        </p:txBody>
      </p:sp>
      <p:sp>
        <p:nvSpPr>
          <p:cNvPr id="3" name="Slide Number Placeholder 2"/>
          <p:cNvSpPr>
            <a:spLocks noGrp="1"/>
          </p:cNvSpPr>
          <p:nvPr>
            <p:ph type="sldNum" sz="quarter" idx="4294967295"/>
          </p:nvPr>
        </p:nvSpPr>
        <p:spPr>
          <a:xfrm>
            <a:off x="8837613" y="431800"/>
            <a:ext cx="306387" cy="276225"/>
          </a:xfrm>
        </p:spPr>
        <p:txBody>
          <a:bodyPr/>
          <a:lstStyle/>
          <a:p>
            <a:fld id="{FF67BF5B-7344-D747-A0C2-CBD7B2ACBC85}" type="slidenum">
              <a:rPr lang="en-US" smtClean="0"/>
              <a:pPr/>
              <a:t>17</a:t>
            </a:fld>
            <a:endParaRPr lang="en-US" dirty="0"/>
          </a:p>
        </p:txBody>
      </p:sp>
    </p:spTree>
    <p:extLst>
      <p:ext uri="{BB962C8B-B14F-4D97-AF65-F5344CB8AC3E}">
        <p14:creationId xmlns:p14="http://schemas.microsoft.com/office/powerpoint/2010/main" val="3283073304"/>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86891" cy="307777"/>
          </a:xfrm>
        </p:spPr>
        <p:txBody>
          <a:bodyPr/>
          <a:lstStyle/>
          <a:p>
            <a:r>
              <a:rPr lang="nb-NO" dirty="0" smtClean="0"/>
              <a:t>Agenda</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2</a:t>
            </a:fld>
            <a:endParaRPr lang="en-US" dirty="0"/>
          </a:p>
        </p:txBody>
      </p:sp>
      <p:sp>
        <p:nvSpPr>
          <p:cNvPr id="5" name="TextBox 4"/>
          <p:cNvSpPr txBox="1"/>
          <p:nvPr/>
        </p:nvSpPr>
        <p:spPr>
          <a:xfrm>
            <a:off x="321623" y="1397000"/>
            <a:ext cx="8102827" cy="3888244"/>
          </a:xfrm>
          <a:prstGeom prst="rect">
            <a:avLst/>
          </a:prstGeom>
          <a:noFill/>
        </p:spPr>
        <p:txBody>
          <a:bodyPr wrap="square" rtlCol="0">
            <a:spAutoFit/>
          </a:bodyPr>
          <a:lstStyle/>
          <a:p>
            <a:pPr>
              <a:spcBef>
                <a:spcPts val="600"/>
              </a:spcBef>
              <a:spcAft>
                <a:spcPts val="400"/>
              </a:spcAft>
              <a:buFont typeface="Wingdings" pitchFamily="2" charset="2"/>
              <a:buChar char="ü"/>
            </a:pPr>
            <a:r>
              <a:rPr lang="nb-NO" sz="2000" b="1" dirty="0" smtClean="0"/>
              <a:t> HTTP-baserte tjenester (REST)</a:t>
            </a:r>
          </a:p>
          <a:p>
            <a:pPr>
              <a:spcBef>
                <a:spcPts val="600"/>
              </a:spcBef>
              <a:spcAft>
                <a:spcPts val="400"/>
              </a:spcAft>
              <a:buFont typeface="Wingdings" pitchFamily="2" charset="2"/>
              <a:buChar char="ü"/>
            </a:pPr>
            <a:r>
              <a:rPr lang="nb-NO" sz="2000" b="1" dirty="0" smtClean="0"/>
              <a:t>ASP.NET Web API</a:t>
            </a:r>
          </a:p>
          <a:p>
            <a:pPr lvl="1">
              <a:spcBef>
                <a:spcPts val="600"/>
              </a:spcBef>
              <a:spcAft>
                <a:spcPts val="400"/>
              </a:spcAft>
              <a:buFont typeface="Wingdings" pitchFamily="2" charset="2"/>
              <a:buChar char="ü"/>
            </a:pPr>
            <a:r>
              <a:rPr lang="nb-NO" sz="2000" b="1" dirty="0" smtClean="0"/>
              <a:t> ApiController</a:t>
            </a:r>
          </a:p>
          <a:p>
            <a:pPr lvl="1">
              <a:spcBef>
                <a:spcPts val="600"/>
              </a:spcBef>
              <a:spcAft>
                <a:spcPts val="400"/>
              </a:spcAft>
              <a:buFont typeface="Wingdings" pitchFamily="2" charset="2"/>
              <a:buChar char="ü"/>
            </a:pPr>
            <a:r>
              <a:rPr lang="nb-NO" sz="2000" b="1" dirty="0" smtClean="0"/>
              <a:t> Routing</a:t>
            </a:r>
          </a:p>
          <a:p>
            <a:pPr lvl="1">
              <a:spcBef>
                <a:spcPts val="600"/>
              </a:spcBef>
              <a:spcAft>
                <a:spcPts val="400"/>
              </a:spcAft>
              <a:buFont typeface="Wingdings" pitchFamily="2" charset="2"/>
              <a:buChar char="ü"/>
            </a:pPr>
            <a:r>
              <a:rPr lang="nb-NO" sz="2000" b="1" dirty="0" smtClean="0"/>
              <a:t> Responser</a:t>
            </a:r>
          </a:p>
          <a:p>
            <a:pPr>
              <a:spcBef>
                <a:spcPts val="600"/>
              </a:spcBef>
              <a:spcAft>
                <a:spcPts val="400"/>
              </a:spcAft>
              <a:buFont typeface="Wingdings" pitchFamily="2" charset="2"/>
              <a:buChar char="ü"/>
            </a:pPr>
            <a:r>
              <a:rPr lang="nb-NO" sz="2000" b="1" dirty="0" smtClean="0"/>
              <a:t> </a:t>
            </a:r>
            <a:r>
              <a:rPr lang="nb-NO" sz="2000" b="1" dirty="0" smtClean="0"/>
              <a:t>Oppgave (</a:t>
            </a:r>
            <a:r>
              <a:rPr lang="nb-NO" sz="2000" b="1" dirty="0" err="1" smtClean="0"/>
              <a:t>MinBlogg.Api</a:t>
            </a:r>
            <a:r>
              <a:rPr lang="nb-NO" sz="2000" b="1" dirty="0" smtClean="0"/>
              <a:t>)</a:t>
            </a:r>
            <a:endParaRPr lang="nb-NO" sz="2000" b="1" dirty="0" smtClean="0"/>
          </a:p>
          <a:p>
            <a:pPr>
              <a:spcBef>
                <a:spcPts val="600"/>
              </a:spcBef>
              <a:spcAft>
                <a:spcPts val="400"/>
              </a:spcAft>
              <a:buFont typeface="Wingdings" pitchFamily="2" charset="2"/>
              <a:buChar char="ü"/>
            </a:pPr>
            <a:r>
              <a:rPr lang="nb-NO" sz="2000" b="1" dirty="0" smtClean="0"/>
              <a:t> Oppgave (Web </a:t>
            </a:r>
            <a:r>
              <a:rPr lang="nb-NO" sz="2000" b="1" dirty="0" err="1" smtClean="0"/>
              <a:t>Api</a:t>
            </a:r>
            <a:r>
              <a:rPr lang="nb-NO" sz="2000" b="1" dirty="0" smtClean="0"/>
              <a:t> konsument)</a:t>
            </a:r>
            <a:endParaRPr lang="nb-NO" sz="2000" b="1" dirty="0" smtClean="0"/>
          </a:p>
          <a:p>
            <a:pPr>
              <a:spcBef>
                <a:spcPts val="600"/>
              </a:spcBef>
              <a:spcAft>
                <a:spcPts val="400"/>
              </a:spcAft>
              <a:buFont typeface="Wingdings" pitchFamily="2" charset="2"/>
              <a:buChar char="ü"/>
            </a:pPr>
            <a:r>
              <a:rPr lang="nb-NO" sz="2000" b="1" dirty="0" smtClean="0"/>
              <a:t> Konsumere ASP.NET Web API</a:t>
            </a:r>
          </a:p>
          <a:p>
            <a:pPr>
              <a:spcBef>
                <a:spcPts val="600"/>
              </a:spcBef>
              <a:spcAft>
                <a:spcPts val="400"/>
              </a:spcAft>
              <a:buFont typeface="Wingdings" pitchFamily="2" charset="2"/>
              <a:buChar char="ü"/>
            </a:pPr>
            <a:r>
              <a:rPr lang="nb-NO" sz="2000" b="1" dirty="0" smtClean="0"/>
              <a:t> Oppgave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5068375" cy="307777"/>
          </a:xfrm>
        </p:spPr>
        <p:txBody>
          <a:bodyPr/>
          <a:lstStyle/>
          <a:p>
            <a:r>
              <a:rPr lang="nb-NO" dirty="0" smtClean="0"/>
              <a:t>Eksempel på enkel rest-tjeneste</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3</a:t>
            </a:fld>
            <a:endParaRPr lang="en-US" dirty="0"/>
          </a:p>
        </p:txBody>
      </p:sp>
      <p:sp>
        <p:nvSpPr>
          <p:cNvPr id="5" name="TextBox 4"/>
          <p:cNvSpPr txBox="1"/>
          <p:nvPr/>
        </p:nvSpPr>
        <p:spPr>
          <a:xfrm>
            <a:off x="321623" y="1313025"/>
            <a:ext cx="8102827" cy="2554545"/>
          </a:xfrm>
          <a:prstGeom prst="rect">
            <a:avLst/>
          </a:prstGeom>
          <a:noFill/>
        </p:spPr>
        <p:txBody>
          <a:bodyPr wrap="square" rtlCol="0">
            <a:spAutoFit/>
          </a:bodyPr>
          <a:lstStyle/>
          <a:p>
            <a:r>
              <a:rPr lang="nb-NO" sz="2800" dirty="0" smtClean="0"/>
              <a:t>Tjeneste</a:t>
            </a:r>
          </a:p>
          <a:p>
            <a:endParaRPr lang="nb-NO" sz="2000" dirty="0"/>
          </a:p>
          <a:p>
            <a:endParaRPr lang="nb-NO" sz="2000" dirty="0" smtClean="0"/>
          </a:p>
          <a:p>
            <a:endParaRPr lang="nb-NO" sz="2000" dirty="0" smtClean="0"/>
          </a:p>
          <a:p>
            <a:endParaRPr lang="nb-NO" sz="2000" dirty="0"/>
          </a:p>
          <a:p>
            <a:endParaRPr lang="nb-NO" sz="2000" dirty="0" smtClean="0"/>
          </a:p>
          <a:p>
            <a:pPr algn="ctr"/>
            <a:r>
              <a:rPr lang="nb-NO" sz="3200" dirty="0" smtClean="0">
                <a:hlinkClick r:id="rId3"/>
              </a:rPr>
              <a:t>http://minblogg.no/api/bloggposter</a:t>
            </a:r>
            <a:endParaRPr lang="nb-NO" sz="3200" dirty="0" smtClean="0"/>
          </a:p>
        </p:txBody>
      </p:sp>
    </p:spTree>
    <p:extLst>
      <p:ext uri="{BB962C8B-B14F-4D97-AF65-F5344CB8AC3E}">
        <p14:creationId xmlns:p14="http://schemas.microsoft.com/office/powerpoint/2010/main" val="128142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4</a:t>
            </a:fld>
            <a:endParaRPr lang="en-US" dirty="0"/>
          </a:p>
        </p:txBody>
      </p:sp>
      <p:sp>
        <p:nvSpPr>
          <p:cNvPr id="5" name="TextBox 4"/>
          <p:cNvSpPr txBox="1"/>
          <p:nvPr/>
        </p:nvSpPr>
        <p:spPr>
          <a:xfrm>
            <a:off x="321623" y="1313025"/>
            <a:ext cx="8102827" cy="3539430"/>
          </a:xfrm>
          <a:prstGeom prst="rect">
            <a:avLst/>
          </a:prstGeom>
          <a:noFill/>
        </p:spPr>
        <p:txBody>
          <a:bodyPr wrap="square" rtlCol="0">
            <a:spAutoFit/>
          </a:bodyPr>
          <a:lstStyle/>
          <a:p>
            <a:r>
              <a:rPr lang="nb-NO" sz="2800" dirty="0" smtClean="0"/>
              <a:t>Tjeneste</a:t>
            </a:r>
          </a:p>
          <a:p>
            <a:endParaRPr lang="nb-NO" sz="2800" dirty="0" smtClean="0"/>
          </a:p>
          <a:p>
            <a:endParaRPr lang="nb-NO" sz="2800" dirty="0"/>
          </a:p>
          <a:p>
            <a:pPr algn="ctr"/>
            <a:endParaRPr lang="nb-NO" sz="2800" dirty="0" smtClean="0"/>
          </a:p>
          <a:p>
            <a:pPr algn="ctr"/>
            <a:endParaRPr lang="nb-NO" sz="2800" dirty="0"/>
          </a:p>
          <a:p>
            <a:pPr algn="ctr"/>
            <a:r>
              <a:rPr lang="nb-NO" sz="2800" dirty="0" smtClean="0"/>
              <a:t>Ressurs</a:t>
            </a:r>
            <a:r>
              <a:rPr lang="nb-NO" sz="2800" dirty="0" smtClean="0"/>
              <a:t>:</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spTree>
    <p:extLst>
      <p:ext uri="{BB962C8B-B14F-4D97-AF65-F5344CB8AC3E}">
        <p14:creationId xmlns:p14="http://schemas.microsoft.com/office/powerpoint/2010/main" val="718098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6165149" cy="307777"/>
          </a:xfrm>
        </p:spPr>
        <p:txBody>
          <a:bodyPr/>
          <a:lstStyle/>
          <a:p>
            <a:r>
              <a:rPr lang="nb-NO" dirty="0" smtClean="0"/>
              <a:t>REST – Representational state transfer</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5</a:t>
            </a:fld>
            <a:endParaRPr lang="en-US" dirty="0"/>
          </a:p>
        </p:txBody>
      </p:sp>
      <p:sp>
        <p:nvSpPr>
          <p:cNvPr id="5" name="TextBox 4"/>
          <p:cNvSpPr txBox="1"/>
          <p:nvPr/>
        </p:nvSpPr>
        <p:spPr>
          <a:xfrm>
            <a:off x="321623" y="1313025"/>
            <a:ext cx="8102827" cy="1815882"/>
          </a:xfrm>
          <a:prstGeom prst="rect">
            <a:avLst/>
          </a:prstGeom>
          <a:noFill/>
        </p:spPr>
        <p:txBody>
          <a:bodyPr wrap="square" rtlCol="0">
            <a:spAutoFit/>
          </a:bodyPr>
          <a:lstStyle/>
          <a:p>
            <a:r>
              <a:rPr lang="nb-NO" sz="2800" dirty="0" smtClean="0"/>
              <a:t>Tjeneste</a:t>
            </a:r>
          </a:p>
          <a:p>
            <a:r>
              <a:rPr lang="nb-NO" sz="2800" dirty="0" smtClean="0"/>
              <a:t>Ressurs:</a:t>
            </a:r>
            <a:r>
              <a:rPr lang="nb-NO" sz="2800" dirty="0"/>
              <a:t> </a:t>
            </a:r>
            <a:r>
              <a:rPr lang="nb-NO" sz="2800" dirty="0" smtClean="0">
                <a:hlinkClick r:id="rId3"/>
              </a:rPr>
              <a:t>http://minblogg.no/api/bloggposter</a:t>
            </a:r>
            <a:endParaRPr lang="nb-NO" sz="2800" dirty="0" smtClean="0"/>
          </a:p>
          <a:p>
            <a:endParaRPr lang="nb-NO" sz="2800" dirty="0"/>
          </a:p>
          <a:p>
            <a:endParaRPr lang="nb-NO" sz="2800" dirty="0" smtClean="0"/>
          </a:p>
        </p:txBody>
      </p:sp>
      <p:graphicFrame>
        <p:nvGraphicFramePr>
          <p:cNvPr id="6" name="Table 5"/>
          <p:cNvGraphicFramePr>
            <a:graphicFrameLocks noGrp="1"/>
          </p:cNvGraphicFramePr>
          <p:nvPr>
            <p:extLst>
              <p:ext uri="{D42A27DB-BD31-4B8C-83A1-F6EECF244321}">
                <p14:modId xmlns:p14="http://schemas.microsoft.com/office/powerpoint/2010/main" val="3344610429"/>
              </p:ext>
            </p:extLst>
          </p:nvPr>
        </p:nvGraphicFramePr>
        <p:xfrm>
          <a:off x="386363" y="2755516"/>
          <a:ext cx="7973346" cy="1854200"/>
        </p:xfrm>
        <a:graphic>
          <a:graphicData uri="http://schemas.openxmlformats.org/drawingml/2006/table">
            <a:tbl>
              <a:tblPr firstRow="1" bandRow="1">
                <a:tableStyleId>{5C22544A-7EE6-4342-B048-85BDC9FD1C3A}</a:tableStyleId>
              </a:tblPr>
              <a:tblGrid>
                <a:gridCol w="1639830"/>
                <a:gridCol w="6333516"/>
              </a:tblGrid>
              <a:tr h="370840">
                <a:tc>
                  <a:txBody>
                    <a:bodyPr/>
                    <a:lstStyle/>
                    <a:p>
                      <a:r>
                        <a:rPr lang="nb-NO" sz="1400" dirty="0" smtClean="0"/>
                        <a:t>Metode</a:t>
                      </a:r>
                      <a:endParaRPr lang="en-US" sz="1400" dirty="0"/>
                    </a:p>
                  </a:txBody>
                  <a:tcPr/>
                </a:tc>
                <a:tc>
                  <a:txBody>
                    <a:bodyPr/>
                    <a:lstStyle/>
                    <a:p>
                      <a:r>
                        <a:rPr lang="nb-NO" sz="1400" dirty="0" smtClean="0"/>
                        <a:t>Beskrivelse</a:t>
                      </a:r>
                      <a:endParaRPr lang="en-US" sz="1400" dirty="0"/>
                    </a:p>
                  </a:txBody>
                  <a:tcPr/>
                </a:tc>
              </a:tr>
              <a:tr h="370840">
                <a:tc>
                  <a:txBody>
                    <a:bodyPr/>
                    <a:lstStyle/>
                    <a:p>
                      <a:r>
                        <a:rPr lang="nb-NO" sz="1400" dirty="0" smtClean="0"/>
                        <a:t>GET</a:t>
                      </a:r>
                      <a:endParaRPr lang="en-US" sz="1400" dirty="0"/>
                    </a:p>
                  </a:txBody>
                  <a:tcPr/>
                </a:tc>
                <a:tc>
                  <a:txBody>
                    <a:bodyPr/>
                    <a:lstStyle/>
                    <a:p>
                      <a:r>
                        <a:rPr lang="nb-NO" sz="1400" dirty="0" smtClean="0"/>
                        <a:t>Få en spesifikk representasjon av en ressurs</a:t>
                      </a:r>
                      <a:endParaRPr lang="en-US" sz="1400" dirty="0"/>
                    </a:p>
                  </a:txBody>
                  <a:tcPr/>
                </a:tc>
              </a:tr>
              <a:tr h="370840">
                <a:tc>
                  <a:txBody>
                    <a:bodyPr/>
                    <a:lstStyle/>
                    <a:p>
                      <a:r>
                        <a:rPr lang="nb-NO" sz="1400" dirty="0" smtClean="0"/>
                        <a:t>PUT</a:t>
                      </a:r>
                      <a:endParaRPr lang="en-US" sz="1400" dirty="0"/>
                    </a:p>
                  </a:txBody>
                  <a:tcPr/>
                </a:tc>
                <a:tc>
                  <a:txBody>
                    <a:bodyPr/>
                    <a:lstStyle/>
                    <a:p>
                      <a:r>
                        <a:rPr lang="nb-NO" sz="1400" dirty="0" smtClean="0"/>
                        <a:t>Opprett/oppdatèr en gitt ressurs</a:t>
                      </a:r>
                      <a:endParaRPr lang="en-US" sz="1400" dirty="0"/>
                    </a:p>
                  </a:txBody>
                  <a:tcPr/>
                </a:tc>
              </a:tr>
              <a:tr h="370840">
                <a:tc>
                  <a:txBody>
                    <a:bodyPr/>
                    <a:lstStyle/>
                    <a:p>
                      <a:r>
                        <a:rPr lang="nb-NO" sz="1400" dirty="0" smtClean="0"/>
                        <a:t>DELETE</a:t>
                      </a:r>
                      <a:endParaRPr lang="en-US" sz="1400" dirty="0"/>
                    </a:p>
                  </a:txBody>
                  <a:tcPr/>
                </a:tc>
                <a:tc>
                  <a:txBody>
                    <a:bodyPr/>
                    <a:lstStyle/>
                    <a:p>
                      <a:r>
                        <a:rPr lang="nb-NO" sz="1400" dirty="0" smtClean="0"/>
                        <a:t>Slett en gitt ressurs</a:t>
                      </a:r>
                      <a:endParaRPr lang="en-US" sz="1400" dirty="0"/>
                    </a:p>
                  </a:txBody>
                  <a:tcPr/>
                </a:tc>
              </a:tr>
              <a:tr h="370840">
                <a:tc>
                  <a:txBody>
                    <a:bodyPr/>
                    <a:lstStyle/>
                    <a:p>
                      <a:r>
                        <a:rPr lang="nb-NO" sz="1400" dirty="0" smtClean="0"/>
                        <a:t>POST</a:t>
                      </a:r>
                      <a:endParaRPr lang="en-US" sz="1400" dirty="0"/>
                    </a:p>
                  </a:txBody>
                  <a:tcPr/>
                </a:tc>
                <a:tc>
                  <a:txBody>
                    <a:bodyPr/>
                    <a:lstStyle/>
                    <a:p>
                      <a:r>
                        <a:rPr lang="nb-NO" sz="1400" dirty="0" smtClean="0"/>
                        <a:t>Send data</a:t>
                      </a:r>
                      <a:r>
                        <a:rPr lang="nb-NO" sz="1400" baseline="0" dirty="0" smtClean="0"/>
                        <a:t> til prosessering av gitt ressurs</a:t>
                      </a:r>
                      <a:endParaRPr lang="en-US" sz="1400" dirty="0"/>
                    </a:p>
                  </a:txBody>
                  <a:tcPr/>
                </a:tc>
              </a:tr>
            </a:tbl>
          </a:graphicData>
        </a:graphic>
      </p:graphicFrame>
    </p:spTree>
    <p:extLst>
      <p:ext uri="{BB962C8B-B14F-4D97-AF65-F5344CB8AC3E}">
        <p14:creationId xmlns:p14="http://schemas.microsoft.com/office/powerpoint/2010/main" val="2196784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082943" cy="307777"/>
          </a:xfrm>
        </p:spPr>
        <p:txBody>
          <a:bodyPr/>
          <a:lstStyle/>
          <a:p>
            <a:r>
              <a:rPr lang="nb-NO" dirty="0" smtClean="0"/>
              <a:t>Eksempel api</a:t>
            </a:r>
            <a:endParaRPr lang="nb-NO"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6</a:t>
            </a:fld>
            <a:endParaRPr lang="en-US" dirty="0"/>
          </a:p>
        </p:txBody>
      </p:sp>
      <p:sp>
        <p:nvSpPr>
          <p:cNvPr id="5" name="Rectangle 4"/>
          <p:cNvSpPr/>
          <p:nvPr/>
        </p:nvSpPr>
        <p:spPr>
          <a:xfrm>
            <a:off x="588578" y="1019183"/>
            <a:ext cx="8314122" cy="4247317"/>
          </a:xfrm>
          <a:prstGeom prst="rect">
            <a:avLst/>
          </a:prstGeom>
        </p:spPr>
        <p:txBody>
          <a:bodyPr wrap="square">
            <a:spAutoFit/>
          </a:bodyPr>
          <a:lstStyle/>
          <a:p>
            <a:pPr marL="285750" indent="-285750">
              <a:buFont typeface="Wingdings" panose="05000000000000000000" pitchFamily="2" charset="2"/>
              <a:buChar char="ü"/>
            </a:pPr>
            <a:r>
              <a:rPr lang="nb-NO" b="1" dirty="0" smtClean="0"/>
              <a:t>Hent alle bloggposter på </a:t>
            </a:r>
            <a:r>
              <a:rPr lang="nb-NO" b="1" dirty="0" smtClean="0"/>
              <a:t>blogg</a:t>
            </a:r>
            <a:r>
              <a:rPr lang="nb-NO" b="1" dirty="0"/>
              <a:t/>
            </a:r>
            <a:br>
              <a:rPr lang="nb-NO" b="1" dirty="0"/>
            </a:br>
            <a:r>
              <a:rPr lang="nb-NO" dirty="0" smtClean="0"/>
              <a:t>GET </a:t>
            </a:r>
            <a:r>
              <a:rPr lang="nb-NO" dirty="0" smtClean="0"/>
              <a:t>– minblogg.no/api/bloggposter</a:t>
            </a:r>
            <a:endParaRPr lang="nb-NO" dirty="0"/>
          </a:p>
          <a:p>
            <a:pPr marL="285750" indent="-285750">
              <a:buFont typeface="Wingdings" panose="05000000000000000000" pitchFamily="2" charset="2"/>
              <a:buChar char="ü"/>
            </a:pPr>
            <a:endParaRPr lang="nb-NO" dirty="0" smtClean="0"/>
          </a:p>
          <a:p>
            <a:pPr marL="285750" indent="-285750">
              <a:buFont typeface="Wingdings" panose="05000000000000000000" pitchFamily="2" charset="2"/>
              <a:buChar char="ü"/>
            </a:pPr>
            <a:r>
              <a:rPr lang="nb-NO" b="1" dirty="0" smtClean="0"/>
              <a:t>Lag ny </a:t>
            </a:r>
            <a:r>
              <a:rPr lang="nb-NO" b="1" dirty="0" smtClean="0"/>
              <a:t>bloggpost</a:t>
            </a:r>
            <a:br>
              <a:rPr lang="nb-NO" b="1" dirty="0" smtClean="0"/>
            </a:br>
            <a:r>
              <a:rPr lang="nb-NO" dirty="0" smtClean="0"/>
              <a:t>POST </a:t>
            </a:r>
            <a:r>
              <a:rPr lang="nb-NO" dirty="0" smtClean="0"/>
              <a:t>{Id: 1, Tittel: Lær deg WebApi} – minblogg.no/api/bloggposter</a:t>
            </a:r>
          </a:p>
          <a:p>
            <a:pPr marL="285750" indent="-285750">
              <a:buFont typeface="Wingdings" panose="05000000000000000000" pitchFamily="2" charset="2"/>
              <a:buChar char="ü"/>
            </a:pPr>
            <a:endParaRPr lang="nb-NO" dirty="0"/>
          </a:p>
          <a:p>
            <a:pPr marL="285750" indent="-285750">
              <a:buFont typeface="Wingdings" panose="05000000000000000000" pitchFamily="2" charset="2"/>
              <a:buChar char="ü"/>
            </a:pPr>
            <a:r>
              <a:rPr lang="nb-NO" b="1" dirty="0" smtClean="0"/>
              <a:t>Endre tittel på </a:t>
            </a:r>
            <a:r>
              <a:rPr lang="nb-NO" b="1" dirty="0" smtClean="0"/>
              <a:t>bloggpost</a:t>
            </a:r>
            <a:br>
              <a:rPr lang="nb-NO" b="1" dirty="0" smtClean="0"/>
            </a:br>
            <a:r>
              <a:rPr lang="nb-NO" dirty="0" smtClean="0"/>
              <a:t>PUT </a:t>
            </a:r>
            <a:r>
              <a:rPr lang="nb-NO" dirty="0" smtClean="0"/>
              <a:t>{Tittel: WebApi er gøy} – minblogg.no/api/bloggposter/1</a:t>
            </a:r>
          </a:p>
          <a:p>
            <a:pPr marL="285750" indent="-285750">
              <a:buFont typeface="Wingdings" panose="05000000000000000000" pitchFamily="2" charset="2"/>
              <a:buChar char="ü"/>
            </a:pPr>
            <a:endParaRPr lang="nb-NO" dirty="0" smtClean="0"/>
          </a:p>
          <a:p>
            <a:pPr marL="285750" indent="-285750">
              <a:buFont typeface="Wingdings" panose="05000000000000000000" pitchFamily="2" charset="2"/>
              <a:buChar char="ü"/>
            </a:pPr>
            <a:r>
              <a:rPr lang="nb-NO" b="1" dirty="0" smtClean="0"/>
              <a:t>Slett </a:t>
            </a:r>
            <a:r>
              <a:rPr lang="nb-NO" b="1" dirty="0" smtClean="0"/>
              <a:t>bloggpost</a:t>
            </a:r>
            <a:r>
              <a:rPr lang="nb-NO" b="1" dirty="0"/>
              <a:t/>
            </a:r>
            <a:br>
              <a:rPr lang="nb-NO" b="1" dirty="0"/>
            </a:br>
            <a:r>
              <a:rPr lang="nb-NO" dirty="0" smtClean="0"/>
              <a:t>DELETE </a:t>
            </a:r>
            <a:r>
              <a:rPr lang="nb-NO" dirty="0" smtClean="0"/>
              <a:t>– minblogg.no/api/bloggposter/1</a:t>
            </a:r>
          </a:p>
          <a:p>
            <a:pPr marL="285750" indent="-285750">
              <a:buFont typeface="Wingdings" panose="05000000000000000000" pitchFamily="2" charset="2"/>
              <a:buChar char="ü"/>
            </a:pPr>
            <a:endParaRPr lang="nb-NO" dirty="0"/>
          </a:p>
          <a:p>
            <a:pPr marL="285750" indent="-285750">
              <a:buFont typeface="Wingdings" panose="05000000000000000000" pitchFamily="2" charset="2"/>
              <a:buChar char="ü"/>
            </a:pPr>
            <a:r>
              <a:rPr lang="nb-NO" b="1" dirty="0"/>
              <a:t>Hent alle kommentarer for </a:t>
            </a:r>
            <a:r>
              <a:rPr lang="nb-NO" b="1" dirty="0" smtClean="0"/>
              <a:t>bloggpost</a:t>
            </a:r>
            <a:br>
              <a:rPr lang="nb-NO" b="1" dirty="0" smtClean="0"/>
            </a:br>
            <a:r>
              <a:rPr lang="nb-NO" dirty="0" smtClean="0"/>
              <a:t>GET </a:t>
            </a:r>
            <a:r>
              <a:rPr lang="nb-NO" dirty="0"/>
              <a:t>– </a:t>
            </a:r>
            <a:r>
              <a:rPr lang="nb-NO" dirty="0" smtClean="0"/>
              <a:t>minblogg.no/api/bloggposter/1/kommentarer</a:t>
            </a:r>
          </a:p>
          <a:p>
            <a:endParaRPr lang="nb-NO" dirty="0"/>
          </a:p>
        </p:txBody>
      </p:sp>
    </p:spTree>
    <p:extLst>
      <p:ext uri="{BB962C8B-B14F-4D97-AF65-F5344CB8AC3E}">
        <p14:creationId xmlns:p14="http://schemas.microsoft.com/office/powerpoint/2010/main" val="95777525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1279838" cy="307777"/>
          </a:xfrm>
        </p:spPr>
        <p:txBody>
          <a:bodyPr/>
          <a:lstStyle/>
          <a:p>
            <a:r>
              <a:rPr lang="nb-NO" dirty="0" smtClean="0"/>
              <a:t>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7</a:t>
            </a:fld>
            <a:endParaRPr lang="en-US" dirty="0"/>
          </a:p>
        </p:txBody>
      </p:sp>
      <p:sp>
        <p:nvSpPr>
          <p:cNvPr id="5" name="TextBox 4"/>
          <p:cNvSpPr txBox="1"/>
          <p:nvPr/>
        </p:nvSpPr>
        <p:spPr>
          <a:xfrm>
            <a:off x="321623" y="1397000"/>
            <a:ext cx="8517577" cy="3888244"/>
          </a:xfrm>
          <a:prstGeom prst="rect">
            <a:avLst/>
          </a:prstGeom>
          <a:noFill/>
        </p:spPr>
        <p:txBody>
          <a:bodyPr wrap="square" rtlCol="0">
            <a:spAutoFit/>
          </a:bodyPr>
          <a:lstStyle/>
          <a:p>
            <a:pPr>
              <a:spcBef>
                <a:spcPts val="600"/>
              </a:spcBef>
              <a:spcAft>
                <a:spcPts val="400"/>
              </a:spcAft>
              <a:buFont typeface="Wingdings" pitchFamily="2" charset="2"/>
              <a:buChar char="ü"/>
            </a:pPr>
            <a:r>
              <a:rPr lang="nb-NO" b="1" dirty="0" smtClean="0"/>
              <a:t> Rammeverk </a:t>
            </a:r>
            <a:r>
              <a:rPr lang="nb-NO" b="1" dirty="0" smtClean="0"/>
              <a:t>for å bygge HTTP-baserte tjenester på .NET </a:t>
            </a:r>
            <a:r>
              <a:rPr lang="nb-NO" b="1" dirty="0" err="1" smtClean="0"/>
              <a:t>platformen</a:t>
            </a:r>
            <a:r>
              <a:rPr lang="nb-NO" b="1" dirty="0" smtClean="0"/>
              <a:t/>
            </a:r>
            <a:br>
              <a:rPr lang="nb-NO" b="1" dirty="0" smtClean="0"/>
            </a:br>
            <a:endParaRPr lang="nb-NO" b="1" dirty="0" smtClean="0"/>
          </a:p>
          <a:p>
            <a:pPr>
              <a:spcBef>
                <a:spcPts val="600"/>
              </a:spcBef>
              <a:spcAft>
                <a:spcPts val="400"/>
              </a:spcAft>
              <a:buFont typeface="Wingdings" pitchFamily="2" charset="2"/>
              <a:buChar char="ü"/>
            </a:pPr>
            <a:r>
              <a:rPr lang="nb-NO" b="1" dirty="0" smtClean="0"/>
              <a:t> Gjør </a:t>
            </a:r>
            <a:r>
              <a:rPr lang="nb-NO" b="1" dirty="0" smtClean="0"/>
              <a:t>det enkelt å lage tjenester som følger REST-prinsippene </a:t>
            </a:r>
          </a:p>
          <a:p>
            <a:pPr>
              <a:spcBef>
                <a:spcPts val="600"/>
              </a:spcBef>
              <a:spcAft>
                <a:spcPts val="400"/>
              </a:spcAft>
            </a:pPr>
            <a:endParaRPr lang="nb-NO" b="1" dirty="0" smtClean="0"/>
          </a:p>
          <a:p>
            <a:pPr>
              <a:spcBef>
                <a:spcPts val="600"/>
              </a:spcBef>
              <a:spcAft>
                <a:spcPts val="400"/>
              </a:spcAft>
              <a:buFont typeface="Wingdings" pitchFamily="2" charset="2"/>
              <a:buChar char="ü"/>
            </a:pPr>
            <a:r>
              <a:rPr lang="nb-NO" b="1" dirty="0" smtClean="0"/>
              <a:t> Tilgjengeliggjøring </a:t>
            </a:r>
            <a:r>
              <a:rPr lang="nb-NO" b="1" dirty="0" smtClean="0"/>
              <a:t>for flere enheter og klientplatformer</a:t>
            </a:r>
          </a:p>
          <a:p>
            <a:pPr>
              <a:spcBef>
                <a:spcPts val="600"/>
              </a:spcBef>
              <a:spcAft>
                <a:spcPts val="400"/>
              </a:spcAft>
              <a:buFont typeface="Wingdings" pitchFamily="2" charset="2"/>
              <a:buChar char="ü"/>
            </a:pPr>
            <a:endParaRPr lang="nb-NO" b="1" dirty="0" smtClean="0"/>
          </a:p>
          <a:p>
            <a:pPr>
              <a:spcBef>
                <a:spcPts val="600"/>
              </a:spcBef>
              <a:spcAft>
                <a:spcPts val="400"/>
              </a:spcAft>
              <a:buFont typeface="Wingdings" pitchFamily="2" charset="2"/>
              <a:buChar char="ü"/>
            </a:pPr>
            <a:r>
              <a:rPr lang="nb-NO" b="1" dirty="0" smtClean="0"/>
              <a:t> Levere </a:t>
            </a:r>
            <a:r>
              <a:rPr lang="nb-NO" b="1" dirty="0" smtClean="0"/>
              <a:t>data i flere formater (XML, JSON)</a:t>
            </a:r>
          </a:p>
          <a:p>
            <a:pPr>
              <a:spcBef>
                <a:spcPts val="600"/>
              </a:spcBef>
              <a:spcAft>
                <a:spcPts val="400"/>
              </a:spcAft>
              <a:buFont typeface="Wingdings" pitchFamily="2" charset="2"/>
              <a:buChar char="ü"/>
            </a:pPr>
            <a:endParaRPr lang="nb-NO" b="1" dirty="0" smtClean="0"/>
          </a:p>
          <a:p>
            <a:pPr>
              <a:spcBef>
                <a:spcPts val="600"/>
              </a:spcBef>
              <a:spcAft>
                <a:spcPts val="400"/>
              </a:spcAft>
              <a:buFont typeface="Wingdings" pitchFamily="2" charset="2"/>
              <a:buChar char="ü"/>
            </a:pPr>
            <a:r>
              <a:rPr lang="nb-NO" b="1" dirty="0" smtClean="0"/>
              <a:t> </a:t>
            </a:r>
            <a:r>
              <a:rPr lang="nb-NO" b="1" dirty="0" smtClean="0"/>
              <a:t>Facebook, Twitter, LinkedIn +++ </a:t>
            </a:r>
          </a:p>
          <a:p>
            <a:pPr>
              <a:spcBef>
                <a:spcPts val="600"/>
              </a:spcBef>
              <a:spcAft>
                <a:spcPts val="400"/>
              </a:spcAft>
              <a:buFont typeface="Wingdings" pitchFamily="2" charset="2"/>
              <a:buChar char="ü"/>
            </a:pPr>
            <a:endParaRPr lang="nb-NO" b="1" dirty="0" smtClean="0"/>
          </a:p>
        </p:txBody>
      </p:sp>
      <p:sp>
        <p:nvSpPr>
          <p:cNvPr id="7" name="Rectangle 6"/>
          <p:cNvSpPr/>
          <p:nvPr/>
        </p:nvSpPr>
        <p:spPr>
          <a:xfrm>
            <a:off x="5431536" y="6457890"/>
            <a:ext cx="3566160" cy="246221"/>
          </a:xfrm>
          <a:prstGeom prst="rect">
            <a:avLst/>
          </a:prstGeom>
        </p:spPr>
        <p:txBody>
          <a:bodyPr wrap="square">
            <a:spAutoFit/>
          </a:bodyPr>
          <a:lstStyle/>
          <a:p>
            <a:r>
              <a:rPr lang="en-US" sz="1000" dirty="0" smtClean="0">
                <a:hlinkClick r:id="rId3"/>
              </a:rPr>
              <a:t>http://msdn.microsoft.com/en-us/library/dd203052.aspx</a:t>
            </a:r>
            <a:endParaRPr lang="en-US" sz="1000"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428870" cy="307777"/>
          </a:xfrm>
        </p:spPr>
        <p:txBody>
          <a:bodyPr/>
          <a:lstStyle/>
          <a:p>
            <a:r>
              <a:rPr lang="nb-NO" dirty="0" smtClean="0"/>
              <a:t>ASP.net web api</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8</a:t>
            </a:fld>
            <a:endParaRPr lang="en-US" dirty="0"/>
          </a:p>
        </p:txBody>
      </p:sp>
      <p:sp>
        <p:nvSpPr>
          <p:cNvPr id="5" name="TextBox 4"/>
          <p:cNvSpPr txBox="1"/>
          <p:nvPr/>
        </p:nvSpPr>
        <p:spPr>
          <a:xfrm>
            <a:off x="321623" y="1041400"/>
            <a:ext cx="8517577" cy="1585049"/>
          </a:xfrm>
          <a:prstGeom prst="rect">
            <a:avLst/>
          </a:prstGeom>
          <a:noFill/>
        </p:spPr>
        <p:txBody>
          <a:bodyPr wrap="square" rtlCol="0">
            <a:spAutoFit/>
          </a:bodyPr>
          <a:lstStyle/>
          <a:p>
            <a:pPr>
              <a:spcBef>
                <a:spcPts val="600"/>
              </a:spcBef>
              <a:spcAft>
                <a:spcPts val="400"/>
              </a:spcAft>
              <a:buFont typeface="Wingdings" pitchFamily="2" charset="2"/>
              <a:buChar char="ü"/>
            </a:pPr>
            <a:r>
              <a:rPr lang="nb-NO" dirty="0" smtClean="0"/>
              <a:t> Rammeverk for å bygge Web API på toppen av .NET rammeverket</a:t>
            </a:r>
          </a:p>
          <a:p>
            <a:pPr>
              <a:spcBef>
                <a:spcPts val="600"/>
              </a:spcBef>
              <a:spcAft>
                <a:spcPts val="400"/>
              </a:spcAft>
              <a:buFont typeface="Wingdings" pitchFamily="2" charset="2"/>
              <a:buChar char="ü"/>
            </a:pPr>
            <a:r>
              <a:rPr lang="nb-NO" dirty="0" smtClean="0"/>
              <a:t> Kan brukes direkte i et ASP .NET MVC 4 prosjekt</a:t>
            </a:r>
            <a:endParaRPr lang="nb-NO" dirty="0"/>
          </a:p>
          <a:p>
            <a:pPr>
              <a:spcBef>
                <a:spcPts val="600"/>
              </a:spcBef>
              <a:spcAft>
                <a:spcPts val="400"/>
              </a:spcAft>
              <a:buFont typeface="Wingdings" pitchFamily="2" charset="2"/>
              <a:buChar char="ü"/>
            </a:pPr>
            <a:r>
              <a:rPr lang="nb-NO" dirty="0" smtClean="0"/>
              <a:t> Eller installeres separat med nuget: Install-Package </a:t>
            </a:r>
            <a:r>
              <a:rPr lang="nb-NO" dirty="0"/>
              <a:t>Microsoft.AspNet.WebApi</a:t>
            </a:r>
            <a:endParaRPr lang="nb-NO" dirty="0" smtClean="0"/>
          </a:p>
          <a:p>
            <a:pPr>
              <a:spcBef>
                <a:spcPts val="600"/>
              </a:spcBef>
              <a:spcAft>
                <a:spcPts val="400"/>
              </a:spcAft>
              <a:buFont typeface="Wingdings" pitchFamily="2" charset="2"/>
              <a:buChar char="ü"/>
            </a:pPr>
            <a:endParaRPr lang="nb-NO"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23" y="2941167"/>
            <a:ext cx="5077534" cy="23815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054" y="2703008"/>
            <a:ext cx="2572109" cy="2857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23" y="418905"/>
            <a:ext cx="2380460" cy="307777"/>
          </a:xfrm>
        </p:spPr>
        <p:txBody>
          <a:bodyPr/>
          <a:lstStyle/>
          <a:p>
            <a:r>
              <a:rPr lang="nb-NO" dirty="0" smtClean="0"/>
              <a:t>apicontroller</a:t>
            </a:r>
            <a:endParaRPr lang="en-US" dirty="0"/>
          </a:p>
        </p:txBody>
      </p:sp>
      <p:sp>
        <p:nvSpPr>
          <p:cNvPr id="3" name="Slide Number Placeholder 2"/>
          <p:cNvSpPr>
            <a:spLocks noGrp="1"/>
          </p:cNvSpPr>
          <p:nvPr>
            <p:ph type="sldNum" sz="quarter" idx="10"/>
          </p:nvPr>
        </p:nvSpPr>
        <p:spPr/>
        <p:txBody>
          <a:bodyPr/>
          <a:lstStyle/>
          <a:p>
            <a:fld id="{FF67BF5B-7344-D747-A0C2-CBD7B2ACBC85}" type="slidenum">
              <a:rPr lang="en-US" smtClean="0"/>
              <a:pPr/>
              <a:t>9</a:t>
            </a:fld>
            <a:endParaRPr lang="en-US" dirty="0"/>
          </a:p>
        </p:txBody>
      </p:sp>
      <p:sp>
        <p:nvSpPr>
          <p:cNvPr id="5" name="Rectangle 1"/>
          <p:cNvSpPr>
            <a:spLocks noChangeArrowheads="1"/>
          </p:cNvSpPr>
          <p:nvPr/>
        </p:nvSpPr>
        <p:spPr bwMode="auto">
          <a:xfrm>
            <a:off x="499873" y="1471328"/>
            <a:ext cx="7924577" cy="2554545"/>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class</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PersonController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ApiController</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private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_persons =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new</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List</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FF"/>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FF"/>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public</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r>
              <a:rPr kumimoji="0" lang="en-US" sz="1600" b="0" i="0" u="none" strike="noStrike" cap="none" normalizeH="0" baseline="0" dirty="0" err="1" smtClean="0">
                <a:ln>
                  <a:noFill/>
                </a:ln>
                <a:solidFill>
                  <a:srgbClr val="2B91AF"/>
                </a:solidFill>
                <a:effectLst/>
                <a:latin typeface="Consolas" pitchFamily="49" charset="0"/>
                <a:cs typeface="Consolas" pitchFamily="49" charset="0"/>
              </a:rPr>
              <a:t>IEnumerable</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&lt;</a:t>
            </a:r>
            <a:r>
              <a:rPr kumimoji="0" lang="en-US" sz="1600" b="0" i="0" u="none" strike="noStrike" cap="none" normalizeH="0" baseline="0" dirty="0" smtClean="0">
                <a:ln>
                  <a:noFill/>
                </a:ln>
                <a:solidFill>
                  <a:srgbClr val="2B91AF"/>
                </a:solidFill>
                <a:effectLst/>
                <a:latin typeface="Consolas" pitchFamily="49" charset="0"/>
                <a:cs typeface="Consolas" pitchFamily="49" charset="0"/>
              </a:rPr>
              <a:t>Person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&gt; Get()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FF"/>
                </a:solidFill>
                <a:effectLst/>
                <a:latin typeface="Consolas" pitchFamily="49" charset="0"/>
                <a:cs typeface="Consolas" pitchFamily="49" charset="0"/>
              </a:rPr>
              <a:t>return</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_persons;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000000"/>
                </a:solidFill>
                <a:latin typeface="Consolas" pitchFamily="49" charset="0"/>
                <a:cs typeface="Consolas" pitchFamily="49" charset="0"/>
              </a:rPr>
              <a:t>	</a:t>
            </a:r>
            <a:r>
              <a:rPr kumimoji="0" lang="en-US" sz="1600" b="0" i="0" u="none" strike="noStrike" cap="none" normalizeH="0" baseline="0" dirty="0" smtClean="0">
                <a:ln>
                  <a:noFill/>
                </a:ln>
                <a:solidFill>
                  <a:srgbClr val="000000"/>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itchFamily="49" charset="0"/>
                <a:cs typeface="Consolas"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BEKK Rekruttering 16-9">
  <a:themeElements>
    <a:clrScheme name="BEKK Palett">
      <a:dk1>
        <a:srgbClr val="000000"/>
      </a:dk1>
      <a:lt1>
        <a:srgbClr val="FFFFFF"/>
      </a:lt1>
      <a:dk2>
        <a:srgbClr val="000000"/>
      </a:dk2>
      <a:lt2>
        <a:srgbClr val="F8F8F8"/>
      </a:lt2>
      <a:accent1>
        <a:srgbClr val="6C6559"/>
      </a:accent1>
      <a:accent2>
        <a:srgbClr val="887E6F"/>
      </a:accent2>
      <a:accent3>
        <a:srgbClr val="BBB0A3"/>
      </a:accent3>
      <a:accent4>
        <a:srgbClr val="FD5158"/>
      </a:accent4>
      <a:accent5>
        <a:srgbClr val="FFF9AE"/>
      </a:accent5>
      <a:accent6>
        <a:srgbClr val="36BDB2"/>
      </a:accent6>
      <a:hlink>
        <a:srgbClr val="50463C"/>
      </a:hlink>
      <a:folHlink>
        <a:srgbClr val="91919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600"/>
          </a:spcBef>
          <a:spcAft>
            <a:spcPts val="400"/>
          </a:spcAft>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accent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600"/>
          </a:spcBef>
          <a:spcAft>
            <a:spcPts val="400"/>
          </a:spcAft>
          <a:defRPr sz="17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31720</TotalTime>
  <Words>895</Words>
  <Application>Microsoft Office PowerPoint</Application>
  <PresentationFormat>On-screen Show (4:3)</PresentationFormat>
  <Paragraphs>217</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Consolas</vt:lpstr>
      <vt:lpstr>Georgia</vt:lpstr>
      <vt:lpstr>Wingdings</vt:lpstr>
      <vt:lpstr>BEKK Rekruttering 16-9</vt:lpstr>
      <vt:lpstr>ASP.NET Web API</vt:lpstr>
      <vt:lpstr>Agenda</vt:lpstr>
      <vt:lpstr>Eksempel på enkel rest-tjeneste</vt:lpstr>
      <vt:lpstr>REST – Representational state transfer</vt:lpstr>
      <vt:lpstr>REST – Representational state transfer</vt:lpstr>
      <vt:lpstr>Eksempel api</vt:lpstr>
      <vt:lpstr>Web APi</vt:lpstr>
      <vt:lpstr>ASP.net web api</vt:lpstr>
      <vt:lpstr>apicontroller</vt:lpstr>
      <vt:lpstr>Convention based Routing</vt:lpstr>
      <vt:lpstr>Routing forts</vt:lpstr>
      <vt:lpstr>Attribute based Routing</vt:lpstr>
      <vt:lpstr>Response handling</vt:lpstr>
      <vt:lpstr>Oppgave</vt:lpstr>
      <vt:lpstr>Oppgave</vt:lpstr>
      <vt:lpstr>BONUS</vt:lpstr>
      <vt:lpstr>Takk for OSS</vt:lpstr>
    </vt:vector>
  </TitlesOfParts>
  <Company>Bekk Consulting AS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Christensen</dc:creator>
  <cp:lastModifiedBy>Espen Ekvang</cp:lastModifiedBy>
  <cp:revision>1136</cp:revision>
  <dcterms:created xsi:type="dcterms:W3CDTF">2011-08-04T16:58:46Z</dcterms:created>
  <dcterms:modified xsi:type="dcterms:W3CDTF">2013-11-20T18:52:33Z</dcterms:modified>
</cp:coreProperties>
</file>