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0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61A"/>
    <a:srgbClr val="F5D312"/>
    <a:srgbClr val="F04E52"/>
    <a:srgbClr val="C2D8D7"/>
    <a:srgbClr val="EF4E52"/>
    <a:srgbClr val="857362"/>
    <a:srgbClr val="FFFFFF"/>
    <a:srgbClr val="E1DAD5"/>
    <a:srgbClr val="CBC0B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77099" autoAdjust="0"/>
  </p:normalViewPr>
  <p:slideViewPr>
    <p:cSldViewPr>
      <p:cViewPr>
        <p:scale>
          <a:sx n="100" d="100"/>
          <a:sy n="100" d="100"/>
        </p:scale>
        <p:origin x="-27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71765" y="8917046"/>
            <a:ext cx="1241443" cy="22695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pPr algn="ctr"/>
            <a:r>
              <a:rPr lang="nb-NO" dirty="0" smtClean="0"/>
              <a:t>24.01.2008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826"/>
            <a:ext cx="2771766" cy="225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3208" y="8916826"/>
            <a:ext cx="2843205" cy="225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3A437-328C-43A6-8CE2-506A70845D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42852" y="142844"/>
            <a:ext cx="6572296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1F35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b="1"/>
          </a:p>
        </p:txBody>
      </p:sp>
      <p:pic>
        <p:nvPicPr>
          <p:cNvPr id="7" name="Picture 3" descr=" Logo1.jpg                                                      0007AA60 AndresMac                      C163723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357" y="214282"/>
            <a:ext cx="1157287" cy="26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079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71766" y="8880534"/>
            <a:ext cx="1277955" cy="263466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/>
            </a:lvl1pPr>
          </a:lstStyle>
          <a:p>
            <a:r>
              <a:rPr lang="nb-NO" dirty="0" smtClean="0"/>
              <a:t>24.01.2008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2984" y="685800"/>
            <a:ext cx="4572016" cy="3429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0534"/>
            <a:ext cx="2771766" cy="2618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21" y="8880534"/>
            <a:ext cx="2808279" cy="2634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540188E-59D8-4490-87F6-6780CD1743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2852" y="142844"/>
            <a:ext cx="6572296" cy="431800"/>
          </a:xfrm>
          <a:prstGeom prst="rect">
            <a:avLst/>
          </a:prstGeom>
          <a:solidFill>
            <a:srgbClr val="000000"/>
          </a:solidFill>
          <a:ln w="9525">
            <a:solidFill>
              <a:srgbClr val="1F354D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GB" b="1"/>
          </a:p>
        </p:txBody>
      </p:sp>
      <p:pic>
        <p:nvPicPr>
          <p:cNvPr id="15" name="Picture 3" descr=" Logo1.jpg                                                      0007AA60 AndresMac                      C163723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357" y="214282"/>
            <a:ext cx="1157287" cy="26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38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ctr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466" y="2552689"/>
            <a:ext cx="8617068" cy="1241442"/>
          </a:xfrm>
          <a:noFill/>
        </p:spPr>
        <p:txBody>
          <a:bodyPr lIns="216000"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presentasjonen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3466" y="4524389"/>
            <a:ext cx="8593197" cy="620721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8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&lt;Undertittel&gt;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3466" y="5181624"/>
            <a:ext cx="8617068" cy="474669"/>
          </a:xfrm>
        </p:spPr>
        <p:txBody>
          <a:bodyPr lIns="216000" anchor="ctr">
            <a:noAutofit/>
          </a:bodyPr>
          <a:lstStyle>
            <a:lvl1pPr>
              <a:lnSpc>
                <a:spcPct val="100000"/>
              </a:lnSpc>
              <a:buNone/>
              <a:defRPr sz="2000">
                <a:solidFill>
                  <a:srgbClr val="847363"/>
                </a:solidFill>
                <a:latin typeface="Georgia" pitchFamily="18" charset="0"/>
              </a:defRPr>
            </a:lvl1pPr>
            <a:lvl2pPr marL="0" indent="0">
              <a:spcBef>
                <a:spcPts val="2000"/>
              </a:spcBef>
              <a:buNone/>
              <a:defRPr sz="1400">
                <a:solidFill>
                  <a:srgbClr val="847363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b-NO" noProof="0" dirty="0" smtClean="0"/>
              <a:t>&lt;Dato og/eller anledning&gt;</a:t>
            </a:r>
          </a:p>
        </p:txBody>
      </p:sp>
      <p:pic>
        <p:nvPicPr>
          <p:cNvPr id="8" name="Picture 7" descr="struktu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416" y="214269"/>
            <a:ext cx="8640000" cy="2289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12021" y="4141800"/>
            <a:ext cx="8496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PT_logo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6094449"/>
            <a:ext cx="8640000" cy="5529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4878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(brune seksjo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98280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98280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25450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25450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6132441" y="1712886"/>
            <a:ext cx="2747440" cy="4418075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None/>
              <a:defRPr sz="1600" baseline="0"/>
            </a:lvl1pPr>
            <a:lvl2pPr>
              <a:defRPr sz="1400"/>
            </a:lvl2pPr>
            <a:lvl3pPr>
              <a:buNone/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Første punkt (</a:t>
            </a:r>
            <a:r>
              <a:rPr lang="nb-NO" noProof="0" dirty="0" err="1" smtClean="0"/>
              <a:t>bullet</a:t>
            </a:r>
            <a:r>
              <a:rPr lang="nb-NO" noProof="0" dirty="0" smtClean="0"/>
              <a:t> ikke nødvendig)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6132441" y="1274732"/>
            <a:ext cx="2747440" cy="360000"/>
          </a:xfrm>
          <a:solidFill>
            <a:schemeClr val="accent1"/>
          </a:solidFill>
        </p:spPr>
        <p:txBody>
          <a:bodyPr tIns="36000" bIns="36000" anchor="ctr" anchorCtr="0"/>
          <a:lstStyle>
            <a:lvl1pPr>
              <a:lnSpc>
                <a:spcPct val="100000"/>
              </a:lnSpc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nb-NO" dirty="0" smtClean="0"/>
              <a:t>&lt;Tittel&gt;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seksj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169391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079957" y="1274732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258825" y="3757618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3169391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6079957" y="3757617"/>
            <a:ext cx="2808000" cy="2412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Nivå 1 </a:t>
            </a:r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gepa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/>
        </p:nvGraphicFramePr>
        <p:xfrm>
          <a:off x="249234" y="1267074"/>
          <a:ext cx="8643940" cy="478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87"/>
                <a:gridCol w="839799"/>
                <a:gridCol w="3286170"/>
                <a:gridCol w="3225784"/>
              </a:tblGrid>
              <a:tr h="30001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Fargekode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Farge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Vekting (veiledende)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Kommentar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 255, 255, 255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Hvit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Hovedfarge.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Sikrer at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foilene i størst mulig grad er oversiktlig og luftige. 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0, 0, 0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Sort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Fontfarge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(tekstfarge).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Sikrer høy kontrast og god lesbarhet.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50, 38, 26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som alternativ til sort.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133, 115, 98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som overskrift til foiler og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203, 192, 183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brun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16, 100, 112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Mørk 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forsiktig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130, 174, 182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Identitetsfarge.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 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162, 199, 202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err="1" smtClean="0">
                          <a:latin typeface="Georgia" pitchFamily="18" charset="0"/>
                        </a:rPr>
                        <a:t>Mellomblå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194, 216, 215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Lys blå</a:t>
                      </a:r>
                      <a:endParaRPr lang="en-US" sz="1000" b="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b="1" dirty="0" smtClean="0">
                          <a:latin typeface="Georgia" pitchFamily="18" charset="0"/>
                        </a:rPr>
                        <a:t>Støttefarge.</a:t>
                      </a:r>
                      <a:r>
                        <a:rPr lang="nb-NO" sz="1000" b="1" baseline="0" dirty="0" smtClean="0">
                          <a:latin typeface="Georgia" pitchFamily="18" charset="0"/>
                        </a:rPr>
                        <a:t> </a:t>
                      </a:r>
                      <a:r>
                        <a:rPr lang="nb-NO" sz="1000" dirty="0" smtClean="0">
                          <a:latin typeface="Georgia" pitchFamily="18" charset="0"/>
                        </a:rPr>
                        <a:t>Brukes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i illustrasjoner og modeller etc.</a:t>
                      </a:r>
                      <a:endParaRPr lang="en-US" sz="1000" dirty="0" smtClean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DAD6CB"/>
                    </a:solidFill>
                  </a:tcPr>
                </a:tc>
              </a:tr>
              <a:tr h="448833"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RGB: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240, 78, 82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dirty="0" smtClean="0">
                          <a:latin typeface="Georgia" pitchFamily="18" charset="0"/>
                        </a:rPr>
                        <a:t>Rød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000" b="1" dirty="0" smtClean="0">
                          <a:latin typeface="Georgia" pitchFamily="18" charset="0"/>
                        </a:rPr>
                        <a:t>Spotfarge.</a:t>
                      </a:r>
                      <a:r>
                        <a:rPr lang="nb-NO" sz="1000" baseline="0" dirty="0" smtClean="0">
                          <a:latin typeface="Georgia" pitchFamily="18" charset="0"/>
                        </a:rPr>
                        <a:t> Brukes forsiktig for å understreke detaljer i illustrasjoner og modeller etc.</a:t>
                      </a:r>
                      <a:endParaRPr lang="en-US" sz="1000" dirty="0">
                        <a:latin typeface="Georgia" pitchFamily="18" charset="0"/>
                      </a:endParaRPr>
                    </a:p>
                  </a:txBody>
                  <a:tcPr anchor="ctr">
                    <a:solidFill>
                      <a:srgbClr val="E9E6D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2425892" y="1636981"/>
            <a:ext cx="3168472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40 %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425893" y="2078269"/>
            <a:ext cx="831640" cy="32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425893" y="2990454"/>
            <a:ext cx="15619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15 %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425893" y="3426001"/>
            <a:ext cx="831640" cy="3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25893" y="3873677"/>
            <a:ext cx="831640" cy="3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425893" y="4324357"/>
            <a:ext cx="1561900" cy="3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15 %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25893" y="4783150"/>
            <a:ext cx="831640" cy="324000"/>
          </a:xfrm>
          <a:prstGeom prst="rect">
            <a:avLst/>
          </a:prstGeom>
          <a:solidFill>
            <a:srgbClr val="A2C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425893" y="5218137"/>
            <a:ext cx="503022" cy="3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25893" y="5665813"/>
            <a:ext cx="503022" cy="324000"/>
          </a:xfrm>
          <a:prstGeom prst="rect">
            <a:avLst/>
          </a:prstGeom>
          <a:solidFill>
            <a:srgbClr val="F0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rgbClr val="000000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425893" y="2543723"/>
            <a:ext cx="503022" cy="324000"/>
          </a:xfrm>
          <a:prstGeom prst="rect">
            <a:avLst/>
          </a:prstGeom>
          <a:solidFill>
            <a:srgbClr val="322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000" dirty="0" smtClean="0">
                <a:solidFill>
                  <a:schemeClr val="bg1"/>
                </a:solidFill>
                <a:latin typeface="Georgia" pitchFamily="18" charset="0"/>
              </a:rPr>
              <a:t>2,5 % </a:t>
            </a:r>
            <a:endParaRPr lang="en-US" sz="1000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45536" y="279264"/>
            <a:ext cx="8634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 smtClean="0">
                <a:solidFill>
                  <a:schemeClr val="accent1"/>
                </a:solidFill>
                <a:latin typeface="+mj-lt"/>
              </a:rPr>
              <a:t>Fargepalett</a:t>
            </a:r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5364" y="763551"/>
            <a:ext cx="5755341" cy="4220825"/>
          </a:xfrm>
          <a:noFill/>
        </p:spPr>
        <p:txBody>
          <a:bodyPr lIns="90000" anchor="b">
            <a:noAutofit/>
          </a:bodyPr>
          <a:lstStyle>
            <a:lvl1pPr algn="ctr">
              <a:lnSpc>
                <a:spcPct val="10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Tittel</a:t>
            </a:r>
            <a:r>
              <a:rPr lang="en-US" noProof="0" dirty="0" smtClean="0"/>
              <a:t>, </a:t>
            </a:r>
            <a:r>
              <a:rPr lang="en-US" noProof="0" dirty="0" err="1" smtClean="0"/>
              <a:t>seksjonsforside</a:t>
            </a:r>
            <a:r>
              <a:rPr lang="en-US" noProof="0" dirty="0" smtClean="0"/>
              <a:t>&gt;</a:t>
            </a:r>
            <a:endParaRPr lang="nb-NO" noProof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85365" y="5074021"/>
            <a:ext cx="5737411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innholdsfortegn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9859" y="169747"/>
            <a:ext cx="8640000" cy="720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&lt;Agenda&gt;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3466" y="1274733"/>
            <a:ext cx="8617068" cy="4856229"/>
          </a:xfrm>
        </p:spPr>
        <p:txBody>
          <a:bodyPr>
            <a:noAutofit/>
          </a:bodyPr>
          <a:lstStyle>
            <a:lvl1pPr>
              <a:defRPr sz="2000" baseline="0">
                <a:sym typeface="Wingdings" pitchFamily="2" charset="2"/>
              </a:defRPr>
            </a:lvl1pPr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nb-NO" noProof="0" dirty="0" smtClean="0"/>
              <a:t>Bruk vanlig punktliste, men la aktivt punkt ha skriftstørrelse 28! (Resten av teksten har skriftstørrelse 20)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uten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nholdsside med f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2800"/>
              </a:lnSpc>
              <a:defRPr baseline="0"/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466" y="6492875"/>
            <a:ext cx="4308534" cy="365125"/>
          </a:xfrm>
        </p:spPr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742034" y="6492899"/>
            <a:ext cx="2138499" cy="365125"/>
          </a:xfrm>
        </p:spPr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3466" y="6203989"/>
            <a:ext cx="8617068" cy="21907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63466" y="1274763"/>
            <a:ext cx="8617009" cy="4856199"/>
          </a:xfrm>
        </p:spPr>
        <p:txBody>
          <a:bodyPr/>
          <a:lstStyle/>
          <a:p>
            <a:pPr lvl="0"/>
            <a:r>
              <a:rPr lang="nb-NO" noProof="0" dirty="0" smtClean="0"/>
              <a:t>Gode presentasjoner har bilder/illustrasjoner, begrenset tekst med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teside/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BEKK_kart.jpg"/>
          <p:cNvPicPr>
            <a:picLocks noChangeAspect="1"/>
          </p:cNvPicPr>
          <p:nvPr userDrawn="1"/>
        </p:nvPicPr>
        <p:blipFill>
          <a:blip r:embed="rId2"/>
          <a:srcRect b="15921"/>
          <a:stretch>
            <a:fillRect/>
          </a:stretch>
        </p:blipFill>
        <p:spPr>
          <a:xfrm>
            <a:off x="234896" y="207917"/>
            <a:ext cx="8643600" cy="2955840"/>
          </a:xfrm>
          <a:prstGeom prst="rect">
            <a:avLst/>
          </a:prstGeom>
        </p:spPr>
      </p:pic>
      <p:pic>
        <p:nvPicPr>
          <p:cNvPr id="19" name="Picture 18" descr="Bekk_pos [Converted].jpg                                       0007AA60 AndresMac                      C163723E: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6657" y="4086234"/>
            <a:ext cx="972000" cy="254607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 userDrawn="1"/>
        </p:nvSpPr>
        <p:spPr>
          <a:xfrm>
            <a:off x="2216727" y="5786883"/>
            <a:ext cx="4719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800" dirty="0" smtClean="0">
                <a:latin typeface="Georgia" pitchFamily="18" charset="0"/>
              </a:rPr>
              <a:t>BEKK CONSULTING AS</a:t>
            </a:r>
          </a:p>
          <a:p>
            <a:pPr algn="ctr"/>
            <a:r>
              <a:rPr lang="nb-NO" sz="800" dirty="0" smtClean="0">
                <a:latin typeface="Georgia" pitchFamily="18" charset="0"/>
              </a:rPr>
              <a:t>SKUR 39, VIPPETANGEN. P.O. BOX 134 SENTRUM, 0102 OSLO,</a:t>
            </a:r>
            <a:r>
              <a:rPr lang="nb-NO" sz="800" baseline="0" dirty="0" smtClean="0">
                <a:latin typeface="Georgia" pitchFamily="18" charset="0"/>
              </a:rPr>
              <a:t> NORWAY. </a:t>
            </a:r>
            <a:r>
              <a:rPr lang="nb-NO" sz="800" dirty="0" smtClean="0">
                <a:latin typeface="Georgia" pitchFamily="18" charset="0"/>
              </a:rPr>
              <a:t>WWW.BEKK.NO</a:t>
            </a:r>
            <a:endParaRPr lang="en-US" sz="800" dirty="0">
              <a:latin typeface="Georgia" pitchFamily="18" charset="0"/>
            </a:endParaRPr>
          </a:p>
        </p:txBody>
      </p:sp>
      <p:sp>
        <p:nvSpPr>
          <p:cNvPr id="7" name="Content Placeholder 24"/>
          <p:cNvSpPr>
            <a:spLocks noGrp="1"/>
          </p:cNvSpPr>
          <p:nvPr>
            <p:ph sz="quarter" idx="13" hasCustomPrompt="1"/>
          </p:nvPr>
        </p:nvSpPr>
        <p:spPr>
          <a:xfrm>
            <a:off x="2928937" y="4643417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navn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0" name="Content Placeholder 24"/>
          <p:cNvSpPr>
            <a:spLocks noGrp="1"/>
          </p:cNvSpPr>
          <p:nvPr>
            <p:ph sz="quarter" idx="16" hasCustomPrompt="1"/>
          </p:nvPr>
        </p:nvSpPr>
        <p:spPr>
          <a:xfrm>
            <a:off x="2928937" y="4830464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&lt;stilling&gt;</a:t>
            </a:r>
            <a:endParaRPr lang="nb-NO" dirty="0" smtClean="0"/>
          </a:p>
        </p:txBody>
      </p:sp>
      <p:sp>
        <p:nvSpPr>
          <p:cNvPr id="12" name="Content Placeholder 24"/>
          <p:cNvSpPr>
            <a:spLocks noGrp="1"/>
          </p:cNvSpPr>
          <p:nvPr>
            <p:ph sz="quarter" idx="17" hasCustomPrompt="1"/>
          </p:nvPr>
        </p:nvSpPr>
        <p:spPr>
          <a:xfrm>
            <a:off x="2928937" y="5016805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+47 &lt;</a:t>
            </a:r>
            <a:r>
              <a:rPr lang="en-US" dirty="0" err="1" smtClean="0"/>
              <a:t>telefonnumer</a:t>
            </a:r>
            <a:r>
              <a:rPr lang="en-US" dirty="0" smtClean="0"/>
              <a:t>&gt;</a:t>
            </a:r>
            <a:endParaRPr lang="nb-NO" dirty="0" smtClean="0"/>
          </a:p>
        </p:txBody>
      </p:sp>
      <p:sp>
        <p:nvSpPr>
          <p:cNvPr id="13" name="Content Placeholder 24"/>
          <p:cNvSpPr>
            <a:spLocks noGrp="1"/>
          </p:cNvSpPr>
          <p:nvPr>
            <p:ph sz="quarter" idx="18" hasCustomPrompt="1"/>
          </p:nvPr>
        </p:nvSpPr>
        <p:spPr>
          <a:xfrm>
            <a:off x="2928937" y="5204609"/>
            <a:ext cx="3286125" cy="180000"/>
          </a:xfrm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&lt;e-</a:t>
            </a:r>
            <a:r>
              <a:rPr lang="en-US" dirty="0" err="1" smtClean="0"/>
              <a:t>postadresse</a:t>
            </a:r>
            <a:r>
              <a:rPr lang="en-US" dirty="0" smtClean="0"/>
              <a:t>&gt;</a:t>
            </a:r>
            <a:endParaRPr lang="nb-NO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midtstilt tekst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4416" y="882615"/>
            <a:ext cx="8636118" cy="5075306"/>
          </a:xfrm>
        </p:spPr>
        <p:txBody>
          <a:bodyPr anchor="ctr" anchorCtr="0"/>
          <a:lstStyle>
            <a:lvl1pPr algn="ctr">
              <a:lnSpc>
                <a:spcPct val="100000"/>
              </a:lnSpc>
              <a:spcAft>
                <a:spcPts val="1800"/>
              </a:spcAft>
              <a:defRPr sz="32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“</a:t>
            </a:r>
            <a:r>
              <a:rPr lang="en-US" dirty="0" err="1" smtClean="0"/>
              <a:t>Negativ</a:t>
            </a:r>
            <a:r>
              <a:rPr lang="en-US" dirty="0" smtClean="0"/>
              <a:t> foil”.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med </a:t>
            </a:r>
            <a:r>
              <a:rPr lang="en-US" dirty="0" err="1" smtClean="0"/>
              <a:t>enkelt</a:t>
            </a:r>
            <a:r>
              <a:rPr lang="en-US" dirty="0" smtClean="0"/>
              <a:t> </a:t>
            </a:r>
            <a:r>
              <a:rPr lang="en-US" dirty="0" err="1" smtClean="0"/>
              <a:t>budskap</a:t>
            </a:r>
            <a:r>
              <a:rPr lang="en-US" dirty="0" smtClean="0"/>
              <a:t>/</a:t>
            </a:r>
            <a:r>
              <a:rPr lang="en-US" dirty="0" err="1" smtClean="0"/>
              <a:t>pønsj</a:t>
            </a:r>
            <a:r>
              <a:rPr lang="en-US" dirty="0" smtClean="0"/>
              <a:t>. (</a:t>
            </a:r>
            <a:r>
              <a:rPr lang="en-US" dirty="0" err="1" smtClean="0"/>
              <a:t>Bør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miljømessige</a:t>
            </a:r>
            <a:r>
              <a:rPr lang="en-US" dirty="0" smtClean="0"/>
              <a:t> </a:t>
            </a:r>
            <a:r>
              <a:rPr lang="en-US" dirty="0" err="1" smtClean="0"/>
              <a:t>hensyn</a:t>
            </a:r>
            <a:r>
              <a:rPr lang="en-US" dirty="0" smtClean="0"/>
              <a:t>/</a:t>
            </a:r>
            <a:r>
              <a:rPr lang="en-US" dirty="0" err="1" smtClean="0"/>
              <a:t>blekkforbruk</a:t>
            </a:r>
            <a:r>
              <a:rPr lang="en-US" dirty="0" smtClean="0"/>
              <a:t> IKKE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foiler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skrives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quot;Negativ&quot;, punktliste">
    <p:bg>
      <p:bgPr>
        <a:solidFill>
          <a:srgbClr val="322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46004" y="590643"/>
            <a:ext cx="8634530" cy="5988050"/>
          </a:xfrm>
        </p:spPr>
        <p:txBody>
          <a:bodyPr/>
          <a:lstStyle>
            <a:lvl1pPr marL="358775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Wingdings" pitchFamily="2" charset="2"/>
              <a:buChar char="§"/>
              <a:defRPr sz="3200">
                <a:solidFill>
                  <a:srgbClr val="FFFFFF"/>
                </a:solidFill>
              </a:defRPr>
            </a:lvl1pPr>
            <a:lvl2pPr marL="896938" indent="-358775">
              <a:lnSpc>
                <a:spcPct val="100000"/>
              </a:lnSpc>
              <a:spcAft>
                <a:spcPts val="1800"/>
              </a:spcAft>
              <a:buClr>
                <a:srgbClr val="FFFFFF"/>
              </a:buClr>
              <a:buFont typeface="Aharoni" pitchFamily="2" charset="-79"/>
              <a:buChar char="–"/>
              <a:defRPr sz="2800">
                <a:solidFill>
                  <a:srgbClr val="FFFFFF"/>
                </a:solidFill>
              </a:defRPr>
            </a:lvl2pPr>
            <a:lvl3pPr>
              <a:buClr>
                <a:srgbClr val="F8F8F8"/>
              </a:buClr>
              <a:buFont typeface="Wingdings" pitchFamily="2" charset="2"/>
              <a:buChar char="§"/>
              <a:defRPr sz="2400">
                <a:solidFill>
                  <a:srgbClr val="F8F8F8"/>
                </a:solidFill>
              </a:defRPr>
            </a:lvl3pPr>
            <a:lvl4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4pPr>
            <a:lvl5pPr>
              <a:buClr>
                <a:srgbClr val="F8F8F8"/>
              </a:buClr>
              <a:buFont typeface="Wingdings" pitchFamily="2" charset="2"/>
              <a:buChar char="§"/>
              <a:defRPr sz="2000">
                <a:solidFill>
                  <a:srgbClr val="F8F8F8"/>
                </a:solidFill>
              </a:defRPr>
            </a:lvl5pPr>
          </a:lstStyle>
          <a:p>
            <a:pPr lvl="0"/>
            <a:r>
              <a:rPr lang="nb-NO" dirty="0" smtClean="0"/>
              <a:t>“Negativ foil”. Brukes til foiler med enkelt </a:t>
            </a:r>
            <a:r>
              <a:rPr lang="nb-NO" dirty="0" err="1" smtClean="0"/>
              <a:t>budskap/pønsj</a:t>
            </a:r>
            <a:r>
              <a:rPr lang="nb-NO" dirty="0" smtClean="0"/>
              <a:t>. (Bør av miljømessige hensyn/blekkforbruk IKKE brukes til foiler som skal skrives ut.)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825" y="1274733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nb-NO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8734" y="1274732"/>
            <a:ext cx="4208400" cy="487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890" y="6224049"/>
            <a:ext cx="8640000" cy="2143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dirty="0" smtClean="0"/>
              <a:t>&lt;</a:t>
            </a:r>
            <a:r>
              <a:rPr lang="en-US" dirty="0" err="1" smtClean="0"/>
              <a:t>Fotnote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859" y="169747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Tittel</a:t>
            </a:r>
            <a:r>
              <a:rPr lang="en-US" dirty="0" smtClean="0"/>
              <a:t> master&gt;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859" y="1274734"/>
            <a:ext cx="8640000" cy="486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 smtClean="0"/>
              <a:t>Gode presentasjoner har bilder/illustrasjoner, begrenset med tekst og mye luft…</a:t>
            </a:r>
            <a:endParaRPr lang="en-US" dirty="0" smtClean="0"/>
          </a:p>
          <a:p>
            <a:pPr lvl="1"/>
            <a:r>
              <a:rPr lang="en-US" dirty="0" err="1" smtClean="0"/>
              <a:t>Nivå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Nivå</a:t>
            </a:r>
            <a:r>
              <a:rPr lang="en-US" dirty="0" smtClean="0"/>
              <a:t> 3</a:t>
            </a:r>
          </a:p>
          <a:p>
            <a:pPr lvl="3"/>
            <a:r>
              <a:rPr lang="en-US" dirty="0" err="1" smtClean="0"/>
              <a:t>Nivå</a:t>
            </a:r>
            <a:r>
              <a:rPr lang="en-US" dirty="0" smtClean="0"/>
              <a:t> 4</a:t>
            </a:r>
          </a:p>
          <a:p>
            <a:pPr lvl="4"/>
            <a:r>
              <a:rPr lang="nb-NO" dirty="0" smtClean="0"/>
              <a:t>Nivå 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860" y="6492875"/>
            <a:ext cx="432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035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250825" y="930240"/>
            <a:ext cx="8642350" cy="36000"/>
          </a:xfrm>
          <a:prstGeom prst="rect">
            <a:avLst/>
          </a:prstGeom>
          <a:solidFill>
            <a:srgbClr val="85736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l"/>
            <a:endParaRPr lang="nb-NO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953" y="6240501"/>
            <a:ext cx="865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6" r:id="rId2"/>
    <p:sldLayoutId id="2147483662" r:id="rId3"/>
    <p:sldLayoutId id="2147483708" r:id="rId4"/>
    <p:sldLayoutId id="2147483686" r:id="rId5"/>
    <p:sldLayoutId id="2147483672" r:id="rId6"/>
    <p:sldLayoutId id="2147483705" r:id="rId7"/>
    <p:sldLayoutId id="2147483703" r:id="rId8"/>
    <p:sldLayoutId id="2147483685" r:id="rId9"/>
    <p:sldLayoutId id="2147483693" r:id="rId10"/>
    <p:sldLayoutId id="2147483691" r:id="rId11"/>
    <p:sldLayoutId id="2147483694" r:id="rId12"/>
    <p:sldLayoutId id="2147483681" r:id="rId13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rgbClr val="857362"/>
          </a:solidFill>
          <a:latin typeface="+mj-lt"/>
          <a:ea typeface="+mj-ea"/>
          <a:cs typeface="+mj-cs"/>
        </a:defRPr>
      </a:lvl1pPr>
    </p:titleStyle>
    <p:bodyStyle>
      <a:lvl1pPr marL="2736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1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864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2800" indent="-273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5"/>
        </a:buClr>
        <a:buFont typeface="Aharoni" pitchFamily="2" charset="-79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Introduksjon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Android-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Bendik Solheim &amp; Thomas Johan </a:t>
            </a:r>
            <a:r>
              <a:rPr lang="en-US" dirty="0" err="1" smtClean="0"/>
              <a:t>Engmo</a:t>
            </a:r>
            <a:r>
              <a:rPr lang="en-US" dirty="0" smtClean="0"/>
              <a:t> </a:t>
            </a:r>
            <a:r>
              <a:rPr lang="en-US" dirty="0" err="1" smtClean="0"/>
              <a:t>Eggum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#3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431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Flere Activities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En Activity per “hovedskjerm”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014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Eksempel #4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017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Oppgave!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dirty="0" smtClean="0"/>
              <a:t>Bunntekst -- Endres i toppmenyen: ”</a:t>
            </a:r>
            <a:r>
              <a:rPr lang="nb-NO" dirty="0" err="1" smtClean="0"/>
              <a:t>Insert</a:t>
            </a:r>
            <a:r>
              <a:rPr lang="nb-NO" dirty="0" smtClean="0"/>
              <a:t>” -&gt; ”Header &amp; </a:t>
            </a:r>
            <a:r>
              <a:rPr lang="nb-NO" dirty="0" err="1" smtClean="0"/>
              <a:t>Footer</a:t>
            </a:r>
            <a:r>
              <a:rPr lang="nb-NO" dirty="0" smtClean="0"/>
              <a:t>” (Velg ”</a:t>
            </a:r>
            <a:r>
              <a:rPr lang="nb-NO" dirty="0" err="1" smtClean="0"/>
              <a:t>Apply</a:t>
            </a:r>
            <a:r>
              <a:rPr lang="nb-NO" dirty="0" smtClean="0"/>
              <a:t>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Side </a:t>
            </a:r>
            <a:fld id="{0C342036-F52B-48FD-A090-765F7E4C887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App som henter flydata fra alle norges flyplasser</a:t>
            </a:r>
          </a:p>
          <a:p>
            <a:r>
              <a:rPr lang="en-US"/>
              <a:t>Benytter seg av alt vi har lært i dag</a:t>
            </a:r>
          </a:p>
          <a:p>
            <a:r>
              <a:rPr lang="en-US"/>
              <a:t>Hent fra</a:t>
            </a:r>
          </a:p>
          <a:p>
            <a:pPr lvl="1"/>
            <a:r>
              <a:rPr lang="en-US"/>
              <a:t>git blablabla</a:t>
            </a:r>
          </a:p>
        </p:txBody>
      </p:sp>
    </p:spTree>
    <p:extLst>
      <p:ext uri="{BB962C8B-B14F-4D97-AF65-F5344CB8AC3E}">
        <p14:creationId xmlns:p14="http://schemas.microsoft.com/office/powerpoint/2010/main" val="385651838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Hvem er vi?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Jobber med native utvikling på Android og iOS</a:t>
            </a:r>
          </a:p>
          <a:p>
            <a:r>
              <a:rPr lang="en-US" smtClean="0"/>
              <a:t>Utviklere av AvinorFlights og Lufthavnsapper for Avinor</a:t>
            </a:r>
          </a:p>
        </p:txBody>
      </p:sp>
    </p:spTree>
    <p:extLst>
      <p:ext uri="{BB962C8B-B14F-4D97-AF65-F5344CB8AC3E}">
        <p14:creationId xmlns:p14="http://schemas.microsoft.com/office/powerpoint/2010/main" val="358459653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Bakgrunn #1</a:t>
            </a:r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28800"/>
            <a:ext cx="6402288" cy="427886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Bakgrunn #2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Enkelt å komme i gang med Android-utvikling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52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Teknologi</a:t>
            </a:r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b-NO" smtClean="0"/>
              <a:t>Android </a:t>
            </a:r>
            <a:r>
              <a:rPr lang="nb-NO" dirty="0" smtClean="0"/>
              <a:t>SDK = Java på </a:t>
            </a:r>
            <a:r>
              <a:rPr lang="nb-NO" dirty="0" err="1" smtClean="0"/>
              <a:t>Dalvik</a:t>
            </a:r>
            <a:r>
              <a:rPr lang="nb-NO" dirty="0" smtClean="0"/>
              <a:t> VM + Emulator</a:t>
            </a:r>
          </a:p>
          <a:p>
            <a:r>
              <a:rPr lang="nb-NO" dirty="0" smtClean="0"/>
              <a:t>APK-fil du kan installere på telefonen, eller laste opp på </a:t>
            </a:r>
            <a:r>
              <a:rPr lang="nb-NO" err="1" smtClean="0"/>
              <a:t>Android</a:t>
            </a:r>
            <a:r>
              <a:rPr lang="nb-NO" smtClean="0"/>
              <a:t> Market</a:t>
            </a:r>
            <a:endParaRPr lang="nb-NO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Hovedelementer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en 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AndroidManifest.xml</a:t>
            </a:r>
          </a:p>
          <a:p>
            <a:pPr lvl="1"/>
            <a:r>
              <a:rPr lang="en-US" smtClean="0"/>
              <a:t>Inneholder essensiell informasjon om appen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Java-</a:t>
            </a:r>
            <a:r>
              <a:rPr lang="en-US" dirty="0" err="1" smtClean="0"/>
              <a:t>kode</a:t>
            </a:r>
            <a:endParaRPr lang="en-US" dirty="0" smtClean="0"/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smtClean="0"/>
              <a:t>BroadcastReceivers</a:t>
            </a:r>
          </a:p>
        </p:txBody>
      </p:sp>
    </p:spTree>
    <p:extLst>
      <p:ext uri="{BB962C8B-B14F-4D97-AF65-F5344CB8AC3E}">
        <p14:creationId xmlns:p14="http://schemas.microsoft.com/office/powerpoint/2010/main" val="81444405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#1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Nytt Android-prosjekt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325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#2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Knapp som endrer tekst!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124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Mobilnettverket er tregt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 smtClean="0"/>
              <a:t>Bunntekst -- Endres i toppmenyen: ”Insert” -&gt; ”Header &amp; Footer” (Velg ”Apply to all”)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Side </a:t>
            </a:r>
            <a:fld id="{0C342036-F52B-48FD-A090-765F7E4C887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mtClean="0"/>
              <a:t>Spinning wheels – skjer det noe?</a:t>
            </a:r>
          </a:p>
          <a:p>
            <a:r>
              <a:rPr lang="en-US" smtClean="0"/>
              <a:t>Hvorfor ikke vise at det skjer noe?</a:t>
            </a:r>
          </a:p>
          <a:p>
            <a:r>
              <a:rPr lang="en-US" smtClean="0"/>
              <a:t>Klassen AsyncTask to the rescue!</a:t>
            </a:r>
          </a:p>
          <a:p>
            <a:pPr lvl="1"/>
            <a:r>
              <a:rPr lang="en-US" smtClean="0"/>
              <a:t>Abstrakt klasse</a:t>
            </a:r>
          </a:p>
          <a:p>
            <a:pPr lvl="1"/>
            <a:r>
              <a:rPr lang="en-US" smtClean="0"/>
              <a:t>Skjuler trådmarerittet for deg</a:t>
            </a:r>
          </a:p>
          <a:p>
            <a:pPr lvl="1"/>
            <a:r>
              <a:rPr lang="en-US" smtClean="0"/>
              <a:t>Viktig med en løs kobling mellom</a:t>
            </a:r>
            <a:br>
              <a:rPr lang="en-US" smtClean="0"/>
            </a:br>
            <a:r>
              <a:rPr lang="en-US" smtClean="0"/>
              <a:t>bakgrunnsjobb og Activity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276872"/>
            <a:ext cx="377184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1600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sjon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57362"/>
      </a:accent1>
      <a:accent2>
        <a:srgbClr val="CBC0B7"/>
      </a:accent2>
      <a:accent3>
        <a:srgbClr val="DAD6CB"/>
      </a:accent3>
      <a:accent4>
        <a:srgbClr val="106470"/>
      </a:accent4>
      <a:accent5>
        <a:srgbClr val="82AEB6"/>
      </a:accent5>
      <a:accent6>
        <a:srgbClr val="A2C7CA"/>
      </a:accent6>
      <a:hlink>
        <a:srgbClr val="847363"/>
      </a:hlink>
      <a:folHlink>
        <a:srgbClr val="C9BFB5"/>
      </a:folHlink>
    </a:clrScheme>
    <a:fontScheme name="BEKK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presentasjon.potx</Template>
  <TotalTime>429</TotalTime>
  <Words>500</Words>
  <Application>Microsoft Macintosh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presentasjon</vt:lpstr>
      <vt:lpstr>Introduksjon til Android-utvikling</vt:lpstr>
      <vt:lpstr>Hvem er vi?</vt:lpstr>
      <vt:lpstr>Bakgrunn #1</vt:lpstr>
      <vt:lpstr>Bakgrunn #2</vt:lpstr>
      <vt:lpstr>Teknologi</vt:lpstr>
      <vt:lpstr>Hovedelementer i en app</vt:lpstr>
      <vt:lpstr>Eksempel #1</vt:lpstr>
      <vt:lpstr>Eksempel #2</vt:lpstr>
      <vt:lpstr>Mobilnettverket er tregt</vt:lpstr>
      <vt:lpstr>Eksempel #3</vt:lpstr>
      <vt:lpstr>Flere Activities</vt:lpstr>
      <vt:lpstr>Eksempel #4</vt:lpstr>
      <vt:lpstr>Oppgave!</vt:lpstr>
      <vt:lpstr>PowerPoint Presentation</vt:lpstr>
      <vt:lpstr>PowerPoint Presentation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Reidar Sande</dc:creator>
  <cp:lastModifiedBy>Bendik Solheim</cp:lastModifiedBy>
  <cp:revision>19</cp:revision>
  <dcterms:created xsi:type="dcterms:W3CDTF">2008-02-06T07:42:17Z</dcterms:created>
  <dcterms:modified xsi:type="dcterms:W3CDTF">2012-02-02T15:47:19Z</dcterms:modified>
  <cp:category/>
</cp:coreProperties>
</file>