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Conduit ITC Light"/>
        <a:ea typeface="Conduit ITC Light"/>
        <a:cs typeface="Conduit ITC Light"/>
        <a:sym typeface="Conduit ITC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D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5"/>
    <p:restoredTop sz="65356"/>
  </p:normalViewPr>
  <p:slideViewPr>
    <p:cSldViewPr snapToGrid="0" snapToObjects="1">
      <p:cViewPr varScale="1">
        <p:scale>
          <a:sx n="36" d="100"/>
          <a:sy n="36" d="100"/>
        </p:scale>
        <p:origin x="5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025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Apache </a:t>
            </a:r>
            <a:r>
              <a:rPr lang="nb-NO" baseline="0" dirty="0" err="1" smtClean="0"/>
              <a:t>Hbase</a:t>
            </a:r>
            <a:r>
              <a:rPr lang="nb-NO" baseline="0" dirty="0" smtClean="0"/>
              <a:t>: ”The </a:t>
            </a:r>
            <a:r>
              <a:rPr lang="nb-NO" baseline="0" dirty="0" err="1" smtClean="0"/>
              <a:t>Hadoop</a:t>
            </a:r>
            <a:r>
              <a:rPr lang="nb-NO" baseline="0" dirty="0" smtClean="0"/>
              <a:t> database”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Apache </a:t>
            </a:r>
            <a:r>
              <a:rPr lang="nb-NO" baseline="0" dirty="0" err="1" smtClean="0"/>
              <a:t>Accumulo</a:t>
            </a:r>
            <a:r>
              <a:rPr lang="nb-NO" baseline="0" dirty="0" smtClean="0"/>
              <a:t>: Opprinnelig laget av NSA (!!)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Apache Cassandra: Opprinnelig laget av </a:t>
            </a:r>
            <a:r>
              <a:rPr lang="nb-NO" baseline="0" dirty="0" err="1" smtClean="0"/>
              <a:t>Facebook</a:t>
            </a: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Presentasjonen - Eksempler og detaljer er fra Cassandra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Baserer seg på et </a:t>
            </a:r>
            <a:r>
              <a:rPr lang="nb-NO" baseline="0" dirty="0" err="1" smtClean="0"/>
              <a:t>paper</a:t>
            </a:r>
            <a:r>
              <a:rPr lang="nb-NO" baseline="0" dirty="0" smtClean="0"/>
              <a:t> fra Google &gt; </a:t>
            </a:r>
            <a:r>
              <a:rPr lang="nb-NO" baseline="0" dirty="0" err="1" smtClean="0"/>
              <a:t>BigTable</a:t>
            </a: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&gt; </a:t>
            </a:r>
            <a:r>
              <a:rPr lang="nb-NO" baseline="0" dirty="0" err="1" smtClean="0"/>
              <a:t>BigTable</a:t>
            </a: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BigTable</a:t>
            </a:r>
            <a:r>
              <a:rPr lang="nb-NO" baseline="0" dirty="0" smtClean="0"/>
              <a:t> regnes som ”grunnlaget” for </a:t>
            </a:r>
            <a:r>
              <a:rPr lang="nb-NO" baseline="0" dirty="0" err="1" smtClean="0"/>
              <a:t>Wide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Stores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BigTable</a:t>
            </a:r>
            <a:r>
              <a:rPr lang="nb-NO" baseline="0" dirty="0" smtClean="0"/>
              <a:t> er Google sin interne database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Er nå gjort åpen via en tjeneste i Google </a:t>
            </a:r>
            <a:r>
              <a:rPr lang="nb-NO" baseline="0" dirty="0" err="1" smtClean="0"/>
              <a:t>Cloud</a:t>
            </a: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Lenke til </a:t>
            </a:r>
            <a:r>
              <a:rPr lang="nb-NO" baseline="0" dirty="0" err="1" smtClean="0"/>
              <a:t>paperet</a:t>
            </a:r>
            <a:r>
              <a:rPr lang="nb-NO" baseline="0" dirty="0" smtClean="0"/>
              <a:t> som beskriver </a:t>
            </a:r>
            <a:r>
              <a:rPr lang="nb-NO" baseline="0" dirty="0" err="1" smtClean="0"/>
              <a:t>BigTable</a:t>
            </a: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4492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8540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1837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6173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Wide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stores ...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Hva er det egentlig?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Column</a:t>
            </a:r>
            <a:r>
              <a:rPr lang="nb-NO" baseline="0" dirty="0" smtClean="0"/>
              <a:t> stores for Big Data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Hva vil det si?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Hva er Big Data?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Hva er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Stores?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47496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Kort fortalt: Store datamengder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Et behov for å prosessere disse?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Eksisterende verktøy ikke gode nok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Real-time, for mye data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Nye verktøy dukket opp for å håndtere dette</a:t>
            </a:r>
          </a:p>
        </p:txBody>
      </p:sp>
    </p:spTree>
    <p:extLst>
      <p:ext uri="{BB962C8B-B14F-4D97-AF65-F5344CB8AC3E}">
        <p14:creationId xmlns:p14="http://schemas.microsoft.com/office/powerpoint/2010/main" val="158424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Men hva er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Stores</a:t>
            </a:r>
            <a:r>
              <a:rPr lang="nb-NO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770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I motsetning til en ”</a:t>
            </a:r>
            <a:r>
              <a:rPr lang="nb-NO" baseline="0" dirty="0" err="1" smtClean="0"/>
              <a:t>Row</a:t>
            </a:r>
            <a:r>
              <a:rPr lang="nb-NO" baseline="0" dirty="0" smtClean="0"/>
              <a:t> store”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Row</a:t>
            </a:r>
            <a:r>
              <a:rPr lang="nb-NO" baseline="0" dirty="0" smtClean="0"/>
              <a:t> Store = Lagrer data fra en Rad i databasen sammen &gt; raskere å lese ut en rad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Column</a:t>
            </a:r>
            <a:r>
              <a:rPr lang="nb-NO" baseline="0" dirty="0" smtClean="0"/>
              <a:t> store = Lagrer data fra samme kolonne sammen &gt; raskere å lese ut en kolonne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En rad blir spredt over flere kolonner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Pros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cons</a:t>
            </a:r>
            <a:r>
              <a:rPr lang="nb-NO" baseline="0" dirty="0" smtClean="0"/>
              <a:t> med begge løsningene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Ulike bruksområder</a:t>
            </a: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130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Tenk denne tabellen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Row</a:t>
            </a:r>
            <a:r>
              <a:rPr lang="nb-NO" baseline="0" dirty="0" smtClean="0"/>
              <a:t> Store:</a:t>
            </a:r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Hver rad lagres sammen/</a:t>
            </a:r>
            <a:r>
              <a:rPr lang="nb-NO" baseline="0" dirty="0" err="1" smtClean="0"/>
              <a:t>etterhverandre</a:t>
            </a:r>
            <a:endParaRPr lang="nb-NO" baseline="0" dirty="0" smtClean="0"/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Raskt å hente ut en rad, bare å lese bortover på disk</a:t>
            </a:r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Tregt å hente ut kun en kolonne. Må lese alle rader og forkaste alt annet</a:t>
            </a:r>
          </a:p>
          <a:p>
            <a:pPr marL="342900" lvl="3" indent="-342900">
              <a:buSzPct val="75000"/>
              <a:buFont typeface="Arial" charset="0"/>
              <a:buChar char="•"/>
            </a:pPr>
            <a:endParaRPr lang="nb-NO" baseline="0" dirty="0" smtClean="0"/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err="1" smtClean="0"/>
              <a:t>Column</a:t>
            </a:r>
            <a:r>
              <a:rPr lang="nb-NO" baseline="0" dirty="0" smtClean="0"/>
              <a:t> Store:</a:t>
            </a:r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Hver kolonne lagres sammen/</a:t>
            </a:r>
            <a:r>
              <a:rPr lang="nb-NO" baseline="0" dirty="0" err="1" smtClean="0"/>
              <a:t>etterhverandre</a:t>
            </a:r>
            <a:endParaRPr lang="nb-NO" baseline="0" dirty="0" smtClean="0"/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Raskt å hente ut en kolonne</a:t>
            </a:r>
          </a:p>
          <a:p>
            <a:pPr marL="342900" lvl="3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For å hente en rad må man lete igjennom alle ”kolonne-filene” på disk &gt; tungt</a:t>
            </a:r>
          </a:p>
        </p:txBody>
      </p:sp>
    </p:spTree>
    <p:extLst>
      <p:ext uri="{BB962C8B-B14F-4D97-AF65-F5344CB8AC3E}">
        <p14:creationId xmlns:p14="http://schemas.microsoft.com/office/powerpoint/2010/main" val="7743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En form for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Stores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En ”bred”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En </a:t>
            </a:r>
            <a:r>
              <a:rPr lang="nb-NO" baseline="0" dirty="0" err="1" smtClean="0"/>
              <a:t>Column</a:t>
            </a:r>
            <a:r>
              <a:rPr lang="nb-NO" baseline="0" dirty="0" smtClean="0"/>
              <a:t> Store ment for Big Data/Store Datamengder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541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Big Data = Store datamengder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Fått navnet </a:t>
            </a:r>
            <a:r>
              <a:rPr lang="nb-NO" baseline="0" dirty="0" err="1" smtClean="0"/>
              <a:t>pga</a:t>
            </a:r>
            <a:r>
              <a:rPr lang="nb-NO" baseline="0" dirty="0" smtClean="0"/>
              <a:t> flere MRD kolonner pr rad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Ikke ”statiske” kolonner som du definerer i et skjema.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Kommer tilbake til hvordan det er i praksis.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r>
              <a:rPr lang="nb-NO" baseline="0" dirty="0" smtClean="0"/>
              <a:t>Flere implementasjoner. De tre mest kjente er</a:t>
            </a:r>
          </a:p>
          <a:p>
            <a:pPr marL="342900" lvl="2" indent="-342900">
              <a:buSzPct val="75000"/>
              <a:buFont typeface="Arial" charset="0"/>
              <a:buChar char="•"/>
            </a:pPr>
            <a:endParaRPr lang="nb-NO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6241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625453" y="2303859"/>
            <a:ext cx="11037095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625453" y="7072313"/>
            <a:ext cx="11037095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2286000" y="0"/>
            <a:ext cx="13716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3980408" y="892968"/>
            <a:ext cx="1031379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625453" y="9447610"/>
            <a:ext cx="11037095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625453" y="11519296"/>
            <a:ext cx="11037095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859183" y="13001626"/>
            <a:ext cx="556242" cy="513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625453" y="4536281"/>
            <a:ext cx="11037095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9371707" y="892968"/>
            <a:ext cx="5625704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290590" y="892969"/>
            <a:ext cx="5625704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290590" y="6697266"/>
            <a:ext cx="5625704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9371707" y="3661171"/>
            <a:ext cx="562570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3290590" y="3661171"/>
            <a:ext cx="5625704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1pPr>
            <a:lvl2pPr marL="8082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2pPr>
            <a:lvl3pPr marL="11511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3pPr>
            <a:lvl4pPr marL="14940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4pPr>
            <a:lvl5pPr marL="1836964" indent="-465364">
              <a:spcBef>
                <a:spcPts val="4500"/>
              </a:spcBef>
              <a:defRPr sz="3800">
                <a:latin typeface="+mj-lt"/>
                <a:ea typeface="+mj-ea"/>
                <a:cs typeface="+mj-cs"/>
                <a:sym typeface="Source Sans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290590" y="1785937"/>
            <a:ext cx="11706821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9371707" y="7161610"/>
            <a:ext cx="5625704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9378265" y="1250157"/>
            <a:ext cx="5625704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3290590" y="1250156"/>
            <a:ext cx="5625704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625453" y="8947546"/>
            <a:ext cx="11037095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625453" y="5998765"/>
            <a:ext cx="11037095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290590" y="625078"/>
            <a:ext cx="11706821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290590" y="3661171"/>
            <a:ext cx="11706821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859183" y="13010554"/>
            <a:ext cx="556242" cy="51360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85216" y="4386333"/>
            <a:ext cx="16996931" cy="537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r">
              <a:defRPr sz="20000">
                <a:solidFill>
                  <a:srgbClr val="3EC7C0"/>
                </a:solidFill>
              </a:defRPr>
            </a:pPr>
            <a:r>
              <a:rPr lang="nb-NO" sz="17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WIDE </a:t>
            </a:r>
            <a:r>
              <a:rPr lang="nb-NO" sz="17000" dirty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COLUMN </a:t>
            </a:r>
            <a:r>
              <a:rPr lang="nb-NO" sz="17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STORES</a:t>
            </a:r>
            <a:endParaRPr lang="nb-NO" sz="17000" dirty="0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2199263" y="12133399"/>
            <a:ext cx="5382884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000">
                <a:solidFill>
                  <a:srgbClr val="3EC7C0"/>
                </a:solidFill>
              </a:defRPr>
            </a:lvl1pPr>
          </a:lstStyle>
          <a:p>
            <a:r>
              <a:rPr lang="nb-NO" sz="6000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Andreas </a:t>
            </a:r>
            <a:r>
              <a:rPr lang="nb-NO" sz="6000" dirty="0" err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Baakind</a:t>
            </a:r>
            <a:endParaRPr sz="6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85632" y="12331027"/>
            <a:ext cx="9180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hbase.apache.org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/images/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hbase_logo_with_orca_large.png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accumulo.apache.org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/images/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accumulo-logo.png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cassandra.apache.org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/media/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cassandra_logo.png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684" y="5369320"/>
            <a:ext cx="6320492" cy="1615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76" y="2595197"/>
            <a:ext cx="5969000" cy="152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176" y="8234680"/>
            <a:ext cx="6350000" cy="127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846" y="4800189"/>
            <a:ext cx="1906524" cy="24688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5986" y="3662341"/>
            <a:ext cx="226824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b-NO" dirty="0" err="1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Bigtable</a:t>
            </a:r>
            <a:endParaRPr kumimoji="0" sz="5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duit ITC Ligh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05728" y="3657601"/>
            <a:ext cx="4638272" cy="251933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>
            <a:off x="4505728" y="6176938"/>
            <a:ext cx="438224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/>
          <p:nvPr/>
        </p:nvCxnSpPr>
        <p:spPr>
          <a:xfrm>
            <a:off x="4505728" y="6176938"/>
            <a:ext cx="4638272" cy="269274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4323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5367" y="575185"/>
            <a:ext cx="17582147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Men hva er det?</a:t>
            </a:r>
            <a:endParaRPr lang="nb-NO" sz="10000" dirty="0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03552" y="2910371"/>
            <a:ext cx="950976" cy="9196286"/>
          </a:xfrm>
          <a:prstGeom prst="rect">
            <a:avLst/>
          </a:prstGeom>
          <a:solidFill>
            <a:srgbClr val="17BDB4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480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47916" y="2513498"/>
            <a:ext cx="144590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duit ITC Light"/>
              </a:rPr>
              <a:t>0000</a:t>
            </a:r>
            <a:endParaRPr kumimoji="0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duit ITC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7916" y="11649801"/>
            <a:ext cx="132407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onduit ITC Light"/>
              </a:rPr>
              <a:t>FFFF</a:t>
            </a:r>
            <a:endParaRPr kumimoji="0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duit ITC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68" y="3220791"/>
            <a:ext cx="11508408" cy="360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 anchorCtr="0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Distribuert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Record</a:t>
            </a:r>
          </a:p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HashMap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70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195" y="4145666"/>
            <a:ext cx="33461082" cy="7838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Vanlig DB skjema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Cassandra ser helt likt ut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PRIMARY KEY og CLUSTERING COLUMN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Det er bare første verdien som er ”nøkkelen” &gt; Finn frem med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Det holder å spørre bare på den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Man kan også legge til en eller flere ”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clustering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columns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”.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Det betyr at man ”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clustrer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” data sammen på disk &gt; Ergo litt som en 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column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 store (se her. Eksempel)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Det betyr at man kan gjøre en SELECT med bare nøkkelen og få alt</a:t>
            </a:r>
          </a:p>
          <a:p>
            <a:pPr marL="342900" lvl="2" indent="-342900" algn="l">
              <a:buSzPct val="75000"/>
              <a:buFont typeface="Arial" charset="0"/>
              <a:buChar char="•"/>
            </a:pPr>
            <a:r>
              <a:rPr lang="nb-NO" dirty="0">
                <a:latin typeface="Calibri" charset="0"/>
                <a:ea typeface="Calibri" charset="0"/>
                <a:cs typeface="Calibri" charset="0"/>
              </a:rPr>
              <a:t>Man kan også gjøre en SELECT med nøkkel og 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clustering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column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 for å få en, eller flere ”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clustere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” av verdier. 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Ref</a:t>
            </a:r>
            <a:r>
              <a:rPr lang="nb-NO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dirty="0" err="1">
                <a:latin typeface="Calibri" charset="0"/>
                <a:ea typeface="Calibri" charset="0"/>
                <a:cs typeface="Calibri" charset="0"/>
              </a:rPr>
              <a:t>weather_data</a:t>
            </a:r>
            <a:endParaRPr lang="nb-NO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onduit ITC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6812" y="1536536"/>
            <a:ext cx="5201744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b-NO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nduit ITC Light"/>
                <a:ea typeface="Conduit ITC Light"/>
                <a:cs typeface="Conduit ITC Light"/>
                <a:sym typeface="Conduit ITC Light"/>
              </a:rPr>
              <a:t>HUSK PÅ DENNE</a:t>
            </a:r>
            <a:endParaRPr kumimoji="0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nduit ITC Light"/>
              <a:ea typeface="Conduit ITC Light"/>
              <a:cs typeface="Conduit ITC Light"/>
              <a:sym typeface="Conduit I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69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5367" y="575185"/>
            <a:ext cx="17582147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Hvem er jeg?</a:t>
            </a:r>
            <a:endParaRPr lang="nb-NO" sz="10000" dirty="0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367" y="3163909"/>
            <a:ext cx="17582146" cy="7069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Andreas Baakind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Tech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Prosjekt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: Datainn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Sanntidsdata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 fra vegnettet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500 – 600 sensorer</a:t>
            </a:r>
          </a:p>
          <a:p>
            <a:pPr marL="685800" marR="0" indent="-68580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Mål: ca. 5000 sensorer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FillTx/>
              <a:latin typeface="Calisto MT" charset="0"/>
              <a:ea typeface="Calisto MT" charset="0"/>
              <a:cs typeface="Calisto MT" charset="0"/>
              <a:sym typeface="Conduit ITC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3421868" y="3346789"/>
            <a:ext cx="3794065" cy="4435071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B w="0" h="0"/>
          </a:sp3d>
        </p:spPr>
      </p:pic>
    </p:spTree>
    <p:extLst>
      <p:ext uri="{BB962C8B-B14F-4D97-AF65-F5344CB8AC3E}">
        <p14:creationId xmlns:p14="http://schemas.microsoft.com/office/powerpoint/2010/main" val="11378713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9184" y="5420735"/>
            <a:ext cx="17739360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20000">
                <a:solidFill>
                  <a:srgbClr val="3EC7C0"/>
                </a:solidFill>
              </a:defRPr>
            </a:pPr>
            <a:r>
              <a:rPr lang="nb-NO" sz="12000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WIDE COLUMN STORES...</a:t>
            </a:r>
            <a:endParaRPr lang="nb-NO" sz="12000" dirty="0">
              <a:solidFill>
                <a:schemeClr val="tx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08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9184" y="4805183"/>
            <a:ext cx="17739360" cy="322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20000">
                <a:solidFill>
                  <a:srgbClr val="3EC7C0"/>
                </a:solidFill>
              </a:defRPr>
            </a:pPr>
            <a:r>
              <a:rPr lang="nb-NO" sz="20000" b="1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BIG</a:t>
            </a:r>
            <a:r>
              <a:rPr lang="nb-NO" sz="20000" b="1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DATA</a:t>
            </a:r>
            <a:endParaRPr lang="nb-NO" sz="20000" b="1" dirty="0">
              <a:solidFill>
                <a:schemeClr val="tx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578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9184" y="4805183"/>
            <a:ext cx="17739360" cy="322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20000">
                <a:solidFill>
                  <a:srgbClr val="3EC7C0"/>
                </a:solidFill>
              </a:defRPr>
            </a:pPr>
            <a:r>
              <a:rPr lang="nb-NO" sz="20000" b="1" dirty="0" err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Column</a:t>
            </a:r>
            <a:r>
              <a:rPr lang="nb-NO" sz="20000" b="1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20000" b="1" dirty="0" smtClean="0">
                <a:solidFill>
                  <a:schemeClr val="bg1">
                    <a:lumMod val="8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Stores</a:t>
            </a:r>
            <a:endParaRPr lang="nb-NO" sz="20000" b="1" dirty="0">
              <a:solidFill>
                <a:schemeClr val="bg1">
                  <a:lumMod val="8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628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5367" y="575185"/>
            <a:ext cx="8289721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noProof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Column Store</a:t>
            </a:r>
            <a:endParaRPr lang="nb-NO" sz="10000" noProof="1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hape 119"/>
          <p:cNvSpPr/>
          <p:nvPr/>
        </p:nvSpPr>
        <p:spPr>
          <a:xfrm>
            <a:off x="9473185" y="575185"/>
            <a:ext cx="8162544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noProof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Row Store</a:t>
            </a:r>
            <a:endParaRPr lang="nb-NO" sz="10000" noProof="1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367" y="2806978"/>
            <a:ext cx="8289721" cy="4760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5000" b="0" i="0" u="none" strike="noStrike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Data</a:t>
            </a:r>
            <a:r>
              <a:rPr kumimoji="0" lang="en-US" sz="5000" b="0" i="0" u="none" strike="noStrike" cap="none" spc="0" normalizeH="0" noProof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 fra samme </a:t>
            </a:r>
            <a:r>
              <a:rPr kumimoji="0" lang="en-US" sz="5000" b="1" i="0" u="none" strike="noStrike" cap="none" spc="0" normalizeH="0" noProof="1" smtClean="0">
                <a:ln>
                  <a:noFill/>
                </a:ln>
                <a:solidFill>
                  <a:srgbClr val="17BDB4"/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kolonne</a:t>
            </a:r>
            <a:endParaRPr lang="en-US" b="1" noProof="1" smtClean="0">
              <a:solidFill>
                <a:srgbClr val="17BDB4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5000" b="0" i="0" u="none" strike="noStrike" cap="none" spc="0" normalizeH="0" noProof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lagres sammen på disk.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noProof="1">
              <a:latin typeface="Calisto MT" charset="0"/>
              <a:ea typeface="Calisto MT" charset="0"/>
              <a:cs typeface="Calisto MT" charset="0"/>
            </a:endParaRP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aseline="0" noProof="1" smtClean="0">
                <a:latin typeface="Calisto MT" charset="0"/>
                <a:ea typeface="Calisto MT" charset="0"/>
                <a:cs typeface="Calisto MT" charset="0"/>
              </a:rPr>
              <a:t>Bruk: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1" smtClean="0">
                <a:latin typeface="Calisto MT" charset="0"/>
                <a:ea typeface="Calisto MT" charset="0"/>
                <a:cs typeface="Calisto MT" charset="0"/>
              </a:rPr>
              <a:t>Datavarehus og Business</a:t>
            </a:r>
          </a:p>
          <a:p>
            <a:pPr marL="685800" marR="0" lvl="0" indent="-6858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1" smtClean="0">
                <a:latin typeface="Calisto MT" charset="0"/>
                <a:ea typeface="Calisto MT" charset="0"/>
                <a:cs typeface="Calisto MT" charset="0"/>
              </a:rPr>
              <a:t>Intelligence </a:t>
            </a:r>
            <a:r>
              <a:rPr lang="en-US" noProof="1" smtClean="0">
                <a:latin typeface="Calisto MT" charset="0"/>
                <a:ea typeface="Calisto MT" charset="0"/>
                <a:cs typeface="Calisto MT" charset="0"/>
              </a:rPr>
              <a:t>løsninger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3186" y="2806977"/>
            <a:ext cx="8162543" cy="4760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noProof="1" smtClean="0">
                <a:latin typeface="Calisto MT" charset="0"/>
                <a:ea typeface="Calisto MT" charset="0"/>
                <a:cs typeface="Calisto MT" charset="0"/>
              </a:rPr>
              <a:t>Data fra samme </a:t>
            </a:r>
            <a:r>
              <a:rPr lang="en-US" b="1" noProof="1" smtClean="0">
                <a:solidFill>
                  <a:srgbClr val="17BDB4"/>
                </a:solidFill>
                <a:latin typeface="Calisto MT" charset="0"/>
                <a:ea typeface="Calisto MT" charset="0"/>
                <a:cs typeface="Calisto MT" charset="0"/>
              </a:rPr>
              <a:t>rad</a:t>
            </a:r>
            <a:r>
              <a:rPr lang="en-US" noProof="1" smtClean="0">
                <a:solidFill>
                  <a:srgbClr val="17BDB4"/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noProof="1" smtClean="0">
                <a:latin typeface="Calisto MT" charset="0"/>
                <a:ea typeface="Calisto MT" charset="0"/>
                <a:cs typeface="Calisto MT" charset="0"/>
              </a:rPr>
              <a:t>lagres sammen på disk.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noProof="1">
              <a:ln>
                <a:noFill/>
              </a:ln>
              <a:solidFill>
                <a:srgbClr val="FFFFFF"/>
              </a:solidFill>
              <a:effectLst/>
              <a:uFillTx/>
              <a:latin typeface="Calisto MT" charset="0"/>
              <a:ea typeface="Calisto MT" charset="0"/>
              <a:cs typeface="Calisto MT" charset="0"/>
              <a:sym typeface="Conduit ITC Ligh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noProof="1" smtClean="0">
                <a:latin typeface="Calisto MT" charset="0"/>
                <a:ea typeface="Calisto MT" charset="0"/>
                <a:cs typeface="Calisto MT" charset="0"/>
              </a:rPr>
              <a:t>Bruk: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“Vanlige” relasjonsdatabaser</a:t>
            </a:r>
            <a:r>
              <a:rPr kumimoji="0" lang="en-US" sz="5000" b="0" i="0" u="none" strike="noStrike" cap="none" spc="0" normalizeH="0" noProof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sto MT" charset="0"/>
                <a:ea typeface="Calisto MT" charset="0"/>
                <a:cs typeface="Calisto MT" charset="0"/>
                <a:sym typeface="Conduit ITC Light"/>
              </a:rPr>
              <a:t> som MySQL, PostgreSQL</a:t>
            </a:r>
            <a:endParaRPr kumimoji="0" lang="en-US" sz="5000" b="0" i="0" u="none" strike="noStrike" cap="none" spc="0" normalizeH="0" baseline="0" noProof="1">
              <a:ln>
                <a:noFill/>
              </a:ln>
              <a:solidFill>
                <a:srgbClr val="FFFFFF"/>
              </a:solidFill>
              <a:effectLst/>
              <a:uFillTx/>
              <a:latin typeface="Calisto MT" charset="0"/>
              <a:ea typeface="Calisto MT" charset="0"/>
              <a:cs typeface="Calisto MT" charset="0"/>
              <a:sym typeface="Conduit I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39002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33404"/>
              </p:ext>
            </p:extLst>
          </p:nvPr>
        </p:nvGraphicFramePr>
        <p:xfrm>
          <a:off x="3073907" y="1243584"/>
          <a:ext cx="12214861" cy="3075070"/>
        </p:xfrm>
        <a:graphic>
          <a:graphicData uri="http://schemas.openxmlformats.org/drawingml/2006/table">
            <a:tbl>
              <a:tblPr/>
              <a:tblGrid>
                <a:gridCol w="2781919"/>
                <a:gridCol w="2973775"/>
                <a:gridCol w="3677248"/>
                <a:gridCol w="2781919"/>
              </a:tblGrid>
              <a:tr h="102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6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Fornavn</a:t>
                      </a:r>
                      <a:endParaRPr lang="en-US" sz="6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Etternavn 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Alder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3349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Ola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Nordmann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349">
                <a:tc>
                  <a:txBody>
                    <a:bodyPr/>
                    <a:lstStyle/>
                    <a:p>
                      <a:pPr algn="r" fontAlgn="b"/>
                      <a:r>
                        <a:rPr lang="is-I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Kari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Nordmann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349">
                <a:tc>
                  <a:txBody>
                    <a:bodyPr/>
                    <a:lstStyle/>
                    <a:p>
                      <a:pPr algn="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Ole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Olsen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</a:t>
                      </a:r>
                    </a:p>
                  </a:txBody>
                  <a:tcPr marL="42709" marR="42709" marT="427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Shape 119"/>
          <p:cNvSpPr/>
          <p:nvPr/>
        </p:nvSpPr>
        <p:spPr>
          <a:xfrm>
            <a:off x="8287930" y="5339440"/>
            <a:ext cx="9612554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noProof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Column Store</a:t>
            </a:r>
            <a:endParaRPr lang="nb-NO" sz="10000" noProof="1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hape 119"/>
          <p:cNvSpPr/>
          <p:nvPr/>
        </p:nvSpPr>
        <p:spPr>
          <a:xfrm>
            <a:off x="694944" y="5339440"/>
            <a:ext cx="6766560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noProof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Row Store</a:t>
            </a:r>
            <a:endParaRPr lang="nb-NO" sz="10000" noProof="1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8287928" y="7400099"/>
            <a:ext cx="9612554" cy="2844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  <a:t>Ola:1,Kari:2,Ole:3;</a:t>
            </a:r>
            <a:b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</a:b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  <a:t>Nordmann:1,Nordmann:2,Olsen:3;</a:t>
            </a:r>
            <a:b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</a:b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  <a:t>30:1,28:2,29:3;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Conduit ITC Ligh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94943" y="7400099"/>
            <a:ext cx="6766559" cy="2844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  <a:t>1,Ola,Nordmann,30;</a:t>
            </a:r>
            <a:b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</a:br>
            <a:r>
              <a:rPr kumimoji="0" lang="en-US" sz="45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onsolas" charset="0"/>
                <a:ea typeface="Consolas" charset="0"/>
                <a:cs typeface="Consolas" charset="0"/>
                <a:sym typeface="Conduit ITC Light"/>
              </a:rPr>
              <a:t>2,Kari,Nordmann,28;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3,Ole,Olsen,29;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Consolas" charset="0"/>
              <a:ea typeface="Consolas" charset="0"/>
              <a:cs typeface="Consolas" charset="0"/>
              <a:sym typeface="Conduit I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2838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9184" y="4497406"/>
            <a:ext cx="17739360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defRPr sz="20000">
                <a:solidFill>
                  <a:srgbClr val="3EC7C0"/>
                </a:solidFill>
              </a:defRPr>
            </a:pPr>
            <a:r>
              <a:rPr lang="nb-NO" sz="12000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Hva er </a:t>
            </a:r>
            <a:br>
              <a:rPr lang="nb-NO" sz="12000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nb-NO" sz="12000" dirty="0" err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Wide</a:t>
            </a:r>
            <a:r>
              <a:rPr lang="nb-NO" sz="12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2000" dirty="0" err="1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Column</a:t>
            </a:r>
            <a:r>
              <a:rPr lang="nb-NO" sz="12000" dirty="0" smtClean="0">
                <a:solidFill>
                  <a:schemeClr val="tx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Stores?</a:t>
            </a:r>
            <a:endParaRPr lang="nb-NO" sz="12000" dirty="0">
              <a:solidFill>
                <a:schemeClr val="tx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7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5367" y="575185"/>
            <a:ext cx="17582147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0000">
                <a:solidFill>
                  <a:srgbClr val="3EC7C0"/>
                </a:solidFill>
              </a:defRPr>
            </a:pPr>
            <a:r>
              <a:rPr lang="nb-NO" sz="10000" dirty="0" err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Wide</a:t>
            </a:r>
            <a:r>
              <a:rPr lang="nb-NO" sz="10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0000" dirty="0" err="1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Column</a:t>
            </a:r>
            <a:r>
              <a:rPr lang="nb-NO" sz="10000" dirty="0" smtClean="0">
                <a:solidFill>
                  <a:srgbClr val="17BDB4"/>
                </a:solidFill>
                <a:latin typeface="Calibri" charset="0"/>
                <a:ea typeface="Calibri" charset="0"/>
                <a:cs typeface="Calibri" charset="0"/>
              </a:rPr>
              <a:t> Store</a:t>
            </a:r>
            <a:endParaRPr lang="nb-NO" sz="10000" dirty="0">
              <a:solidFill>
                <a:srgbClr val="17BDB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368" y="3220791"/>
            <a:ext cx="17582146" cy="5915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t" anchorCtr="0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Analyse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og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aggregering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av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Big Data</a:t>
            </a:r>
          </a:p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Flere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milliarder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kolonner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per rad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(!!)</a:t>
            </a:r>
          </a:p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Ikke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statiske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kolonner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Flere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listo MT" charset="0"/>
                <a:ea typeface="Calisto MT" charset="0"/>
                <a:cs typeface="Calisto MT" charset="0"/>
              </a:rPr>
              <a:t>implementasjoner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sto MT" charset="0"/>
              <a:ea typeface="Calisto MT" charset="0"/>
              <a:cs typeface="Calisto MT" charset="0"/>
            </a:endParaRPr>
          </a:p>
          <a:p>
            <a:pPr marL="685800" indent="-685800" algn="l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  <a:latin typeface="Calisto MT" charset="0"/>
              <a:ea typeface="Calisto MT" charset="0"/>
              <a:cs typeface="Calisto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19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Conduit ITC Light"/>
            <a:ea typeface="Conduit ITC Light"/>
            <a:cs typeface="Conduit ITC Light"/>
            <a:sym typeface="Conduit IT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Conduit ITC Light"/>
            <a:ea typeface="Conduit ITC Light"/>
            <a:cs typeface="Conduit ITC Light"/>
            <a:sym typeface="Conduit ITC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575</Words>
  <Application>Microsoft Macintosh PowerPoint</Application>
  <PresentationFormat>Custom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Calisto MT</vt:lpstr>
      <vt:lpstr>Conduit ITC Light</vt:lpstr>
      <vt:lpstr>Consolas</vt:lpstr>
      <vt:lpstr>Helvetica Light</vt:lpstr>
      <vt:lpstr>Helvetica Neue</vt:lpstr>
      <vt:lpstr>Source Sans Pro</vt:lpstr>
      <vt:lpstr>Source Sans Pro Light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Andreas Baakind</cp:lastModifiedBy>
  <cp:revision>30</cp:revision>
  <dcterms:modified xsi:type="dcterms:W3CDTF">2016-04-29T13:51:34Z</dcterms:modified>
</cp:coreProperties>
</file>