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0" r:id="rId3"/>
    <p:sldId id="281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4" r:id="rId20"/>
    <p:sldId id="289" r:id="rId21"/>
    <p:sldId id="286" r:id="rId22"/>
    <p:sldId id="291" r:id="rId23"/>
    <p:sldId id="287" r:id="rId24"/>
    <p:sldId id="288" r:id="rId25"/>
    <p:sldId id="290" r:id="rId26"/>
    <p:sldId id="284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88986" autoAdjust="0"/>
  </p:normalViewPr>
  <p:slideViewPr>
    <p:cSldViewPr snapToGrid="0" snapToObjects="1" showGuides="1">
      <p:cViewPr>
        <p:scale>
          <a:sx n="125" d="100"/>
          <a:sy n="125" d="100"/>
        </p:scale>
        <p:origin x="-1168" y="12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4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dirty="0" smtClean="0"/>
              <a:t>Insert </a:t>
            </a:r>
            <a:r>
              <a:rPr lang="en-US" dirty="0" err="1" smtClean="0"/>
              <a:t>richard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nixon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813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 the shell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richard</a:t>
            </a:r>
            <a:r>
              <a:rPr lang="en-US" dirty="0" smtClean="0"/>
              <a:t> </a:t>
            </a:r>
            <a:r>
              <a:rPr lang="en-US" dirty="0" err="1" smtClean="0"/>
              <a:t>nixon</a:t>
            </a:r>
            <a:endParaRPr lang="en-US" dirty="0" smtClean="0"/>
          </a:p>
          <a:p>
            <a:r>
              <a:rPr lang="en-US" dirty="0" smtClean="0"/>
              <a:t>M. Is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Milhouse</a:t>
            </a:r>
            <a:endParaRPr lang="en-US" dirty="0" smtClean="0"/>
          </a:p>
          <a:p>
            <a:r>
              <a:rPr lang="en-US" dirty="0" smtClean="0"/>
              <a:t>Show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Widely adopted lots of help to get</a:t>
            </a:r>
          </a:p>
        </p:txBody>
      </p:sp>
    </p:spTree>
    <p:extLst>
      <p:ext uri="{BB962C8B-B14F-4D97-AF65-F5344CB8AC3E}">
        <p14:creationId xmlns:p14="http://schemas.microsoft.com/office/powerpoint/2010/main" val="37944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JSON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– value pairs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Values can be of types string, number,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array or object</a:t>
            </a:r>
          </a:p>
          <a:p>
            <a:pPr marL="742950" lvl="1" indent="-285750">
              <a:buFontTx/>
              <a:buChar char="-"/>
            </a:pPr>
            <a:r>
              <a:rPr lang="en-US" baseline="0" dirty="0" smtClean="0"/>
              <a:t>(Show in a editor)</a:t>
            </a:r>
          </a:p>
        </p:txBody>
      </p:sp>
    </p:spTree>
    <p:extLst>
      <p:ext uri="{BB962C8B-B14F-4D97-AF65-F5344CB8AC3E}">
        <p14:creationId xmlns:p14="http://schemas.microsoft.com/office/powerpoint/2010/main" val="339021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aseline="0" dirty="0" smtClean="0"/>
              <a:t>An array of documents is a collection.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A database consists of one or many collections.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Collections are vaguely the same as tables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</a:t>
            </a:r>
            <a:r>
              <a:rPr lang="en-US" baseline="0" dirty="0" smtClean="0"/>
              <a:t> constraints across documents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Could lead to update anomalies if you reference items in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092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gets its</a:t>
            </a:r>
            <a:r>
              <a:rPr lang="en-US" baseline="0" dirty="0" smtClean="0"/>
              <a:t> name from </a:t>
            </a:r>
            <a:r>
              <a:rPr lang="en-US" baseline="0" dirty="0" err="1" smtClean="0"/>
              <a:t>huMONGOus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4824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0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the things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give you that you might not be used to.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Schemaless</a:t>
            </a:r>
            <a:endParaRPr lang="en-US" baseline="0" dirty="0" smtClean="0"/>
          </a:p>
          <a:p>
            <a:r>
              <a:rPr lang="en-US" baseline="0" dirty="0" smtClean="0"/>
              <a:t>	- Design for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shell</a:t>
            </a:r>
          </a:p>
          <a:p>
            <a:r>
              <a:rPr lang="en-US" baseline="0" dirty="0" smtClean="0"/>
              <a:t>Find </a:t>
            </a:r>
            <a:r>
              <a:rPr lang="en-US" baseline="0" dirty="0" err="1" smtClean="0"/>
              <a:t>løiten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mongo-i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www.youtube.com/channel/UCO6fpQsiBhglTVGsjC1on7A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mongodb.org/ecosystem/driver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4" Type="http://schemas.openxmlformats.org/officeDocument/2006/relationships/hyperlink" Target="http://docs.mongodb.org/manual/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://www.mongodb.com/blog/post/announcing-mongodb-30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ekkopen/databasekurs/tree/master/mongo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MONGODB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kursserie</a:t>
            </a:r>
            <a:r>
              <a:rPr lang="en-US" dirty="0" smtClean="0"/>
              <a:t> del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04-03-2015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77790" cy="307777"/>
          </a:xfrm>
        </p:spPr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support for joining data between documents in database.</a:t>
            </a:r>
          </a:p>
          <a:p>
            <a:endParaRPr lang="en-US" dirty="0" smtClean="0"/>
          </a:p>
          <a:p>
            <a:r>
              <a:rPr lang="en-US" dirty="0" smtClean="0"/>
              <a:t>Joins can in many cases be avoided by embedding or </a:t>
            </a:r>
            <a:r>
              <a:rPr lang="en-US" dirty="0" err="1" smtClean="0"/>
              <a:t>denormalizing</a:t>
            </a:r>
            <a:r>
              <a:rPr lang="en-US" dirty="0" smtClean="0"/>
              <a:t> data.</a:t>
            </a:r>
          </a:p>
          <a:p>
            <a:endParaRPr lang="en-US" dirty="0"/>
          </a:p>
          <a:p>
            <a:r>
              <a:rPr lang="en-US" dirty="0" smtClean="0"/>
              <a:t>Last resort is to join data in application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 support for transactions. </a:t>
            </a:r>
          </a:p>
          <a:p>
            <a:endParaRPr lang="en-US" dirty="0"/>
          </a:p>
          <a:p>
            <a:r>
              <a:rPr lang="en-US" dirty="0" err="1" smtClean="0"/>
              <a:t>Atomical</a:t>
            </a:r>
            <a:r>
              <a:rPr lang="en-US" dirty="0" smtClean="0"/>
              <a:t> write operations on a per-document level.</a:t>
            </a:r>
          </a:p>
          <a:p>
            <a:endParaRPr lang="en-US" dirty="0" smtClean="0"/>
          </a:p>
          <a:p>
            <a:r>
              <a:rPr lang="en-US" dirty="0" smtClean="0"/>
              <a:t>Work around by embedding or application code.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953171" cy="276999"/>
          </a:xfrm>
        </p:spPr>
        <p:txBody>
          <a:bodyPr/>
          <a:lstStyle/>
          <a:p>
            <a:r>
              <a:rPr lang="en-US" dirty="0" smtClean="0"/>
              <a:t>÷ Joins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724341" cy="276999"/>
          </a:xfrm>
        </p:spPr>
        <p:txBody>
          <a:bodyPr/>
          <a:lstStyle/>
          <a:p>
            <a:r>
              <a:rPr lang="en-US" dirty="0" smtClean="0"/>
              <a:t>÷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6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52797" cy="307777"/>
          </a:xfrm>
        </p:spPr>
        <p:txBody>
          <a:bodyPr/>
          <a:lstStyle/>
          <a:p>
            <a:r>
              <a:rPr lang="en-US" dirty="0" smtClean="0"/>
              <a:t>Trade-Wins(?)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does not enforce any schema.</a:t>
            </a:r>
          </a:p>
          <a:p>
            <a:endParaRPr lang="en-US" dirty="0"/>
          </a:p>
          <a:p>
            <a:r>
              <a:rPr lang="en-US" dirty="0" smtClean="0"/>
              <a:t>Easier to get started.</a:t>
            </a:r>
          </a:p>
          <a:p>
            <a:endParaRPr lang="en-US" dirty="0"/>
          </a:p>
          <a:p>
            <a:r>
              <a:rPr lang="en-US" dirty="0" smtClean="0"/>
              <a:t>Gives a lot of freedom and responsibility to the developer.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Design schema towards access pattern.</a:t>
            </a:r>
          </a:p>
          <a:p>
            <a:endParaRPr lang="en-US" dirty="0"/>
          </a:p>
          <a:p>
            <a:r>
              <a:rPr lang="en-US" dirty="0" smtClean="0"/>
              <a:t>Embed data that belong together. Fetch all data you need in one simple query. No need for joins.</a:t>
            </a:r>
          </a:p>
          <a:p>
            <a:endParaRPr lang="en-US" dirty="0"/>
          </a:p>
          <a:p>
            <a:r>
              <a:rPr lang="en-US" dirty="0" smtClean="0"/>
              <a:t>No difference between application model and database model means less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378430" cy="276999"/>
          </a:xfrm>
        </p:spPr>
        <p:txBody>
          <a:bodyPr/>
          <a:lstStyle/>
          <a:p>
            <a:r>
              <a:rPr lang="en-US" dirty="0" err="1" smtClean="0"/>
              <a:t>Schemaless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2907920" cy="276999"/>
          </a:xfrm>
        </p:spPr>
        <p:txBody>
          <a:bodyPr/>
          <a:lstStyle/>
          <a:p>
            <a:r>
              <a:rPr lang="en-US" dirty="0" smtClean="0"/>
              <a:t>Bias toward access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7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553213" cy="307777"/>
          </a:xfrm>
        </p:spPr>
        <p:txBody>
          <a:bodyPr/>
          <a:lstStyle/>
          <a:p>
            <a:r>
              <a:rPr lang="en-US" dirty="0" smtClean="0"/>
              <a:t>Queries and the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shell_promp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9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60872" cy="307777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specific query language.</a:t>
            </a:r>
          </a:p>
          <a:p>
            <a:endParaRPr lang="en-US" dirty="0"/>
          </a:p>
          <a:p>
            <a:r>
              <a:rPr lang="en-US" dirty="0" smtClean="0"/>
              <a:t>Only methods in different programming language drivers.</a:t>
            </a:r>
          </a:p>
          <a:p>
            <a:endParaRPr lang="en-US" dirty="0"/>
          </a:p>
          <a:p>
            <a:r>
              <a:rPr lang="en-US" dirty="0" smtClean="0"/>
              <a:t>Language drivers communicate via a wire-protocol to the database-server.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9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28539" cy="307777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 are going to use the </a:t>
            </a:r>
            <a:r>
              <a:rPr lang="en-US" dirty="0" err="1" smtClean="0"/>
              <a:t>mongodb</a:t>
            </a:r>
            <a:r>
              <a:rPr lang="en-US" dirty="0" smtClean="0"/>
              <a:t> shell which is bundled with every install of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shell uses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5164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47409" cy="307777"/>
          </a:xfrm>
        </p:spPr>
        <p:txBody>
          <a:bodyPr/>
          <a:lstStyle/>
          <a:p>
            <a:r>
              <a:rPr lang="en-US" dirty="0" smtClean="0"/>
              <a:t>Finds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db.collection.find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&lt;Criteria&gt;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&lt;Projection (optional)&gt;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“title”: “</a:t>
            </a:r>
            <a:r>
              <a:rPr lang="en-US" dirty="0" err="1" smtClean="0"/>
              <a:t>Løiten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inie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containerSize</a:t>
            </a:r>
            <a:r>
              <a:rPr lang="en-US" dirty="0" smtClean="0"/>
              <a:t>”: “70 cl”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“price”: 1,</a:t>
            </a:r>
          </a:p>
          <a:p>
            <a:r>
              <a:rPr lang="en-US" dirty="0"/>
              <a:t>	</a:t>
            </a:r>
            <a:r>
              <a:rPr lang="en-US" dirty="0" smtClean="0"/>
              <a:t>“_id”: 0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db.products.find</a:t>
            </a:r>
            <a:r>
              <a:rPr lang="en-US" dirty="0" smtClean="0"/>
              <a:t>().sort({</a:t>
            </a:r>
          </a:p>
          <a:p>
            <a:r>
              <a:rPr lang="en-US" dirty="0" smtClean="0"/>
              <a:t>	title: 1</a:t>
            </a:r>
          </a:p>
          <a:p>
            <a:r>
              <a:rPr lang="en-US" dirty="0" smtClean="0"/>
              <a:t>}).limit(3);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58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56859" cy="307777"/>
          </a:xfrm>
        </p:spPr>
        <p:txBody>
          <a:bodyPr/>
          <a:lstStyle/>
          <a:p>
            <a:r>
              <a:rPr lang="en-US" dirty="0" smtClean="0"/>
              <a:t>inserts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	&lt;document or array of documents&gt;</a:t>
            </a:r>
          </a:p>
          <a:p>
            <a:r>
              <a:rPr lang="en-US" dirty="0" smtClean="0"/>
              <a:t>, 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db.users.insert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name: “Richard Nixon”,</a:t>
            </a:r>
          </a:p>
          <a:p>
            <a:r>
              <a:rPr lang="en-US" dirty="0"/>
              <a:t>	</a:t>
            </a:r>
            <a:r>
              <a:rPr lang="en-US" dirty="0" smtClean="0"/>
              <a:t>birthdate: new Date(),</a:t>
            </a:r>
          </a:p>
          <a:p>
            <a:r>
              <a:rPr lang="en-US" dirty="0"/>
              <a:t>	</a:t>
            </a:r>
            <a:r>
              <a:rPr lang="en-US" dirty="0" smtClean="0"/>
              <a:t>sex: “male”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33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49933" cy="307777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db.products.update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&lt;query&gt;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&lt;update&gt;</a:t>
            </a:r>
          </a:p>
          <a:p>
            <a:r>
              <a:rPr lang="en-US" dirty="0" smtClean="0"/>
              <a:t>}, {</a:t>
            </a:r>
          </a:p>
          <a:p>
            <a:r>
              <a:rPr lang="en-US" dirty="0"/>
              <a:t>	</a:t>
            </a:r>
            <a:r>
              <a:rPr lang="en-US" dirty="0" smtClean="0"/>
              <a:t>&lt;optional options&gt;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db.users.update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_id: “</a:t>
            </a:r>
            <a:r>
              <a:rPr lang="en-US" dirty="0" err="1" smtClean="0"/>
              <a:t>richard.nixon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}, {</a:t>
            </a:r>
          </a:p>
          <a:p>
            <a:r>
              <a:rPr lang="en-US" dirty="0"/>
              <a:t>	</a:t>
            </a:r>
            <a:r>
              <a:rPr lang="en-US" dirty="0" smtClean="0"/>
              <a:t>“$set”: {name: “Richard M. Nixon”}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1187385" cy="276999"/>
          </a:xfrm>
        </p:spPr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097892" cy="2769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39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128242" cy="307777"/>
          </a:xfrm>
        </p:spPr>
        <p:txBody>
          <a:bodyPr/>
          <a:lstStyle/>
          <a:p>
            <a:r>
              <a:rPr lang="en-US" i="0" dirty="0" err="1" smtClean="0"/>
              <a:t>Logg</a:t>
            </a:r>
            <a:r>
              <a:rPr lang="en-US" i="0" dirty="0" smtClean="0"/>
              <a:t> </a:t>
            </a:r>
            <a:r>
              <a:rPr lang="en-US" i="0" dirty="0" err="1" smtClean="0"/>
              <a:t>på</a:t>
            </a:r>
            <a:r>
              <a:rPr lang="en-US" i="0" dirty="0" smtClean="0"/>
              <a:t> </a:t>
            </a:r>
            <a:r>
              <a:rPr lang="en-US" i="0" dirty="0" err="1" smtClean="0"/>
              <a:t>hver</a:t>
            </a:r>
            <a:r>
              <a:rPr lang="en-US" i="0" dirty="0" smtClean="0"/>
              <a:t> </a:t>
            </a:r>
            <a:r>
              <a:rPr lang="en-US" i="0" dirty="0" err="1" smtClean="0"/>
              <a:t>deres</a:t>
            </a:r>
            <a:r>
              <a:rPr lang="en-US" i="0" dirty="0" smtClean="0"/>
              <a:t> server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Velg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en server </a:t>
            </a:r>
            <a:r>
              <a:rPr lang="en-US" dirty="0" err="1" smtClean="0"/>
              <a:t>og</a:t>
            </a:r>
            <a:r>
              <a:rPr lang="en-US" dirty="0" smtClean="0"/>
              <a:t> marker </a:t>
            </a:r>
            <a:r>
              <a:rPr lang="en-US" dirty="0" smtClean="0"/>
              <a:t>den med </a:t>
            </a:r>
            <a:r>
              <a:rPr lang="en-US" dirty="0" err="1" smtClean="0"/>
              <a:t>navn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: </a:t>
            </a:r>
            <a:r>
              <a:rPr lang="en-US" i="1" u="sng" dirty="0" smtClean="0">
                <a:hlinkClick r:id="rId2"/>
              </a:rPr>
              <a:t>http</a:t>
            </a:r>
            <a:r>
              <a:rPr lang="en-US" i="1" u="sng" dirty="0">
                <a:hlinkClick r:id="rId2"/>
              </a:rPr>
              <a:t>:</a:t>
            </a:r>
            <a:r>
              <a:rPr lang="en-US" i="1" u="sng" dirty="0" smtClean="0">
                <a:hlinkClick r:id="rId2"/>
              </a:rPr>
              <a:t>/</a:t>
            </a:r>
            <a:r>
              <a:rPr lang="en-US" i="1" u="sng" dirty="0">
                <a:hlinkClick r:id="rId2"/>
              </a:rPr>
              <a:t>/</a:t>
            </a:r>
            <a:r>
              <a:rPr lang="en-US" i="1" u="sng" dirty="0" smtClean="0">
                <a:hlinkClick r:id="rId2"/>
              </a:rPr>
              <a:t>bit.ly/</a:t>
            </a:r>
            <a:r>
              <a:rPr lang="en-US" i="1" u="sng" dirty="0">
                <a:hlinkClick r:id="rId2"/>
              </a:rPr>
              <a:t>mongo-</a:t>
            </a:r>
            <a:r>
              <a:rPr lang="en-US" i="1" u="sng" dirty="0" smtClean="0">
                <a:hlinkClick r:id="rId2"/>
              </a:rPr>
              <a:t>ip</a:t>
            </a:r>
            <a:endParaRPr lang="en-US" i="1" u="sng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Åpne</a:t>
            </a:r>
            <a:r>
              <a:rPr lang="en-US" dirty="0" smtClean="0"/>
              <a:t> </a:t>
            </a:r>
            <a:r>
              <a:rPr lang="en-US" dirty="0" smtClean="0"/>
              <a:t>en terminal: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mongokurs</a:t>
            </a:r>
            <a:r>
              <a:rPr lang="en-US" dirty="0" smtClean="0"/>
              <a:t>@&lt;</a:t>
            </a:r>
            <a:r>
              <a:rPr lang="en-US" dirty="0" err="1" smtClean="0"/>
              <a:t>ipadresse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Passord</a:t>
            </a:r>
            <a:r>
              <a:rPr lang="en-US" dirty="0" smtClean="0"/>
              <a:t>: </a:t>
            </a:r>
            <a:r>
              <a:rPr lang="en-US" dirty="0" err="1" smtClean="0"/>
              <a:t>mongoerkult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Finn </a:t>
            </a:r>
            <a:r>
              <a:rPr lang="en-US" dirty="0" err="1" smtClean="0"/>
              <a:t>oppgavesett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  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bekkopen</a:t>
            </a:r>
            <a:r>
              <a:rPr lang="en-US" dirty="0" smtClean="0"/>
              <a:t>/</a:t>
            </a:r>
            <a:r>
              <a:rPr lang="en-US" dirty="0" err="1" smtClean="0"/>
              <a:t>databasekurs</a:t>
            </a:r>
            <a:r>
              <a:rPr lang="en-US" dirty="0" smtClean="0"/>
              <a:t>/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Mongodb</a:t>
            </a:r>
            <a:r>
              <a:rPr lang="en-US" dirty="0" smtClean="0"/>
              <a:t> -&gt; exercises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2319" y="2018854"/>
            <a:ext cx="4138987" cy="4642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$ mongo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Connect to </a:t>
            </a:r>
            <a:r>
              <a:rPr lang="en-US" sz="1700" i="1" dirty="0" err="1" smtClean="0"/>
              <a:t>mongod</a:t>
            </a:r>
            <a:r>
              <a:rPr lang="en-US" sz="1700" i="1" dirty="0" smtClean="0"/>
              <a:t> on localhost:27017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Show </a:t>
            </a:r>
            <a:r>
              <a:rPr lang="en-US" sz="1700" dirty="0" err="1" smtClean="0"/>
              <a:t>dbs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List of databases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</a:t>
            </a:r>
            <a:r>
              <a:rPr lang="en-US" sz="1700" dirty="0" smtClean="0"/>
              <a:t>Use </a:t>
            </a:r>
            <a:r>
              <a:rPr lang="en-US" sz="1700" dirty="0" err="1" smtClean="0"/>
              <a:t>kursserie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Switch to the </a:t>
            </a:r>
            <a:r>
              <a:rPr lang="en-US" sz="1700" i="1" dirty="0" err="1" smtClean="0"/>
              <a:t>kursserie</a:t>
            </a:r>
            <a:r>
              <a:rPr lang="en-US" sz="1700" i="1" dirty="0" smtClean="0"/>
              <a:t> database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&gt; Show collections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system.indexes</a:t>
            </a:r>
            <a:endParaRPr lang="en-US" sz="17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users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&gt; </a:t>
            </a:r>
            <a:r>
              <a:rPr lang="en-US" sz="1700" dirty="0" err="1" smtClean="0"/>
              <a:t>db.products.findOne</a:t>
            </a:r>
            <a:r>
              <a:rPr lang="en-US" sz="1700" dirty="0" smtClean="0"/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en-US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1527844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Escher-Big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19033" r="4180" b="-7552"/>
          <a:stretch/>
        </p:blipFill>
        <p:spPr>
          <a:xfrm>
            <a:off x="1158240" y="1412240"/>
            <a:ext cx="6725920" cy="5953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695354" cy="307777"/>
          </a:xfrm>
        </p:spPr>
        <p:txBody>
          <a:bodyPr/>
          <a:lstStyle/>
          <a:p>
            <a:r>
              <a:rPr lang="en-US" dirty="0" smtClean="0"/>
              <a:t>Structuring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358" y="6596390"/>
            <a:ext cx="1911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100" dirty="0"/>
              <a:t>Source: </a:t>
            </a:r>
            <a:r>
              <a:rPr lang="en-US" sz="1100" dirty="0" err="1" smtClean="0"/>
              <a:t>www.scottmcd.net</a:t>
            </a:r>
            <a:r>
              <a:rPr lang="en-US" sz="1100" dirty="0"/>
              <a:t>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7613686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19234" cy="307777"/>
          </a:xfrm>
        </p:spPr>
        <p:txBody>
          <a:bodyPr/>
          <a:lstStyle/>
          <a:p>
            <a:r>
              <a:rPr lang="en-US" dirty="0" smtClean="0"/>
              <a:t>Om </a:t>
            </a:r>
            <a:r>
              <a:rPr lang="en-US" dirty="0" err="1" smtClean="0"/>
              <a:t>kursserien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fokuserer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basisoperasjoner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gjør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et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verktøy</a:t>
            </a:r>
            <a:r>
              <a:rPr lang="en-US" dirty="0" smtClean="0"/>
              <a:t> for </a:t>
            </a:r>
            <a:r>
              <a:rPr lang="en-US" dirty="0" err="1" smtClean="0"/>
              <a:t>rask</a:t>
            </a:r>
            <a:r>
              <a:rPr lang="en-US" dirty="0" smtClean="0"/>
              <a:t> </a:t>
            </a:r>
            <a:r>
              <a:rPr lang="en-US" dirty="0" err="1" smtClean="0"/>
              <a:t>utvikling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Neo4J</a:t>
            </a:r>
          </a:p>
          <a:p>
            <a:endParaRPr lang="en-US" dirty="0"/>
          </a:p>
          <a:p>
            <a:r>
              <a:rPr lang="en-US" dirty="0" smtClean="0"/>
              <a:t>Neo4J </a:t>
            </a:r>
            <a:r>
              <a:rPr lang="en-US" dirty="0" err="1" smtClean="0"/>
              <a:t>går</a:t>
            </a:r>
            <a:r>
              <a:rPr lang="en-US" dirty="0" smtClean="0"/>
              <a:t> med </a:t>
            </a:r>
            <a:r>
              <a:rPr lang="en-US" dirty="0" err="1" smtClean="0"/>
              <a:t>tanke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funksjonalitet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motsatt</a:t>
            </a:r>
            <a:r>
              <a:rPr lang="en-US" dirty="0" smtClean="0"/>
              <a:t> </a:t>
            </a:r>
            <a:r>
              <a:rPr lang="en-US" dirty="0" err="1" smtClean="0"/>
              <a:t>retning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retur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database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ekstremt</a:t>
            </a:r>
            <a:r>
              <a:rPr lang="en-US" dirty="0" smtClean="0"/>
              <a:t> </a:t>
            </a:r>
            <a:r>
              <a:rPr lang="en-US" dirty="0" err="1" smtClean="0"/>
              <a:t>kraftige</a:t>
            </a:r>
            <a:r>
              <a:rPr lang="en-US" dirty="0" smtClean="0"/>
              <a:t> </a:t>
            </a:r>
            <a:r>
              <a:rPr lang="en-US" dirty="0" err="1" smtClean="0"/>
              <a:t>spørringer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706784" cy="276999"/>
          </a:xfrm>
        </p:spPr>
        <p:txBody>
          <a:bodyPr/>
          <a:lstStyle/>
          <a:p>
            <a:r>
              <a:rPr lang="en-US" dirty="0" smtClean="0"/>
              <a:t>Del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60883" y="1272002"/>
            <a:ext cx="736540" cy="276999"/>
          </a:xfrm>
        </p:spPr>
        <p:txBody>
          <a:bodyPr/>
          <a:lstStyle/>
          <a:p>
            <a:r>
              <a:rPr lang="en-US" dirty="0" smtClean="0"/>
              <a:t>Del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sett </a:t>
            </a:r>
            <a:r>
              <a:rPr lang="en-US" dirty="0" err="1" smtClean="0"/>
              <a:t>på</a:t>
            </a:r>
            <a:r>
              <a:rPr lang="en-US" dirty="0" smtClean="0"/>
              <a:t> to </a:t>
            </a:r>
            <a:r>
              <a:rPr lang="en-US" dirty="0" err="1" smtClean="0"/>
              <a:t>ytterst</a:t>
            </a:r>
            <a:r>
              <a:rPr lang="en-US" dirty="0" smtClean="0"/>
              <a:t> </a:t>
            </a:r>
            <a:r>
              <a:rPr lang="en-US" dirty="0" err="1" smtClean="0"/>
              <a:t>forskjellige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I </a:t>
            </a:r>
            <a:r>
              <a:rPr lang="en-US" dirty="0" err="1" smtClean="0"/>
              <a:t>tillegg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man de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tradisjonelle</a:t>
            </a:r>
            <a:r>
              <a:rPr lang="en-US" dirty="0" smtClean="0"/>
              <a:t> </a:t>
            </a:r>
            <a:r>
              <a:rPr lang="en-US" dirty="0" err="1" smtClean="0"/>
              <a:t>relasjonelle</a:t>
            </a:r>
            <a:r>
              <a:rPr lang="en-US" dirty="0" smtClean="0"/>
              <a:t> SQL </a:t>
            </a:r>
            <a:r>
              <a:rPr lang="en-US" dirty="0" err="1" smtClean="0"/>
              <a:t>databasene</a:t>
            </a:r>
            <a:r>
              <a:rPr lang="en-US" dirty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mange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varisjoner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databaser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 vet man </a:t>
            </a:r>
            <a:r>
              <a:rPr lang="en-US" dirty="0" err="1" smtClean="0"/>
              <a:t>hvilken</a:t>
            </a:r>
            <a:r>
              <a:rPr lang="en-US" dirty="0" smtClean="0"/>
              <a:t> man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kvelden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rettet</a:t>
            </a:r>
            <a:r>
              <a:rPr lang="en-US" dirty="0" smtClean="0"/>
              <a:t> mot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dere</a:t>
            </a:r>
            <a:r>
              <a:rPr lang="en-US" dirty="0" smtClean="0"/>
              <a:t> </a:t>
            </a:r>
            <a:r>
              <a:rPr lang="en-US" dirty="0" err="1" smtClean="0"/>
              <a:t>innsikt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velge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database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91636" y="1272002"/>
            <a:ext cx="734962" cy="276999"/>
          </a:xfrm>
        </p:spPr>
        <p:txBody>
          <a:bodyPr/>
          <a:lstStyle/>
          <a:p>
            <a:r>
              <a:rPr lang="en-US" dirty="0" smtClean="0"/>
              <a:t>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67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97051" cy="307777"/>
          </a:xfrm>
        </p:spPr>
        <p:txBody>
          <a:bodyPr/>
          <a:lstStyle/>
          <a:p>
            <a:r>
              <a:rPr lang="en-US" dirty="0" smtClean="0"/>
              <a:t>One-to-one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</a:t>
            </a:r>
          </a:p>
          <a:p>
            <a:endParaRPr lang="en-US" dirty="0"/>
          </a:p>
          <a:p>
            <a:r>
              <a:rPr lang="en-US" dirty="0" smtClean="0"/>
              <a:t>Good fit for most cases.</a:t>
            </a:r>
          </a:p>
          <a:p>
            <a:endParaRPr lang="en-US" dirty="0" smtClean="0"/>
          </a:p>
          <a:p>
            <a:r>
              <a:rPr lang="en-US" dirty="0" smtClean="0"/>
              <a:t>Man / wife type relations are more complex.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630449" y="4632960"/>
            <a:ext cx="2794001" cy="17068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Person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_id: 42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07970" y="545084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37716110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best for </a:t>
            </a:r>
            <a:r>
              <a:rPr lang="en-US" i="1" dirty="0" smtClean="0"/>
              <a:t>one-to-few</a:t>
            </a:r>
            <a:r>
              <a:rPr lang="en-US" dirty="0" smtClean="0"/>
              <a:t> cases.</a:t>
            </a:r>
          </a:p>
          <a:p>
            <a:r>
              <a:rPr lang="en-US" dirty="0" smtClean="0"/>
              <a:t>Access pattern should be “get carts for a user”.</a:t>
            </a:r>
          </a:p>
          <a:p>
            <a:endParaRPr lang="en-US" dirty="0"/>
          </a:p>
          <a:p>
            <a:r>
              <a:rPr lang="en-US" dirty="0" smtClean="0"/>
              <a:t>No update anomalies.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84800" y="4470400"/>
            <a:ext cx="3039650" cy="18491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43810" y="50850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6210" y="52374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8610" y="5389880"/>
            <a:ext cx="2011680" cy="6807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35264872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embedding references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too many carts for simple embedding to be viable.</a:t>
            </a:r>
          </a:p>
          <a:p>
            <a:r>
              <a:rPr lang="en-US" dirty="0"/>
              <a:t>Access pattern should be “get carts for a user”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complexity to application code.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cart is deleted. A user can now reference a non existing cart.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9001,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9876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9001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9876</a:t>
            </a:r>
          </a:p>
        </p:txBody>
      </p:sp>
    </p:spTree>
    <p:extLst>
      <p:ext uri="{BB962C8B-B14F-4D97-AF65-F5344CB8AC3E}">
        <p14:creationId xmlns:p14="http://schemas.microsoft.com/office/powerpoint/2010/main" val="7080675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reference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one-to-truly-many.</a:t>
            </a:r>
          </a:p>
          <a:p>
            <a:r>
              <a:rPr lang="en-US" dirty="0" smtClean="0"/>
              <a:t>Does not dictate access pattern, but adds complexity to application code.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Anomaly when a user is deleted. Carts can now reference a non existing User.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76880" y="4312920"/>
            <a:ext cx="3039650" cy="201168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8610" y="431292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48610" y="5394960"/>
            <a:ext cx="2011680" cy="9296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16823495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957090" cy="307777"/>
          </a:xfrm>
        </p:spPr>
        <p:txBody>
          <a:bodyPr/>
          <a:lstStyle/>
          <a:p>
            <a:r>
              <a:rPr lang="en-US" dirty="0" smtClean="0"/>
              <a:t>One-to-many approach #4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denormalizing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one-to-many.</a:t>
            </a:r>
          </a:p>
          <a:p>
            <a:r>
              <a:rPr lang="en-US" dirty="0" smtClean="0"/>
              <a:t>Access pattern should be “Get all carts and project cart content and customer”.</a:t>
            </a:r>
          </a:p>
          <a:p>
            <a:endParaRPr lang="en-US" dirty="0"/>
          </a:p>
          <a:p>
            <a:r>
              <a:rPr lang="en-US" dirty="0" smtClean="0"/>
              <a:t>Has update anomalies.</a:t>
            </a:r>
          </a:p>
          <a:p>
            <a:r>
              <a:rPr lang="en-US" dirty="0" smtClean="0"/>
              <a:t>No user document in this approach. Updating user information is tedious.</a:t>
            </a:r>
            <a:endParaRPr lang="en-US" dirty="0"/>
          </a:p>
          <a:p>
            <a:r>
              <a:rPr lang="en-US" dirty="0" smtClean="0"/>
              <a:t>Larger disk footprint per cart.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5120" y="374904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5120" y="5110480"/>
            <a:ext cx="2755170" cy="120904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Cart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r>
              <a:rPr lang="en-US" sz="1400" dirty="0" smtClean="0">
                <a:solidFill>
                  <a:schemeClr val="tx1"/>
                </a:solidFill>
              </a:rPr>
              <a:t>: 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Username: “Happy Customer”</a:t>
            </a:r>
          </a:p>
        </p:txBody>
      </p:sp>
    </p:spTree>
    <p:extLst>
      <p:ext uri="{BB962C8B-B14F-4D97-AF65-F5344CB8AC3E}">
        <p14:creationId xmlns:p14="http://schemas.microsoft.com/office/powerpoint/2010/main" val="5246650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28704" cy="307777"/>
          </a:xfrm>
        </p:spPr>
        <p:txBody>
          <a:bodyPr/>
          <a:lstStyle/>
          <a:p>
            <a:r>
              <a:rPr lang="en-US" dirty="0" smtClean="0"/>
              <a:t>Many-to-many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Complexity in application code.</a:t>
            </a:r>
          </a:p>
          <a:p>
            <a:endParaRPr lang="en-US" dirty="0"/>
          </a:p>
          <a:p>
            <a:r>
              <a:rPr lang="en-US" dirty="0" smtClean="0"/>
              <a:t>Have update anomalies.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9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42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56,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7920" y="3749040"/>
            <a:ext cx="3039650" cy="23012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_id: 56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friends: [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42,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69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623" y="1262063"/>
            <a:ext cx="81028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By embedding references in both documents</a:t>
            </a:r>
          </a:p>
        </p:txBody>
      </p:sp>
    </p:spTree>
    <p:extLst>
      <p:ext uri="{BB962C8B-B14F-4D97-AF65-F5344CB8AC3E}">
        <p14:creationId xmlns:p14="http://schemas.microsoft.com/office/powerpoint/2010/main" val="31236320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647084" cy="307777"/>
          </a:xfrm>
        </p:spPr>
        <p:txBody>
          <a:bodyPr/>
          <a:lstStyle/>
          <a:p>
            <a:r>
              <a:rPr lang="en-US" i="0" dirty="0" smtClean="0"/>
              <a:t>Structuring data in </a:t>
            </a:r>
            <a:r>
              <a:rPr lang="en-US" i="0" dirty="0" err="1" smtClean="0"/>
              <a:t>Mongodb</a:t>
            </a:r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data that you need together, together.</a:t>
            </a:r>
          </a:p>
          <a:p>
            <a:endParaRPr lang="en-US" dirty="0"/>
          </a:p>
          <a:p>
            <a:r>
              <a:rPr lang="en-US" dirty="0" smtClean="0"/>
              <a:t>Related data should be kept in the same document.</a:t>
            </a:r>
          </a:p>
          <a:p>
            <a:endParaRPr lang="en-US" dirty="0"/>
          </a:p>
          <a:p>
            <a:r>
              <a:rPr lang="en-US" dirty="0" smtClean="0"/>
              <a:t>Know your access pattern, design for it.</a:t>
            </a:r>
          </a:p>
          <a:p>
            <a:endParaRPr lang="en-US" dirty="0"/>
          </a:p>
          <a:p>
            <a:r>
              <a:rPr lang="en-US" dirty="0" smtClean="0"/>
              <a:t>For most cases simply store the objects you have in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73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14692" cy="307777"/>
          </a:xfrm>
        </p:spPr>
        <p:txBody>
          <a:bodyPr/>
          <a:lstStyle/>
          <a:p>
            <a:r>
              <a:rPr lang="en-US" dirty="0" smtClean="0"/>
              <a:t>LANGUAGE DRIVERS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and well supported in most languages.</a:t>
            </a:r>
          </a:p>
          <a:p>
            <a:endParaRPr lang="en-US" dirty="0"/>
          </a:p>
          <a:p>
            <a:r>
              <a:rPr lang="en-US" dirty="0" smtClean="0"/>
              <a:t>Overview of </a:t>
            </a:r>
            <a:r>
              <a:rPr lang="en-US" dirty="0"/>
              <a:t>supported drivers: </a:t>
            </a:r>
            <a:r>
              <a:rPr lang="en-US" dirty="0">
                <a:hlinkClick r:id="rId2"/>
              </a:rPr>
              <a:t>http://docs.mongodb.org/ecosystem/drivers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Separate free online courses for Java, </a:t>
            </a:r>
            <a:r>
              <a:rPr lang="en-US" dirty="0" err="1" smtClean="0"/>
              <a:t>Node.js</a:t>
            </a:r>
            <a:r>
              <a:rPr lang="en-US" dirty="0" smtClean="0"/>
              <a:t>, .NET and </a:t>
            </a:r>
            <a:r>
              <a:rPr lang="en-US" dirty="0"/>
              <a:t>Python developers </a:t>
            </a:r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://university.mongodb.com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 the videos they use in the </a:t>
            </a:r>
            <a:r>
              <a:rPr lang="en-US" dirty="0"/>
              <a:t>courses are here </a:t>
            </a:r>
            <a:r>
              <a:rPr lang="en-US" dirty="0">
                <a:hlinkClick r:id="rId4"/>
              </a:rPr>
              <a:t>https://www.youtube.com/channel/UCO6fpQsiBhglTVGsjC1on7A/</a:t>
            </a:r>
            <a:r>
              <a:rPr lang="en-US" dirty="0" smtClean="0">
                <a:hlinkClick r:id="rId4"/>
              </a:rPr>
              <a:t>playlists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5650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00185" cy="30777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1623" y="1262063"/>
            <a:ext cx="8487218" cy="5399087"/>
          </a:xfrm>
        </p:spPr>
        <p:txBody>
          <a:bodyPr/>
          <a:lstStyle/>
          <a:p>
            <a:r>
              <a:rPr lang="en-US" dirty="0"/>
              <a:t>Course repository - </a:t>
            </a:r>
            <a:r>
              <a:rPr lang="en-US" dirty="0">
                <a:hlinkClick r:id="rId2"/>
              </a:rPr>
              <a:t>https://github.com/bekkopen/databasekurs/tree/master/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http://www.mongodb.com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Online docs - </a:t>
            </a:r>
            <a:r>
              <a:rPr lang="en-US" dirty="0">
                <a:hlinkClick r:id="rId4"/>
              </a:rPr>
              <a:t>http://docs.mongodb.org/manual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Free online </a:t>
            </a:r>
            <a:r>
              <a:rPr lang="en-US" dirty="0"/>
              <a:t>courses - </a:t>
            </a:r>
            <a:r>
              <a:rPr lang="en-US" dirty="0" smtClean="0">
                <a:hlinkClick r:id="rId5"/>
              </a:rPr>
              <a:t>https:</a:t>
            </a:r>
            <a:r>
              <a:rPr lang="en-US" dirty="0">
                <a:hlinkClick r:id="rId5"/>
              </a:rPr>
              <a:t>//university.mongodb.com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 version 3.0 </a:t>
            </a:r>
            <a:r>
              <a:rPr lang="en-US" dirty="0"/>
              <a:t>coming in </a:t>
            </a:r>
            <a:r>
              <a:rPr lang="en-US" dirty="0" smtClean="0"/>
              <a:t>March - </a:t>
            </a:r>
            <a:r>
              <a:rPr lang="en-US" dirty="0">
                <a:hlinkClick r:id="rId6"/>
              </a:rPr>
              <a:t>http://www.mongodb.com/blog/post/announcing-mongodb-</a:t>
            </a:r>
            <a:r>
              <a:rPr lang="en-US" dirty="0" smtClean="0">
                <a:hlinkClick r:id="rId6"/>
              </a:rPr>
              <a:t>30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641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err="1" smtClean="0"/>
              <a:t>UiO</a:t>
            </a:r>
            <a:endParaRPr lang="en-US" dirty="0"/>
          </a:p>
        </p:txBody>
      </p:sp>
      <p:pic>
        <p:nvPicPr>
          <p:cNvPr id="24" name="Picture Placeholder 23" descr="ViewEmployeeImage.jpg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091894" y="1841483"/>
            <a:ext cx="2720693" cy="864000"/>
          </a:xfrm>
        </p:spPr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smtClean="0"/>
              <a:t>INSA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Frithjof</a:t>
            </a:r>
            <a:r>
              <a:rPr lang="en-US" dirty="0" smtClean="0"/>
              <a:t> </a:t>
            </a:r>
            <a:r>
              <a:rPr lang="en-US" dirty="0" err="1" smtClean="0"/>
              <a:t>Nerdrum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6445" y="418688"/>
            <a:ext cx="2967479" cy="307777"/>
          </a:xfrm>
        </p:spPr>
        <p:txBody>
          <a:bodyPr/>
          <a:lstStyle/>
          <a:p>
            <a:r>
              <a:rPr lang="en-US" i="0" dirty="0" err="1" smtClean="0"/>
              <a:t>Kursholdere</a:t>
            </a:r>
            <a:r>
              <a:rPr lang="en-US" i="0" dirty="0" smtClean="0"/>
              <a:t> I dag</a:t>
            </a:r>
            <a:endParaRPr lang="en-US" i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t>3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 smtClean="0"/>
              <a:t>Konsulent</a:t>
            </a:r>
            <a:endParaRPr lang="en-US" dirty="0" smtClean="0"/>
          </a:p>
          <a:p>
            <a:r>
              <a:rPr lang="en-US" dirty="0" smtClean="0"/>
              <a:t>NTNU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Ken </a:t>
            </a:r>
            <a:r>
              <a:rPr lang="en-US" dirty="0" err="1" smtClean="0"/>
              <a:t>Grønnbeck</a:t>
            </a:r>
            <a:endParaRPr lang="en-US" dirty="0"/>
          </a:p>
        </p:txBody>
      </p:sp>
      <p:pic>
        <p:nvPicPr>
          <p:cNvPr id="31" name="Picture Placeholder 30" descr="ViewEmployeeImage.jpg"/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err="1" smtClean="0"/>
              <a:t>Seniorkonsulent</a:t>
            </a:r>
            <a:endParaRPr lang="en-US" dirty="0" smtClean="0"/>
          </a:p>
          <a:p>
            <a:r>
              <a:rPr lang="en-US" dirty="0" err="1" smtClean="0"/>
              <a:t>UiO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Fredrik </a:t>
            </a:r>
            <a:r>
              <a:rPr lang="en-US" dirty="0" err="1" smtClean="0"/>
              <a:t>Valdmanis</a:t>
            </a:r>
            <a:endParaRPr lang="en-US" dirty="0"/>
          </a:p>
        </p:txBody>
      </p:sp>
      <p:pic>
        <p:nvPicPr>
          <p:cNvPr id="15" name="Picture Placeholder 14" descr="ViewEmployeeImage.jpg"/>
          <p:cNvPicPr>
            <a:picLocks noGrp="1" noChangeAspect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b="7234"/>
          <a:stretch>
            <a:fillRect/>
          </a:stretch>
        </p:blipFill>
        <p:spPr/>
      </p:pic>
      <p:pic>
        <p:nvPicPr>
          <p:cNvPr id="18" name="Picture Placeholder 17" descr="ViewEmployeeImage.jpg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718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Frode</a:t>
            </a:r>
            <a:r>
              <a:rPr lang="en-US" dirty="0" smtClean="0"/>
              <a:t> </a:t>
            </a:r>
            <a:r>
              <a:rPr lang="en-US" dirty="0" err="1" smtClean="0"/>
              <a:t>Bjerke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796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1623" y="418905"/>
            <a:ext cx="3895514" cy="307777"/>
          </a:xfrm>
        </p:spPr>
        <p:txBody>
          <a:bodyPr/>
          <a:lstStyle/>
          <a:p>
            <a:r>
              <a:rPr lang="en-US" dirty="0" smtClean="0"/>
              <a:t>Introduction -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_MongoDB_by_xkn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47" y="2963672"/>
            <a:ext cx="920496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500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23609" cy="30777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a document-oriented non-relational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388806217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36605" cy="307777"/>
          </a:xfrm>
        </p:spPr>
        <p:txBody>
          <a:bodyPr/>
          <a:lstStyle/>
          <a:p>
            <a:r>
              <a:rPr lang="en-US" dirty="0" smtClean="0"/>
              <a:t>Document-oriented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dirty="0" smtClean="0"/>
              <a:t>JSON document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92960" y="3688080"/>
            <a:ext cx="1465268" cy="558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71963" y="3409791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7321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59774" cy="307777"/>
          </a:xfrm>
        </p:spPr>
        <p:txBody>
          <a:bodyPr/>
          <a:lstStyle/>
          <a:p>
            <a:r>
              <a:rPr lang="en-US" dirty="0" smtClean="0"/>
              <a:t>Collections of 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1394" y="1272002"/>
            <a:ext cx="2152305" cy="276999"/>
          </a:xfrm>
        </p:spPr>
        <p:txBody>
          <a:bodyPr/>
          <a:lstStyle/>
          <a:p>
            <a:r>
              <a:rPr lang="en-US" dirty="0" smtClean="0"/>
              <a:t>Products collection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32714" y="1272002"/>
            <a:ext cx="1823188" cy="276999"/>
          </a:xfrm>
        </p:spPr>
        <p:txBody>
          <a:bodyPr/>
          <a:lstStyle/>
          <a:p>
            <a:r>
              <a:rPr lang="en-US" dirty="0" smtClean="0"/>
              <a:t>Users collection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5276" y="2069784"/>
            <a:ext cx="2636507" cy="88169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>
                <a:solidFill>
                  <a:schemeClr val="tx1"/>
                </a:solidFill>
              </a:rPr>
              <a:t>Løiten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Linie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1085276" y="3154681"/>
            <a:ext cx="2628000" cy="883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400"/>
              </a:spcAft>
              <a:buFont typeface="Arial"/>
              <a:buNone/>
              <a:defRPr sz="17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8288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4987" indent="0" algn="l" defTabSz="457200" rtl="0" eaLnBrk="1" latinLnBrk="0" hangingPunct="1">
              <a:lnSpc>
                <a:spcPts val="1700"/>
              </a:lnSpc>
              <a:spcBef>
                <a:spcPts val="200"/>
              </a:spcBef>
              <a:spcAft>
                <a:spcPts val="600"/>
              </a:spcAft>
              <a:buFont typeface="Arial"/>
              <a:buNone/>
              <a:defRPr sz="15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</a:rPr>
              <a:t>{ “title”: “Absolut Vodka”, … 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6769" y="422370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/>
              <a:t>Silly Saison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769" y="5158424"/>
            <a:ext cx="2636507" cy="73945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“title”: “</a:t>
            </a:r>
            <a:r>
              <a:rPr lang="en-US" sz="1400" dirty="0" err="1" smtClean="0"/>
              <a:t>Mackmyra</a:t>
            </a:r>
            <a:r>
              <a:rPr lang="en-US" sz="1400" dirty="0" smtClean="0">
                <a:solidFill>
                  <a:schemeClr val="tx1"/>
                </a:solidFill>
              </a:rPr>
              <a:t>”, … 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03276" y="2069784"/>
            <a:ext cx="3021174" cy="19688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"</a:t>
            </a:r>
            <a:r>
              <a:rPr lang="en-US" sz="1400" dirty="0" err="1"/>
              <a:t>doug_walker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”Doug Walker",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	products: [</a:t>
            </a:r>
            <a:r>
              <a:rPr lang="en-US" sz="1400" dirty="0" smtClean="0"/>
              <a:t>196501]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03276" y="4223704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71528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constraints across documents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6" y="5333434"/>
            <a:ext cx="2604867" cy="307777"/>
          </a:xfrm>
        </p:spPr>
        <p:txBody>
          <a:bodyPr/>
          <a:lstStyle/>
          <a:p>
            <a:r>
              <a:rPr lang="en-US" dirty="0" smtClean="0"/>
              <a:t>NON-relational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71963" y="3454118"/>
            <a:ext cx="4470400" cy="16741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	"_id" : 1358101,</a:t>
            </a:r>
          </a:p>
          <a:p>
            <a:r>
              <a:rPr lang="en-US" sz="1400" dirty="0"/>
              <a:t>	"title" : "</a:t>
            </a:r>
            <a:r>
              <a:rPr lang="en-US" sz="1400" dirty="0" err="1"/>
              <a:t>Viña</a:t>
            </a:r>
            <a:r>
              <a:rPr lang="en-US" sz="1400" dirty="0"/>
              <a:t> </a:t>
            </a:r>
            <a:r>
              <a:rPr lang="en-US" sz="1400" dirty="0" err="1"/>
              <a:t>Salceda</a:t>
            </a:r>
            <a:r>
              <a:rPr lang="en-US" sz="1400" dirty="0"/>
              <a:t> </a:t>
            </a:r>
            <a:r>
              <a:rPr lang="en-US" sz="1400" dirty="0" err="1"/>
              <a:t>Crianza</a:t>
            </a:r>
            <a:r>
              <a:rPr lang="en-US" sz="1400" dirty="0"/>
              <a:t> 2007",</a:t>
            </a:r>
          </a:p>
          <a:p>
            <a:r>
              <a:rPr lang="en-US" sz="1400" dirty="0"/>
              <a:t>	"</a:t>
            </a:r>
            <a:r>
              <a:rPr lang="en-US" sz="1400" dirty="0" err="1"/>
              <a:t>containerSize</a:t>
            </a:r>
            <a:r>
              <a:rPr lang="en-US" sz="1400" dirty="0"/>
              <a:t>" : "75 cl",</a:t>
            </a:r>
          </a:p>
          <a:p>
            <a:r>
              <a:rPr lang="en-US" sz="1400" dirty="0"/>
              <a:t>	"price" : </a:t>
            </a:r>
            <a:r>
              <a:rPr lang="en-US" sz="1400" dirty="0" smtClean="0"/>
              <a:t>169.9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13" y="4113952"/>
            <a:ext cx="1981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PRODUCT -&gt;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5403" y="1052723"/>
            <a:ext cx="2194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/>
              <a:t>&lt;- USER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3385" y="392323"/>
            <a:ext cx="3021174" cy="167417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_id" : </a:t>
            </a:r>
            <a:r>
              <a:rPr lang="en-US" sz="1400" dirty="0" smtClean="0"/>
              <a:t>”</a:t>
            </a:r>
            <a:r>
              <a:rPr lang="en-US" sz="1400" dirty="0" err="1" smtClean="0"/>
              <a:t>athena.beer</a:t>
            </a:r>
            <a:r>
              <a:rPr lang="en-US" sz="1400" dirty="0" smtClean="0"/>
              <a:t>”,</a:t>
            </a:r>
          </a:p>
          <a:p>
            <a:pPr lvl="1"/>
            <a:r>
              <a:rPr lang="en-US" sz="1400" dirty="0" smtClean="0"/>
              <a:t>"</a:t>
            </a:r>
            <a:r>
              <a:rPr lang="en-US" sz="1400" dirty="0"/>
              <a:t>name" : </a:t>
            </a:r>
            <a:r>
              <a:rPr lang="en-US" sz="1400" dirty="0" smtClean="0"/>
              <a:t>”Athena Beer",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“carts”: [{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products: [</a:t>
            </a:r>
            <a:r>
              <a:rPr lang="en-US" sz="1400" dirty="0"/>
              <a:t>1358101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}]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94" y="2427516"/>
            <a:ext cx="6095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i="1" dirty="0" smtClean="0"/>
              <a:t>The user Athena Beer refers to the product </a:t>
            </a:r>
            <a:r>
              <a:rPr lang="en-US" sz="1600" i="1" dirty="0" err="1"/>
              <a:t>Viña</a:t>
            </a:r>
            <a:r>
              <a:rPr lang="en-US" sz="1600" i="1" dirty="0"/>
              <a:t> </a:t>
            </a:r>
            <a:r>
              <a:rPr lang="en-US" sz="1600" i="1" dirty="0" err="1"/>
              <a:t>Salceda</a:t>
            </a:r>
            <a:r>
              <a:rPr lang="en-US" sz="1600" i="1" dirty="0"/>
              <a:t> </a:t>
            </a:r>
            <a:r>
              <a:rPr lang="en-US" sz="1600" i="1" dirty="0" smtClean="0"/>
              <a:t>in one of her carts. The database is however oblivious of that fact.</a:t>
            </a:r>
            <a:endParaRPr lang="en-US" sz="1700" i="1" dirty="0" smtClean="0"/>
          </a:p>
        </p:txBody>
      </p:sp>
    </p:spTree>
    <p:extLst>
      <p:ext uri="{BB962C8B-B14F-4D97-AF65-F5344CB8AC3E}">
        <p14:creationId xmlns:p14="http://schemas.microsoft.com/office/powerpoint/2010/main" val="27578896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345579" cy="307777"/>
          </a:xfrm>
        </p:spPr>
        <p:txBody>
          <a:bodyPr/>
          <a:lstStyle/>
          <a:p>
            <a:r>
              <a:rPr lang="en-US" dirty="0" smtClean="0"/>
              <a:t>Origins - humongous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7520" y="1737360"/>
            <a:ext cx="0" cy="474472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520" y="6482080"/>
            <a:ext cx="740664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29" y="1383417"/>
            <a:ext cx="1270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chemeClr val="accent4"/>
                </a:solidFill>
              </a:rPr>
              <a:t>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3546" y="5963920"/>
            <a:ext cx="1741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smtClean="0">
                <a:solidFill>
                  <a:srgbClr val="FD5158"/>
                </a:solidFill>
              </a:rPr>
              <a:t>Functionality</a:t>
            </a:r>
          </a:p>
        </p:txBody>
      </p:sp>
      <p:sp>
        <p:nvSpPr>
          <p:cNvPr id="16" name="Oval 15"/>
          <p:cNvSpPr/>
          <p:nvPr/>
        </p:nvSpPr>
        <p:spPr>
          <a:xfrm>
            <a:off x="5384800" y="434848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Relational databases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MySQL, …)</a:t>
            </a:r>
          </a:p>
        </p:txBody>
      </p:sp>
      <p:sp>
        <p:nvSpPr>
          <p:cNvPr id="17" name="Oval 16"/>
          <p:cNvSpPr/>
          <p:nvPr/>
        </p:nvSpPr>
        <p:spPr>
          <a:xfrm>
            <a:off x="706049" y="1737360"/>
            <a:ext cx="1788160" cy="18186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Key-Value</a:t>
            </a:r>
          </a:p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Memcached</a:t>
            </a:r>
            <a:r>
              <a:rPr lang="en-US" sz="1400" dirty="0" smtClean="0">
                <a:solidFill>
                  <a:schemeClr val="tx1"/>
                </a:solidFill>
              </a:rPr>
              <a:t>, …)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3440" y="2626602"/>
            <a:ext cx="1442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/>
              <a:t>MongoDB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3795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21708</TotalTime>
  <Words>1340</Words>
  <Application>Microsoft Macintosh PowerPoint</Application>
  <PresentationFormat>On-screen Show (4:3)</PresentationFormat>
  <Paragraphs>362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BEKK Rekruttering 16-9</vt:lpstr>
      <vt:lpstr>MONGODB  </vt:lpstr>
      <vt:lpstr>Om kursserien</vt:lpstr>
      <vt:lpstr>Kursholdere I dag</vt:lpstr>
      <vt:lpstr>Introduction - Mongodb</vt:lpstr>
      <vt:lpstr>What is mongodb?</vt:lpstr>
      <vt:lpstr>Document-oriented</vt:lpstr>
      <vt:lpstr>Collections of documents</vt:lpstr>
      <vt:lpstr>NON-relational</vt:lpstr>
      <vt:lpstr>Origins - humongous</vt:lpstr>
      <vt:lpstr>Trade-offs</vt:lpstr>
      <vt:lpstr>Trade-Wins(?)</vt:lpstr>
      <vt:lpstr>Queries and the shell</vt:lpstr>
      <vt:lpstr>Query language</vt:lpstr>
      <vt:lpstr>Mongodb shell</vt:lpstr>
      <vt:lpstr>Finds</vt:lpstr>
      <vt:lpstr>inserts</vt:lpstr>
      <vt:lpstr>Updates</vt:lpstr>
      <vt:lpstr>Logg på hver deres server</vt:lpstr>
      <vt:lpstr>Structuring your data</vt:lpstr>
      <vt:lpstr>One-to-one approach</vt:lpstr>
      <vt:lpstr>One-to-many approach #1</vt:lpstr>
      <vt:lpstr>One-to-many approach #2</vt:lpstr>
      <vt:lpstr>One-to-many approach #2</vt:lpstr>
      <vt:lpstr>One-to-many approach #4</vt:lpstr>
      <vt:lpstr>Many-to-many approach</vt:lpstr>
      <vt:lpstr>Structuring data in Mongodb</vt:lpstr>
      <vt:lpstr>LANGUAGE DRIVERS</vt:lpstr>
      <vt:lpstr>Resources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Frode Bjerke</cp:lastModifiedBy>
  <cp:revision>829</cp:revision>
  <dcterms:created xsi:type="dcterms:W3CDTF">2011-08-04T16:58:46Z</dcterms:created>
  <dcterms:modified xsi:type="dcterms:W3CDTF">2015-03-04T13:46:29Z</dcterms:modified>
</cp:coreProperties>
</file>