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0" r:id="rId3"/>
    <p:sldId id="266" r:id="rId4"/>
    <p:sldId id="259" r:id="rId5"/>
    <p:sldId id="260" r:id="rId6"/>
    <p:sldId id="262" r:id="rId7"/>
    <p:sldId id="263" r:id="rId8"/>
    <p:sldId id="264" r:id="rId9"/>
    <p:sldId id="265" r:id="rId10"/>
    <p:sldId id="273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89" r:id="rId19"/>
    <p:sldId id="286" r:id="rId20"/>
    <p:sldId id="291" r:id="rId21"/>
    <p:sldId id="287" r:id="rId22"/>
    <p:sldId id="288" r:id="rId23"/>
    <p:sldId id="290" r:id="rId24"/>
    <p:sldId id="284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158"/>
    <a:srgbClr val="000000"/>
    <a:srgbClr val="C9C0B5"/>
    <a:srgbClr val="D2C0B5"/>
    <a:srgbClr val="BBB0A3"/>
    <a:srgbClr val="FD5151"/>
    <a:srgbClr val="887E6F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 autoAdjust="0"/>
    <p:restoredTop sz="89019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680" y="208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Open source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NoSQL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Widely adopted lots of help to get</a:t>
            </a:r>
          </a:p>
        </p:txBody>
      </p:sp>
    </p:spTree>
    <p:extLst>
      <p:ext uri="{BB962C8B-B14F-4D97-AF65-F5344CB8AC3E}">
        <p14:creationId xmlns:p14="http://schemas.microsoft.com/office/powerpoint/2010/main" val="379447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in the shell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richard</a:t>
            </a:r>
            <a:r>
              <a:rPr lang="en-US" dirty="0" smtClean="0"/>
              <a:t> </a:t>
            </a:r>
            <a:r>
              <a:rPr lang="en-US" dirty="0" err="1" smtClean="0"/>
              <a:t>nixon</a:t>
            </a:r>
            <a:endParaRPr lang="en-US" dirty="0" smtClean="0"/>
          </a:p>
          <a:p>
            <a:r>
              <a:rPr lang="en-US" dirty="0" smtClean="0"/>
              <a:t>M. Is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Milhouse</a:t>
            </a:r>
            <a:endParaRPr lang="en-US" dirty="0" smtClean="0"/>
          </a:p>
          <a:p>
            <a:r>
              <a:rPr lang="en-US" dirty="0" smtClean="0"/>
              <a:t>Show overwrite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JSON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Key</a:t>
            </a:r>
            <a:r>
              <a:rPr lang="en-US" baseline="0" dirty="0" smtClean="0"/>
              <a:t> – value pairs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Values can be of types string, number,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, array or object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(Show in a editor)</a:t>
            </a:r>
          </a:p>
        </p:txBody>
      </p:sp>
    </p:spTree>
    <p:extLst>
      <p:ext uri="{BB962C8B-B14F-4D97-AF65-F5344CB8AC3E}">
        <p14:creationId xmlns:p14="http://schemas.microsoft.com/office/powerpoint/2010/main" val="339021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baseline="0" dirty="0" smtClean="0"/>
              <a:t>An array of documents is a collection.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A database consists of one or many collections.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Collections are vaguely the same as tables in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No</a:t>
            </a:r>
            <a:r>
              <a:rPr lang="en-US" baseline="0" dirty="0" smtClean="0"/>
              <a:t> constraints across documents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Could lead to update anomalies if you reference items in other documents.</a:t>
            </a:r>
          </a:p>
        </p:txBody>
      </p:sp>
    </p:spTree>
    <p:extLst>
      <p:ext uri="{BB962C8B-B14F-4D97-AF65-F5344CB8AC3E}">
        <p14:creationId xmlns:p14="http://schemas.microsoft.com/office/powerpoint/2010/main" val="20928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MongoDB</a:t>
            </a:r>
            <a:r>
              <a:rPr lang="en-US" dirty="0" smtClean="0"/>
              <a:t> gets its</a:t>
            </a:r>
            <a:r>
              <a:rPr lang="en-US" baseline="0" dirty="0" smtClean="0"/>
              <a:t> name from </a:t>
            </a:r>
            <a:r>
              <a:rPr lang="en-US" baseline="0" dirty="0" err="1" smtClean="0"/>
              <a:t>huMONGOus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482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0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of the things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give you that you might not be used to.</a:t>
            </a:r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Schemaless</a:t>
            </a:r>
            <a:endParaRPr lang="en-US" baseline="0" dirty="0" smtClean="0"/>
          </a:p>
          <a:p>
            <a:r>
              <a:rPr lang="en-US" baseline="0" dirty="0" smtClean="0"/>
              <a:t>	- Design for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7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baseline="0" dirty="0" smtClean="0"/>
              <a:t>Find </a:t>
            </a:r>
            <a:r>
              <a:rPr lang="en-US" baseline="0" dirty="0" err="1" smtClean="0"/>
              <a:t>løiten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dirty="0" smtClean="0"/>
              <a:t>Insert </a:t>
            </a:r>
            <a:r>
              <a:rPr lang="en-US" dirty="0" err="1" smtClean="0"/>
              <a:t>richard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nixon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813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mongodb.com/" TargetMode="External"/><Relationship Id="rId4" Type="http://schemas.openxmlformats.org/officeDocument/2006/relationships/hyperlink" Target="https://www.youtube.com/channel/UCO6fpQsiBhglTVGsjC1on7A/playlist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mongodb.org/ecosystem/driver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" TargetMode="External"/><Relationship Id="rId4" Type="http://schemas.openxmlformats.org/officeDocument/2006/relationships/hyperlink" Target="http://docs.mongodb.org/manual/" TargetMode="External"/><Relationship Id="rId5" Type="http://schemas.openxmlformats.org/officeDocument/2006/relationships/hyperlink" Target="https://university.mongodb.com/" TargetMode="External"/><Relationship Id="rId6" Type="http://schemas.openxmlformats.org/officeDocument/2006/relationships/hyperlink" Target="http://www.mongodb.com/blog/post/announcing-mongodb-30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ekkopen/databasekurs/tree/master/mongod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MONGODB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NoSQL </a:t>
            </a:r>
            <a:r>
              <a:rPr lang="en-US" dirty="0" err="1" smtClean="0"/>
              <a:t>kursdager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UiO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BEKK Consulting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04-03-2015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52797" cy="307777"/>
          </a:xfrm>
        </p:spPr>
        <p:txBody>
          <a:bodyPr/>
          <a:lstStyle/>
          <a:p>
            <a:r>
              <a:rPr lang="en-US" dirty="0" smtClean="0"/>
              <a:t>Trade-Wins(?)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does not enforce any schema.</a:t>
            </a:r>
          </a:p>
          <a:p>
            <a:endParaRPr lang="en-US" dirty="0"/>
          </a:p>
          <a:p>
            <a:r>
              <a:rPr lang="en-US" dirty="0" smtClean="0"/>
              <a:t>Easier to get started.</a:t>
            </a:r>
          </a:p>
          <a:p>
            <a:endParaRPr lang="en-US" dirty="0"/>
          </a:p>
          <a:p>
            <a:r>
              <a:rPr lang="en-US" dirty="0" smtClean="0"/>
              <a:t>Gives a lot of freedom and responsibility to the developer.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Design schema towards access pattern.</a:t>
            </a:r>
          </a:p>
          <a:p>
            <a:endParaRPr lang="en-US" dirty="0"/>
          </a:p>
          <a:p>
            <a:r>
              <a:rPr lang="en-US" dirty="0" smtClean="0"/>
              <a:t>Embed data that belong together. Fetch all data you need in one simple query. No need for joins.</a:t>
            </a:r>
          </a:p>
          <a:p>
            <a:endParaRPr lang="en-US" dirty="0"/>
          </a:p>
          <a:p>
            <a:r>
              <a:rPr lang="en-US" dirty="0" smtClean="0"/>
              <a:t>No difference between application model and database model means less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378430" cy="276999"/>
          </a:xfrm>
        </p:spPr>
        <p:txBody>
          <a:bodyPr/>
          <a:lstStyle/>
          <a:p>
            <a:r>
              <a:rPr lang="en-US" dirty="0" err="1" smtClean="0"/>
              <a:t>Schemaless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2907920" cy="276999"/>
          </a:xfrm>
        </p:spPr>
        <p:txBody>
          <a:bodyPr/>
          <a:lstStyle/>
          <a:p>
            <a:r>
              <a:rPr lang="en-US" dirty="0" smtClean="0"/>
              <a:t>Bias toward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17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553213" cy="307777"/>
          </a:xfrm>
        </p:spPr>
        <p:txBody>
          <a:bodyPr/>
          <a:lstStyle/>
          <a:p>
            <a:r>
              <a:rPr lang="en-US" dirty="0" smtClean="0"/>
              <a:t>Queries and the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shell_promp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19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60872" cy="307777"/>
          </a:xfrm>
        </p:spPr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specific query language.</a:t>
            </a:r>
          </a:p>
          <a:p>
            <a:endParaRPr lang="en-US" dirty="0"/>
          </a:p>
          <a:p>
            <a:r>
              <a:rPr lang="en-US" dirty="0" smtClean="0"/>
              <a:t>Only methods in different programming language drivers.</a:t>
            </a:r>
          </a:p>
          <a:p>
            <a:endParaRPr lang="en-US" dirty="0"/>
          </a:p>
          <a:p>
            <a:r>
              <a:rPr lang="en-US" dirty="0" smtClean="0"/>
              <a:t>Language drivers communicate via a wire-protocol to the database-server.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9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28539" cy="307777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are going to use the </a:t>
            </a:r>
            <a:r>
              <a:rPr lang="en-US" dirty="0" err="1" smtClean="0"/>
              <a:t>mongodb</a:t>
            </a:r>
            <a:r>
              <a:rPr lang="en-US" dirty="0" smtClean="0"/>
              <a:t> shell which is bundled with every install of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MongoDB</a:t>
            </a:r>
            <a:r>
              <a:rPr lang="en-US" dirty="0" smtClean="0"/>
              <a:t> shell uses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516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47409" cy="307777"/>
          </a:xfrm>
        </p:spPr>
        <p:txBody>
          <a:bodyPr/>
          <a:lstStyle/>
          <a:p>
            <a:r>
              <a:rPr lang="en-US" dirty="0" smtClean="0"/>
              <a:t>Finds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db.collection.find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&lt;Criteria&gt;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&lt;Projection (optional)&gt;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containerSize</a:t>
            </a:r>
            <a:r>
              <a:rPr lang="en-US" dirty="0" smtClean="0"/>
              <a:t>”: “70 cl”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“price”: 1,</a:t>
            </a:r>
          </a:p>
          <a:p>
            <a:r>
              <a:rPr lang="en-US" dirty="0"/>
              <a:t>	</a:t>
            </a:r>
            <a:r>
              <a:rPr lang="en-US" dirty="0" smtClean="0"/>
              <a:t>“_id”: 0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().sort({</a:t>
            </a:r>
          </a:p>
          <a:p>
            <a:r>
              <a:rPr lang="en-US" dirty="0" smtClean="0"/>
              <a:t>	title: 1</a:t>
            </a:r>
          </a:p>
          <a:p>
            <a:r>
              <a:rPr lang="en-US" dirty="0" smtClean="0"/>
              <a:t>}).limit(3);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58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56859" cy="307777"/>
          </a:xfrm>
        </p:spPr>
        <p:txBody>
          <a:bodyPr/>
          <a:lstStyle/>
          <a:p>
            <a:r>
              <a:rPr lang="en-US" dirty="0" smtClean="0"/>
              <a:t>inserts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</a:t>
            </a:r>
          </a:p>
          <a:p>
            <a:r>
              <a:rPr lang="en-US" dirty="0" smtClean="0"/>
              <a:t>	&lt;document or array of documents&gt;</a:t>
            </a:r>
          </a:p>
          <a:p>
            <a:r>
              <a:rPr lang="en-US" dirty="0" smtClean="0"/>
              <a:t>, 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name: “Richard Nixon”,</a:t>
            </a:r>
          </a:p>
          <a:p>
            <a:r>
              <a:rPr lang="en-US" dirty="0"/>
              <a:t>	</a:t>
            </a:r>
            <a:r>
              <a:rPr lang="en-US" dirty="0" smtClean="0"/>
              <a:t>birthdate: new Date(),</a:t>
            </a:r>
          </a:p>
          <a:p>
            <a:r>
              <a:rPr lang="en-US" dirty="0"/>
              <a:t>	</a:t>
            </a:r>
            <a:r>
              <a:rPr lang="en-US" dirty="0" smtClean="0"/>
              <a:t>sex: “male”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93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49933" cy="307777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&lt;query&gt;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&lt;update&gt;</a:t>
            </a:r>
          </a:p>
          <a:p>
            <a:r>
              <a:rPr lang="en-US" dirty="0" smtClean="0"/>
              <a:t>}, {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“$set”: {name: “Richard M. Nixon”}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39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Escher-Big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" t="19033" r="4180" b="-7552"/>
          <a:stretch/>
        </p:blipFill>
        <p:spPr>
          <a:xfrm>
            <a:off x="1158240" y="1412240"/>
            <a:ext cx="6725920" cy="59537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695354" cy="307777"/>
          </a:xfrm>
        </p:spPr>
        <p:txBody>
          <a:bodyPr/>
          <a:lstStyle/>
          <a:p>
            <a:r>
              <a:rPr lang="en-US" dirty="0" smtClean="0"/>
              <a:t>Structuring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2358" y="6596390"/>
            <a:ext cx="1911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100" dirty="0"/>
              <a:t>Source: </a:t>
            </a:r>
            <a:r>
              <a:rPr lang="en-US" sz="1100" dirty="0" err="1" smtClean="0"/>
              <a:t>www.scottmcd.net</a:t>
            </a:r>
            <a:r>
              <a:rPr lang="en-US" sz="1100" dirty="0"/>
              <a:t>/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7613686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97051" cy="307777"/>
          </a:xfrm>
        </p:spPr>
        <p:txBody>
          <a:bodyPr/>
          <a:lstStyle/>
          <a:p>
            <a:r>
              <a:rPr lang="en-US" dirty="0" smtClean="0"/>
              <a:t>One-to-one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embedding</a:t>
            </a:r>
          </a:p>
          <a:p>
            <a:endParaRPr lang="en-US" dirty="0"/>
          </a:p>
          <a:p>
            <a:r>
              <a:rPr lang="en-US" dirty="0" smtClean="0"/>
              <a:t>Good fit for most cases.</a:t>
            </a:r>
          </a:p>
          <a:p>
            <a:endParaRPr lang="en-US" dirty="0" smtClean="0"/>
          </a:p>
          <a:p>
            <a:r>
              <a:rPr lang="en-US" dirty="0" smtClean="0"/>
              <a:t>Man / wife type relations are more complex.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630449" y="4632960"/>
            <a:ext cx="2794001" cy="17068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Person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_id: 42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07970" y="545084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Passport</a:t>
            </a:r>
          </a:p>
        </p:txBody>
      </p:sp>
    </p:spTree>
    <p:extLst>
      <p:ext uri="{BB962C8B-B14F-4D97-AF65-F5344CB8AC3E}">
        <p14:creationId xmlns:p14="http://schemas.microsoft.com/office/powerpoint/2010/main" val="37716110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Works best for </a:t>
            </a:r>
            <a:r>
              <a:rPr lang="en-US" i="1" dirty="0" smtClean="0"/>
              <a:t>one-to-few</a:t>
            </a:r>
            <a:r>
              <a:rPr lang="en-US" dirty="0" smtClean="0"/>
              <a:t> cases.</a:t>
            </a:r>
          </a:p>
          <a:p>
            <a:r>
              <a:rPr lang="en-US" dirty="0" smtClean="0"/>
              <a:t>Access pattern should be “get carts for a user”.</a:t>
            </a:r>
          </a:p>
          <a:p>
            <a:endParaRPr lang="en-US" dirty="0"/>
          </a:p>
          <a:p>
            <a:r>
              <a:rPr lang="en-US" dirty="0" smtClean="0"/>
              <a:t>No update anomalies.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84800" y="4470400"/>
            <a:ext cx="3039650" cy="184912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43810" y="50850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96210" y="52374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48610" y="53898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23526487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19234" cy="307777"/>
          </a:xfrm>
        </p:spPr>
        <p:txBody>
          <a:bodyPr/>
          <a:lstStyle/>
          <a:p>
            <a:r>
              <a:rPr lang="en-US" dirty="0" smtClean="0"/>
              <a:t>Om </a:t>
            </a:r>
            <a:r>
              <a:rPr lang="en-US" dirty="0" err="1" smtClean="0"/>
              <a:t>kursserien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Vi </a:t>
            </a:r>
            <a:r>
              <a:rPr lang="en-US" dirty="0" err="1" smtClean="0"/>
              <a:t>fokuserer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basisoperasjoner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gjør</a:t>
            </a:r>
            <a:r>
              <a:rPr lang="en-US" dirty="0" smtClean="0"/>
              <a:t> </a:t>
            </a:r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et </a:t>
            </a:r>
            <a:r>
              <a:rPr lang="en-US" dirty="0" err="1" smtClean="0"/>
              <a:t>godt</a:t>
            </a:r>
            <a:r>
              <a:rPr lang="en-US" dirty="0" smtClean="0"/>
              <a:t> </a:t>
            </a:r>
            <a:r>
              <a:rPr lang="en-US" dirty="0" err="1" smtClean="0"/>
              <a:t>verktøy</a:t>
            </a:r>
            <a:r>
              <a:rPr lang="en-US" dirty="0" smtClean="0"/>
              <a:t> for </a:t>
            </a:r>
            <a:r>
              <a:rPr lang="en-US" dirty="0" err="1" smtClean="0"/>
              <a:t>rask</a:t>
            </a:r>
            <a:r>
              <a:rPr lang="en-US" dirty="0" smtClean="0"/>
              <a:t> </a:t>
            </a:r>
            <a:r>
              <a:rPr lang="en-US" dirty="0" err="1" smtClean="0"/>
              <a:t>utvikling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Neo4J</a:t>
            </a:r>
          </a:p>
          <a:p>
            <a:endParaRPr lang="en-US" dirty="0"/>
          </a:p>
          <a:p>
            <a:r>
              <a:rPr lang="en-US" dirty="0" smtClean="0"/>
              <a:t>Neo4J </a:t>
            </a:r>
            <a:r>
              <a:rPr lang="en-US" dirty="0" err="1" smtClean="0"/>
              <a:t>går</a:t>
            </a:r>
            <a:r>
              <a:rPr lang="en-US" dirty="0" smtClean="0"/>
              <a:t> med </a:t>
            </a:r>
            <a:r>
              <a:rPr lang="en-US" dirty="0" err="1" smtClean="0"/>
              <a:t>tanke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motsatt</a:t>
            </a:r>
            <a:r>
              <a:rPr lang="en-US" dirty="0" smtClean="0"/>
              <a:t> </a:t>
            </a:r>
            <a:r>
              <a:rPr lang="en-US" dirty="0" err="1" smtClean="0"/>
              <a:t>retning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man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retur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en database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gjøre</a:t>
            </a:r>
            <a:r>
              <a:rPr lang="en-US" dirty="0" smtClean="0"/>
              <a:t> </a:t>
            </a:r>
            <a:r>
              <a:rPr lang="en-US" dirty="0" err="1" smtClean="0"/>
              <a:t>ekstremt</a:t>
            </a:r>
            <a:r>
              <a:rPr lang="en-US" dirty="0" smtClean="0"/>
              <a:t> </a:t>
            </a:r>
            <a:r>
              <a:rPr lang="en-US" dirty="0" err="1" smtClean="0"/>
              <a:t>kraftige</a:t>
            </a:r>
            <a:r>
              <a:rPr lang="en-US" dirty="0" smtClean="0"/>
              <a:t> </a:t>
            </a:r>
            <a:r>
              <a:rPr lang="en-US" dirty="0" err="1" smtClean="0"/>
              <a:t>spørringer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706784" cy="276999"/>
          </a:xfrm>
        </p:spPr>
        <p:txBody>
          <a:bodyPr/>
          <a:lstStyle/>
          <a:p>
            <a:r>
              <a:rPr lang="en-US" dirty="0" smtClean="0"/>
              <a:t>Del 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736540" cy="276999"/>
          </a:xfrm>
        </p:spPr>
        <p:txBody>
          <a:bodyPr/>
          <a:lstStyle/>
          <a:p>
            <a:r>
              <a:rPr lang="en-US" dirty="0" smtClean="0"/>
              <a:t>Del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nå</a:t>
            </a:r>
            <a:r>
              <a:rPr lang="en-US" dirty="0" smtClean="0"/>
              <a:t> sett </a:t>
            </a:r>
            <a:r>
              <a:rPr lang="en-US" dirty="0" err="1" smtClean="0"/>
              <a:t>på</a:t>
            </a:r>
            <a:r>
              <a:rPr lang="en-US" dirty="0" smtClean="0"/>
              <a:t> to </a:t>
            </a:r>
            <a:r>
              <a:rPr lang="en-US" dirty="0" err="1" smtClean="0"/>
              <a:t>ytterst</a:t>
            </a:r>
            <a:r>
              <a:rPr lang="en-US" dirty="0" smtClean="0"/>
              <a:t> </a:t>
            </a:r>
            <a:r>
              <a:rPr lang="en-US" dirty="0" err="1" smtClean="0"/>
              <a:t>forskjellige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I </a:t>
            </a:r>
            <a:r>
              <a:rPr lang="en-US" dirty="0" err="1" smtClean="0"/>
              <a:t>tillegg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man de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tradisjonelle</a:t>
            </a:r>
            <a:r>
              <a:rPr lang="en-US" dirty="0" smtClean="0"/>
              <a:t> </a:t>
            </a:r>
            <a:r>
              <a:rPr lang="en-US" dirty="0" err="1" smtClean="0"/>
              <a:t>relasjonelle</a:t>
            </a:r>
            <a:r>
              <a:rPr lang="en-US" dirty="0" smtClean="0"/>
              <a:t> SQL </a:t>
            </a:r>
            <a:r>
              <a:rPr lang="en-US" dirty="0" err="1" smtClean="0"/>
              <a:t>databasene</a:t>
            </a:r>
            <a:r>
              <a:rPr lang="en-US" dirty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mange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varisjoner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hvordan</a:t>
            </a:r>
            <a:r>
              <a:rPr lang="en-US" dirty="0" smtClean="0"/>
              <a:t> vet man </a:t>
            </a:r>
            <a:r>
              <a:rPr lang="en-US" dirty="0" err="1" smtClean="0"/>
              <a:t>hvilken</a:t>
            </a:r>
            <a:r>
              <a:rPr lang="en-US" dirty="0" smtClean="0"/>
              <a:t> man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 smtClean="0"/>
              <a:t>Denne</a:t>
            </a:r>
            <a:r>
              <a:rPr lang="en-US" dirty="0" smtClean="0"/>
              <a:t> </a:t>
            </a:r>
            <a:r>
              <a:rPr lang="en-US" dirty="0" err="1" smtClean="0"/>
              <a:t>kvelden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rettet</a:t>
            </a:r>
            <a:r>
              <a:rPr lang="en-US" dirty="0" smtClean="0"/>
              <a:t> mot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dere</a:t>
            </a:r>
            <a:r>
              <a:rPr lang="en-US" dirty="0" smtClean="0"/>
              <a:t> </a:t>
            </a:r>
            <a:r>
              <a:rPr lang="en-US" dirty="0" err="1" smtClean="0"/>
              <a:t>innsikt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velge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database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</a:t>
            </a:r>
            <a:r>
              <a:rPr lang="en-US" dirty="0" err="1" smtClean="0"/>
              <a:t>oppgave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734962" cy="276999"/>
          </a:xfrm>
        </p:spPr>
        <p:txBody>
          <a:bodyPr/>
          <a:lstStyle/>
          <a:p>
            <a:r>
              <a:rPr lang="en-US" dirty="0" smtClean="0"/>
              <a:t>Del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67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embedding references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too many carts for simple embedding to be viable.</a:t>
            </a:r>
          </a:p>
          <a:p>
            <a:r>
              <a:rPr lang="en-US" dirty="0"/>
              <a:t>Access pattern should be “get carts for a user”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Adds complexity to application code.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Anomaly when a cart is deleted. A user can now reference a non existing cart.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6880" y="4312920"/>
            <a:ext cx="3039650" cy="201168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9001,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9876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48610" y="431292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9001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48610" y="539496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9876</a:t>
            </a:r>
          </a:p>
        </p:txBody>
      </p:sp>
    </p:spTree>
    <p:extLst>
      <p:ext uri="{BB962C8B-B14F-4D97-AF65-F5344CB8AC3E}">
        <p14:creationId xmlns:p14="http://schemas.microsoft.com/office/powerpoint/2010/main" val="7080675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reference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one-to-truly-many.</a:t>
            </a:r>
          </a:p>
          <a:p>
            <a:r>
              <a:rPr lang="en-US" dirty="0" smtClean="0"/>
              <a:t>Does not dictate access pattern, but adds complexity to application code.</a:t>
            </a:r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Anomaly when a user is deleted. Carts can now reference a non existing User.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6880" y="4312920"/>
            <a:ext cx="3039650" cy="201168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42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8610" y="431292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48610" y="539496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</a:t>
            </a:r>
          </a:p>
        </p:txBody>
      </p:sp>
    </p:spTree>
    <p:extLst>
      <p:ext uri="{BB962C8B-B14F-4D97-AF65-F5344CB8AC3E}">
        <p14:creationId xmlns:p14="http://schemas.microsoft.com/office/powerpoint/2010/main" val="16823495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denormalizing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one-to-many.</a:t>
            </a:r>
          </a:p>
          <a:p>
            <a:r>
              <a:rPr lang="en-US" dirty="0" smtClean="0"/>
              <a:t>Access pattern should be “Get all carts and project cart content and customer”.</a:t>
            </a:r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No user document in this approach. Updating user information is tedious.</a:t>
            </a:r>
            <a:endParaRPr lang="en-US" dirty="0"/>
          </a:p>
          <a:p>
            <a:r>
              <a:rPr lang="en-US" dirty="0" smtClean="0"/>
              <a:t>Larger disk footprint per cart.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5120" y="3749040"/>
            <a:ext cx="2755170" cy="12090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Username: “Happy Customer”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5120" y="5110480"/>
            <a:ext cx="2755170" cy="12090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Username: “Happy Customer”</a:t>
            </a:r>
          </a:p>
        </p:txBody>
      </p:sp>
    </p:spTree>
    <p:extLst>
      <p:ext uri="{BB962C8B-B14F-4D97-AF65-F5344CB8AC3E}">
        <p14:creationId xmlns:p14="http://schemas.microsoft.com/office/powerpoint/2010/main" val="524665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28704" cy="307777"/>
          </a:xfrm>
        </p:spPr>
        <p:txBody>
          <a:bodyPr/>
          <a:lstStyle/>
          <a:p>
            <a:r>
              <a:rPr lang="en-US" dirty="0" smtClean="0"/>
              <a:t>Many-to-many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Complexity in application code.</a:t>
            </a:r>
          </a:p>
          <a:p>
            <a:endParaRPr lang="en-US" dirty="0"/>
          </a:p>
          <a:p>
            <a:r>
              <a:rPr lang="en-US" dirty="0" smtClean="0"/>
              <a:t>Have update anomalies.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9920" y="3749040"/>
            <a:ext cx="3039650" cy="23012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42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friends: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56,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69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47920" y="3749040"/>
            <a:ext cx="3039650" cy="23012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56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friends: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69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623" y="1262063"/>
            <a:ext cx="81028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By embedding references in both documents</a:t>
            </a:r>
          </a:p>
        </p:txBody>
      </p:sp>
    </p:spTree>
    <p:extLst>
      <p:ext uri="{BB962C8B-B14F-4D97-AF65-F5344CB8AC3E}">
        <p14:creationId xmlns:p14="http://schemas.microsoft.com/office/powerpoint/2010/main" val="31236320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647084" cy="307777"/>
          </a:xfrm>
        </p:spPr>
        <p:txBody>
          <a:bodyPr/>
          <a:lstStyle/>
          <a:p>
            <a:r>
              <a:rPr lang="en-US" i="0" dirty="0" smtClean="0"/>
              <a:t>Structuring data in </a:t>
            </a:r>
            <a:r>
              <a:rPr lang="en-US" i="0" dirty="0" err="1" smtClean="0"/>
              <a:t>Mongodb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Keep data that you need together, together.</a:t>
            </a:r>
          </a:p>
          <a:p>
            <a:endParaRPr lang="en-US" dirty="0"/>
          </a:p>
          <a:p>
            <a:r>
              <a:rPr lang="en-US" dirty="0" smtClean="0"/>
              <a:t>Related data should be kept in the same document.</a:t>
            </a:r>
          </a:p>
          <a:p>
            <a:endParaRPr lang="en-US" dirty="0"/>
          </a:p>
          <a:p>
            <a:r>
              <a:rPr lang="en-US" dirty="0" smtClean="0"/>
              <a:t>Know your access pattern, design for it.</a:t>
            </a:r>
          </a:p>
          <a:p>
            <a:endParaRPr lang="en-US" dirty="0"/>
          </a:p>
          <a:p>
            <a:r>
              <a:rPr lang="en-US" dirty="0" smtClean="0"/>
              <a:t>For most cases simply store the objects you have in your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7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14692" cy="307777"/>
          </a:xfrm>
        </p:spPr>
        <p:txBody>
          <a:bodyPr/>
          <a:lstStyle/>
          <a:p>
            <a:r>
              <a:rPr lang="en-US" dirty="0" smtClean="0"/>
              <a:t>LANGUAGE DRIVERS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Available and well supported in most languages.</a:t>
            </a:r>
          </a:p>
          <a:p>
            <a:endParaRPr lang="en-US" dirty="0"/>
          </a:p>
          <a:p>
            <a:r>
              <a:rPr lang="en-US" dirty="0" smtClean="0"/>
              <a:t>Overview of </a:t>
            </a:r>
            <a:r>
              <a:rPr lang="en-US" dirty="0"/>
              <a:t>supported drivers: </a:t>
            </a:r>
            <a:r>
              <a:rPr lang="en-US" dirty="0">
                <a:hlinkClick r:id="rId2"/>
              </a:rPr>
              <a:t>http://docs.mongodb.org/ecosystem/drivers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Separate free online courses for Java, </a:t>
            </a:r>
            <a:r>
              <a:rPr lang="en-US" dirty="0" err="1" smtClean="0"/>
              <a:t>Node.js</a:t>
            </a:r>
            <a:r>
              <a:rPr lang="en-US" dirty="0" smtClean="0"/>
              <a:t>, .NET and </a:t>
            </a:r>
            <a:r>
              <a:rPr lang="en-US" dirty="0"/>
              <a:t>Python developers </a:t>
            </a:r>
            <a:r>
              <a:rPr lang="en-US" dirty="0" smtClean="0"/>
              <a:t>available at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://university.mongodb.com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of the videos they use in the </a:t>
            </a:r>
            <a:r>
              <a:rPr lang="en-US" dirty="0"/>
              <a:t>courses are here </a:t>
            </a:r>
            <a:r>
              <a:rPr lang="en-US" dirty="0">
                <a:hlinkClick r:id="rId4"/>
              </a:rPr>
              <a:t>https://www.youtube.com/channel/UCO6fpQsiBhglTVGsjC1on7A/</a:t>
            </a:r>
            <a:r>
              <a:rPr lang="en-US" dirty="0" smtClean="0">
                <a:hlinkClick r:id="rId4"/>
              </a:rPr>
              <a:t>playlists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565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00185" cy="307777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1623" y="1262063"/>
            <a:ext cx="8487218" cy="5399087"/>
          </a:xfrm>
        </p:spPr>
        <p:txBody>
          <a:bodyPr/>
          <a:lstStyle/>
          <a:p>
            <a:r>
              <a:rPr lang="en-US" dirty="0"/>
              <a:t>Course repository - </a:t>
            </a:r>
            <a:r>
              <a:rPr lang="en-US" dirty="0">
                <a:hlinkClick r:id="rId2"/>
              </a:rPr>
              <a:t>https://github.com/bekkopen/databasekurs/tree/master/</a:t>
            </a:r>
            <a:r>
              <a:rPr lang="en-US" dirty="0" smtClean="0">
                <a:hlinkClick r:id="rId2"/>
              </a:rPr>
              <a:t>mongodb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http://www.mongodb.com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/>
              <a:t>Online docs - </a:t>
            </a:r>
            <a:r>
              <a:rPr lang="en-US" dirty="0">
                <a:hlinkClick r:id="rId4"/>
              </a:rPr>
              <a:t>http://docs.mongodb.org/manual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 online </a:t>
            </a:r>
            <a:r>
              <a:rPr lang="en-US" dirty="0"/>
              <a:t>courses - </a:t>
            </a:r>
            <a:r>
              <a:rPr lang="en-US" dirty="0" smtClean="0">
                <a:hlinkClick r:id="rId5"/>
              </a:rPr>
              <a:t>https:</a:t>
            </a:r>
            <a:r>
              <a:rPr lang="en-US" dirty="0">
                <a:hlinkClick r:id="rId5"/>
              </a:rPr>
              <a:t>//university.mongodb.com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About version 3.0 </a:t>
            </a:r>
            <a:r>
              <a:rPr lang="en-US" dirty="0"/>
              <a:t>coming in </a:t>
            </a:r>
            <a:r>
              <a:rPr lang="en-US" dirty="0" smtClean="0"/>
              <a:t>March - </a:t>
            </a:r>
            <a:r>
              <a:rPr lang="en-US" dirty="0">
                <a:hlinkClick r:id="rId6"/>
              </a:rPr>
              <a:t>http://www.mongodb.com/blog/post/announcing-mongodb-</a:t>
            </a:r>
            <a:r>
              <a:rPr lang="en-US" dirty="0" smtClean="0">
                <a:hlinkClick r:id="rId6"/>
              </a:rPr>
              <a:t>30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64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95514" cy="307777"/>
          </a:xfrm>
        </p:spPr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Icon_MongoDB_by_xkn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47" y="2963672"/>
            <a:ext cx="920496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50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23609" cy="30777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 a document-oriented non-relational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38880621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36605" cy="307777"/>
          </a:xfrm>
        </p:spPr>
        <p:txBody>
          <a:bodyPr/>
          <a:lstStyle/>
          <a:p>
            <a:r>
              <a:rPr lang="en-US" dirty="0" smtClean="0"/>
              <a:t>Document-oriented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dirty="0" smtClean="0"/>
              <a:t>JSON document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92960" y="3688080"/>
            <a:ext cx="1465268" cy="558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71963" y="3409791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73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59774" cy="307777"/>
          </a:xfrm>
        </p:spPr>
        <p:txBody>
          <a:bodyPr/>
          <a:lstStyle/>
          <a:p>
            <a:r>
              <a:rPr lang="en-US" dirty="0" smtClean="0"/>
              <a:t>Collections of documents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2152305" cy="276999"/>
          </a:xfrm>
        </p:spPr>
        <p:txBody>
          <a:bodyPr/>
          <a:lstStyle/>
          <a:p>
            <a:r>
              <a:rPr lang="en-US" dirty="0" smtClean="0"/>
              <a:t>Products collection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823188" cy="276999"/>
          </a:xfrm>
        </p:spPr>
        <p:txBody>
          <a:bodyPr/>
          <a:lstStyle/>
          <a:p>
            <a:r>
              <a:rPr lang="en-US" dirty="0" smtClean="0"/>
              <a:t>Users collection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85276" y="2069784"/>
            <a:ext cx="2636507" cy="88169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>
                <a:solidFill>
                  <a:schemeClr val="tx1"/>
                </a:solidFill>
              </a:rPr>
              <a:t>Løiten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Linie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085276" y="3154681"/>
            <a:ext cx="2628000" cy="883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{ “title”: “Absolut Vodka”, … 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6769" y="422370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/>
              <a:t>Silly Saison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769" y="515842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/>
              <a:t>Mackmyra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03276" y="2069784"/>
            <a:ext cx="3021174" cy="196881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"</a:t>
            </a:r>
            <a:r>
              <a:rPr lang="en-US" sz="1400" dirty="0" err="1"/>
              <a:t>doug_walker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”Doug Walker",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products: [</a:t>
            </a:r>
            <a:r>
              <a:rPr lang="en-US" sz="1400" dirty="0" smtClean="0"/>
              <a:t>196501]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03276" y="4223704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7152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constraints across documents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5333434"/>
            <a:ext cx="2604867" cy="307777"/>
          </a:xfrm>
        </p:spPr>
        <p:txBody>
          <a:bodyPr/>
          <a:lstStyle/>
          <a:p>
            <a:r>
              <a:rPr lang="en-US" dirty="0" smtClean="0"/>
              <a:t>NON-relational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71963" y="3454118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13" y="4113952"/>
            <a:ext cx="1981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 -&gt;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5403" y="1052723"/>
            <a:ext cx="2194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&lt;- 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3385" y="392323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994" y="2427516"/>
            <a:ext cx="6095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The user Athena Beer refers to the product </a:t>
            </a:r>
            <a:r>
              <a:rPr lang="en-US" sz="1600" i="1" dirty="0" err="1"/>
              <a:t>Viña</a:t>
            </a:r>
            <a:r>
              <a:rPr lang="en-US" sz="1600" i="1" dirty="0"/>
              <a:t> </a:t>
            </a:r>
            <a:r>
              <a:rPr lang="en-US" sz="1600" i="1" dirty="0" err="1"/>
              <a:t>Salceda</a:t>
            </a:r>
            <a:r>
              <a:rPr lang="en-US" sz="1600" i="1" dirty="0"/>
              <a:t> </a:t>
            </a:r>
            <a:r>
              <a:rPr lang="en-US" sz="1600" i="1" dirty="0" smtClean="0"/>
              <a:t>in one of her carts. The database is however oblivious of that fact.</a:t>
            </a:r>
            <a:endParaRPr lang="en-US" sz="1700" i="1" dirty="0" smtClean="0"/>
          </a:p>
        </p:txBody>
      </p:sp>
    </p:spTree>
    <p:extLst>
      <p:ext uri="{BB962C8B-B14F-4D97-AF65-F5344CB8AC3E}">
        <p14:creationId xmlns:p14="http://schemas.microsoft.com/office/powerpoint/2010/main" val="27578896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45579" cy="307777"/>
          </a:xfrm>
        </p:spPr>
        <p:txBody>
          <a:bodyPr/>
          <a:lstStyle/>
          <a:p>
            <a:r>
              <a:rPr lang="en-US" dirty="0" smtClean="0"/>
              <a:t>Origins - humongous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7520" y="1737360"/>
            <a:ext cx="0" cy="474472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520" y="6482080"/>
            <a:ext cx="7406640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129" y="1383417"/>
            <a:ext cx="1270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chemeClr val="accent4"/>
                </a:solidFill>
              </a:rPr>
              <a:t>Scalability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3546" y="5963920"/>
            <a:ext cx="17412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rgbClr val="FD5158"/>
                </a:solidFill>
              </a:rPr>
              <a:t>Functionality</a:t>
            </a:r>
          </a:p>
        </p:txBody>
      </p:sp>
      <p:sp>
        <p:nvSpPr>
          <p:cNvPr id="16" name="Oval 15"/>
          <p:cNvSpPr/>
          <p:nvPr/>
        </p:nvSpPr>
        <p:spPr>
          <a:xfrm>
            <a:off x="5384800" y="4348480"/>
            <a:ext cx="1788160" cy="1818640"/>
          </a:xfrm>
          <a:prstGeom prst="ellipse">
            <a:avLst/>
          </a:prstGeom>
          <a:solidFill>
            <a:srgbClr val="FD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Relational databases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Postgres</a:t>
            </a:r>
            <a:r>
              <a:rPr lang="en-US" sz="1400" dirty="0" smtClean="0">
                <a:solidFill>
                  <a:schemeClr val="tx1"/>
                </a:solidFill>
              </a:rPr>
              <a:t>, MySQL, …)</a:t>
            </a:r>
          </a:p>
        </p:txBody>
      </p:sp>
      <p:sp>
        <p:nvSpPr>
          <p:cNvPr id="17" name="Oval 16"/>
          <p:cNvSpPr/>
          <p:nvPr/>
        </p:nvSpPr>
        <p:spPr>
          <a:xfrm>
            <a:off x="706049" y="1737360"/>
            <a:ext cx="1788160" cy="1818640"/>
          </a:xfrm>
          <a:prstGeom prst="ellipse">
            <a:avLst/>
          </a:prstGeom>
          <a:solidFill>
            <a:srgbClr val="FD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Key-Value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Memcached</a:t>
            </a:r>
            <a:r>
              <a:rPr lang="en-US" sz="1400" dirty="0" smtClean="0">
                <a:solidFill>
                  <a:schemeClr val="tx1"/>
                </a:solidFill>
              </a:rPr>
              <a:t>, …)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3440" y="2626602"/>
            <a:ext cx="14427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MongoDB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379566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77790" cy="307777"/>
          </a:xfrm>
        </p:spPr>
        <p:txBody>
          <a:bodyPr/>
          <a:lstStyle/>
          <a:p>
            <a:r>
              <a:rPr lang="en-US" dirty="0" smtClean="0"/>
              <a:t>Trade-offs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support for joining data between documents in database.</a:t>
            </a:r>
          </a:p>
          <a:p>
            <a:endParaRPr lang="en-US" dirty="0" smtClean="0"/>
          </a:p>
          <a:p>
            <a:r>
              <a:rPr lang="en-US" dirty="0" smtClean="0"/>
              <a:t>Joins can in many cases be avoided by embedding or </a:t>
            </a:r>
            <a:r>
              <a:rPr lang="en-US" dirty="0" err="1" smtClean="0"/>
              <a:t>denormalizing</a:t>
            </a:r>
            <a:r>
              <a:rPr lang="en-US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Last resort is to join data in application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 support for transactions. </a:t>
            </a:r>
          </a:p>
          <a:p>
            <a:endParaRPr lang="en-US" dirty="0"/>
          </a:p>
          <a:p>
            <a:r>
              <a:rPr lang="en-US" dirty="0" err="1" smtClean="0"/>
              <a:t>Atomical</a:t>
            </a:r>
            <a:r>
              <a:rPr lang="en-US" dirty="0" smtClean="0"/>
              <a:t> write operations on a per-document level.</a:t>
            </a:r>
          </a:p>
          <a:p>
            <a:endParaRPr lang="en-US" dirty="0" smtClean="0"/>
          </a:p>
          <a:p>
            <a:r>
              <a:rPr lang="en-US" dirty="0" smtClean="0"/>
              <a:t>Work around by embedding or application code.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953171" cy="276999"/>
          </a:xfrm>
        </p:spPr>
        <p:txBody>
          <a:bodyPr/>
          <a:lstStyle/>
          <a:p>
            <a:r>
              <a:rPr lang="en-US" dirty="0" smtClean="0"/>
              <a:t>÷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724341" cy="276999"/>
          </a:xfrm>
        </p:spPr>
        <p:txBody>
          <a:bodyPr/>
          <a:lstStyle/>
          <a:p>
            <a:r>
              <a:rPr lang="en-US" dirty="0" smtClean="0"/>
              <a:t>÷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146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22054</TotalTime>
  <Words>1087</Words>
  <Application>Microsoft Macintosh PowerPoint</Application>
  <PresentationFormat>On-screen Show (4:3)</PresentationFormat>
  <Paragraphs>326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Georgia</vt:lpstr>
      <vt:lpstr>Arial</vt:lpstr>
      <vt:lpstr>BEKK Rekruttering 16-9</vt:lpstr>
      <vt:lpstr>MONGODB  </vt:lpstr>
      <vt:lpstr>Om kursserien</vt:lpstr>
      <vt:lpstr>Introduction - Mongodb</vt:lpstr>
      <vt:lpstr>What is mongodb?</vt:lpstr>
      <vt:lpstr>Document-oriented</vt:lpstr>
      <vt:lpstr>Collections of documents</vt:lpstr>
      <vt:lpstr>NON-relational</vt:lpstr>
      <vt:lpstr>Origins - humongous</vt:lpstr>
      <vt:lpstr>Trade-offs</vt:lpstr>
      <vt:lpstr>Trade-Wins(?)</vt:lpstr>
      <vt:lpstr>Queries and the shell</vt:lpstr>
      <vt:lpstr>Query language</vt:lpstr>
      <vt:lpstr>Mongodb shell</vt:lpstr>
      <vt:lpstr>Finds</vt:lpstr>
      <vt:lpstr>inserts</vt:lpstr>
      <vt:lpstr>Updates</vt:lpstr>
      <vt:lpstr>Structuring your data</vt:lpstr>
      <vt:lpstr>One-to-one approach</vt:lpstr>
      <vt:lpstr>One-to-many approach #1</vt:lpstr>
      <vt:lpstr>One-to-many approach #2</vt:lpstr>
      <vt:lpstr>One-to-many approach #2</vt:lpstr>
      <vt:lpstr>One-to-many approach #4</vt:lpstr>
      <vt:lpstr>Many-to-many approach</vt:lpstr>
      <vt:lpstr>Structuring data in Mongodb</vt:lpstr>
      <vt:lpstr>LANGUAGE DRIVERS</vt:lpstr>
      <vt:lpstr>Resources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Eivind Bergstøl</cp:lastModifiedBy>
  <cp:revision>833</cp:revision>
  <dcterms:created xsi:type="dcterms:W3CDTF">2011-08-04T16:58:46Z</dcterms:created>
  <dcterms:modified xsi:type="dcterms:W3CDTF">2016-03-29T13:06:17Z</dcterms:modified>
</cp:coreProperties>
</file>