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9" r:id="rId4"/>
    <p:sldId id="260" r:id="rId5"/>
    <p:sldId id="261" r:id="rId6"/>
    <p:sldId id="262" r:id="rId7"/>
    <p:sldId id="258"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1">
          <p15:clr>
            <a:srgbClr val="A4A3A4"/>
          </p15:clr>
        </p15:guide>
        <p15:guide id="2" orient="horz" pos="1602">
          <p15:clr>
            <a:srgbClr val="A4A3A4"/>
          </p15:clr>
        </p15:guide>
        <p15:guide id="3" orient="horz" pos="645">
          <p15:clr>
            <a:srgbClr val="A4A3A4"/>
          </p15:clr>
        </p15:guide>
        <p15:guide id="4" pos="2879">
          <p15:clr>
            <a:srgbClr val="A4A3A4"/>
          </p15:clr>
        </p15:guide>
        <p15:guide id="5" pos="301">
          <p15:clr>
            <a:srgbClr val="A4A3A4"/>
          </p15:clr>
        </p15:guide>
        <p15:guide id="6" pos="54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FFF0"/>
    <a:srgbClr val="000000"/>
    <a:srgbClr val="FFFFF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83494" autoAdjust="0"/>
  </p:normalViewPr>
  <p:slideViewPr>
    <p:cSldViewPr snapToGrid="0" snapToObjects="1" showGuides="1">
      <p:cViewPr>
        <p:scale>
          <a:sx n="130" d="100"/>
          <a:sy n="130" d="100"/>
        </p:scale>
        <p:origin x="808" y="328"/>
      </p:cViewPr>
      <p:guideLst>
        <p:guide orient="horz" pos="3151"/>
        <p:guide orient="horz" pos="1602"/>
        <p:guide orient="horz" pos="645"/>
        <p:guide pos="2879"/>
        <p:guide pos="301"/>
        <p:guide pos="5461"/>
      </p:guideLst>
    </p:cSldViewPr>
  </p:slideViewPr>
  <p:notesTextViewPr>
    <p:cViewPr>
      <p:scale>
        <a:sx n="100" d="100"/>
        <a:sy n="100" d="100"/>
      </p:scale>
      <p:origin x="0" y="0"/>
    </p:cViewPr>
  </p:notesTextViewPr>
  <p:sorterViewPr>
    <p:cViewPr>
      <p:scale>
        <a:sx n="128" d="100"/>
        <a:sy n="128" d="100"/>
      </p:scale>
      <p:origin x="0" y="0"/>
    </p:cViewPr>
  </p:sorterViewPr>
  <p:notesViewPr>
    <p:cSldViewPr snapToGrid="0" snapToObjects="1" showGuides="1">
      <p:cViewPr varScale="1">
        <p:scale>
          <a:sx n="90" d="100"/>
          <a:sy n="90" d="100"/>
        </p:scale>
        <p:origin x="-42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7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notesStyle>
    <a:lvl1pPr marL="0" algn="l" defTabSz="457200" rtl="0" eaLnBrk="1" latinLnBrk="0" hangingPunct="1">
      <a:lnSpc>
        <a:spcPts val="1900"/>
      </a:lnSpc>
      <a:spcAft>
        <a:spcPts val="300"/>
      </a:spcAft>
      <a:defRPr sz="1400" kern="1200">
        <a:solidFill>
          <a:schemeClr val="tx1"/>
        </a:solidFill>
        <a:latin typeface="Georgia"/>
        <a:ea typeface="+mn-ea"/>
        <a:cs typeface="Georgia"/>
      </a:defRPr>
    </a:lvl1pPr>
    <a:lvl2pPr marL="457200" algn="l" defTabSz="457200" rtl="0" eaLnBrk="1" latinLnBrk="0" hangingPunct="1">
      <a:lnSpc>
        <a:spcPts val="1900"/>
      </a:lnSpc>
      <a:spcAft>
        <a:spcPts val="300"/>
      </a:spcAft>
      <a:defRPr sz="1400" kern="1200">
        <a:solidFill>
          <a:schemeClr val="tx1"/>
        </a:solidFill>
        <a:latin typeface="Georgia"/>
        <a:ea typeface="+mn-ea"/>
        <a:cs typeface="Georgia"/>
      </a:defRPr>
    </a:lvl2pPr>
    <a:lvl3pPr marL="914400" algn="l" defTabSz="457200" rtl="0" eaLnBrk="1" latinLnBrk="0" hangingPunct="1">
      <a:lnSpc>
        <a:spcPts val="1900"/>
      </a:lnSpc>
      <a:spcAft>
        <a:spcPts val="300"/>
      </a:spcAft>
      <a:defRPr sz="1400" kern="1200">
        <a:solidFill>
          <a:schemeClr val="tx1"/>
        </a:solidFill>
        <a:latin typeface="Georgia"/>
        <a:ea typeface="+mn-ea"/>
        <a:cs typeface="Georgia"/>
      </a:defRPr>
    </a:lvl3pPr>
    <a:lvl4pPr marL="1371600" algn="l" defTabSz="457200" rtl="0" eaLnBrk="1" latinLnBrk="0" hangingPunct="1">
      <a:lnSpc>
        <a:spcPts val="1900"/>
      </a:lnSpc>
      <a:spcAft>
        <a:spcPts val="300"/>
      </a:spcAft>
      <a:defRPr sz="1400" kern="1200">
        <a:solidFill>
          <a:schemeClr val="tx1"/>
        </a:solidFill>
        <a:latin typeface="Georgia"/>
        <a:ea typeface="+mn-ea"/>
        <a:cs typeface="Georgia"/>
      </a:defRPr>
    </a:lvl4pPr>
    <a:lvl5pPr marL="1828800" algn="l" defTabSz="457200" rtl="0" eaLnBrk="1" latinLnBrk="0" hangingPunct="1">
      <a:lnSpc>
        <a:spcPts val="1900"/>
      </a:lnSpc>
      <a:spcAft>
        <a:spcPts val="300"/>
      </a:spcAft>
      <a:defRPr sz="14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a:t>
            </a:r>
            <a:r>
              <a:rPr lang="en-US" dirty="0" err="1" smtClean="0"/>
              <a:t>er</a:t>
            </a:r>
            <a:r>
              <a:rPr lang="en-US" dirty="0" smtClean="0"/>
              <a:t> </a:t>
            </a:r>
            <a:r>
              <a:rPr lang="en-US" dirty="0" err="1" smtClean="0"/>
              <a:t>en</a:t>
            </a:r>
            <a:r>
              <a:rPr lang="en-US" dirty="0" smtClean="0"/>
              <a:t> key/value-store </a:t>
            </a:r>
            <a:r>
              <a:rPr lang="en-US" dirty="0" err="1" smtClean="0"/>
              <a:t>som</a:t>
            </a:r>
            <a:r>
              <a:rPr lang="en-US" dirty="0" smtClean="0"/>
              <a:t> </a:t>
            </a:r>
            <a:r>
              <a:rPr lang="en-US" dirty="0" err="1" smtClean="0"/>
              <a:t>ikke</a:t>
            </a:r>
            <a:r>
              <a:rPr lang="en-US" dirty="0" smtClean="0"/>
              <a:t> bare </a:t>
            </a:r>
            <a:r>
              <a:rPr lang="en-US" dirty="0" err="1" smtClean="0"/>
              <a:t>er</a:t>
            </a:r>
            <a:r>
              <a:rPr lang="en-US" dirty="0" smtClean="0"/>
              <a:t> </a:t>
            </a:r>
            <a:r>
              <a:rPr lang="en-US" dirty="0" err="1" smtClean="0"/>
              <a:t>en</a:t>
            </a:r>
            <a:r>
              <a:rPr lang="en-US" dirty="0" smtClean="0"/>
              <a:t> key/value-store.</a:t>
            </a:r>
            <a:r>
              <a:rPr lang="en-US" baseline="0" dirty="0" smtClean="0"/>
              <a:t> Den </a:t>
            </a:r>
            <a:r>
              <a:rPr lang="en-US" baseline="0" dirty="0" err="1" smtClean="0"/>
              <a:t>kan</a:t>
            </a:r>
            <a:r>
              <a:rPr lang="en-US" baseline="0" dirty="0" smtClean="0"/>
              <a:t> </a:t>
            </a:r>
            <a:r>
              <a:rPr lang="en-US" baseline="0" dirty="0" err="1" smtClean="0"/>
              <a:t>så</a:t>
            </a:r>
            <a:r>
              <a:rPr lang="en-US" baseline="0" dirty="0" smtClean="0"/>
              <a:t> </a:t>
            </a:r>
            <a:r>
              <a:rPr lang="en-US" baseline="0" dirty="0" err="1" smtClean="0"/>
              <a:t>mye</a:t>
            </a:r>
            <a:r>
              <a:rPr lang="en-US" baseline="0" dirty="0" smtClean="0"/>
              <a:t> mer.</a:t>
            </a:r>
            <a:endParaRPr lang="en-US" dirty="0"/>
          </a:p>
        </p:txBody>
      </p:sp>
    </p:spTree>
    <p:extLst>
      <p:ext uri="{BB962C8B-B14F-4D97-AF65-F5344CB8AC3E}">
        <p14:creationId xmlns:p14="http://schemas.microsoft.com/office/powerpoint/2010/main" val="113384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3" y="592138"/>
            <a:ext cx="6965951" cy="3919537"/>
          </a:xfrm>
        </p:spPr>
      </p:sp>
      <p:sp>
        <p:nvSpPr>
          <p:cNvPr id="3" name="Notes Placeholder 2"/>
          <p:cNvSpPr>
            <a:spLocks noGrp="1"/>
          </p:cNvSpPr>
          <p:nvPr>
            <p:ph type="body" idx="1"/>
          </p:nvPr>
        </p:nvSpPr>
        <p:spPr/>
        <p:txBody>
          <a:bodyPr/>
          <a:lstStyle/>
          <a:p>
            <a:pPr marL="285750" indent="-285750">
              <a:buFontTx/>
              <a:buChar char="-"/>
            </a:pPr>
            <a:r>
              <a:rPr lang="en-US" dirty="0" err="1" smtClean="0"/>
              <a:t>MongoDB</a:t>
            </a:r>
            <a:r>
              <a:rPr lang="en-US" dirty="0" smtClean="0"/>
              <a:t> gets its</a:t>
            </a:r>
            <a:r>
              <a:rPr lang="en-US" baseline="0" dirty="0" smtClean="0"/>
              <a:t> name from </a:t>
            </a:r>
            <a:r>
              <a:rPr lang="en-US" baseline="0" dirty="0" err="1" smtClean="0"/>
              <a:t>huMONGOus</a:t>
            </a:r>
            <a:endParaRPr lang="en-US" baseline="0" dirty="0" smtClean="0"/>
          </a:p>
          <a:p>
            <a:pPr marL="0" indent="0">
              <a:buFontTx/>
              <a:buNone/>
            </a:pPr>
            <a:endParaRPr lang="en-US" baseline="0" dirty="0" smtClean="0"/>
          </a:p>
        </p:txBody>
      </p:sp>
    </p:spTree>
    <p:extLst>
      <p:ext uri="{BB962C8B-B14F-4D97-AF65-F5344CB8AC3E}">
        <p14:creationId xmlns:p14="http://schemas.microsoft.com/office/powerpoint/2010/main" val="111834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a:t>
            </a:r>
            <a:r>
              <a:rPr lang="en-US" dirty="0" smtClean="0"/>
              <a:t> </a:t>
            </a:r>
            <a:r>
              <a:rPr lang="en-US" dirty="0" err="1" smtClean="0"/>
              <a:t>redis</a:t>
            </a:r>
            <a:r>
              <a:rPr lang="en-US" baseline="0" dirty="0" smtClean="0"/>
              <a:t>-key </a:t>
            </a:r>
            <a:r>
              <a:rPr lang="en-US" baseline="0" dirty="0" err="1" smtClean="0"/>
              <a:t>er</a:t>
            </a:r>
            <a:r>
              <a:rPr lang="en-US" baseline="0" dirty="0" smtClean="0"/>
              <a:t> </a:t>
            </a:r>
            <a:r>
              <a:rPr lang="en-US" baseline="0" dirty="0" err="1" smtClean="0"/>
              <a:t>en</a:t>
            </a:r>
            <a:r>
              <a:rPr lang="en-US" baseline="0" dirty="0" smtClean="0"/>
              <a:t> string. </a:t>
            </a:r>
            <a:r>
              <a:rPr lang="en-US" baseline="0" dirty="0" err="1" smtClean="0"/>
              <a:t>Redis</a:t>
            </a:r>
            <a:r>
              <a:rPr lang="en-US" baseline="0" dirty="0" smtClean="0"/>
              <a:t> keys </a:t>
            </a:r>
            <a:r>
              <a:rPr lang="en-US" baseline="0" dirty="0" err="1" smtClean="0"/>
              <a:t>er</a:t>
            </a:r>
            <a:r>
              <a:rPr lang="en-US" baseline="0" dirty="0" smtClean="0"/>
              <a:t> binary safe </a:t>
            </a:r>
            <a:r>
              <a:rPr lang="en-US" baseline="0" dirty="0" err="1" smtClean="0"/>
              <a:t>og</a:t>
            </a:r>
            <a:r>
              <a:rPr lang="en-US" baseline="0" dirty="0" smtClean="0"/>
              <a:t> </a:t>
            </a:r>
            <a:r>
              <a:rPr lang="en-US" baseline="0" dirty="0" err="1" smtClean="0"/>
              <a:t>kan</a:t>
            </a:r>
            <a:r>
              <a:rPr lang="en-US" baseline="0" dirty="0" smtClean="0"/>
              <a:t> </a:t>
            </a:r>
            <a:r>
              <a:rPr lang="en-US" baseline="0" dirty="0" err="1" smtClean="0"/>
              <a:t>det</a:t>
            </a:r>
            <a:r>
              <a:rPr lang="en-US" baseline="0" dirty="0" smtClean="0"/>
              <a:t> </a:t>
            </a:r>
            <a:r>
              <a:rPr lang="en-US" baseline="0" dirty="0" err="1" smtClean="0"/>
              <a:t>støtter</a:t>
            </a:r>
            <a:r>
              <a:rPr lang="en-US" baseline="0" dirty="0" smtClean="0"/>
              <a:t> </a:t>
            </a:r>
            <a:r>
              <a:rPr lang="en-US" baseline="0" dirty="0" err="1" smtClean="0"/>
              <a:t>å</a:t>
            </a:r>
            <a:r>
              <a:rPr lang="en-US" baseline="0" dirty="0" smtClean="0"/>
              <a:t> </a:t>
            </a:r>
            <a:r>
              <a:rPr lang="en-US" baseline="0" dirty="0" err="1" smtClean="0"/>
              <a:t>være</a:t>
            </a:r>
            <a:r>
              <a:rPr lang="en-US" baseline="0" dirty="0" smtClean="0"/>
              <a:t> </a:t>
            </a:r>
            <a:r>
              <a:rPr lang="en-US" baseline="0" dirty="0" err="1" smtClean="0"/>
              <a:t>alle</a:t>
            </a:r>
            <a:r>
              <a:rPr lang="en-US" baseline="0" dirty="0" smtClean="0"/>
              <a:t> binaries </a:t>
            </a:r>
            <a:r>
              <a:rPr lang="en-US" baseline="0" dirty="0" err="1" smtClean="0"/>
              <a:t>opp</a:t>
            </a:r>
            <a:r>
              <a:rPr lang="en-US" baseline="0" dirty="0" smtClean="0"/>
              <a:t> </a:t>
            </a:r>
            <a:r>
              <a:rPr lang="en-US" baseline="0" dirty="0" err="1" smtClean="0"/>
              <a:t>til</a:t>
            </a:r>
            <a:r>
              <a:rPr lang="en-US" baseline="0" dirty="0" smtClean="0"/>
              <a:t> 512 </a:t>
            </a:r>
            <a:r>
              <a:rPr lang="en-US" baseline="0" dirty="0" err="1" smtClean="0"/>
              <a:t>mb</a:t>
            </a:r>
            <a:r>
              <a:rPr lang="en-US" baseline="0" dirty="0" smtClean="0"/>
              <a:t>.</a:t>
            </a:r>
          </a:p>
          <a:p>
            <a:endParaRPr lang="en-US" baseline="0" dirty="0" smtClean="0"/>
          </a:p>
          <a:p>
            <a:r>
              <a:rPr lang="en-US" baseline="0" dirty="0" err="1" smtClean="0"/>
              <a:t>Normalt</a:t>
            </a:r>
            <a:r>
              <a:rPr lang="en-US" baseline="0" dirty="0" smtClean="0"/>
              <a:t> sett </a:t>
            </a:r>
            <a:r>
              <a:rPr lang="en-US" baseline="0" dirty="0" err="1" smtClean="0"/>
              <a:t>er</a:t>
            </a:r>
            <a:r>
              <a:rPr lang="en-US" baseline="0" dirty="0" smtClean="0"/>
              <a:t> </a:t>
            </a:r>
            <a:r>
              <a:rPr lang="en-US" baseline="0" dirty="0" err="1" smtClean="0"/>
              <a:t>det</a:t>
            </a:r>
            <a:r>
              <a:rPr lang="en-US" baseline="0" dirty="0" smtClean="0"/>
              <a:t> smart </a:t>
            </a:r>
            <a:r>
              <a:rPr lang="en-US" baseline="0" dirty="0" err="1" smtClean="0"/>
              <a:t>å</a:t>
            </a:r>
            <a:r>
              <a:rPr lang="en-US" baseline="0" dirty="0" smtClean="0"/>
              <a:t> ha keys </a:t>
            </a:r>
            <a:r>
              <a:rPr lang="en-US" baseline="0" dirty="0" err="1" smtClean="0"/>
              <a:t>som</a:t>
            </a:r>
            <a:r>
              <a:rPr lang="en-US" baseline="0" dirty="0" smtClean="0"/>
              <a:t> </a:t>
            </a:r>
            <a:r>
              <a:rPr lang="en-US" baseline="0" dirty="0" err="1" smtClean="0"/>
              <a:t>er</a:t>
            </a:r>
            <a:r>
              <a:rPr lang="en-US" baseline="0" dirty="0" smtClean="0"/>
              <a:t> </a:t>
            </a:r>
            <a:r>
              <a:rPr lang="en-US" baseline="0" dirty="0" err="1" smtClean="0"/>
              <a:t>litt</a:t>
            </a:r>
            <a:r>
              <a:rPr lang="en-US" baseline="0" dirty="0" smtClean="0"/>
              <a:t> </a:t>
            </a:r>
            <a:r>
              <a:rPr lang="en-US" baseline="0" dirty="0" err="1" smtClean="0"/>
              <a:t>beskrivende</a:t>
            </a:r>
            <a:r>
              <a:rPr lang="en-US" baseline="0" dirty="0" smtClean="0"/>
              <a:t> </a:t>
            </a:r>
            <a:r>
              <a:rPr lang="en-US" baseline="0" dirty="0" err="1" smtClean="0"/>
              <a:t>og</a:t>
            </a:r>
            <a:r>
              <a:rPr lang="en-US" baseline="0" dirty="0" smtClean="0"/>
              <a:t> </a:t>
            </a:r>
            <a:r>
              <a:rPr lang="en-US" baseline="0" dirty="0" err="1" smtClean="0"/>
              <a:t>som</a:t>
            </a:r>
            <a:r>
              <a:rPr lang="en-US" baseline="0" dirty="0" smtClean="0"/>
              <a:t> </a:t>
            </a:r>
            <a:r>
              <a:rPr lang="en-US" baseline="0" dirty="0" err="1" smtClean="0"/>
              <a:t>balanserer</a:t>
            </a:r>
            <a:r>
              <a:rPr lang="en-US" baseline="0" dirty="0" smtClean="0"/>
              <a:t> </a:t>
            </a:r>
            <a:r>
              <a:rPr lang="en-US" baseline="0" dirty="0" err="1" smtClean="0"/>
              <a:t>mellom</a:t>
            </a:r>
            <a:r>
              <a:rPr lang="en-US" baseline="0" dirty="0" smtClean="0"/>
              <a:t> </a:t>
            </a:r>
            <a:r>
              <a:rPr lang="en-US" baseline="0" dirty="0" err="1" smtClean="0"/>
              <a:t>det</a:t>
            </a:r>
            <a:r>
              <a:rPr lang="en-US" baseline="0" dirty="0" smtClean="0"/>
              <a:t> </a:t>
            </a:r>
            <a:r>
              <a:rPr lang="en-US" baseline="0" dirty="0" err="1" smtClean="0"/>
              <a:t>å</a:t>
            </a:r>
            <a:r>
              <a:rPr lang="en-US" baseline="0" dirty="0" smtClean="0"/>
              <a:t> </a:t>
            </a:r>
            <a:r>
              <a:rPr lang="en-US" baseline="0" dirty="0" err="1" smtClean="0"/>
              <a:t>bære</a:t>
            </a:r>
            <a:r>
              <a:rPr lang="en-US" baseline="0" dirty="0" smtClean="0"/>
              <a:t> </a:t>
            </a:r>
            <a:r>
              <a:rPr lang="en-US" baseline="0" dirty="0" err="1" smtClean="0"/>
              <a:t>beskrivende</a:t>
            </a:r>
            <a:r>
              <a:rPr lang="en-US" baseline="0" dirty="0" smtClean="0"/>
              <a:t> </a:t>
            </a:r>
            <a:r>
              <a:rPr lang="en-US" baseline="0" dirty="0" err="1" smtClean="0"/>
              <a:t>og</a:t>
            </a:r>
            <a:r>
              <a:rPr lang="en-US" baseline="0" dirty="0" smtClean="0"/>
              <a:t> </a:t>
            </a:r>
            <a:r>
              <a:rPr lang="en-US" baseline="0" dirty="0" err="1" smtClean="0"/>
              <a:t>det</a:t>
            </a:r>
            <a:r>
              <a:rPr lang="en-US" baseline="0" dirty="0" smtClean="0"/>
              <a:t> </a:t>
            </a:r>
            <a:r>
              <a:rPr lang="en-US" baseline="0" dirty="0" err="1" smtClean="0"/>
              <a:t>og</a:t>
            </a:r>
            <a:r>
              <a:rPr lang="en-US" baseline="0" dirty="0" smtClean="0"/>
              <a:t> </a:t>
            </a:r>
            <a:r>
              <a:rPr lang="en-US" baseline="0" dirty="0" err="1" smtClean="0"/>
              <a:t>være</a:t>
            </a:r>
            <a:r>
              <a:rPr lang="en-US" baseline="0" dirty="0" smtClean="0"/>
              <a:t> </a:t>
            </a:r>
            <a:r>
              <a:rPr lang="en-US" baseline="0" dirty="0" err="1" smtClean="0"/>
              <a:t>effektiv</a:t>
            </a:r>
            <a:r>
              <a:rPr lang="en-US" baseline="0" dirty="0" smtClean="0"/>
              <a:t>.</a:t>
            </a:r>
          </a:p>
        </p:txBody>
      </p:sp>
    </p:spTree>
    <p:extLst>
      <p:ext uri="{BB962C8B-B14F-4D97-AF65-F5344CB8AC3E}">
        <p14:creationId xmlns:p14="http://schemas.microsoft.com/office/powerpoint/2010/main" val="147026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4400372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22286757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81135192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ldeoppsett A m/tekst-hvit">
    <p:bg>
      <p:bgRef idx="1001">
        <a:schemeClr val="bg1"/>
      </p:bgRef>
    </p:bg>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cxnSp>
        <p:nvCxnSpPr>
          <p:cNvPr id="8" name="Straight Connector 7"/>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11168499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ldeoppsett B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04371679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ldeoppsett C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02862335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ersoner m/bilde-hvit">
    <p:bg>
      <p:bgRef idx="1001">
        <a:schemeClr val="bg1"/>
      </p:bgRef>
    </p:bg>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cxnSp>
        <p:nvCxnSpPr>
          <p:cNvPr id="22" name="Straight Connector 2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4"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323128942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020359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127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solidFill>
                  <a:srgbClr val="6C6559"/>
                </a:solidFill>
              </a:defRPr>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val="223350814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93867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81569293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46287979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4017336358"/>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En k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3425835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 kolonner m/overskrift">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397000"/>
            <a:ext cx="3995996" cy="3593151"/>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397000"/>
            <a:ext cx="3996000" cy="3593151"/>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Tree>
    <p:extLst>
      <p:ext uri="{BB962C8B-B14F-4D97-AF65-F5344CB8AC3E}">
        <p14:creationId xmlns:p14="http://schemas.microsoft.com/office/powerpoint/2010/main" val="115856765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e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181809243"/>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e kolonner m/oversk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cxnSp>
        <p:nvCxnSpPr>
          <p:cNvPr id="16" name="Straight Connector 15"/>
          <p:cNvCxnSpPr/>
          <p:nvPr userDrawn="1"/>
        </p:nvCxnSpPr>
        <p:spPr>
          <a:xfrm>
            <a:off x="456094"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216163801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ksjonsside m/bil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ldeoppsett A">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 kolonne-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8172562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ldeoppsett B">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eoppsett A m/teks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sp>
        <p:nvSpPr>
          <p:cNvPr id="9"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eoppsett B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eoppsett C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rsoner m/bilde">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6" name="Title 1"/>
          <p:cNvSpPr>
            <a:spLocks noGrp="1"/>
          </p:cNvSpPr>
          <p:nvPr>
            <p:ph type="title" hasCustomPrompt="1"/>
          </p:nvPr>
        </p:nvSpPr>
        <p:spPr>
          <a:xfrm>
            <a:off x="376445" y="294773"/>
            <a:ext cx="2787343"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lde">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lde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2540" cmpd="sng">
            <a:solidFill>
              <a:srgbClr val="887E6F"/>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vslutt-sort">
    <p:spTree>
      <p:nvGrpSpPr>
        <p:cNvPr id="1" name=""/>
        <p:cNvGrpSpPr/>
        <p:nvPr/>
      </p:nvGrpSpPr>
      <p:grpSpPr>
        <a:xfrm>
          <a:off x="0" y="0"/>
          <a:ext cx="0" cy="0"/>
          <a:chOff x="0" y="0"/>
          <a:chExt cx="0" cy="0"/>
        </a:xfrm>
      </p:grpSpPr>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
        <p:nvSpPr>
          <p:cNvPr id="13"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sp>
        <p:nvSpPr>
          <p:cNvPr id="14"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5"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6"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Tree>
    <p:extLst>
      <p:ext uri="{BB962C8B-B14F-4D97-AF65-F5344CB8AC3E}">
        <p14:creationId xmlns:p14="http://schemas.microsoft.com/office/powerpoint/2010/main" val="189890076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a:xfrm>
            <a:off x="8424451" y="323349"/>
            <a:ext cx="306857" cy="207749"/>
          </a:xfrm>
          <a:prstGeom prst="rect">
            <a:avLst/>
          </a:prstGeom>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946548"/>
            <a:ext cx="8487218" cy="4049315"/>
          </a:xfrm>
        </p:spPr>
        <p:txBody>
          <a:bodyPr lIns="108000"/>
          <a:lstStyle>
            <a:lvl1pPr>
              <a:defRPr sz="1275"/>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126039353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 kolonner-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885241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o kolonner m/overskrift">
    <p:bg>
      <p:bgRef idx="1001">
        <a:schemeClr val="bg1"/>
      </p:bgRef>
    </p:bg>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70" y="1447800"/>
            <a:ext cx="3995996" cy="3542352"/>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447800"/>
            <a:ext cx="3996000" cy="3542352"/>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9" name="Straight Connector 8"/>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51616738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re kolonner">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54537501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e kolonner m/overskrift-hvit">
    <p:bg>
      <p:bgRef idx="1001">
        <a:schemeClr val="bg1"/>
      </p:bgRef>
    </p:bg>
    <p:spTree>
      <p:nvGrpSpPr>
        <p:cNvPr id="1" name=""/>
        <p:cNvGrpSpPr/>
        <p:nvPr/>
      </p:nvGrpSpPr>
      <p:grpSpPr>
        <a:xfrm>
          <a:off x="0" y="0"/>
          <a:ext cx="0" cy="0"/>
          <a:chOff x="0" y="0"/>
          <a:chExt cx="0" cy="0"/>
        </a:xfrm>
      </p:grpSpPr>
      <p:cxnSp>
        <p:nvCxnSpPr>
          <p:cNvPr id="16" name="Straight Connector 15"/>
          <p:cNvCxnSpPr/>
          <p:nvPr userDrawn="1"/>
        </p:nvCxnSpPr>
        <p:spPr>
          <a:xfrm>
            <a:off x="456094"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12" name="Straight Connector 1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16049395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e kolonner m/bilde og overskrift-hvit">
    <p:bg>
      <p:bgRef idx="1001">
        <a:schemeClr val="bg1"/>
      </p:bgRef>
    </p:bg>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7" name="Straight Connector 16"/>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62743164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ksjonsside m/bilde-hvi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134892924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68" y="1040586"/>
            <a:ext cx="8229600" cy="3956863"/>
          </a:xfrm>
          <a:prstGeom prst="rect">
            <a:avLst/>
          </a:prstGeom>
        </p:spPr>
        <p:txBody>
          <a:bodyPr vert="horz" lIns="91440" tIns="45720" rIns="91440" bIns="45720" rtlCol="0">
            <a:noAutofit/>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7" name="Straight Connector 6"/>
          <p:cNvCxnSpPr/>
          <p:nvPr/>
        </p:nvCxnSpPr>
        <p:spPr>
          <a:xfrm>
            <a:off x="481184" y="444984"/>
            <a:ext cx="8194504" cy="0"/>
          </a:xfrm>
          <a:prstGeom prst="line">
            <a:avLst/>
          </a:prstGeom>
          <a:ln w="254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p14="http://schemas.microsoft.com/office/powerpoint/2010/main" val="2463004899"/>
      </p:ext>
    </p:extLst>
  </p:cSld>
  <p:clrMap bg1="dk1" tx1="lt1" bg2="dk2" tx2="lt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02" r:id="rId18"/>
    <p:sldLayoutId id="2147483723" r:id="rId19"/>
    <p:sldLayoutId id="2147483649" r:id="rId20"/>
    <p:sldLayoutId id="2147483703" r:id="rId21"/>
    <p:sldLayoutId id="2147483650" r:id="rId22"/>
    <p:sldLayoutId id="2147483664" r:id="rId23"/>
    <p:sldLayoutId id="2147483692" r:id="rId24"/>
    <p:sldLayoutId id="2147483689" r:id="rId25"/>
    <p:sldLayoutId id="2147483693" r:id="rId26"/>
    <p:sldLayoutId id="2147483688" r:id="rId27"/>
    <p:sldLayoutId id="2147483684" r:id="rId28"/>
    <p:sldLayoutId id="2147483685" r:id="rId29"/>
    <p:sldLayoutId id="2147483686" r:id="rId30"/>
    <p:sldLayoutId id="2147483696" r:id="rId31"/>
    <p:sldLayoutId id="2147483695" r:id="rId32"/>
    <p:sldLayoutId id="2147483697" r:id="rId33"/>
    <p:sldLayoutId id="2147483691" r:id="rId34"/>
    <p:sldLayoutId id="2147483687" r:id="rId35"/>
    <p:sldLayoutId id="2147483694" r:id="rId36"/>
    <p:sldLayoutId id="2147483665" r:id="rId37"/>
    <p:sldLayoutId id="2147483724" r:id="rId38"/>
    <p:sldLayoutId id="2147483725" r:id="rId39"/>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1700" b="0" i="1" kern="1200" cap="all" spc="20" baseline="0">
          <a:solidFill>
            <a:srgbClr val="FD5158"/>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4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ry.redis.io/" TargetMode="External"/><Relationship Id="rId4" Type="http://schemas.openxmlformats.org/officeDocument/2006/relationships/hyperlink" Target="https://www.reddit.com/r/redis/" TargetMode="External"/><Relationship Id="rId5" Type="http://schemas.openxmlformats.org/officeDocument/2006/relationships/hyperlink" Target="http://redis.io/" TargetMode="External"/><Relationship Id="rId6" Type="http://schemas.openxmlformats.org/officeDocument/2006/relationships/hyperlink" Target="http://openmymind.net/Data-Modeling-In-Redis/" TargetMode="External"/><Relationship Id="rId1" Type="http://schemas.openxmlformats.org/officeDocument/2006/relationships/slideLayout" Target="../slideLayouts/slideLayout3.xml"/><Relationship Id="rId2" Type="http://schemas.openxmlformats.org/officeDocument/2006/relationships/hyperlink" Target="http://redis.io/cli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Redis</a:t>
            </a:r>
            <a:endParaRPr lang="en-US" dirty="0"/>
          </a:p>
        </p:txBody>
      </p:sp>
      <p:sp>
        <p:nvSpPr>
          <p:cNvPr id="3" name="Subtitle 2"/>
          <p:cNvSpPr>
            <a:spLocks noGrp="1"/>
          </p:cNvSpPr>
          <p:nvPr>
            <p:ph type="subTitle" idx="1"/>
          </p:nvPr>
        </p:nvSpPr>
        <p:spPr/>
        <p:txBody>
          <a:bodyPr/>
          <a:lstStyle/>
          <a:p>
            <a:r>
              <a:rPr lang="en-US" dirty="0" smtClean="0"/>
              <a:t>NoSQL </a:t>
            </a:r>
            <a:r>
              <a:rPr lang="en-US" dirty="0" err="1" smtClean="0"/>
              <a:t>databasekurs</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80898653"/>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285750" indent="-285750">
              <a:buFont typeface="Arial" charset="0"/>
              <a:buChar char="•"/>
            </a:pPr>
            <a:r>
              <a:rPr lang="en-US" dirty="0" smtClean="0"/>
              <a:t>Use the data structures! You of course just put a string-serialized </a:t>
            </a:r>
            <a:r>
              <a:rPr lang="en-US" dirty="0" err="1" smtClean="0"/>
              <a:t>json</a:t>
            </a:r>
            <a:r>
              <a:rPr lang="en-US" dirty="0" smtClean="0"/>
              <a:t> as a value, but then you will not use </a:t>
            </a:r>
            <a:r>
              <a:rPr lang="en-US" dirty="0" err="1" smtClean="0"/>
              <a:t>Redis</a:t>
            </a:r>
            <a:r>
              <a:rPr lang="en-US" dirty="0" smtClean="0"/>
              <a:t> in a good way</a:t>
            </a:r>
          </a:p>
          <a:p>
            <a:pPr marL="285750" indent="-285750">
              <a:buFont typeface="Arial" charset="0"/>
              <a:buChar char="•"/>
            </a:pPr>
            <a:r>
              <a:rPr lang="en-US" dirty="0" smtClean="0"/>
              <a:t>Represent “objects” in hashes, but beware of limitations. You cannot represent a sub “object” in </a:t>
            </a:r>
            <a:r>
              <a:rPr lang="en-US" dirty="0" err="1"/>
              <a:t>R</a:t>
            </a:r>
            <a:r>
              <a:rPr lang="en-US" dirty="0" err="1" smtClean="0"/>
              <a:t>edis</a:t>
            </a:r>
            <a:r>
              <a:rPr lang="en-US" dirty="0" smtClean="0"/>
              <a:t>. You then need to store relations to other keys in the values. But then again, lookup on key is FAST.</a:t>
            </a:r>
          </a:p>
          <a:p>
            <a:pPr marL="285750" indent="-285750">
              <a:buFont typeface="Arial" charset="0"/>
              <a:buChar char="•"/>
            </a:pPr>
            <a:r>
              <a:rPr lang="en-US" dirty="0" smtClean="0"/>
              <a:t>Be smart with key naming. You have 512 </a:t>
            </a:r>
            <a:r>
              <a:rPr lang="en-US" dirty="0" err="1" smtClean="0"/>
              <a:t>mb</a:t>
            </a:r>
            <a:r>
              <a:rPr lang="en-US" dirty="0" smtClean="0"/>
              <a:t> of data to put into a key, but that might not be wise. Balance key naming with key length</a:t>
            </a:r>
            <a:br>
              <a:rPr lang="en-US" dirty="0" smtClean="0"/>
            </a:br>
            <a:r>
              <a:rPr lang="en-US" dirty="0" smtClean="0"/>
              <a:t>Not good: p:1000:n:Pellegrino</a:t>
            </a:r>
            <a:br>
              <a:rPr lang="en-US" dirty="0" smtClean="0"/>
            </a:br>
            <a:r>
              <a:rPr lang="en-US" dirty="0" smtClean="0"/>
              <a:t>Good: product:1000:name:Pellegrino</a:t>
            </a:r>
          </a:p>
          <a:p>
            <a:pPr marL="285750" indent="-285750">
              <a:buFont typeface="Arial" charset="0"/>
              <a:buChar char="•"/>
            </a:pPr>
            <a:endParaRPr lang="en-US" dirty="0"/>
          </a:p>
        </p:txBody>
      </p:sp>
      <p:sp>
        <p:nvSpPr>
          <p:cNvPr id="6" name="Title 5"/>
          <p:cNvSpPr>
            <a:spLocks noGrp="1"/>
          </p:cNvSpPr>
          <p:nvPr>
            <p:ph type="title"/>
          </p:nvPr>
        </p:nvSpPr>
        <p:spPr/>
        <p:txBody>
          <a:bodyPr/>
          <a:lstStyle/>
          <a:p>
            <a:r>
              <a:rPr lang="en-US" dirty="0" smtClean="0"/>
              <a:t>Modeling data</a:t>
            </a:r>
            <a:endParaRPr lang="en-US" dirty="0"/>
          </a:p>
        </p:txBody>
      </p:sp>
    </p:spTree>
    <p:extLst>
      <p:ext uri="{BB962C8B-B14F-4D97-AF65-F5344CB8AC3E}">
        <p14:creationId xmlns:p14="http://schemas.microsoft.com/office/powerpoint/2010/main" val="75195372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Redis</a:t>
            </a:r>
            <a:r>
              <a:rPr lang="en-US" dirty="0" smtClean="0"/>
              <a:t> has clients in most programming languages there is. This is not a limitation.</a:t>
            </a:r>
          </a:p>
          <a:p>
            <a:r>
              <a:rPr lang="en-US" dirty="0" smtClean="0">
                <a:hlinkClick r:id="rId2"/>
              </a:rPr>
              <a:t>http</a:t>
            </a:r>
            <a:r>
              <a:rPr lang="en-US" dirty="0">
                <a:hlinkClick r:id="rId2"/>
              </a:rPr>
              <a:t>://</a:t>
            </a:r>
            <a:r>
              <a:rPr lang="en-US" dirty="0" smtClean="0">
                <a:hlinkClick r:id="rId2"/>
              </a:rPr>
              <a:t>redis.io/clients</a:t>
            </a:r>
            <a:endParaRPr lang="en-US" dirty="0" smtClean="0"/>
          </a:p>
          <a:p>
            <a:endParaRPr lang="nb-NO" dirty="0" smtClean="0"/>
          </a:p>
          <a:p>
            <a:r>
              <a:rPr lang="nb-NO" dirty="0" err="1" smtClean="0"/>
              <a:t>Try</a:t>
            </a:r>
            <a:r>
              <a:rPr lang="nb-NO" dirty="0" smtClean="0"/>
              <a:t> </a:t>
            </a:r>
            <a:r>
              <a:rPr lang="nb-NO" dirty="0" err="1" smtClean="0"/>
              <a:t>redis</a:t>
            </a:r>
            <a:r>
              <a:rPr lang="nb-NO" dirty="0" smtClean="0"/>
              <a:t> online:</a:t>
            </a:r>
          </a:p>
          <a:p>
            <a:r>
              <a:rPr lang="nb-NO" dirty="0">
                <a:hlinkClick r:id="rId3"/>
              </a:rPr>
              <a:t>https://try.redis.io</a:t>
            </a:r>
            <a:r>
              <a:rPr lang="nb-NO" dirty="0" smtClean="0">
                <a:hlinkClick r:id="rId3"/>
              </a:rPr>
              <a:t>/</a:t>
            </a:r>
            <a:endParaRPr lang="nb-NO" dirty="0" smtClean="0"/>
          </a:p>
          <a:p>
            <a:endParaRPr lang="nb-NO" dirty="0" smtClean="0"/>
          </a:p>
          <a:p>
            <a:r>
              <a:rPr lang="nb-NO" dirty="0" err="1" smtClean="0"/>
              <a:t>Reddit</a:t>
            </a:r>
            <a:r>
              <a:rPr lang="nb-NO" dirty="0" smtClean="0"/>
              <a:t>:</a:t>
            </a:r>
          </a:p>
          <a:p>
            <a:r>
              <a:rPr lang="nb-NO" dirty="0">
                <a:hlinkClick r:id="rId4"/>
              </a:rPr>
              <a:t>https://www.reddit.com/r/redis</a:t>
            </a:r>
            <a:r>
              <a:rPr lang="nb-NO" dirty="0" smtClean="0">
                <a:hlinkClick r:id="rId4"/>
              </a:rPr>
              <a:t>/</a:t>
            </a:r>
            <a:endParaRPr lang="nb-NO" dirty="0" smtClean="0"/>
          </a:p>
          <a:p>
            <a:endParaRPr lang="nb-NO" dirty="0"/>
          </a:p>
          <a:p>
            <a:r>
              <a:rPr lang="nb-NO" dirty="0">
                <a:hlinkClick r:id="rId5"/>
              </a:rPr>
              <a:t>http://redis.io</a:t>
            </a:r>
            <a:r>
              <a:rPr lang="nb-NO" dirty="0" smtClean="0">
                <a:hlinkClick r:id="rId5"/>
              </a:rPr>
              <a:t>/</a:t>
            </a:r>
            <a:r>
              <a:rPr lang="nb-NO" dirty="0"/>
              <a:t/>
            </a:r>
            <a:br>
              <a:rPr lang="nb-NO" dirty="0"/>
            </a:br>
            <a:endParaRPr lang="nb-NO" dirty="0"/>
          </a:p>
          <a:p>
            <a:r>
              <a:rPr lang="nb-NO" dirty="0" err="1"/>
              <a:t>Longread</a:t>
            </a:r>
            <a:r>
              <a:rPr lang="nb-NO" dirty="0"/>
              <a:t>: </a:t>
            </a:r>
            <a:r>
              <a:rPr lang="nb-NO" dirty="0">
                <a:hlinkClick r:id="rId6"/>
              </a:rPr>
              <a:t>http://openmymind.net/Data-Modeling-In-Redis</a:t>
            </a:r>
            <a:r>
              <a:rPr lang="nb-NO" dirty="0" smtClean="0">
                <a:hlinkClick r:id="rId6"/>
              </a:rPr>
              <a:t>/</a:t>
            </a:r>
            <a:endParaRPr lang="nb-NO" dirty="0" smtClean="0"/>
          </a:p>
        </p:txBody>
      </p:sp>
      <p:sp>
        <p:nvSpPr>
          <p:cNvPr id="3" name="Title 2"/>
          <p:cNvSpPr>
            <a:spLocks noGrp="1"/>
          </p:cNvSpPr>
          <p:nvPr>
            <p:ph type="title"/>
          </p:nvPr>
        </p:nvSpPr>
        <p:spPr>
          <a:xfrm>
            <a:off x="376445" y="294936"/>
            <a:ext cx="4980851" cy="261610"/>
          </a:xfrm>
        </p:spPr>
        <p:txBody>
          <a:bodyPr/>
          <a:lstStyle/>
          <a:p>
            <a:r>
              <a:rPr lang="en-US" dirty="0" err="1" smtClean="0"/>
              <a:t>Redis</a:t>
            </a:r>
            <a:r>
              <a:rPr lang="en-US" dirty="0" smtClean="0"/>
              <a:t> resources and language driver</a:t>
            </a:r>
            <a:endParaRPr lang="en-US" dirty="0"/>
          </a:p>
        </p:txBody>
      </p:sp>
    </p:spTree>
    <p:extLst>
      <p:ext uri="{BB962C8B-B14F-4D97-AF65-F5344CB8AC3E}">
        <p14:creationId xmlns:p14="http://schemas.microsoft.com/office/powerpoint/2010/main" val="210090274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445" y="294773"/>
            <a:ext cx="2659382" cy="261610"/>
          </a:xfrm>
        </p:spPr>
        <p:txBody>
          <a:bodyPr/>
          <a:lstStyle/>
          <a:p>
            <a:r>
              <a:rPr lang="en-US" dirty="0" smtClean="0"/>
              <a:t>Introduction REDIS</a:t>
            </a:r>
            <a:endParaRPr lang="en-US" dirty="0"/>
          </a:p>
        </p:txBody>
      </p:sp>
      <p:pic>
        <p:nvPicPr>
          <p:cNvPr id="4" name="Content Placeholder 3"/>
          <p:cNvPicPr>
            <a:picLocks noGrp="1" noChangeAspect="1"/>
          </p:cNvPicPr>
          <p:nvPr>
            <p:ph idx="1"/>
          </p:nvPr>
        </p:nvPicPr>
        <p:blipFill>
          <a:blip r:embed="rId3"/>
          <a:stretch>
            <a:fillRect/>
          </a:stretch>
        </p:blipFill>
        <p:spPr>
          <a:xfrm>
            <a:off x="3175819" y="1684722"/>
            <a:ext cx="2096165" cy="698722"/>
          </a:xfrm>
          <a:prstGeom prst="rect">
            <a:avLst/>
          </a:prstGeom>
        </p:spPr>
      </p:pic>
      <p:sp>
        <p:nvSpPr>
          <p:cNvPr id="5" name="TextBox 4"/>
          <p:cNvSpPr txBox="1"/>
          <p:nvPr/>
        </p:nvSpPr>
        <p:spPr>
          <a:xfrm>
            <a:off x="1317523" y="3116826"/>
            <a:ext cx="6607277" cy="1451679"/>
          </a:xfrm>
          <a:prstGeom prst="rect">
            <a:avLst/>
          </a:prstGeom>
          <a:noFill/>
        </p:spPr>
        <p:txBody>
          <a:bodyPr wrap="square" rtlCol="0">
            <a:spAutoFit/>
          </a:bodyPr>
          <a:lstStyle/>
          <a:p>
            <a:pPr>
              <a:spcBef>
                <a:spcPts val="600"/>
              </a:spcBef>
              <a:spcAft>
                <a:spcPts val="400"/>
              </a:spcAft>
            </a:pPr>
            <a:r>
              <a:rPr lang="en-US" sz="2000" dirty="0" err="1"/>
              <a:t>Redis</a:t>
            </a:r>
            <a:r>
              <a:rPr lang="en-US" sz="2000" dirty="0"/>
              <a:t> is an open source (BSD licensed), in-memory </a:t>
            </a:r>
            <a:r>
              <a:rPr lang="en-US" sz="2000" b="1" dirty="0"/>
              <a:t>data structure store</a:t>
            </a:r>
            <a:r>
              <a:rPr lang="en-US" sz="2000" dirty="0"/>
              <a:t>, used as database, cache and message broker</a:t>
            </a:r>
            <a:r>
              <a:rPr lang="en-US" sz="2000" dirty="0" smtClean="0"/>
              <a:t>.</a:t>
            </a:r>
          </a:p>
          <a:p>
            <a:pPr>
              <a:spcBef>
                <a:spcPts val="600"/>
              </a:spcBef>
              <a:spcAft>
                <a:spcPts val="400"/>
              </a:spcAft>
            </a:pPr>
            <a:r>
              <a:rPr lang="en-US" sz="2000" dirty="0" smtClean="0"/>
              <a:t>[</a:t>
            </a:r>
            <a:r>
              <a:rPr lang="en-US" sz="2000" dirty="0" err="1" smtClean="0"/>
              <a:t>redis.io</a:t>
            </a:r>
            <a:r>
              <a:rPr lang="en-US" sz="2000" dirty="0" smtClean="0"/>
              <a:t>]</a:t>
            </a:r>
            <a:endParaRPr lang="en-US" sz="2000" dirty="0" smtClean="0"/>
          </a:p>
        </p:txBody>
      </p:sp>
    </p:spTree>
    <p:extLst>
      <p:ext uri="{BB962C8B-B14F-4D97-AF65-F5344CB8AC3E}">
        <p14:creationId xmlns:p14="http://schemas.microsoft.com/office/powerpoint/2010/main" val="624662459"/>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6767" y="1040586"/>
            <a:ext cx="8354007" cy="3956863"/>
          </a:xfrm>
        </p:spPr>
        <p:txBody>
          <a:bodyPr/>
          <a:lstStyle/>
          <a:p>
            <a:r>
              <a:rPr lang="en-US" dirty="0" err="1" smtClean="0"/>
              <a:t>Redis</a:t>
            </a:r>
            <a:r>
              <a:rPr lang="en-US" dirty="0" smtClean="0"/>
              <a:t> uses simple names to expose a simple </a:t>
            </a:r>
            <a:r>
              <a:rPr lang="en-US" dirty="0" err="1" smtClean="0"/>
              <a:t>api</a:t>
            </a:r>
            <a:r>
              <a:rPr lang="en-US" dirty="0" smtClean="0"/>
              <a:t> that protocols can be created on.</a:t>
            </a:r>
            <a:endParaRPr lang="en-US" dirty="0"/>
          </a:p>
          <a:p>
            <a:r>
              <a:rPr lang="en-US" dirty="0"/>
              <a:t>http://</a:t>
            </a:r>
            <a:r>
              <a:rPr lang="en-US" dirty="0" err="1"/>
              <a:t>redis.io</a:t>
            </a:r>
            <a:r>
              <a:rPr lang="en-US" dirty="0"/>
              <a:t>/commands</a:t>
            </a:r>
            <a:endParaRPr lang="en-US" dirty="0" smtClean="0"/>
          </a:p>
          <a:p>
            <a:endParaRPr lang="en-US" dirty="0"/>
          </a:p>
        </p:txBody>
      </p:sp>
      <p:sp>
        <p:nvSpPr>
          <p:cNvPr id="3" name="Title 2"/>
          <p:cNvSpPr>
            <a:spLocks noGrp="1"/>
          </p:cNvSpPr>
          <p:nvPr>
            <p:ph type="title"/>
          </p:nvPr>
        </p:nvSpPr>
        <p:spPr>
          <a:xfrm>
            <a:off x="376445" y="294936"/>
            <a:ext cx="2294218" cy="261610"/>
          </a:xfrm>
        </p:spPr>
        <p:txBody>
          <a:bodyPr/>
          <a:lstStyle/>
          <a:p>
            <a:r>
              <a:rPr lang="en-US" dirty="0" err="1" smtClean="0"/>
              <a:t>Redis</a:t>
            </a:r>
            <a:r>
              <a:rPr lang="en-US" dirty="0" smtClean="0"/>
              <a:t> commands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3519790"/>
              </p:ext>
            </p:extLst>
          </p:nvPr>
        </p:nvGraphicFramePr>
        <p:xfrm>
          <a:off x="386767" y="2535699"/>
          <a:ext cx="6096000" cy="185420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US" dirty="0" smtClean="0">
                          <a:solidFill>
                            <a:schemeClr val="tx1"/>
                          </a:solidFill>
                        </a:rPr>
                        <a:t>keys</a:t>
                      </a:r>
                      <a:endParaRPr lang="en-US" dirty="0">
                        <a:solidFill>
                          <a:schemeClr val="tx1"/>
                        </a:solidFill>
                      </a:endParaRPr>
                    </a:p>
                  </a:txBody>
                  <a:tcPr/>
                </a:tc>
                <a:tc>
                  <a:txBody>
                    <a:bodyPr/>
                    <a:lstStyle/>
                    <a:p>
                      <a:r>
                        <a:rPr lang="en-US" dirty="0" smtClean="0">
                          <a:solidFill>
                            <a:schemeClr val="tx1"/>
                          </a:solidFill>
                        </a:rPr>
                        <a:t>hashes</a:t>
                      </a:r>
                      <a:endParaRPr lang="en-US" dirty="0">
                        <a:solidFill>
                          <a:schemeClr val="tx1"/>
                        </a:solidFill>
                      </a:endParaRPr>
                    </a:p>
                  </a:txBody>
                  <a:tcPr/>
                </a:tc>
                <a:tc>
                  <a:txBody>
                    <a:bodyPr/>
                    <a:lstStyle/>
                    <a:p>
                      <a:r>
                        <a:rPr lang="en-US" dirty="0" smtClean="0">
                          <a:solidFill>
                            <a:schemeClr val="tx1"/>
                          </a:solidFill>
                        </a:rPr>
                        <a:t>lists</a:t>
                      </a:r>
                      <a:endParaRPr lang="en-US" dirty="0">
                        <a:solidFill>
                          <a:schemeClr val="tx1"/>
                        </a:solidFill>
                      </a:endParaRPr>
                    </a:p>
                  </a:txBody>
                  <a:tcPr/>
                </a:tc>
                <a:tc>
                  <a:txBody>
                    <a:bodyPr/>
                    <a:lstStyle/>
                    <a:p>
                      <a:r>
                        <a:rPr lang="en-US" dirty="0" smtClean="0">
                          <a:solidFill>
                            <a:schemeClr val="tx1"/>
                          </a:solidFill>
                        </a:rPr>
                        <a:t>set</a:t>
                      </a:r>
                      <a:endParaRPr lang="en-US" dirty="0">
                        <a:solidFill>
                          <a:schemeClr val="tx1"/>
                        </a:solidFill>
                      </a:endParaRPr>
                    </a:p>
                  </a:txBody>
                  <a:tcPr/>
                </a:tc>
              </a:tr>
              <a:tr h="370840">
                <a:tc>
                  <a:txBody>
                    <a:bodyPr/>
                    <a:lstStyle/>
                    <a:p>
                      <a:r>
                        <a:rPr lang="en-US" dirty="0" smtClean="0">
                          <a:solidFill>
                            <a:schemeClr val="tx1"/>
                          </a:solidFill>
                        </a:rPr>
                        <a:t>set</a:t>
                      </a:r>
                      <a:endParaRPr lang="en-US" dirty="0">
                        <a:solidFill>
                          <a:schemeClr val="tx1"/>
                        </a:solidFill>
                      </a:endParaRPr>
                    </a:p>
                  </a:txBody>
                  <a:tcPr/>
                </a:tc>
                <a:tc>
                  <a:txBody>
                    <a:bodyPr/>
                    <a:lstStyle/>
                    <a:p>
                      <a:r>
                        <a:rPr lang="en-US" dirty="0" err="1" smtClean="0">
                          <a:solidFill>
                            <a:schemeClr val="tx1"/>
                          </a:solidFill>
                        </a:rPr>
                        <a:t>hset</a:t>
                      </a:r>
                      <a:endParaRPr lang="en-US" dirty="0">
                        <a:solidFill>
                          <a:schemeClr val="tx1"/>
                        </a:solidFill>
                      </a:endParaRPr>
                    </a:p>
                  </a:txBody>
                  <a:tcPr/>
                </a:tc>
                <a:tc>
                  <a:txBody>
                    <a:bodyPr/>
                    <a:lstStyle/>
                    <a:p>
                      <a:r>
                        <a:rPr lang="en-US" dirty="0" err="1" smtClean="0">
                          <a:solidFill>
                            <a:schemeClr val="tx1"/>
                          </a:solidFill>
                        </a:rPr>
                        <a:t>lpush</a:t>
                      </a:r>
                      <a:endParaRPr lang="en-US" dirty="0">
                        <a:solidFill>
                          <a:schemeClr val="tx1"/>
                        </a:solidFill>
                      </a:endParaRPr>
                    </a:p>
                  </a:txBody>
                  <a:tcPr/>
                </a:tc>
                <a:tc>
                  <a:txBody>
                    <a:bodyPr/>
                    <a:lstStyle/>
                    <a:p>
                      <a:r>
                        <a:rPr lang="en-US" dirty="0" err="1" smtClean="0">
                          <a:solidFill>
                            <a:schemeClr val="tx1"/>
                          </a:solidFill>
                        </a:rPr>
                        <a:t>sadd</a:t>
                      </a:r>
                      <a:endParaRPr lang="en-US" dirty="0">
                        <a:solidFill>
                          <a:schemeClr val="tx1"/>
                        </a:solidFill>
                      </a:endParaRPr>
                    </a:p>
                  </a:txBody>
                  <a:tcPr/>
                </a:tc>
              </a:tr>
              <a:tr h="370840">
                <a:tc>
                  <a:txBody>
                    <a:bodyPr/>
                    <a:lstStyle/>
                    <a:p>
                      <a:r>
                        <a:rPr lang="en-US" dirty="0" smtClean="0">
                          <a:solidFill>
                            <a:schemeClr val="tx1"/>
                          </a:solidFill>
                        </a:rPr>
                        <a:t>get</a:t>
                      </a:r>
                      <a:endParaRPr lang="en-US" dirty="0">
                        <a:solidFill>
                          <a:schemeClr val="tx1"/>
                        </a:solidFill>
                      </a:endParaRPr>
                    </a:p>
                  </a:txBody>
                  <a:tcPr/>
                </a:tc>
                <a:tc>
                  <a:txBody>
                    <a:bodyPr/>
                    <a:lstStyle/>
                    <a:p>
                      <a:r>
                        <a:rPr lang="en-US" dirty="0" err="1" smtClean="0">
                          <a:solidFill>
                            <a:schemeClr val="tx1"/>
                          </a:solidFill>
                        </a:rPr>
                        <a:t>hget</a:t>
                      </a:r>
                      <a:endParaRPr lang="en-US" dirty="0">
                        <a:solidFill>
                          <a:schemeClr val="tx1"/>
                        </a:solidFill>
                      </a:endParaRPr>
                    </a:p>
                  </a:txBody>
                  <a:tcPr/>
                </a:tc>
                <a:tc>
                  <a:txBody>
                    <a:bodyPr/>
                    <a:lstStyle/>
                    <a:p>
                      <a:r>
                        <a:rPr lang="en-US" dirty="0" err="1" smtClean="0">
                          <a:solidFill>
                            <a:schemeClr val="tx1"/>
                          </a:solidFill>
                        </a:rPr>
                        <a:t>lpop</a:t>
                      </a:r>
                      <a:endParaRPr lang="en-US" dirty="0">
                        <a:solidFill>
                          <a:schemeClr val="tx1"/>
                        </a:solidFill>
                      </a:endParaRPr>
                    </a:p>
                  </a:txBody>
                  <a:tcPr/>
                </a:tc>
                <a:tc>
                  <a:txBody>
                    <a:bodyPr/>
                    <a:lstStyle/>
                    <a:p>
                      <a:r>
                        <a:rPr lang="en-US" dirty="0" err="1" smtClean="0">
                          <a:solidFill>
                            <a:schemeClr val="tx1"/>
                          </a:solidFill>
                        </a:rPr>
                        <a:t>spop</a:t>
                      </a:r>
                      <a:endParaRPr lang="en-US" dirty="0">
                        <a:solidFill>
                          <a:schemeClr val="tx1"/>
                        </a:solidFill>
                      </a:endParaRPr>
                    </a:p>
                  </a:txBody>
                  <a:tcPr/>
                </a:tc>
              </a:tr>
              <a:tr h="370840">
                <a:tc>
                  <a:txBody>
                    <a:bodyPr/>
                    <a:lstStyle/>
                    <a:p>
                      <a:r>
                        <a:rPr lang="en-US" dirty="0" smtClean="0">
                          <a:solidFill>
                            <a:schemeClr val="tx1"/>
                          </a:solidFill>
                        </a:rPr>
                        <a:t>del</a:t>
                      </a:r>
                      <a:endParaRPr lang="en-US" dirty="0">
                        <a:solidFill>
                          <a:schemeClr val="tx1"/>
                        </a:solidFill>
                      </a:endParaRPr>
                    </a:p>
                  </a:txBody>
                  <a:tcPr/>
                </a:tc>
                <a:tc>
                  <a:txBody>
                    <a:bodyPr/>
                    <a:lstStyle/>
                    <a:p>
                      <a:r>
                        <a:rPr lang="en-US" dirty="0" err="1" smtClean="0">
                          <a:solidFill>
                            <a:schemeClr val="tx1"/>
                          </a:solidFill>
                        </a:rPr>
                        <a:t>hdel</a:t>
                      </a:r>
                      <a:endParaRPr lang="en-US" dirty="0">
                        <a:solidFill>
                          <a:schemeClr val="tx1"/>
                        </a:solidFill>
                      </a:endParaRPr>
                    </a:p>
                  </a:txBody>
                  <a:tcPr/>
                </a:tc>
                <a:tc>
                  <a:txBody>
                    <a:bodyPr/>
                    <a:lstStyle/>
                    <a:p>
                      <a:r>
                        <a:rPr lang="en-US" dirty="0" err="1" smtClean="0">
                          <a:solidFill>
                            <a:schemeClr val="tx1"/>
                          </a:solidFill>
                        </a:rPr>
                        <a:t>lset</a:t>
                      </a:r>
                      <a:endParaRPr lang="en-US" dirty="0">
                        <a:solidFill>
                          <a:schemeClr val="tx1"/>
                        </a:solidFill>
                      </a:endParaRPr>
                    </a:p>
                  </a:txBody>
                  <a:tcPr/>
                </a:tc>
                <a:tc>
                  <a:txBody>
                    <a:bodyPr/>
                    <a:lstStyle/>
                    <a:p>
                      <a:r>
                        <a:rPr lang="en-US" dirty="0" err="1" smtClean="0">
                          <a:solidFill>
                            <a:schemeClr val="tx1"/>
                          </a:solidFill>
                        </a:rPr>
                        <a:t>smove</a:t>
                      </a:r>
                      <a:endParaRPr lang="en-US" dirty="0">
                        <a:solidFill>
                          <a:schemeClr val="tx1"/>
                        </a:solidFill>
                      </a:endParaRPr>
                    </a:p>
                  </a:txBody>
                  <a:tcPr/>
                </a:tc>
              </a:tr>
              <a:tr h="370840">
                <a:tc>
                  <a:txBody>
                    <a:bodyPr/>
                    <a:lstStyle/>
                    <a:p>
                      <a:r>
                        <a:rPr lang="en-US" dirty="0" smtClean="0">
                          <a:solidFill>
                            <a:schemeClr val="tx1"/>
                          </a:solidFill>
                        </a:rPr>
                        <a:t>exists</a:t>
                      </a:r>
                      <a:endParaRPr lang="en-US" dirty="0">
                        <a:solidFill>
                          <a:schemeClr val="tx1"/>
                        </a:solidFill>
                      </a:endParaRPr>
                    </a:p>
                  </a:txBody>
                  <a:tcPr/>
                </a:tc>
                <a:tc>
                  <a:txBody>
                    <a:bodyPr/>
                    <a:lstStyle/>
                    <a:p>
                      <a:r>
                        <a:rPr lang="en-US" dirty="0" err="1" smtClean="0">
                          <a:solidFill>
                            <a:schemeClr val="tx1"/>
                          </a:solidFill>
                        </a:rPr>
                        <a:t>hexists</a:t>
                      </a:r>
                      <a:endParaRPr lang="en-US" dirty="0">
                        <a:solidFill>
                          <a:schemeClr val="tx1"/>
                        </a:solidFill>
                      </a:endParaRPr>
                    </a:p>
                  </a:txBody>
                  <a:tcPr/>
                </a:tc>
                <a:tc>
                  <a:txBody>
                    <a:bodyPr/>
                    <a:lstStyle/>
                    <a:p>
                      <a:r>
                        <a:rPr lang="en-US" dirty="0" err="1" smtClean="0">
                          <a:solidFill>
                            <a:schemeClr val="tx1"/>
                          </a:solidFill>
                        </a:rPr>
                        <a:t>lrem</a:t>
                      </a:r>
                      <a:endParaRPr lang="en-US" dirty="0">
                        <a:solidFill>
                          <a:schemeClr val="tx1"/>
                        </a:solidFill>
                      </a:endParaRPr>
                    </a:p>
                  </a:txBody>
                  <a:tcPr/>
                </a:tc>
                <a:tc>
                  <a:txBody>
                    <a:bodyPr/>
                    <a:lstStyle/>
                    <a:p>
                      <a:r>
                        <a:rPr lang="en-US" dirty="0" err="1" smtClean="0">
                          <a:solidFill>
                            <a:schemeClr val="tx1"/>
                          </a:solidFill>
                        </a:rPr>
                        <a:t>srem</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154036339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45" y="294936"/>
            <a:ext cx="2011128" cy="261610"/>
          </a:xfrm>
        </p:spPr>
        <p:txBody>
          <a:bodyPr/>
          <a:lstStyle/>
          <a:p>
            <a:r>
              <a:rPr lang="en-US" dirty="0" smtClean="0"/>
              <a:t>Classification</a:t>
            </a:r>
            <a:endParaRPr lang="en-US" dirty="0"/>
          </a:p>
        </p:txBody>
      </p:sp>
      <p:sp>
        <p:nvSpPr>
          <p:cNvPr id="3" name="Slide Number Placeholder 2"/>
          <p:cNvSpPr>
            <a:spLocks noGrp="1"/>
          </p:cNvSpPr>
          <p:nvPr>
            <p:ph type="sldNum" sz="quarter" idx="4294967295"/>
          </p:nvPr>
        </p:nvSpPr>
        <p:spPr>
          <a:xfrm>
            <a:off x="8837613" y="323850"/>
            <a:ext cx="306387" cy="207963"/>
          </a:xfrm>
          <a:prstGeom prst="rect">
            <a:avLst/>
          </a:prstGeom>
        </p:spPr>
        <p:txBody>
          <a:bodyPr/>
          <a:lstStyle/>
          <a:p>
            <a:fld id="{FF67BF5B-7344-D747-A0C2-CBD7B2ACBC85}" type="slidenum">
              <a:rPr lang="en-US" smtClean="0"/>
              <a:pPr/>
              <a:t>4</a:t>
            </a:fld>
            <a:endParaRPr lang="en-US" dirty="0"/>
          </a:p>
        </p:txBody>
      </p:sp>
      <p:cxnSp>
        <p:nvCxnSpPr>
          <p:cNvPr id="11" name="Straight Arrow Connector 10"/>
          <p:cNvCxnSpPr/>
          <p:nvPr/>
        </p:nvCxnSpPr>
        <p:spPr>
          <a:xfrm flipV="1">
            <a:off x="1501140" y="1303020"/>
            <a:ext cx="0" cy="3558540"/>
          </a:xfrm>
          <a:prstGeom prst="straightConnector1">
            <a:avLst/>
          </a:prstGeom>
          <a:ln w="63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501140" y="4861560"/>
            <a:ext cx="5554980"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390597" y="1037563"/>
            <a:ext cx="952500" cy="288541"/>
          </a:xfrm>
          <a:prstGeom prst="rect">
            <a:avLst/>
          </a:prstGeom>
          <a:noFill/>
        </p:spPr>
        <p:txBody>
          <a:bodyPr wrap="square" rtlCol="0">
            <a:spAutoFit/>
          </a:bodyPr>
          <a:lstStyle/>
          <a:p>
            <a:pPr>
              <a:spcBef>
                <a:spcPts val="450"/>
              </a:spcBef>
              <a:spcAft>
                <a:spcPts val="300"/>
              </a:spcAft>
            </a:pPr>
            <a:r>
              <a:rPr lang="en-US" sz="1275" dirty="0">
                <a:solidFill>
                  <a:schemeClr val="accent4"/>
                </a:solidFill>
              </a:rPr>
              <a:t>Scalability</a:t>
            </a:r>
          </a:p>
        </p:txBody>
      </p:sp>
      <p:sp>
        <p:nvSpPr>
          <p:cNvPr id="15" name="TextBox 14"/>
          <p:cNvSpPr txBox="1"/>
          <p:nvPr/>
        </p:nvSpPr>
        <p:spPr>
          <a:xfrm>
            <a:off x="6403160" y="4472940"/>
            <a:ext cx="1305920" cy="288541"/>
          </a:xfrm>
          <a:prstGeom prst="rect">
            <a:avLst/>
          </a:prstGeom>
          <a:noFill/>
        </p:spPr>
        <p:txBody>
          <a:bodyPr wrap="square" rtlCol="0">
            <a:spAutoFit/>
          </a:bodyPr>
          <a:lstStyle/>
          <a:p>
            <a:pPr>
              <a:spcBef>
                <a:spcPts val="450"/>
              </a:spcBef>
              <a:spcAft>
                <a:spcPts val="300"/>
              </a:spcAft>
            </a:pPr>
            <a:r>
              <a:rPr lang="en-US" sz="1275" dirty="0">
                <a:solidFill>
                  <a:srgbClr val="FD5158"/>
                </a:solidFill>
              </a:rPr>
              <a:t>Functionality</a:t>
            </a:r>
          </a:p>
        </p:txBody>
      </p:sp>
      <p:sp>
        <p:nvSpPr>
          <p:cNvPr id="16" name="Oval 15"/>
          <p:cNvSpPr/>
          <p:nvPr/>
        </p:nvSpPr>
        <p:spPr>
          <a:xfrm>
            <a:off x="5181600" y="3261360"/>
            <a:ext cx="1341120" cy="1363980"/>
          </a:xfrm>
          <a:prstGeom prst="ellipse">
            <a:avLst/>
          </a:prstGeom>
          <a:solidFill>
            <a:srgbClr val="FD515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Bef>
                <a:spcPts val="450"/>
              </a:spcBef>
              <a:spcAft>
                <a:spcPts val="300"/>
              </a:spcAft>
            </a:pPr>
            <a:r>
              <a:rPr lang="en-US" sz="1050" dirty="0">
                <a:solidFill>
                  <a:schemeClr val="tx1"/>
                </a:solidFill>
              </a:rPr>
              <a:t>Relational databases</a:t>
            </a:r>
          </a:p>
          <a:p>
            <a:pPr algn="ctr">
              <a:spcBef>
                <a:spcPts val="450"/>
              </a:spcBef>
              <a:spcAft>
                <a:spcPts val="300"/>
              </a:spcAft>
            </a:pPr>
            <a:r>
              <a:rPr lang="en-US" sz="1050" dirty="0">
                <a:solidFill>
                  <a:schemeClr val="tx1"/>
                </a:solidFill>
              </a:rPr>
              <a:t>(</a:t>
            </a:r>
            <a:r>
              <a:rPr lang="en-US" sz="1050" dirty="0" err="1">
                <a:solidFill>
                  <a:schemeClr val="tx1"/>
                </a:solidFill>
              </a:rPr>
              <a:t>Postgres</a:t>
            </a:r>
            <a:r>
              <a:rPr lang="en-US" sz="1050" dirty="0">
                <a:solidFill>
                  <a:schemeClr val="tx1"/>
                </a:solidFill>
              </a:rPr>
              <a:t>, MySQL, …)</a:t>
            </a:r>
          </a:p>
        </p:txBody>
      </p:sp>
      <p:sp>
        <p:nvSpPr>
          <p:cNvPr id="17" name="Oval 16"/>
          <p:cNvSpPr/>
          <p:nvPr/>
        </p:nvSpPr>
        <p:spPr>
          <a:xfrm>
            <a:off x="1672537" y="1303020"/>
            <a:ext cx="1341120" cy="1363980"/>
          </a:xfrm>
          <a:prstGeom prst="ellipse">
            <a:avLst/>
          </a:prstGeom>
          <a:solidFill>
            <a:srgbClr val="FD515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spcBef>
                <a:spcPts val="450"/>
              </a:spcBef>
              <a:spcAft>
                <a:spcPts val="300"/>
              </a:spcAft>
            </a:pPr>
            <a:r>
              <a:rPr lang="en-US" sz="1050" dirty="0">
                <a:solidFill>
                  <a:schemeClr val="tx1"/>
                </a:solidFill>
              </a:rPr>
              <a:t>Key-Value</a:t>
            </a:r>
          </a:p>
          <a:p>
            <a:pPr algn="ctr">
              <a:spcBef>
                <a:spcPts val="450"/>
              </a:spcBef>
              <a:spcAft>
                <a:spcPts val="300"/>
              </a:spcAft>
            </a:pPr>
            <a:r>
              <a:rPr lang="en-US" sz="1050" dirty="0">
                <a:solidFill>
                  <a:schemeClr val="tx1"/>
                </a:solidFill>
              </a:rPr>
              <a:t>(</a:t>
            </a:r>
            <a:r>
              <a:rPr lang="en-US" sz="1050" dirty="0" err="1" smtClean="0">
                <a:solidFill>
                  <a:schemeClr val="tx1"/>
                </a:solidFill>
              </a:rPr>
              <a:t>Memcache</a:t>
            </a:r>
            <a:r>
              <a:rPr lang="en-US" sz="1050" dirty="0" smtClean="0">
                <a:solidFill>
                  <a:schemeClr val="tx1"/>
                </a:solidFill>
              </a:rPr>
              <a:t>, </a:t>
            </a:r>
            <a:r>
              <a:rPr lang="en-US" sz="1050" dirty="0" err="1">
                <a:solidFill>
                  <a:schemeClr val="tx1"/>
                </a:solidFill>
              </a:rPr>
              <a:t>R</a:t>
            </a:r>
            <a:r>
              <a:rPr lang="en-US" sz="1050" dirty="0" err="1" smtClean="0">
                <a:solidFill>
                  <a:schemeClr val="tx1"/>
                </a:solidFill>
              </a:rPr>
              <a:t>iak</a:t>
            </a:r>
            <a:r>
              <a:rPr lang="en-US" sz="1050" dirty="0" smtClean="0">
                <a:solidFill>
                  <a:schemeClr val="tx1"/>
                </a:solidFill>
              </a:rPr>
              <a:t>)</a:t>
            </a:r>
            <a:endParaRPr lang="en-US" sz="1050" dirty="0">
              <a:solidFill>
                <a:schemeClr val="tx1"/>
              </a:solidFill>
            </a:endParaRPr>
          </a:p>
        </p:txBody>
      </p:sp>
      <p:pic>
        <p:nvPicPr>
          <p:cNvPr id="12" name="Content Placeholder 3"/>
          <p:cNvPicPr>
            <a:picLocks noGrp="1" noChangeAspect="1"/>
          </p:cNvPicPr>
          <p:nvPr>
            <p:ph idx="1"/>
          </p:nvPr>
        </p:nvPicPr>
        <p:blipFill>
          <a:blip r:embed="rId3"/>
          <a:stretch>
            <a:fillRect/>
          </a:stretch>
        </p:blipFill>
        <p:spPr>
          <a:xfrm>
            <a:off x="3185053" y="1804816"/>
            <a:ext cx="1081163" cy="360388"/>
          </a:xfrm>
          <a:prstGeom prst="rect">
            <a:avLst/>
          </a:prstGeom>
        </p:spPr>
      </p:pic>
    </p:spTree>
    <p:extLst>
      <p:ext uri="{BB962C8B-B14F-4D97-AF65-F5344CB8AC3E}">
        <p14:creationId xmlns:p14="http://schemas.microsoft.com/office/powerpoint/2010/main" val="65541512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Difficult to model classic domains. Supports only simple datatypes like lists, set, hashes, and values. </a:t>
            </a:r>
          </a:p>
          <a:p>
            <a:endParaRPr lang="en-US" dirty="0" smtClean="0"/>
          </a:p>
          <a:p>
            <a:r>
              <a:rPr lang="en-US" dirty="0" smtClean="0"/>
              <a:t>You cannot query on values or keys. You have to create keys with names to be able to query for keys and use other datatypes to link together and put the logic into your application.</a:t>
            </a:r>
          </a:p>
          <a:p>
            <a:endParaRPr lang="en-US" dirty="0"/>
          </a:p>
          <a:p>
            <a:r>
              <a:rPr lang="en-US" dirty="0" smtClean="0"/>
              <a:t>KEYS </a:t>
            </a:r>
            <a:r>
              <a:rPr lang="en-US" dirty="0"/>
              <a:t>c</a:t>
            </a:r>
            <a:r>
              <a:rPr lang="en-US" dirty="0" smtClean="0"/>
              <a:t>an list all keys, but is very expensive for </a:t>
            </a:r>
            <a:r>
              <a:rPr lang="en-US" dirty="0" err="1" smtClean="0"/>
              <a:t>Redis</a:t>
            </a:r>
            <a:r>
              <a:rPr lang="en-US" dirty="0" smtClean="0"/>
              <a:t>.</a:t>
            </a:r>
          </a:p>
        </p:txBody>
      </p:sp>
      <p:sp>
        <p:nvSpPr>
          <p:cNvPr id="7" name="Content Placeholder 6"/>
          <p:cNvSpPr>
            <a:spLocks noGrp="1"/>
          </p:cNvSpPr>
          <p:nvPr>
            <p:ph idx="10"/>
          </p:nvPr>
        </p:nvSpPr>
        <p:spPr/>
        <p:txBody>
          <a:bodyPr/>
          <a:lstStyle/>
          <a:p>
            <a:r>
              <a:rPr lang="en-US" dirty="0" smtClean="0"/>
              <a:t>Supports atomic transactions but not rollback.</a:t>
            </a:r>
          </a:p>
          <a:p>
            <a:endParaRPr lang="en-US" dirty="0"/>
          </a:p>
          <a:p>
            <a:r>
              <a:rPr lang="en-US" dirty="0" smtClean="0"/>
              <a:t>If a command fails during a transactions all subsequent commands in queue will be executed. Errors is regarded as programming errors.</a:t>
            </a:r>
          </a:p>
          <a:p>
            <a:endParaRPr lang="en-US" dirty="0"/>
          </a:p>
          <a:p>
            <a:endParaRPr lang="en-US" dirty="0"/>
          </a:p>
        </p:txBody>
      </p:sp>
      <p:sp>
        <p:nvSpPr>
          <p:cNvPr id="8" name="Text Placeholder 7"/>
          <p:cNvSpPr>
            <a:spLocks noGrp="1"/>
          </p:cNvSpPr>
          <p:nvPr>
            <p:ph type="body" sz="quarter" idx="11"/>
          </p:nvPr>
        </p:nvSpPr>
        <p:spPr>
          <a:xfrm>
            <a:off x="367942" y="1038273"/>
            <a:ext cx="2060871" cy="246221"/>
          </a:xfrm>
        </p:spPr>
        <p:txBody>
          <a:bodyPr/>
          <a:lstStyle/>
          <a:p>
            <a:r>
              <a:rPr lang="en-US" dirty="0"/>
              <a:t>÷</a:t>
            </a:r>
            <a:r>
              <a:rPr lang="en-US" dirty="0" smtClean="0"/>
              <a:t> No joins or lookup</a:t>
            </a:r>
            <a:endParaRPr lang="en-US" dirty="0"/>
          </a:p>
        </p:txBody>
      </p:sp>
      <p:sp>
        <p:nvSpPr>
          <p:cNvPr id="9" name="Text Placeholder 8"/>
          <p:cNvSpPr>
            <a:spLocks noGrp="1"/>
          </p:cNvSpPr>
          <p:nvPr>
            <p:ph type="body" sz="quarter" idx="12"/>
          </p:nvPr>
        </p:nvSpPr>
        <p:spPr>
          <a:xfrm>
            <a:off x="4725392" y="1038273"/>
            <a:ext cx="1709814" cy="246221"/>
          </a:xfrm>
        </p:spPr>
        <p:txBody>
          <a:bodyPr/>
          <a:lstStyle/>
          <a:p>
            <a:r>
              <a:rPr lang="en-US" dirty="0" smtClean="0"/>
              <a:t>(÷) Transactions</a:t>
            </a:r>
            <a:endParaRPr lang="en-US" dirty="0"/>
          </a:p>
        </p:txBody>
      </p:sp>
      <p:sp>
        <p:nvSpPr>
          <p:cNvPr id="3" name="Title 2"/>
          <p:cNvSpPr>
            <a:spLocks noGrp="1"/>
          </p:cNvSpPr>
          <p:nvPr>
            <p:ph type="title"/>
          </p:nvPr>
        </p:nvSpPr>
        <p:spPr>
          <a:xfrm>
            <a:off x="376445" y="294936"/>
            <a:ext cx="1786652" cy="261610"/>
          </a:xfrm>
        </p:spPr>
        <p:txBody>
          <a:bodyPr/>
          <a:lstStyle/>
          <a:p>
            <a:r>
              <a:rPr lang="en-US" dirty="0" smtClean="0"/>
              <a:t>Trade-offs</a:t>
            </a:r>
            <a:endParaRPr lang="en-US" dirty="0"/>
          </a:p>
        </p:txBody>
      </p:sp>
    </p:spTree>
    <p:extLst>
      <p:ext uri="{BB962C8B-B14F-4D97-AF65-F5344CB8AC3E}">
        <p14:creationId xmlns:p14="http://schemas.microsoft.com/office/powerpoint/2010/main" val="183550920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put any value or key into </a:t>
            </a:r>
            <a:r>
              <a:rPr lang="en-US" dirty="0" err="1" smtClean="0"/>
              <a:t>Redis</a:t>
            </a:r>
            <a:r>
              <a:rPr lang="en-US" dirty="0" smtClean="0"/>
              <a:t>. Your application controls the schema.</a:t>
            </a:r>
          </a:p>
          <a:p>
            <a:endParaRPr lang="en-US" dirty="0" smtClean="0"/>
          </a:p>
          <a:p>
            <a:r>
              <a:rPr lang="en-US" dirty="0" err="1" smtClean="0"/>
              <a:t>Schemaless</a:t>
            </a:r>
            <a:r>
              <a:rPr lang="en-US" dirty="0" smtClean="0"/>
              <a:t> design: Put any value on any key as your applications sees fit.</a:t>
            </a:r>
            <a:endParaRPr lang="en-US" dirty="0"/>
          </a:p>
        </p:txBody>
      </p:sp>
      <p:sp>
        <p:nvSpPr>
          <p:cNvPr id="3" name="Content Placeholder 2"/>
          <p:cNvSpPr>
            <a:spLocks noGrp="1"/>
          </p:cNvSpPr>
          <p:nvPr>
            <p:ph idx="10"/>
          </p:nvPr>
        </p:nvSpPr>
        <p:spPr/>
        <p:txBody>
          <a:bodyPr/>
          <a:lstStyle/>
          <a:p>
            <a:r>
              <a:rPr lang="en-US" dirty="0" smtClean="0"/>
              <a:t>You can </a:t>
            </a:r>
            <a:r>
              <a:rPr lang="en-US" dirty="0" err="1" smtClean="0"/>
              <a:t>easliy</a:t>
            </a:r>
            <a:r>
              <a:rPr lang="en-US" dirty="0" smtClean="0"/>
              <a:t> store millions of values into </a:t>
            </a:r>
            <a:r>
              <a:rPr lang="en-US" dirty="0" err="1" smtClean="0"/>
              <a:t>Redis</a:t>
            </a:r>
            <a:r>
              <a:rPr lang="en-US" dirty="0" smtClean="0"/>
              <a:t> and fetch them out again. It’s simple design and low functionality is geared towards huge workloads.</a:t>
            </a:r>
          </a:p>
          <a:p>
            <a:endParaRPr lang="en-US" dirty="0"/>
          </a:p>
          <a:p>
            <a:r>
              <a:rPr lang="en-US" dirty="0" err="1" smtClean="0"/>
              <a:t>Redis</a:t>
            </a:r>
            <a:r>
              <a:rPr lang="en-US" dirty="0" smtClean="0"/>
              <a:t> cluster scales horizontally</a:t>
            </a:r>
          </a:p>
        </p:txBody>
      </p:sp>
      <p:sp>
        <p:nvSpPr>
          <p:cNvPr id="4" name="Text Placeholder 3"/>
          <p:cNvSpPr>
            <a:spLocks noGrp="1"/>
          </p:cNvSpPr>
          <p:nvPr>
            <p:ph type="body" sz="quarter" idx="11"/>
          </p:nvPr>
        </p:nvSpPr>
        <p:spPr>
          <a:xfrm>
            <a:off x="367942" y="1038273"/>
            <a:ext cx="2609098" cy="246221"/>
          </a:xfrm>
        </p:spPr>
        <p:txBody>
          <a:bodyPr/>
          <a:lstStyle/>
          <a:p>
            <a:r>
              <a:rPr lang="en-US" dirty="0"/>
              <a:t>Bias toward access </a:t>
            </a:r>
            <a:r>
              <a:rPr lang="en-US" dirty="0" smtClean="0"/>
              <a:t>pattern</a:t>
            </a:r>
            <a:endParaRPr lang="en-US" dirty="0"/>
          </a:p>
        </p:txBody>
      </p:sp>
      <p:sp>
        <p:nvSpPr>
          <p:cNvPr id="5" name="Text Placeholder 4"/>
          <p:cNvSpPr>
            <a:spLocks noGrp="1"/>
          </p:cNvSpPr>
          <p:nvPr>
            <p:ph type="body" sz="quarter" idx="12"/>
          </p:nvPr>
        </p:nvSpPr>
        <p:spPr>
          <a:xfrm>
            <a:off x="4725392" y="1038273"/>
            <a:ext cx="1754698" cy="246221"/>
          </a:xfrm>
        </p:spPr>
        <p:txBody>
          <a:bodyPr/>
          <a:lstStyle/>
          <a:p>
            <a:r>
              <a:rPr lang="en-US" dirty="0" smtClean="0"/>
              <a:t>Fast and scalable</a:t>
            </a:r>
            <a:endParaRPr lang="en-US" dirty="0"/>
          </a:p>
        </p:txBody>
      </p:sp>
      <p:sp>
        <p:nvSpPr>
          <p:cNvPr id="6" name="Title 5"/>
          <p:cNvSpPr>
            <a:spLocks noGrp="1"/>
          </p:cNvSpPr>
          <p:nvPr>
            <p:ph type="title"/>
          </p:nvPr>
        </p:nvSpPr>
        <p:spPr>
          <a:xfrm>
            <a:off x="376445" y="294936"/>
            <a:ext cx="1533433" cy="261610"/>
          </a:xfrm>
        </p:spPr>
        <p:txBody>
          <a:bodyPr/>
          <a:lstStyle/>
          <a:p>
            <a:r>
              <a:rPr lang="en-US" dirty="0" err="1" smtClean="0"/>
              <a:t>Tradewins</a:t>
            </a:r>
            <a:endParaRPr lang="en-US" dirty="0"/>
          </a:p>
        </p:txBody>
      </p:sp>
    </p:spTree>
    <p:extLst>
      <p:ext uri="{BB962C8B-B14F-4D97-AF65-F5344CB8AC3E}">
        <p14:creationId xmlns:p14="http://schemas.microsoft.com/office/powerpoint/2010/main" val="178722547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6767" y="1040587"/>
            <a:ext cx="8354007" cy="571904"/>
          </a:xfrm>
        </p:spPr>
        <p:txBody>
          <a:bodyPr/>
          <a:lstStyle/>
          <a:p>
            <a:r>
              <a:rPr lang="en-US" dirty="0" err="1" smtClean="0"/>
              <a:t>Redis</a:t>
            </a:r>
            <a:r>
              <a:rPr lang="en-US" dirty="0" smtClean="0"/>
              <a:t> supports key and values where a key is a string and value supports many different data structures such as string, lists, sets and more</a:t>
            </a:r>
          </a:p>
          <a:p>
            <a:endParaRPr lang="en-US" dirty="0" smtClean="0"/>
          </a:p>
          <a:p>
            <a:endParaRPr lang="en-US" dirty="0" smtClean="0"/>
          </a:p>
        </p:txBody>
      </p:sp>
      <p:sp>
        <p:nvSpPr>
          <p:cNvPr id="6" name="Title 5"/>
          <p:cNvSpPr>
            <a:spLocks noGrp="1"/>
          </p:cNvSpPr>
          <p:nvPr>
            <p:ph type="title"/>
          </p:nvPr>
        </p:nvSpPr>
        <p:spPr>
          <a:xfrm>
            <a:off x="376445" y="294936"/>
            <a:ext cx="1310615" cy="261610"/>
          </a:xfrm>
        </p:spPr>
        <p:txBody>
          <a:bodyPr/>
          <a:lstStyle/>
          <a:p>
            <a:r>
              <a:rPr lang="en-US" dirty="0" err="1" smtClean="0"/>
              <a:t>Redis</a:t>
            </a:r>
            <a:r>
              <a:rPr lang="en-US" dirty="0" smtClean="0"/>
              <a:t>-cli</a:t>
            </a:r>
            <a:endParaRPr lang="en-US" dirty="0"/>
          </a:p>
        </p:txBody>
      </p:sp>
      <p:sp>
        <p:nvSpPr>
          <p:cNvPr id="8" name="TextBox 7"/>
          <p:cNvSpPr txBox="1"/>
          <p:nvPr/>
        </p:nvSpPr>
        <p:spPr>
          <a:xfrm>
            <a:off x="386767" y="2086699"/>
            <a:ext cx="3264310" cy="1338828"/>
          </a:xfrm>
          <a:prstGeom prst="rect">
            <a:avLst/>
          </a:prstGeom>
          <a:solidFill>
            <a:schemeClr val="tx2"/>
          </a:solidFill>
        </p:spPr>
        <p:txBody>
          <a:bodyPr wrap="square" rtlCol="0">
            <a:spAutoFit/>
          </a:bodyPr>
          <a:lstStyle/>
          <a:p>
            <a:pPr>
              <a:spcBef>
                <a:spcPts val="600"/>
              </a:spcBef>
              <a:spcAft>
                <a:spcPts val="400"/>
              </a:spcAft>
            </a:pPr>
            <a:r>
              <a:rPr lang="en-US" sz="1400" dirty="0">
                <a:solidFill>
                  <a:srgbClr val="00FA00"/>
                </a:solidFill>
              </a:rPr>
              <a:t>127.0.0.1:6379</a:t>
            </a:r>
            <a:r>
              <a:rPr lang="en-US" sz="1400" dirty="0" smtClean="0">
                <a:solidFill>
                  <a:srgbClr val="00FA00"/>
                </a:solidFill>
              </a:rPr>
              <a:t>&gt; </a:t>
            </a:r>
            <a:r>
              <a:rPr lang="en-US" sz="1400" dirty="0">
                <a:solidFill>
                  <a:srgbClr val="00FA00"/>
                </a:solidFill>
              </a:rPr>
              <a:t>set key </a:t>
            </a:r>
            <a:r>
              <a:rPr lang="en-US" sz="1400" dirty="0" err="1" smtClean="0">
                <a:solidFill>
                  <a:srgbClr val="00FA00"/>
                </a:solidFill>
              </a:rPr>
              <a:t>verdi</a:t>
            </a:r>
            <a:endParaRPr lang="en-US" sz="1400" dirty="0" smtClean="0">
              <a:solidFill>
                <a:srgbClr val="00FA00"/>
              </a:solidFill>
            </a:endParaRPr>
          </a:p>
          <a:p>
            <a:pPr>
              <a:spcBef>
                <a:spcPts val="600"/>
              </a:spcBef>
              <a:spcAft>
                <a:spcPts val="400"/>
              </a:spcAft>
            </a:pPr>
            <a:r>
              <a:rPr lang="en-US" sz="1400" dirty="0">
                <a:solidFill>
                  <a:srgbClr val="00FA00"/>
                </a:solidFill>
              </a:rPr>
              <a:t>O</a:t>
            </a:r>
            <a:r>
              <a:rPr lang="en-US" sz="1400" dirty="0" smtClean="0">
                <a:solidFill>
                  <a:srgbClr val="00FA00"/>
                </a:solidFill>
              </a:rPr>
              <a:t>K</a:t>
            </a:r>
          </a:p>
          <a:p>
            <a:pPr>
              <a:spcBef>
                <a:spcPts val="600"/>
              </a:spcBef>
              <a:spcAft>
                <a:spcPts val="400"/>
              </a:spcAft>
            </a:pPr>
            <a:r>
              <a:rPr lang="en-US" sz="1400" dirty="0" smtClean="0">
                <a:solidFill>
                  <a:srgbClr val="00FA00"/>
                </a:solidFill>
              </a:rPr>
              <a:t>127.0.0.1:6379</a:t>
            </a:r>
            <a:r>
              <a:rPr lang="en-US" sz="1400" dirty="0">
                <a:solidFill>
                  <a:srgbClr val="00FA00"/>
                </a:solidFill>
              </a:rPr>
              <a:t>&gt; get </a:t>
            </a:r>
            <a:r>
              <a:rPr lang="en-US" sz="1400" dirty="0" smtClean="0">
                <a:solidFill>
                  <a:srgbClr val="00FA00"/>
                </a:solidFill>
              </a:rPr>
              <a:t>key</a:t>
            </a:r>
          </a:p>
          <a:p>
            <a:pPr>
              <a:spcBef>
                <a:spcPts val="600"/>
              </a:spcBef>
              <a:spcAft>
                <a:spcPts val="400"/>
              </a:spcAft>
            </a:pPr>
            <a:r>
              <a:rPr lang="en-US" sz="1400" dirty="0" smtClean="0">
                <a:solidFill>
                  <a:srgbClr val="00FA00"/>
                </a:solidFill>
              </a:rPr>
              <a:t>"</a:t>
            </a:r>
            <a:r>
              <a:rPr lang="en-US" sz="1400" dirty="0" err="1" smtClean="0">
                <a:solidFill>
                  <a:srgbClr val="00FA00"/>
                </a:solidFill>
              </a:rPr>
              <a:t>verdi</a:t>
            </a:r>
            <a:r>
              <a:rPr lang="en-US" sz="1400" dirty="0" smtClean="0">
                <a:solidFill>
                  <a:srgbClr val="00FA00"/>
                </a:solidFill>
              </a:rPr>
              <a:t>”</a:t>
            </a:r>
            <a:endParaRPr lang="en-US" sz="1400" dirty="0" smtClean="0">
              <a:solidFill>
                <a:srgbClr val="00FA00"/>
              </a:solidFill>
            </a:endParaRPr>
          </a:p>
        </p:txBody>
      </p:sp>
      <p:sp>
        <p:nvSpPr>
          <p:cNvPr id="9" name="TextBox 8"/>
          <p:cNvSpPr txBox="1"/>
          <p:nvPr/>
        </p:nvSpPr>
        <p:spPr>
          <a:xfrm>
            <a:off x="4062325" y="2086699"/>
            <a:ext cx="4167275" cy="1815882"/>
          </a:xfrm>
          <a:prstGeom prst="rect">
            <a:avLst/>
          </a:prstGeom>
          <a:solidFill>
            <a:schemeClr val="tx2"/>
          </a:solidFill>
        </p:spPr>
        <p:txBody>
          <a:bodyPr wrap="square" rtlCol="0">
            <a:spAutoFit/>
          </a:bodyPr>
          <a:lstStyle/>
          <a:p>
            <a:r>
              <a:rPr lang="en-US" sz="1400" dirty="0">
                <a:solidFill>
                  <a:srgbClr val="00FA00"/>
                </a:solidFill>
              </a:rPr>
              <a:t>127.0.0.1:6379&gt; set user:1000:firstname </a:t>
            </a:r>
            <a:r>
              <a:rPr lang="en-US" sz="1400" dirty="0" err="1">
                <a:solidFill>
                  <a:srgbClr val="00FA00"/>
                </a:solidFill>
              </a:rPr>
              <a:t>Eivind</a:t>
            </a:r>
            <a:endParaRPr lang="en-US" sz="1400" dirty="0">
              <a:solidFill>
                <a:srgbClr val="00FA00"/>
              </a:solidFill>
            </a:endParaRPr>
          </a:p>
          <a:p>
            <a:r>
              <a:rPr lang="en-US" sz="1400" dirty="0">
                <a:solidFill>
                  <a:srgbClr val="00FA00"/>
                </a:solidFill>
              </a:rPr>
              <a:t>OK</a:t>
            </a:r>
          </a:p>
          <a:p>
            <a:r>
              <a:rPr lang="en-US" sz="1400" dirty="0">
                <a:solidFill>
                  <a:srgbClr val="00FA00"/>
                </a:solidFill>
              </a:rPr>
              <a:t>127.0.0.1:6379&gt; set user:1000:lastname </a:t>
            </a:r>
            <a:r>
              <a:rPr lang="en-US" sz="1400" dirty="0" err="1" smtClean="0">
                <a:solidFill>
                  <a:srgbClr val="00FA00"/>
                </a:solidFill>
              </a:rPr>
              <a:t>Fjellstøl</a:t>
            </a:r>
            <a:endParaRPr lang="en-US" sz="1400" dirty="0">
              <a:solidFill>
                <a:srgbClr val="00FA00"/>
              </a:solidFill>
            </a:endParaRPr>
          </a:p>
          <a:p>
            <a:r>
              <a:rPr lang="en-US" sz="1400" dirty="0">
                <a:solidFill>
                  <a:srgbClr val="00FA00"/>
                </a:solidFill>
              </a:rPr>
              <a:t>OK</a:t>
            </a:r>
          </a:p>
          <a:p>
            <a:r>
              <a:rPr lang="en-US" sz="1400" dirty="0">
                <a:solidFill>
                  <a:srgbClr val="00FA00"/>
                </a:solidFill>
              </a:rPr>
              <a:t>127.0.0.1:6379&gt; get user:1000:firstname</a:t>
            </a:r>
          </a:p>
          <a:p>
            <a:r>
              <a:rPr lang="en-US" sz="1400" dirty="0">
                <a:solidFill>
                  <a:srgbClr val="00FA00"/>
                </a:solidFill>
              </a:rPr>
              <a:t>"</a:t>
            </a:r>
            <a:r>
              <a:rPr lang="en-US" sz="1400" dirty="0" err="1">
                <a:solidFill>
                  <a:srgbClr val="00FA00"/>
                </a:solidFill>
              </a:rPr>
              <a:t>Eivind</a:t>
            </a:r>
            <a:r>
              <a:rPr lang="en-US" sz="1400" dirty="0">
                <a:solidFill>
                  <a:srgbClr val="00FA00"/>
                </a:solidFill>
              </a:rPr>
              <a:t>”</a:t>
            </a:r>
          </a:p>
          <a:p>
            <a:r>
              <a:rPr lang="en-US" sz="1400" dirty="0">
                <a:solidFill>
                  <a:srgbClr val="00FA00"/>
                </a:solidFill>
              </a:rPr>
              <a:t>127.0.0.1:6379&gt; get user:1000:lastname</a:t>
            </a:r>
          </a:p>
          <a:p>
            <a:r>
              <a:rPr lang="en-US" sz="1400" dirty="0" smtClean="0">
                <a:solidFill>
                  <a:srgbClr val="00FA00"/>
                </a:solidFill>
              </a:rPr>
              <a:t>”</a:t>
            </a:r>
            <a:r>
              <a:rPr lang="en-US" sz="1400" dirty="0" err="1" smtClean="0">
                <a:solidFill>
                  <a:srgbClr val="00FA00"/>
                </a:solidFill>
              </a:rPr>
              <a:t>Fjellst</a:t>
            </a:r>
            <a:r>
              <a:rPr lang="en-US" sz="1400" dirty="0" smtClean="0">
                <a:solidFill>
                  <a:srgbClr val="00FA00"/>
                </a:solidFill>
              </a:rPr>
              <a:t>\xc3\xb8l</a:t>
            </a:r>
            <a:r>
              <a:rPr lang="en-US" sz="1400" dirty="0">
                <a:solidFill>
                  <a:srgbClr val="00FA00"/>
                </a:solidFill>
              </a:rPr>
              <a:t>"</a:t>
            </a:r>
            <a:endParaRPr lang="en-US" sz="1400" dirty="0">
              <a:solidFill>
                <a:srgbClr val="00FA00"/>
              </a:solidFill>
            </a:endParaRPr>
          </a:p>
        </p:txBody>
      </p:sp>
    </p:spTree>
    <p:extLst>
      <p:ext uri="{BB962C8B-B14F-4D97-AF65-F5344CB8AC3E}">
        <p14:creationId xmlns:p14="http://schemas.microsoft.com/office/powerpoint/2010/main" val="61213002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solidFill>
            <a:schemeClr val="tx2"/>
          </a:solidFill>
        </p:spPr>
        <p:txBody>
          <a:bodyPr/>
          <a:lstStyle/>
          <a:p>
            <a:r>
              <a:rPr lang="en-US" dirty="0">
                <a:solidFill>
                  <a:srgbClr val="00FA00"/>
                </a:solidFill>
              </a:rPr>
              <a:t>SADD users per</a:t>
            </a:r>
            <a:br>
              <a:rPr lang="en-US" dirty="0">
                <a:solidFill>
                  <a:srgbClr val="00FA00"/>
                </a:solidFill>
              </a:rPr>
            </a:br>
            <a:r>
              <a:rPr lang="en-US" dirty="0">
                <a:solidFill>
                  <a:srgbClr val="00FA00"/>
                </a:solidFill>
              </a:rPr>
              <a:t>(integer) </a:t>
            </a:r>
            <a:r>
              <a:rPr lang="en-US" dirty="0" smtClean="0">
                <a:solidFill>
                  <a:srgbClr val="00FA00"/>
                </a:solidFill>
              </a:rPr>
              <a:t>1</a:t>
            </a:r>
          </a:p>
          <a:p>
            <a:r>
              <a:rPr lang="en-US" dirty="0" smtClean="0">
                <a:solidFill>
                  <a:srgbClr val="00FA00"/>
                </a:solidFill>
              </a:rPr>
              <a:t>SADD users </a:t>
            </a:r>
            <a:r>
              <a:rPr lang="en-US" dirty="0" err="1" smtClean="0">
                <a:solidFill>
                  <a:srgbClr val="00FA00"/>
                </a:solidFill>
              </a:rPr>
              <a:t>kari</a:t>
            </a:r>
            <a:r>
              <a:rPr lang="en-US" dirty="0">
                <a:solidFill>
                  <a:srgbClr val="00FA00"/>
                </a:solidFill>
              </a:rPr>
              <a:t/>
            </a:r>
            <a:br>
              <a:rPr lang="en-US" dirty="0">
                <a:solidFill>
                  <a:srgbClr val="00FA00"/>
                </a:solidFill>
              </a:rPr>
            </a:br>
            <a:r>
              <a:rPr lang="en-US" dirty="0">
                <a:solidFill>
                  <a:srgbClr val="00FA00"/>
                </a:solidFill>
              </a:rPr>
              <a:t>(integer) </a:t>
            </a:r>
            <a:r>
              <a:rPr lang="en-US" dirty="0" smtClean="0">
                <a:solidFill>
                  <a:srgbClr val="00FA00"/>
                </a:solidFill>
              </a:rPr>
              <a:t>1</a:t>
            </a:r>
          </a:p>
          <a:p>
            <a:r>
              <a:rPr lang="en-US" dirty="0" smtClean="0">
                <a:solidFill>
                  <a:srgbClr val="00FA00"/>
                </a:solidFill>
              </a:rPr>
              <a:t>SMEMBER users</a:t>
            </a:r>
            <a:br>
              <a:rPr lang="en-US" dirty="0" smtClean="0">
                <a:solidFill>
                  <a:srgbClr val="00FA00"/>
                </a:solidFill>
              </a:rPr>
            </a:br>
            <a:r>
              <a:rPr lang="es-ES_tradnl" dirty="0">
                <a:solidFill>
                  <a:srgbClr val="00FA00"/>
                </a:solidFill>
              </a:rPr>
              <a:t>1) </a:t>
            </a:r>
            <a:r>
              <a:rPr lang="es-ES_tradnl" dirty="0" smtClean="0">
                <a:solidFill>
                  <a:srgbClr val="00FA00"/>
                </a:solidFill>
              </a:rPr>
              <a:t>”per” 2</a:t>
            </a:r>
            <a:r>
              <a:rPr lang="es-ES_tradnl" dirty="0">
                <a:solidFill>
                  <a:srgbClr val="00FA00"/>
                </a:solidFill>
              </a:rPr>
              <a:t>) </a:t>
            </a:r>
            <a:r>
              <a:rPr lang="es-ES_tradnl" dirty="0" smtClean="0">
                <a:solidFill>
                  <a:srgbClr val="00FA00"/>
                </a:solidFill>
              </a:rPr>
              <a:t>”</a:t>
            </a:r>
            <a:r>
              <a:rPr lang="es-ES_tradnl" dirty="0" err="1" smtClean="0">
                <a:solidFill>
                  <a:srgbClr val="00FA00"/>
                </a:solidFill>
              </a:rPr>
              <a:t>kari</a:t>
            </a:r>
            <a:r>
              <a:rPr lang="es-ES_tradnl" dirty="0" smtClean="0">
                <a:solidFill>
                  <a:srgbClr val="00FA00"/>
                </a:solidFill>
              </a:rPr>
              <a:t>”</a:t>
            </a:r>
          </a:p>
          <a:p>
            <a:r>
              <a:rPr lang="es-ES_tradnl" dirty="0" smtClean="0">
                <a:solidFill>
                  <a:srgbClr val="00FA00"/>
                </a:solidFill>
              </a:rPr>
              <a:t>SADD </a:t>
            </a:r>
            <a:r>
              <a:rPr lang="es-ES_tradnl" dirty="0" err="1" smtClean="0">
                <a:solidFill>
                  <a:srgbClr val="00FA00"/>
                </a:solidFill>
              </a:rPr>
              <a:t>users</a:t>
            </a:r>
            <a:r>
              <a:rPr lang="es-ES_tradnl" dirty="0" smtClean="0">
                <a:solidFill>
                  <a:srgbClr val="00FA00"/>
                </a:solidFill>
              </a:rPr>
              <a:t> ola </a:t>
            </a:r>
            <a:r>
              <a:rPr lang="es-ES_tradnl" dirty="0" err="1" smtClean="0">
                <a:solidFill>
                  <a:srgbClr val="00FA00"/>
                </a:solidFill>
              </a:rPr>
              <a:t>hilde</a:t>
            </a:r>
            <a:r>
              <a:rPr lang="en-US" dirty="0">
                <a:solidFill>
                  <a:srgbClr val="00FA00"/>
                </a:solidFill>
              </a:rPr>
              <a:t/>
            </a:r>
            <a:br>
              <a:rPr lang="en-US" dirty="0">
                <a:solidFill>
                  <a:srgbClr val="00FA00"/>
                </a:solidFill>
              </a:rPr>
            </a:br>
            <a:r>
              <a:rPr lang="es-ES_tradnl" dirty="0">
                <a:solidFill>
                  <a:srgbClr val="00FA00"/>
                </a:solidFill>
              </a:rPr>
              <a:t>1) "</a:t>
            </a:r>
            <a:r>
              <a:rPr lang="es-ES_tradnl" dirty="0" smtClean="0">
                <a:solidFill>
                  <a:srgbClr val="00FA00"/>
                </a:solidFill>
              </a:rPr>
              <a:t>ola” 2</a:t>
            </a:r>
            <a:r>
              <a:rPr lang="es-ES_tradnl" dirty="0">
                <a:solidFill>
                  <a:srgbClr val="00FA00"/>
                </a:solidFill>
              </a:rPr>
              <a:t>) "</a:t>
            </a:r>
            <a:r>
              <a:rPr lang="es-ES_tradnl" dirty="0" err="1">
                <a:solidFill>
                  <a:srgbClr val="00FA00"/>
                </a:solidFill>
              </a:rPr>
              <a:t>espen</a:t>
            </a:r>
            <a:r>
              <a:rPr lang="es-ES_tradnl" dirty="0">
                <a:solidFill>
                  <a:srgbClr val="00FA00"/>
                </a:solidFill>
              </a:rPr>
              <a:t>” </a:t>
            </a:r>
            <a:r>
              <a:rPr lang="es-ES_tradnl" dirty="0" smtClean="0">
                <a:solidFill>
                  <a:srgbClr val="00FA00"/>
                </a:solidFill>
              </a:rPr>
              <a:t>3) </a:t>
            </a:r>
            <a:r>
              <a:rPr lang="es-ES_tradnl" dirty="0">
                <a:solidFill>
                  <a:srgbClr val="00FA00"/>
                </a:solidFill>
              </a:rPr>
              <a:t>"</a:t>
            </a:r>
            <a:r>
              <a:rPr lang="es-ES_tradnl" dirty="0" smtClean="0">
                <a:solidFill>
                  <a:srgbClr val="00FA00"/>
                </a:solidFill>
              </a:rPr>
              <a:t>ola” 4) ”</a:t>
            </a:r>
            <a:r>
              <a:rPr lang="es-ES_tradnl" dirty="0" err="1" smtClean="0">
                <a:solidFill>
                  <a:srgbClr val="00FA00"/>
                </a:solidFill>
              </a:rPr>
              <a:t>hilde</a:t>
            </a:r>
            <a:r>
              <a:rPr lang="es-ES_tradnl" dirty="0" smtClean="0">
                <a:solidFill>
                  <a:srgbClr val="00FA00"/>
                </a:solidFill>
              </a:rPr>
              <a:t>”</a:t>
            </a:r>
          </a:p>
          <a:p>
            <a:r>
              <a:rPr lang="es-ES_tradnl" dirty="0" smtClean="0">
                <a:solidFill>
                  <a:srgbClr val="00FA00"/>
                </a:solidFill>
              </a:rPr>
              <a:t>SCARD </a:t>
            </a:r>
            <a:r>
              <a:rPr lang="es-ES_tradnl" dirty="0" err="1" smtClean="0">
                <a:solidFill>
                  <a:srgbClr val="00FA00"/>
                </a:solidFill>
              </a:rPr>
              <a:t>users</a:t>
            </a:r>
            <a:r>
              <a:rPr lang="es-ES_tradnl" dirty="0" smtClean="0">
                <a:solidFill>
                  <a:srgbClr val="00FA00"/>
                </a:solidFill>
              </a:rPr>
              <a:t> </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integer</a:t>
            </a:r>
            <a:r>
              <a:rPr lang="es-ES_tradnl" dirty="0" smtClean="0">
                <a:solidFill>
                  <a:srgbClr val="00FA00"/>
                </a:solidFill>
              </a:rPr>
              <a:t>) 4</a:t>
            </a:r>
          </a:p>
          <a:p>
            <a:r>
              <a:rPr lang="es-ES_tradnl" dirty="0" smtClean="0">
                <a:solidFill>
                  <a:srgbClr val="00FA00"/>
                </a:solidFill>
              </a:rPr>
              <a:t>SPOP </a:t>
            </a:r>
            <a:r>
              <a:rPr lang="es-ES_tradnl" dirty="0" err="1" smtClean="0">
                <a:solidFill>
                  <a:srgbClr val="00FA00"/>
                </a:solidFill>
              </a:rPr>
              <a:t>users</a:t>
            </a:r>
            <a:r>
              <a:rPr lang="es-ES_tradnl" dirty="0" smtClean="0">
                <a:solidFill>
                  <a:srgbClr val="00FA00"/>
                </a:solidFill>
              </a:rPr>
              <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kari</a:t>
            </a:r>
            <a:r>
              <a:rPr lang="es-ES_tradnl" dirty="0" smtClean="0">
                <a:solidFill>
                  <a:srgbClr val="00FA00"/>
                </a:solidFill>
              </a:rPr>
              <a:t>”</a:t>
            </a:r>
          </a:p>
        </p:txBody>
      </p:sp>
      <p:sp>
        <p:nvSpPr>
          <p:cNvPr id="11" name="Content Placeholder 10"/>
          <p:cNvSpPr>
            <a:spLocks noGrp="1"/>
          </p:cNvSpPr>
          <p:nvPr>
            <p:ph idx="10"/>
          </p:nvPr>
        </p:nvSpPr>
        <p:spPr>
          <a:solidFill>
            <a:schemeClr val="tx2"/>
          </a:solidFill>
        </p:spPr>
        <p:txBody>
          <a:bodyPr/>
          <a:lstStyle/>
          <a:p>
            <a:r>
              <a:rPr lang="en-US" dirty="0" smtClean="0">
                <a:solidFill>
                  <a:srgbClr val="00FA00"/>
                </a:solidFill>
              </a:rPr>
              <a:t>LPUSH </a:t>
            </a:r>
            <a:r>
              <a:rPr lang="en-US" dirty="0" err="1" smtClean="0">
                <a:solidFill>
                  <a:srgbClr val="00FA00"/>
                </a:solidFill>
              </a:rPr>
              <a:t>per:cart</a:t>
            </a:r>
            <a:r>
              <a:rPr lang="en-US" dirty="0" smtClean="0">
                <a:solidFill>
                  <a:srgbClr val="00FA00"/>
                </a:solidFill>
              </a:rPr>
              <a:t> wine </a:t>
            </a:r>
            <a:r>
              <a:rPr lang="en-US" dirty="0">
                <a:solidFill>
                  <a:srgbClr val="00FA00"/>
                </a:solidFill>
              </a:rPr>
              <a:t>cheese biscuit</a:t>
            </a:r>
            <a:br>
              <a:rPr lang="en-US" dirty="0">
                <a:solidFill>
                  <a:srgbClr val="00FA00"/>
                </a:solidFill>
              </a:rPr>
            </a:br>
            <a:r>
              <a:rPr lang="en-US" dirty="0">
                <a:solidFill>
                  <a:srgbClr val="00FA00"/>
                </a:solidFill>
              </a:rPr>
              <a:t>(integer) </a:t>
            </a:r>
            <a:r>
              <a:rPr lang="en-US" dirty="0" smtClean="0">
                <a:solidFill>
                  <a:srgbClr val="00FA00"/>
                </a:solidFill>
              </a:rPr>
              <a:t>3</a:t>
            </a:r>
          </a:p>
          <a:p>
            <a:r>
              <a:rPr lang="en-US" dirty="0" smtClean="0">
                <a:solidFill>
                  <a:srgbClr val="00FA00"/>
                </a:solidFill>
              </a:rPr>
              <a:t>LLEN </a:t>
            </a:r>
            <a:r>
              <a:rPr lang="en-US" dirty="0" err="1" smtClean="0">
                <a:solidFill>
                  <a:srgbClr val="00FA00"/>
                </a:solidFill>
              </a:rPr>
              <a:t>per:cart</a:t>
            </a:r>
            <a:r>
              <a:rPr lang="en-US" dirty="0">
                <a:solidFill>
                  <a:srgbClr val="00FA00"/>
                </a:solidFill>
              </a:rPr>
              <a:t/>
            </a:r>
            <a:br>
              <a:rPr lang="en-US" dirty="0">
                <a:solidFill>
                  <a:srgbClr val="00FA00"/>
                </a:solidFill>
              </a:rPr>
            </a:br>
            <a:r>
              <a:rPr lang="en-US" dirty="0">
                <a:solidFill>
                  <a:srgbClr val="00FA00"/>
                </a:solidFill>
              </a:rPr>
              <a:t>(integer) </a:t>
            </a:r>
            <a:r>
              <a:rPr lang="en-US" dirty="0" smtClean="0">
                <a:solidFill>
                  <a:srgbClr val="00FA00"/>
                </a:solidFill>
              </a:rPr>
              <a:t>3</a:t>
            </a:r>
          </a:p>
          <a:p>
            <a:r>
              <a:rPr lang="en-US" dirty="0">
                <a:solidFill>
                  <a:srgbClr val="00FA00"/>
                </a:solidFill>
              </a:rPr>
              <a:t>LINDEX </a:t>
            </a:r>
            <a:r>
              <a:rPr lang="en-US" dirty="0" err="1">
                <a:solidFill>
                  <a:srgbClr val="00FA00"/>
                </a:solidFill>
              </a:rPr>
              <a:t>per:cart</a:t>
            </a:r>
            <a:r>
              <a:rPr lang="en-US" dirty="0">
                <a:solidFill>
                  <a:srgbClr val="00FA00"/>
                </a:solidFill>
              </a:rPr>
              <a:t> </a:t>
            </a:r>
            <a:r>
              <a:rPr lang="en-US" dirty="0" smtClean="0">
                <a:solidFill>
                  <a:srgbClr val="00FA00"/>
                </a:solidFill>
              </a:rPr>
              <a:t>2</a:t>
            </a:r>
            <a:br>
              <a:rPr lang="en-US" dirty="0" smtClean="0">
                <a:solidFill>
                  <a:srgbClr val="00FA00"/>
                </a:solidFill>
              </a:rPr>
            </a:br>
            <a:r>
              <a:rPr lang="en-US" dirty="0" smtClean="0">
                <a:solidFill>
                  <a:srgbClr val="00FA00"/>
                </a:solidFill>
              </a:rPr>
              <a:t>“cheese”</a:t>
            </a:r>
          </a:p>
          <a:p>
            <a:r>
              <a:rPr lang="en-US" dirty="0" smtClean="0">
                <a:solidFill>
                  <a:srgbClr val="00FA00"/>
                </a:solidFill>
              </a:rPr>
              <a:t>LOPOP </a:t>
            </a:r>
            <a:r>
              <a:rPr lang="en-US" dirty="0" err="1" smtClean="0">
                <a:solidFill>
                  <a:srgbClr val="00FA00"/>
                </a:solidFill>
              </a:rPr>
              <a:t>per:cart</a:t>
            </a:r>
            <a:r>
              <a:rPr lang="en-US" dirty="0" smtClean="0">
                <a:solidFill>
                  <a:srgbClr val="00FA00"/>
                </a:solidFill>
              </a:rPr>
              <a:t/>
            </a:r>
            <a:br>
              <a:rPr lang="en-US" dirty="0" smtClean="0">
                <a:solidFill>
                  <a:srgbClr val="00FA00"/>
                </a:solidFill>
              </a:rPr>
            </a:br>
            <a:r>
              <a:rPr lang="en-US" dirty="0" smtClean="0">
                <a:solidFill>
                  <a:srgbClr val="00FA00"/>
                </a:solidFill>
              </a:rPr>
              <a:t>“biscuit”</a:t>
            </a:r>
            <a:br>
              <a:rPr lang="en-US" dirty="0" smtClean="0">
                <a:solidFill>
                  <a:srgbClr val="00FA00"/>
                </a:solidFill>
              </a:rPr>
            </a:br>
            <a:r>
              <a:rPr lang="en-US" dirty="0" smtClean="0">
                <a:solidFill>
                  <a:srgbClr val="00FA00"/>
                </a:solidFill>
              </a:rPr>
              <a:t/>
            </a:r>
            <a:br>
              <a:rPr lang="en-US" dirty="0" smtClean="0">
                <a:solidFill>
                  <a:srgbClr val="00FA00"/>
                </a:solidFill>
              </a:rPr>
            </a:br>
            <a:r>
              <a:rPr lang="en-US" dirty="0" smtClean="0">
                <a:solidFill>
                  <a:srgbClr val="00FA00"/>
                </a:solidFill>
              </a:rPr>
              <a:t>LRANGE </a:t>
            </a:r>
            <a:r>
              <a:rPr lang="en-US" dirty="0" err="1" smtClean="0">
                <a:solidFill>
                  <a:srgbClr val="00FA00"/>
                </a:solidFill>
              </a:rPr>
              <a:t>per:cart</a:t>
            </a:r>
            <a:r>
              <a:rPr lang="en-US" dirty="0">
                <a:solidFill>
                  <a:srgbClr val="00FA00"/>
                </a:solidFill>
              </a:rPr>
              <a:t> 0 100</a:t>
            </a:r>
            <a:br>
              <a:rPr lang="en-US" dirty="0">
                <a:solidFill>
                  <a:srgbClr val="00FA00"/>
                </a:solidFill>
              </a:rPr>
            </a:br>
            <a:r>
              <a:rPr lang="en-US" dirty="0">
                <a:solidFill>
                  <a:srgbClr val="00FA00"/>
                </a:solidFill>
              </a:rPr>
              <a:t> 1) "</a:t>
            </a:r>
            <a:r>
              <a:rPr lang="en-US" dirty="0" smtClean="0">
                <a:solidFill>
                  <a:srgbClr val="00FA00"/>
                </a:solidFill>
              </a:rPr>
              <a:t>cheese” 2</a:t>
            </a:r>
            <a:r>
              <a:rPr lang="en-US" dirty="0">
                <a:solidFill>
                  <a:srgbClr val="00FA00"/>
                </a:solidFill>
              </a:rPr>
              <a:t>) "</a:t>
            </a:r>
            <a:r>
              <a:rPr lang="en-US" dirty="0" smtClean="0">
                <a:solidFill>
                  <a:srgbClr val="00FA00"/>
                </a:solidFill>
              </a:rPr>
              <a:t>wine”</a:t>
            </a:r>
          </a:p>
          <a:p>
            <a:r>
              <a:rPr lang="en-US" dirty="0">
                <a:solidFill>
                  <a:srgbClr val="00FA00"/>
                </a:solidFill>
              </a:rPr>
              <a:t>LLEN </a:t>
            </a:r>
            <a:r>
              <a:rPr lang="en-US" dirty="0" err="1" smtClean="0">
                <a:solidFill>
                  <a:srgbClr val="00FA00"/>
                </a:solidFill>
              </a:rPr>
              <a:t>per:cart</a:t>
            </a:r>
            <a:r>
              <a:rPr lang="en-US" dirty="0" smtClean="0">
                <a:solidFill>
                  <a:srgbClr val="00FA00"/>
                </a:solidFill>
              </a:rPr>
              <a:t/>
            </a:r>
            <a:br>
              <a:rPr lang="en-US" dirty="0" smtClean="0">
                <a:solidFill>
                  <a:srgbClr val="00FA00"/>
                </a:solidFill>
              </a:rPr>
            </a:br>
            <a:r>
              <a:rPr lang="en-US" dirty="0" smtClean="0">
                <a:solidFill>
                  <a:srgbClr val="00FA00"/>
                </a:solidFill>
              </a:rPr>
              <a:t>(integer</a:t>
            </a:r>
            <a:r>
              <a:rPr lang="en-US" dirty="0">
                <a:solidFill>
                  <a:srgbClr val="00FA00"/>
                </a:solidFill>
              </a:rPr>
              <a:t>) 2</a:t>
            </a:r>
          </a:p>
        </p:txBody>
      </p:sp>
      <p:sp>
        <p:nvSpPr>
          <p:cNvPr id="12" name="Text Placeholder 11"/>
          <p:cNvSpPr>
            <a:spLocks noGrp="1"/>
          </p:cNvSpPr>
          <p:nvPr>
            <p:ph type="body" sz="quarter" idx="11"/>
          </p:nvPr>
        </p:nvSpPr>
        <p:spPr>
          <a:xfrm>
            <a:off x="367942" y="1038273"/>
            <a:ext cx="1653708" cy="246221"/>
          </a:xfrm>
        </p:spPr>
        <p:txBody>
          <a:bodyPr/>
          <a:lstStyle/>
          <a:p>
            <a:r>
              <a:rPr lang="en-US" dirty="0" smtClean="0"/>
              <a:t>SET-commands</a:t>
            </a:r>
            <a:endParaRPr lang="en-US" dirty="0"/>
          </a:p>
        </p:txBody>
      </p:sp>
      <p:sp>
        <p:nvSpPr>
          <p:cNvPr id="13" name="Text Placeholder 12"/>
          <p:cNvSpPr>
            <a:spLocks noGrp="1"/>
          </p:cNvSpPr>
          <p:nvPr>
            <p:ph type="body" sz="quarter" idx="12"/>
          </p:nvPr>
        </p:nvSpPr>
        <p:spPr>
          <a:xfrm>
            <a:off x="4725392" y="1038273"/>
            <a:ext cx="1722638" cy="246221"/>
          </a:xfrm>
        </p:spPr>
        <p:txBody>
          <a:bodyPr/>
          <a:lstStyle/>
          <a:p>
            <a:r>
              <a:rPr lang="en-US" dirty="0" smtClean="0"/>
              <a:t>LIST-commands</a:t>
            </a:r>
            <a:endParaRPr lang="en-US" dirty="0"/>
          </a:p>
        </p:txBody>
      </p:sp>
      <p:sp>
        <p:nvSpPr>
          <p:cNvPr id="6" name="Title 5"/>
          <p:cNvSpPr>
            <a:spLocks noGrp="1"/>
          </p:cNvSpPr>
          <p:nvPr>
            <p:ph type="title"/>
          </p:nvPr>
        </p:nvSpPr>
        <p:spPr>
          <a:xfrm>
            <a:off x="376445" y="294936"/>
            <a:ext cx="1511349" cy="261610"/>
          </a:xfrm>
        </p:spPr>
        <p:txBody>
          <a:bodyPr/>
          <a:lstStyle/>
          <a:p>
            <a:r>
              <a:rPr lang="en-US" dirty="0" err="1" smtClean="0"/>
              <a:t>Redis</a:t>
            </a:r>
            <a:r>
              <a:rPr lang="en-US" dirty="0" smtClean="0"/>
              <a:t>-cli</a:t>
            </a:r>
            <a:endParaRPr lang="en-US" dirty="0"/>
          </a:p>
        </p:txBody>
      </p:sp>
    </p:spTree>
    <p:extLst>
      <p:ext uri="{BB962C8B-B14F-4D97-AF65-F5344CB8AC3E}">
        <p14:creationId xmlns:p14="http://schemas.microsoft.com/office/powerpoint/2010/main" val="13268388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solidFill>
            <a:schemeClr val="tx2"/>
          </a:solidFill>
        </p:spPr>
        <p:txBody>
          <a:bodyPr/>
          <a:lstStyle/>
          <a:p>
            <a:r>
              <a:rPr lang="es-ES_tradnl" dirty="0" smtClean="0">
                <a:solidFill>
                  <a:srgbClr val="00FA00"/>
                </a:solidFill>
              </a:rPr>
              <a:t>HSET product:1000 </a:t>
            </a:r>
            <a:r>
              <a:rPr lang="es-ES_tradnl" dirty="0" err="1" smtClean="0">
                <a:solidFill>
                  <a:srgbClr val="00FA00"/>
                </a:solidFill>
              </a:rPr>
              <a:t>name</a:t>
            </a:r>
            <a:r>
              <a:rPr lang="es-ES_tradnl" dirty="0">
                <a:solidFill>
                  <a:srgbClr val="00FA00"/>
                </a:solidFill>
              </a:rPr>
              <a:t> </a:t>
            </a:r>
            <a:r>
              <a:rPr lang="es-ES_tradnl" dirty="0" err="1" smtClean="0">
                <a:solidFill>
                  <a:srgbClr val="00FA00"/>
                </a:solidFill>
              </a:rPr>
              <a:t>Pellegrino</a:t>
            </a:r>
            <a:r>
              <a:rPr lang="es-ES_tradnl" dirty="0">
                <a:solidFill>
                  <a:srgbClr val="00FA00"/>
                </a:solidFill>
              </a:rPr>
              <a:t/>
            </a:r>
            <a:br>
              <a:rPr lang="es-ES_tradnl" dirty="0">
                <a:solidFill>
                  <a:srgbClr val="00FA00"/>
                </a:solidFill>
              </a:rPr>
            </a:br>
            <a:r>
              <a:rPr lang="es-ES_tradnl" dirty="0">
                <a:solidFill>
                  <a:srgbClr val="00FA00"/>
                </a:solidFill>
              </a:rPr>
              <a:t>(</a:t>
            </a:r>
            <a:r>
              <a:rPr lang="es-ES_tradnl" dirty="0" err="1">
                <a:solidFill>
                  <a:srgbClr val="00FA00"/>
                </a:solidFill>
              </a:rPr>
              <a:t>integer</a:t>
            </a:r>
            <a:r>
              <a:rPr lang="es-ES_tradnl" dirty="0">
                <a:solidFill>
                  <a:srgbClr val="00FA00"/>
                </a:solidFill>
              </a:rPr>
              <a:t>) </a:t>
            </a:r>
            <a:r>
              <a:rPr lang="es-ES_tradnl" dirty="0" smtClean="0">
                <a:solidFill>
                  <a:srgbClr val="00FA00"/>
                </a:solidFill>
              </a:rPr>
              <a:t>1</a:t>
            </a:r>
          </a:p>
          <a:p>
            <a:r>
              <a:rPr lang="es-ES_tradnl" dirty="0">
                <a:solidFill>
                  <a:srgbClr val="00FA00"/>
                </a:solidFill>
              </a:rPr>
              <a:t>HGET product:1000 </a:t>
            </a:r>
            <a:r>
              <a:rPr lang="es-ES_tradnl" dirty="0" err="1" smtClean="0">
                <a:solidFill>
                  <a:srgbClr val="00FA00"/>
                </a:solidFill>
              </a:rPr>
              <a:t>name</a:t>
            </a:r>
            <a:r>
              <a:rPr lang="es-ES_tradnl" dirty="0">
                <a:solidFill>
                  <a:srgbClr val="00FA00"/>
                </a:solidFill>
              </a:rPr>
              <a:t/>
            </a:r>
            <a:br>
              <a:rPr lang="es-ES_tradnl" dirty="0">
                <a:solidFill>
                  <a:srgbClr val="00FA00"/>
                </a:solidFill>
              </a:rPr>
            </a:br>
            <a:r>
              <a:rPr lang="es-ES_tradnl" dirty="0" smtClean="0">
                <a:solidFill>
                  <a:srgbClr val="00FA00"/>
                </a:solidFill>
              </a:rPr>
              <a:t>“</a:t>
            </a:r>
            <a:r>
              <a:rPr lang="es-ES_tradnl" dirty="0" err="1">
                <a:solidFill>
                  <a:srgbClr val="00FA00"/>
                </a:solidFill>
              </a:rPr>
              <a:t>Pellegrino</a:t>
            </a:r>
            <a:r>
              <a:rPr lang="es-ES_tradnl" dirty="0">
                <a:solidFill>
                  <a:srgbClr val="00FA00"/>
                </a:solidFill>
              </a:rPr>
              <a:t>”</a:t>
            </a:r>
            <a:br>
              <a:rPr lang="es-ES_tradnl" dirty="0">
                <a:solidFill>
                  <a:srgbClr val="00FA00"/>
                </a:solidFill>
              </a:rPr>
            </a:br>
            <a:r>
              <a:rPr lang="es-ES_tradnl" dirty="0">
                <a:solidFill>
                  <a:srgbClr val="00FA00"/>
                </a:solidFill>
              </a:rPr>
              <a:t/>
            </a:r>
            <a:br>
              <a:rPr lang="es-ES_tradnl" dirty="0">
                <a:solidFill>
                  <a:srgbClr val="00FA00"/>
                </a:solidFill>
              </a:rPr>
            </a:br>
            <a:r>
              <a:rPr lang="es-ES_tradnl" dirty="0" smtClean="0">
                <a:solidFill>
                  <a:srgbClr val="00FA00"/>
                </a:solidFill>
              </a:rPr>
              <a:t>HSET </a:t>
            </a:r>
            <a:r>
              <a:rPr lang="es-ES_tradnl" dirty="0">
                <a:solidFill>
                  <a:srgbClr val="00FA00"/>
                </a:solidFill>
              </a:rPr>
              <a:t>product:1000 </a:t>
            </a:r>
            <a:r>
              <a:rPr lang="es-ES_tradnl" dirty="0" err="1">
                <a:solidFill>
                  <a:srgbClr val="00FA00"/>
                </a:solidFill>
              </a:rPr>
              <a:t>containerSize</a:t>
            </a:r>
            <a:r>
              <a:rPr lang="es-ES_tradnl" dirty="0">
                <a:solidFill>
                  <a:srgbClr val="00FA00"/>
                </a:solidFill>
              </a:rPr>
              <a:t> "75 </a:t>
            </a:r>
            <a:r>
              <a:rPr lang="es-ES_tradnl" dirty="0" smtClean="0">
                <a:solidFill>
                  <a:srgbClr val="00FA00"/>
                </a:solidFill>
              </a:rPr>
              <a:t>cl”</a:t>
            </a:r>
            <a:br>
              <a:rPr lang="es-ES_tradnl" dirty="0" smtClean="0">
                <a:solidFill>
                  <a:srgbClr val="00FA00"/>
                </a:solidFill>
              </a:rPr>
            </a:br>
            <a:r>
              <a:rPr lang="es-ES_tradnl" dirty="0" smtClean="0">
                <a:solidFill>
                  <a:srgbClr val="00FA00"/>
                </a:solidFill>
              </a:rPr>
              <a:t>(</a:t>
            </a:r>
            <a:r>
              <a:rPr lang="es-ES_tradnl" dirty="0" err="1" smtClean="0">
                <a:solidFill>
                  <a:srgbClr val="00FA00"/>
                </a:solidFill>
              </a:rPr>
              <a:t>integer</a:t>
            </a:r>
            <a:r>
              <a:rPr lang="es-ES_tradnl" dirty="0" smtClean="0">
                <a:solidFill>
                  <a:srgbClr val="00FA00"/>
                </a:solidFill>
              </a:rPr>
              <a:t>) 1 </a:t>
            </a:r>
            <a:br>
              <a:rPr lang="es-ES_tradnl" dirty="0" smtClean="0">
                <a:solidFill>
                  <a:srgbClr val="00FA00"/>
                </a:solidFill>
              </a:rPr>
            </a:br>
            <a:r>
              <a:rPr lang="es-ES_tradnl" dirty="0" smtClean="0">
                <a:solidFill>
                  <a:srgbClr val="00FA00"/>
                </a:solidFill>
              </a:rPr>
              <a:t>HKEYS </a:t>
            </a:r>
            <a:r>
              <a:rPr lang="es-ES_tradnl" dirty="0">
                <a:solidFill>
                  <a:srgbClr val="00FA00"/>
                </a:solidFill>
              </a:rPr>
              <a:t>product:1000</a:t>
            </a:r>
            <a:br>
              <a:rPr lang="es-ES_tradnl" dirty="0">
                <a:solidFill>
                  <a:srgbClr val="00FA00"/>
                </a:solidFill>
              </a:rPr>
            </a:br>
            <a:r>
              <a:rPr lang="es-ES_tradnl" dirty="0">
                <a:solidFill>
                  <a:srgbClr val="00FA00"/>
                </a:solidFill>
              </a:rPr>
              <a:t> 1) "</a:t>
            </a:r>
            <a:r>
              <a:rPr lang="es-ES_tradnl" dirty="0" err="1" smtClean="0">
                <a:solidFill>
                  <a:srgbClr val="00FA00"/>
                </a:solidFill>
              </a:rPr>
              <a:t>name</a:t>
            </a:r>
            <a:r>
              <a:rPr lang="es-ES_tradnl" dirty="0" smtClean="0">
                <a:solidFill>
                  <a:srgbClr val="00FA00"/>
                </a:solidFill>
              </a:rPr>
              <a:t>” 2</a:t>
            </a:r>
            <a:r>
              <a:rPr lang="es-ES_tradnl" dirty="0">
                <a:solidFill>
                  <a:srgbClr val="00FA00"/>
                </a:solidFill>
              </a:rPr>
              <a:t>) "</a:t>
            </a:r>
            <a:r>
              <a:rPr lang="es-ES_tradnl" dirty="0" err="1" smtClean="0">
                <a:solidFill>
                  <a:srgbClr val="00FA00"/>
                </a:solidFill>
              </a:rPr>
              <a:t>containerSize</a:t>
            </a:r>
            <a:r>
              <a:rPr lang="es-ES_tradnl" dirty="0" smtClean="0">
                <a:solidFill>
                  <a:srgbClr val="00FA00"/>
                </a:solidFill>
              </a:rPr>
              <a:t>”</a:t>
            </a:r>
          </a:p>
          <a:p>
            <a:r>
              <a:rPr lang="es-ES_tradnl" dirty="0">
                <a:solidFill>
                  <a:srgbClr val="00FA00"/>
                </a:solidFill>
              </a:rPr>
              <a:t>HVALS </a:t>
            </a:r>
            <a:r>
              <a:rPr lang="es-ES_tradnl" dirty="0" smtClean="0">
                <a:solidFill>
                  <a:srgbClr val="00FA00"/>
                </a:solidFill>
              </a:rPr>
              <a:t>product:1000</a:t>
            </a:r>
            <a:br>
              <a:rPr lang="es-ES_tradnl" dirty="0" smtClean="0">
                <a:solidFill>
                  <a:srgbClr val="00FA00"/>
                </a:solidFill>
              </a:rPr>
            </a:br>
            <a:r>
              <a:rPr lang="is-IS" dirty="0">
                <a:solidFill>
                  <a:srgbClr val="00FA00"/>
                </a:solidFill>
              </a:rPr>
              <a:t> 1) "</a:t>
            </a:r>
            <a:r>
              <a:rPr lang="is-IS" dirty="0" smtClean="0">
                <a:solidFill>
                  <a:srgbClr val="00FA00"/>
                </a:solidFill>
              </a:rPr>
              <a:t>Pellegrino” 2</a:t>
            </a:r>
            <a:r>
              <a:rPr lang="is-IS" dirty="0">
                <a:solidFill>
                  <a:srgbClr val="00FA00"/>
                </a:solidFill>
              </a:rPr>
              <a:t>) "75 </a:t>
            </a:r>
            <a:r>
              <a:rPr lang="is-IS" dirty="0" smtClean="0">
                <a:solidFill>
                  <a:srgbClr val="00FA00"/>
                </a:solidFill>
              </a:rPr>
              <a:t>cl”</a:t>
            </a:r>
          </a:p>
          <a:p>
            <a:r>
              <a:rPr lang="en-US" dirty="0">
                <a:solidFill>
                  <a:srgbClr val="00FA00"/>
                </a:solidFill>
              </a:rPr>
              <a:t>HGETALL product:1000</a:t>
            </a:r>
            <a:br>
              <a:rPr lang="en-US" dirty="0">
                <a:solidFill>
                  <a:srgbClr val="00FA00"/>
                </a:solidFill>
              </a:rPr>
            </a:br>
            <a:r>
              <a:rPr lang="en-US" dirty="0">
                <a:solidFill>
                  <a:srgbClr val="00FA00"/>
                </a:solidFill>
              </a:rPr>
              <a:t> 1) "</a:t>
            </a:r>
            <a:r>
              <a:rPr lang="en-US" dirty="0" smtClean="0">
                <a:solidFill>
                  <a:srgbClr val="00FA00"/>
                </a:solidFill>
              </a:rPr>
              <a:t>name” 2</a:t>
            </a:r>
            <a:r>
              <a:rPr lang="en-US" dirty="0">
                <a:solidFill>
                  <a:srgbClr val="00FA00"/>
                </a:solidFill>
              </a:rPr>
              <a:t>) "</a:t>
            </a:r>
            <a:r>
              <a:rPr lang="en-US" dirty="0" smtClean="0">
                <a:solidFill>
                  <a:srgbClr val="00FA00"/>
                </a:solidFill>
              </a:rPr>
              <a:t>Pellegrino” 3</a:t>
            </a:r>
            <a:r>
              <a:rPr lang="en-US" dirty="0">
                <a:solidFill>
                  <a:srgbClr val="00FA00"/>
                </a:solidFill>
              </a:rPr>
              <a:t>) "</a:t>
            </a:r>
            <a:r>
              <a:rPr lang="en-US" dirty="0" err="1" smtClean="0">
                <a:solidFill>
                  <a:srgbClr val="00FA00"/>
                </a:solidFill>
              </a:rPr>
              <a:t>containerSize</a:t>
            </a:r>
            <a:r>
              <a:rPr lang="en-US" dirty="0" smtClean="0">
                <a:solidFill>
                  <a:srgbClr val="00FA00"/>
                </a:solidFill>
              </a:rPr>
              <a:t>” 4</a:t>
            </a:r>
            <a:r>
              <a:rPr lang="en-US" dirty="0">
                <a:solidFill>
                  <a:srgbClr val="00FA00"/>
                </a:solidFill>
              </a:rPr>
              <a:t>) "75 cl"</a:t>
            </a:r>
            <a:endParaRPr lang="es-ES_tradnl" dirty="0">
              <a:solidFill>
                <a:srgbClr val="00FA00"/>
              </a:solidFill>
            </a:endParaRPr>
          </a:p>
        </p:txBody>
      </p:sp>
      <p:sp>
        <p:nvSpPr>
          <p:cNvPr id="11" name="Content Placeholder 10"/>
          <p:cNvSpPr>
            <a:spLocks noGrp="1"/>
          </p:cNvSpPr>
          <p:nvPr>
            <p:ph idx="10"/>
          </p:nvPr>
        </p:nvSpPr>
        <p:spPr>
          <a:solidFill>
            <a:schemeClr val="tx2"/>
          </a:solidFill>
        </p:spPr>
        <p:txBody>
          <a:bodyPr/>
          <a:lstStyle/>
          <a:p>
            <a:r>
              <a:rPr lang="en-US" dirty="0">
                <a:solidFill>
                  <a:srgbClr val="00FA00"/>
                </a:solidFill>
              </a:rPr>
              <a:t>SET </a:t>
            </a:r>
            <a:r>
              <a:rPr lang="en-US" dirty="0" err="1">
                <a:solidFill>
                  <a:srgbClr val="00FA00"/>
                </a:solidFill>
              </a:rPr>
              <a:t>userPrimary</a:t>
            </a:r>
            <a:r>
              <a:rPr lang="en-US" dirty="0">
                <a:solidFill>
                  <a:srgbClr val="00FA00"/>
                </a:solidFill>
              </a:rPr>
              <a:t> </a:t>
            </a:r>
            <a:r>
              <a:rPr lang="en-US" dirty="0" smtClean="0">
                <a:solidFill>
                  <a:srgbClr val="00FA00"/>
                </a:solidFill>
              </a:rPr>
              <a:t>“0”</a:t>
            </a:r>
            <a:br>
              <a:rPr lang="en-US" dirty="0" smtClean="0">
                <a:solidFill>
                  <a:srgbClr val="00FA00"/>
                </a:solidFill>
              </a:rPr>
            </a:br>
            <a:r>
              <a:rPr lang="en-US" dirty="0" smtClean="0">
                <a:solidFill>
                  <a:srgbClr val="00FA00"/>
                </a:solidFill>
              </a:rPr>
              <a:t>OK</a:t>
            </a:r>
          </a:p>
          <a:p>
            <a:r>
              <a:rPr lang="en-US" dirty="0">
                <a:solidFill>
                  <a:srgbClr val="00FA00"/>
                </a:solidFill>
              </a:rPr>
              <a:t>INCR </a:t>
            </a:r>
            <a:r>
              <a:rPr lang="en-US" dirty="0" err="1" smtClean="0">
                <a:solidFill>
                  <a:srgbClr val="00FA00"/>
                </a:solidFill>
              </a:rPr>
              <a:t>userPrimary</a:t>
            </a:r>
            <a:r>
              <a:rPr lang="en-US" dirty="0">
                <a:solidFill>
                  <a:srgbClr val="00FA00"/>
                </a:solidFill>
              </a:rPr>
              <a:t/>
            </a:r>
            <a:br>
              <a:rPr lang="en-US" dirty="0">
                <a:solidFill>
                  <a:srgbClr val="00FA00"/>
                </a:solidFill>
              </a:rPr>
            </a:br>
            <a:r>
              <a:rPr lang="en-US" dirty="0" smtClean="0">
                <a:solidFill>
                  <a:srgbClr val="00FA00"/>
                </a:solidFill>
              </a:rPr>
              <a:t>(</a:t>
            </a:r>
            <a:r>
              <a:rPr lang="en-US" dirty="0">
                <a:solidFill>
                  <a:srgbClr val="00FA00"/>
                </a:solidFill>
              </a:rPr>
              <a:t>integer) </a:t>
            </a:r>
            <a:r>
              <a:rPr lang="en-US" dirty="0" smtClean="0">
                <a:solidFill>
                  <a:srgbClr val="00FA00"/>
                </a:solidFill>
              </a:rPr>
              <a:t>1</a:t>
            </a:r>
          </a:p>
          <a:p>
            <a:r>
              <a:rPr lang="en-US" dirty="0">
                <a:solidFill>
                  <a:srgbClr val="00FA00"/>
                </a:solidFill>
              </a:rPr>
              <a:t>INCRBY </a:t>
            </a:r>
            <a:r>
              <a:rPr lang="en-US" dirty="0" err="1">
                <a:solidFill>
                  <a:srgbClr val="00FA00"/>
                </a:solidFill>
              </a:rPr>
              <a:t>userPrimary</a:t>
            </a:r>
            <a:r>
              <a:rPr lang="en-US" dirty="0">
                <a:solidFill>
                  <a:srgbClr val="00FA00"/>
                </a:solidFill>
              </a:rPr>
              <a:t> 100 </a:t>
            </a:r>
            <a:r>
              <a:rPr lang="en-US" dirty="0" smtClean="0">
                <a:solidFill>
                  <a:srgbClr val="00FA00"/>
                </a:solidFill>
              </a:rPr>
              <a:t/>
            </a:r>
            <a:br>
              <a:rPr lang="en-US" dirty="0" smtClean="0">
                <a:solidFill>
                  <a:srgbClr val="00FA00"/>
                </a:solidFill>
              </a:rPr>
            </a:br>
            <a:r>
              <a:rPr lang="fi-FI" dirty="0">
                <a:solidFill>
                  <a:srgbClr val="00FA00"/>
                </a:solidFill>
              </a:rPr>
              <a:t> (</a:t>
            </a:r>
            <a:r>
              <a:rPr lang="fi-FI" dirty="0" err="1">
                <a:solidFill>
                  <a:srgbClr val="00FA00"/>
                </a:solidFill>
              </a:rPr>
              <a:t>integer</a:t>
            </a:r>
            <a:r>
              <a:rPr lang="fi-FI" dirty="0">
                <a:solidFill>
                  <a:srgbClr val="00FA00"/>
                </a:solidFill>
              </a:rPr>
              <a:t>) </a:t>
            </a:r>
            <a:r>
              <a:rPr lang="fi-FI" dirty="0" smtClean="0">
                <a:solidFill>
                  <a:srgbClr val="00FA00"/>
                </a:solidFill>
              </a:rPr>
              <a:t>101</a:t>
            </a:r>
          </a:p>
          <a:p>
            <a:r>
              <a:rPr lang="fi-FI" dirty="0" smtClean="0">
                <a:solidFill>
                  <a:srgbClr val="00FA00"/>
                </a:solidFill>
              </a:rPr>
              <a:t>GET </a:t>
            </a:r>
            <a:r>
              <a:rPr lang="fi-FI" dirty="0" err="1" smtClean="0">
                <a:solidFill>
                  <a:srgbClr val="00FA00"/>
                </a:solidFill>
              </a:rPr>
              <a:t>userPrimary</a:t>
            </a:r>
            <a:r>
              <a:rPr lang="en-US" dirty="0" smtClean="0">
                <a:solidFill>
                  <a:srgbClr val="00FA00"/>
                </a:solidFill>
              </a:rPr>
              <a:t/>
            </a:r>
            <a:br>
              <a:rPr lang="en-US" dirty="0" smtClean="0">
                <a:solidFill>
                  <a:srgbClr val="00FA00"/>
                </a:solidFill>
              </a:rPr>
            </a:br>
            <a:r>
              <a:rPr lang="en-US" dirty="0" smtClean="0">
                <a:solidFill>
                  <a:srgbClr val="00FA00"/>
                </a:solidFill>
              </a:rPr>
              <a:t>“101”</a:t>
            </a:r>
            <a:endParaRPr lang="fi-FI" dirty="0" smtClean="0">
              <a:solidFill>
                <a:srgbClr val="00FA00"/>
              </a:solidFill>
            </a:endParaRPr>
          </a:p>
        </p:txBody>
      </p:sp>
      <p:sp>
        <p:nvSpPr>
          <p:cNvPr id="12" name="Text Placeholder 11"/>
          <p:cNvSpPr>
            <a:spLocks noGrp="1"/>
          </p:cNvSpPr>
          <p:nvPr>
            <p:ph type="body" sz="quarter" idx="11"/>
          </p:nvPr>
        </p:nvSpPr>
        <p:spPr>
          <a:xfrm>
            <a:off x="367942" y="1038273"/>
            <a:ext cx="1863702" cy="246221"/>
          </a:xfrm>
        </p:spPr>
        <p:txBody>
          <a:bodyPr/>
          <a:lstStyle/>
          <a:p>
            <a:r>
              <a:rPr lang="en-US" dirty="0" smtClean="0"/>
              <a:t>HASH-commands</a:t>
            </a:r>
            <a:endParaRPr lang="en-US" dirty="0"/>
          </a:p>
        </p:txBody>
      </p:sp>
      <p:sp>
        <p:nvSpPr>
          <p:cNvPr id="13" name="Text Placeholder 12"/>
          <p:cNvSpPr>
            <a:spLocks noGrp="1"/>
          </p:cNvSpPr>
          <p:nvPr>
            <p:ph type="body" sz="quarter" idx="12"/>
          </p:nvPr>
        </p:nvSpPr>
        <p:spPr>
          <a:xfrm>
            <a:off x="4725392" y="1038273"/>
            <a:ext cx="2116977" cy="246221"/>
          </a:xfrm>
        </p:spPr>
        <p:txBody>
          <a:bodyPr/>
          <a:lstStyle/>
          <a:p>
            <a:r>
              <a:rPr lang="en-US" dirty="0" smtClean="0"/>
              <a:t>INCR(BY)-command</a:t>
            </a:r>
            <a:endParaRPr lang="en-US" dirty="0"/>
          </a:p>
        </p:txBody>
      </p:sp>
      <p:sp>
        <p:nvSpPr>
          <p:cNvPr id="6" name="Title 5"/>
          <p:cNvSpPr>
            <a:spLocks noGrp="1"/>
          </p:cNvSpPr>
          <p:nvPr>
            <p:ph type="title"/>
          </p:nvPr>
        </p:nvSpPr>
        <p:spPr>
          <a:xfrm>
            <a:off x="376445" y="294936"/>
            <a:ext cx="1511349" cy="261610"/>
          </a:xfrm>
        </p:spPr>
        <p:txBody>
          <a:bodyPr/>
          <a:lstStyle/>
          <a:p>
            <a:r>
              <a:rPr lang="en-US" dirty="0" err="1" smtClean="0"/>
              <a:t>Redis</a:t>
            </a:r>
            <a:r>
              <a:rPr lang="en-US" dirty="0" smtClean="0"/>
              <a:t>-cli</a:t>
            </a:r>
            <a:endParaRPr lang="en-US" dirty="0"/>
          </a:p>
        </p:txBody>
      </p:sp>
    </p:spTree>
    <p:extLst>
      <p:ext uri="{BB962C8B-B14F-4D97-AF65-F5344CB8AC3E}">
        <p14:creationId xmlns:p14="http://schemas.microsoft.com/office/powerpoint/2010/main" val="76368215"/>
      </p:ext>
    </p:extLst>
  </p:cSld>
  <p:clrMapOvr>
    <a:masterClrMapping/>
  </p:clrMapOvr>
  <p:transition>
    <p:fade thruBlk="1"/>
  </p:transition>
</p:sld>
</file>

<file path=ppt/theme/theme1.xml><?xml version="1.0" encoding="utf-8"?>
<a:theme xmlns:a="http://schemas.openxmlformats.org/drawingml/2006/main" name="BEKK Rekruttering 16-9">
  <a:themeElements>
    <a:clrScheme name="BEKK">
      <a:dk1>
        <a:srgbClr val="000000"/>
      </a:dk1>
      <a:lt1>
        <a:srgbClr val="FFFFFF"/>
      </a:lt1>
      <a:dk2>
        <a:srgbClr val="000000"/>
      </a:dk2>
      <a:lt2>
        <a:srgbClr val="F8F8F8"/>
      </a:lt2>
      <a:accent1>
        <a:srgbClr val="6C6559"/>
      </a:accent1>
      <a:accent2>
        <a:srgbClr val="887E6F"/>
      </a:accent2>
      <a:accent3>
        <a:srgbClr val="C9C0B5"/>
      </a:accent3>
      <a:accent4>
        <a:srgbClr val="FD5158"/>
      </a:accent4>
      <a:accent5>
        <a:srgbClr val="FFF9AE"/>
      </a:accent5>
      <a:accent6>
        <a:srgbClr val="36BDB2"/>
      </a:accent6>
      <a:hlink>
        <a:srgbClr val="FD5158"/>
      </a:hlink>
      <a:folHlink>
        <a:srgbClr val="FD5158"/>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C6559"/>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56776</TotalTime>
  <Words>566</Words>
  <Application>Microsoft Macintosh PowerPoint</Application>
  <PresentationFormat>On-screen Show (16:9)</PresentationFormat>
  <Paragraphs>116</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Georgia</vt:lpstr>
      <vt:lpstr>Arial</vt:lpstr>
      <vt:lpstr>BEKK Rekruttering 16-9</vt:lpstr>
      <vt:lpstr>Redis</vt:lpstr>
      <vt:lpstr>Introduction REDIS</vt:lpstr>
      <vt:lpstr>Redis commands</vt:lpstr>
      <vt:lpstr>Classification</vt:lpstr>
      <vt:lpstr>Trade-offs</vt:lpstr>
      <vt:lpstr>Tradewins</vt:lpstr>
      <vt:lpstr>Redis-cli</vt:lpstr>
      <vt:lpstr>Redis-cli</vt:lpstr>
      <vt:lpstr>Redis-cli</vt:lpstr>
      <vt:lpstr>Modeling data</vt:lpstr>
      <vt:lpstr>Redis resources and language driver</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Eivind Bergstøl</cp:lastModifiedBy>
  <cp:revision>1034</cp:revision>
  <dcterms:created xsi:type="dcterms:W3CDTF">2011-08-04T16:58:46Z</dcterms:created>
  <dcterms:modified xsi:type="dcterms:W3CDTF">2016-05-07T18:30:03Z</dcterms:modified>
</cp:coreProperties>
</file>