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0" r:id="rId3"/>
    <p:sldId id="281" r:id="rId4"/>
    <p:sldId id="266" r:id="rId5"/>
    <p:sldId id="259" r:id="rId6"/>
    <p:sldId id="260" r:id="rId7"/>
    <p:sldId id="262" r:id="rId8"/>
    <p:sldId id="263" r:id="rId9"/>
    <p:sldId id="264" r:id="rId10"/>
    <p:sldId id="265" r:id="rId11"/>
    <p:sldId id="273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74" r:id="rId20"/>
    <p:sldId id="275" r:id="rId21"/>
    <p:sldId id="276" r:id="rId22"/>
    <p:sldId id="284" r:id="rId23"/>
    <p:sldId id="277" r:id="rId24"/>
    <p:sldId id="278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88986" autoAdjust="0"/>
  </p:normalViewPr>
  <p:slideViewPr>
    <p:cSldViewPr snapToGrid="0" snapToObjects="1" showGuides="1">
      <p:cViewPr>
        <p:scale>
          <a:sx n="125" d="100"/>
          <a:sy n="125" d="100"/>
        </p:scale>
        <p:origin x="-80" y="40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Open source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NoSQL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Widely adopted lots of help to get</a:t>
            </a:r>
          </a:p>
        </p:txBody>
      </p:sp>
    </p:spTree>
    <p:extLst>
      <p:ext uri="{BB962C8B-B14F-4D97-AF65-F5344CB8AC3E}">
        <p14:creationId xmlns:p14="http://schemas.microsoft.com/office/powerpoint/2010/main" val="379447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in the shell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richard</a:t>
            </a:r>
            <a:r>
              <a:rPr lang="en-US" dirty="0" smtClean="0"/>
              <a:t> </a:t>
            </a:r>
            <a:r>
              <a:rPr lang="en-US" dirty="0" err="1" smtClean="0"/>
              <a:t>nixon</a:t>
            </a:r>
            <a:endParaRPr lang="en-US" dirty="0" smtClean="0"/>
          </a:p>
          <a:p>
            <a:r>
              <a:rPr lang="en-US" dirty="0" smtClean="0"/>
              <a:t>Show overwrite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JSON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Key</a:t>
            </a:r>
            <a:r>
              <a:rPr lang="en-US" baseline="0" dirty="0" smtClean="0"/>
              <a:t> – value pairs</a:t>
            </a:r>
          </a:p>
          <a:p>
            <a:pPr marL="742950" lvl="1" indent="-285750">
              <a:buFontTx/>
              <a:buChar char="-"/>
            </a:pPr>
            <a:r>
              <a:rPr lang="en-US" baseline="0" dirty="0" smtClean="0"/>
              <a:t>Values can be of types string, number,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, array or object</a:t>
            </a:r>
          </a:p>
          <a:p>
            <a:pPr marL="742950" lvl="1" indent="-285750">
              <a:buFontTx/>
              <a:buChar char="-"/>
            </a:pPr>
            <a:r>
              <a:rPr lang="en-US" baseline="0" dirty="0" smtClean="0"/>
              <a:t>(Show in a editor)</a:t>
            </a:r>
          </a:p>
        </p:txBody>
      </p:sp>
    </p:spTree>
    <p:extLst>
      <p:ext uri="{BB962C8B-B14F-4D97-AF65-F5344CB8AC3E}">
        <p14:creationId xmlns:p14="http://schemas.microsoft.com/office/powerpoint/2010/main" val="339021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baseline="0" dirty="0" smtClean="0"/>
              <a:t>An array of documents is a collection.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A database consists of one or many collections.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Collections are vaguely the same as tables in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7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No</a:t>
            </a:r>
            <a:r>
              <a:rPr lang="en-US" baseline="0" dirty="0" smtClean="0"/>
              <a:t> constraints across documents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Could lead to update anomalies if you reference items in other documents.</a:t>
            </a:r>
          </a:p>
        </p:txBody>
      </p:sp>
    </p:spTree>
    <p:extLst>
      <p:ext uri="{BB962C8B-B14F-4D97-AF65-F5344CB8AC3E}">
        <p14:creationId xmlns:p14="http://schemas.microsoft.com/office/powerpoint/2010/main" val="20928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MongoDB</a:t>
            </a:r>
            <a:r>
              <a:rPr lang="en-US" dirty="0" smtClean="0"/>
              <a:t> gets its</a:t>
            </a:r>
            <a:r>
              <a:rPr lang="en-US" baseline="0" dirty="0" smtClean="0"/>
              <a:t> name from </a:t>
            </a:r>
            <a:r>
              <a:rPr lang="en-US" baseline="0" dirty="0" err="1" smtClean="0"/>
              <a:t>huMONGOus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482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0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of the things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give you that you might not be used to.</a:t>
            </a:r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Schemaless</a:t>
            </a:r>
            <a:endParaRPr lang="en-US" baseline="0" dirty="0" smtClean="0"/>
          </a:p>
          <a:p>
            <a:r>
              <a:rPr lang="en-US" baseline="0" dirty="0" smtClean="0"/>
              <a:t>	- Design for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7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shell</a:t>
            </a:r>
          </a:p>
          <a:p>
            <a:r>
              <a:rPr lang="en-US" baseline="0" dirty="0" smtClean="0"/>
              <a:t>Find </a:t>
            </a:r>
            <a:r>
              <a:rPr lang="en-US" baseline="0" dirty="0" err="1" smtClean="0"/>
              <a:t>løiten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shell</a:t>
            </a:r>
          </a:p>
          <a:p>
            <a:r>
              <a:rPr lang="en-US" dirty="0" smtClean="0"/>
              <a:t>Insert </a:t>
            </a:r>
            <a:r>
              <a:rPr lang="en-US" dirty="0" err="1" smtClean="0"/>
              <a:t>richard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nixon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813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z7E3Ou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mongodb.com/" TargetMode="External"/><Relationship Id="rId4" Type="http://schemas.openxmlformats.org/officeDocument/2006/relationships/hyperlink" Target="https://www.youtube.com/channel/UCO6fpQsiBhglTVGsjC1on7A/playlist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mongodb.org/ecosystem/drivers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" TargetMode="External"/><Relationship Id="rId4" Type="http://schemas.openxmlformats.org/officeDocument/2006/relationships/hyperlink" Target="http://docs.mongodb.org/manual/" TargetMode="External"/><Relationship Id="rId5" Type="http://schemas.openxmlformats.org/officeDocument/2006/relationships/hyperlink" Target="https://university.mongodb.com/" TargetMode="External"/><Relationship Id="rId6" Type="http://schemas.openxmlformats.org/officeDocument/2006/relationships/hyperlink" Target="http://www.mongodb.com/blog/post/announcing-mongodb-30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ekkopen/databasekurs/tree/master/mongod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MONGODB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kursserie</a:t>
            </a:r>
            <a:r>
              <a:rPr lang="en-US" dirty="0" smtClean="0"/>
              <a:t> del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NTNU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Frode</a:t>
            </a:r>
            <a:r>
              <a:rPr lang="en-US" dirty="0" smtClean="0"/>
              <a:t> </a:t>
            </a:r>
            <a:r>
              <a:rPr lang="en-US" dirty="0" err="1" smtClean="0"/>
              <a:t>Bjerke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11-02-2015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77790" cy="307777"/>
          </a:xfrm>
        </p:spPr>
        <p:txBody>
          <a:bodyPr/>
          <a:lstStyle/>
          <a:p>
            <a:r>
              <a:rPr lang="en-US" dirty="0" smtClean="0"/>
              <a:t>Trade-offs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support for joining data between documents in database.</a:t>
            </a:r>
          </a:p>
          <a:p>
            <a:endParaRPr lang="en-US" dirty="0" smtClean="0"/>
          </a:p>
          <a:p>
            <a:r>
              <a:rPr lang="en-US" dirty="0" smtClean="0"/>
              <a:t>Joins can in many cases be avoided by embedding or </a:t>
            </a:r>
            <a:r>
              <a:rPr lang="en-US" dirty="0" err="1" smtClean="0"/>
              <a:t>denormalizing</a:t>
            </a:r>
            <a:r>
              <a:rPr lang="en-US" dirty="0" smtClean="0"/>
              <a:t> data.</a:t>
            </a:r>
          </a:p>
          <a:p>
            <a:endParaRPr lang="en-US" dirty="0"/>
          </a:p>
          <a:p>
            <a:r>
              <a:rPr lang="en-US" dirty="0" smtClean="0"/>
              <a:t>Last resort is to join data in application code.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 support for transactions. </a:t>
            </a:r>
          </a:p>
          <a:p>
            <a:endParaRPr lang="en-US" dirty="0"/>
          </a:p>
          <a:p>
            <a:r>
              <a:rPr lang="en-US" dirty="0" err="1" smtClean="0"/>
              <a:t>Atomical</a:t>
            </a:r>
            <a:r>
              <a:rPr lang="en-US" dirty="0" smtClean="0"/>
              <a:t> write operations on a per-document level.</a:t>
            </a:r>
          </a:p>
          <a:p>
            <a:endParaRPr lang="en-US" dirty="0" smtClean="0"/>
          </a:p>
          <a:p>
            <a:r>
              <a:rPr lang="en-US" dirty="0" smtClean="0"/>
              <a:t>Work around by embedding or application code.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953171" cy="276999"/>
          </a:xfrm>
        </p:spPr>
        <p:txBody>
          <a:bodyPr/>
          <a:lstStyle/>
          <a:p>
            <a:r>
              <a:rPr lang="en-US" dirty="0" smtClean="0"/>
              <a:t>÷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724341" cy="276999"/>
          </a:xfrm>
        </p:spPr>
        <p:txBody>
          <a:bodyPr/>
          <a:lstStyle/>
          <a:p>
            <a:r>
              <a:rPr lang="en-US" dirty="0" smtClean="0"/>
              <a:t>÷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1460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52797" cy="307777"/>
          </a:xfrm>
        </p:spPr>
        <p:txBody>
          <a:bodyPr/>
          <a:lstStyle/>
          <a:p>
            <a:r>
              <a:rPr lang="en-US" dirty="0" smtClean="0"/>
              <a:t>Trade-Wins(?)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does not enforce any schema.</a:t>
            </a:r>
          </a:p>
          <a:p>
            <a:endParaRPr lang="en-US" dirty="0"/>
          </a:p>
          <a:p>
            <a:r>
              <a:rPr lang="en-US" dirty="0" smtClean="0"/>
              <a:t>Easier to get started.</a:t>
            </a:r>
          </a:p>
          <a:p>
            <a:endParaRPr lang="en-US" dirty="0"/>
          </a:p>
          <a:p>
            <a:r>
              <a:rPr lang="en-US" dirty="0" smtClean="0"/>
              <a:t>Gives a lot of freedom and responsibility to the developer.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Design schema towards access pattern.</a:t>
            </a:r>
          </a:p>
          <a:p>
            <a:endParaRPr lang="en-US" dirty="0"/>
          </a:p>
          <a:p>
            <a:r>
              <a:rPr lang="en-US" dirty="0" smtClean="0"/>
              <a:t>Embed data that belong together. Fetch all data you need in one simple query. No need for joins.</a:t>
            </a:r>
          </a:p>
          <a:p>
            <a:endParaRPr lang="en-US" dirty="0"/>
          </a:p>
          <a:p>
            <a:r>
              <a:rPr lang="en-US" dirty="0" smtClean="0"/>
              <a:t>No difference between application model and database model means less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378430" cy="276999"/>
          </a:xfrm>
        </p:spPr>
        <p:txBody>
          <a:bodyPr/>
          <a:lstStyle/>
          <a:p>
            <a:r>
              <a:rPr lang="en-US" dirty="0" err="1" smtClean="0"/>
              <a:t>Schemaless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2907920" cy="276999"/>
          </a:xfrm>
        </p:spPr>
        <p:txBody>
          <a:bodyPr/>
          <a:lstStyle/>
          <a:p>
            <a:r>
              <a:rPr lang="en-US" dirty="0" smtClean="0"/>
              <a:t>Bias toward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9171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553213" cy="307777"/>
          </a:xfrm>
        </p:spPr>
        <p:txBody>
          <a:bodyPr/>
          <a:lstStyle/>
          <a:p>
            <a:r>
              <a:rPr lang="en-US" dirty="0" smtClean="0"/>
              <a:t>Queries and the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shell_promp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195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60872" cy="307777"/>
          </a:xfrm>
        </p:spPr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specific query language.</a:t>
            </a:r>
          </a:p>
          <a:p>
            <a:endParaRPr lang="en-US" dirty="0"/>
          </a:p>
          <a:p>
            <a:r>
              <a:rPr lang="en-US" dirty="0" smtClean="0"/>
              <a:t>Only methods in different programming language drivers.</a:t>
            </a:r>
          </a:p>
          <a:p>
            <a:endParaRPr lang="en-US" dirty="0"/>
          </a:p>
          <a:p>
            <a:r>
              <a:rPr lang="en-US" dirty="0" smtClean="0"/>
              <a:t>Language drivers communicate via a wire-protocol to the database-server.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92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28539" cy="307777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are going to use the </a:t>
            </a:r>
            <a:r>
              <a:rPr lang="en-US" dirty="0" err="1" smtClean="0"/>
              <a:t>mongodb</a:t>
            </a:r>
            <a:r>
              <a:rPr lang="en-US" dirty="0" smtClean="0"/>
              <a:t> shell which is bundled with every install of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2319" y="2018854"/>
            <a:ext cx="4138987" cy="4642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$ mongo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Connect to </a:t>
            </a:r>
            <a:r>
              <a:rPr lang="en-US" sz="1700" i="1" dirty="0" err="1" smtClean="0"/>
              <a:t>mongod</a:t>
            </a:r>
            <a:r>
              <a:rPr lang="en-US" sz="1700" i="1" dirty="0" smtClean="0"/>
              <a:t> on localhost:27017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Show </a:t>
            </a:r>
            <a:r>
              <a:rPr lang="en-US" sz="1700" dirty="0" err="1" smtClean="0"/>
              <a:t>dbs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List of databases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</a:t>
            </a:r>
            <a:r>
              <a:rPr lang="en-US" sz="1700" dirty="0" smtClean="0"/>
              <a:t>Use </a:t>
            </a:r>
            <a:r>
              <a:rPr lang="en-US" sz="1700" dirty="0" err="1" smtClean="0"/>
              <a:t>kursserie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Switch to the </a:t>
            </a:r>
            <a:r>
              <a:rPr lang="en-US" sz="1700" i="1" dirty="0" err="1" smtClean="0"/>
              <a:t>kursserie</a:t>
            </a:r>
            <a:r>
              <a:rPr lang="en-US" sz="1700" i="1" dirty="0" smtClean="0"/>
              <a:t> database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Show collections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system.indexes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users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</a:t>
            </a:r>
            <a:r>
              <a:rPr lang="en-US" sz="1700" dirty="0" err="1" smtClean="0"/>
              <a:t>db.products.findOne</a:t>
            </a:r>
            <a:r>
              <a:rPr lang="en-US" sz="1700" dirty="0" smtClean="0"/>
              <a:t>();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en-US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259825164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47409" cy="307777"/>
          </a:xfrm>
        </p:spPr>
        <p:txBody>
          <a:bodyPr/>
          <a:lstStyle/>
          <a:p>
            <a:r>
              <a:rPr lang="en-US" dirty="0" smtClean="0"/>
              <a:t>Finds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db.collection.find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&lt;Criteria&gt;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&lt;Projection (optional)&gt;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containerSize</a:t>
            </a:r>
            <a:r>
              <a:rPr lang="en-US" dirty="0" smtClean="0"/>
              <a:t>”: “70 cl”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“price”: 1,</a:t>
            </a:r>
          </a:p>
          <a:p>
            <a:r>
              <a:rPr lang="en-US" dirty="0"/>
              <a:t>	</a:t>
            </a:r>
            <a:r>
              <a:rPr lang="en-US" dirty="0" smtClean="0"/>
              <a:t>“_id”: 0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().sort({</a:t>
            </a:r>
          </a:p>
          <a:p>
            <a:r>
              <a:rPr lang="en-US" dirty="0" smtClean="0"/>
              <a:t>	title: 1</a:t>
            </a:r>
          </a:p>
          <a:p>
            <a:r>
              <a:rPr lang="en-US" dirty="0" smtClean="0"/>
              <a:t>}).limit(3);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58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56859" cy="307777"/>
          </a:xfrm>
        </p:spPr>
        <p:txBody>
          <a:bodyPr/>
          <a:lstStyle/>
          <a:p>
            <a:r>
              <a:rPr lang="en-US" dirty="0" smtClean="0"/>
              <a:t>inserts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</a:t>
            </a:r>
          </a:p>
          <a:p>
            <a:r>
              <a:rPr lang="en-US" dirty="0" smtClean="0"/>
              <a:t>	&lt;document or array of documents&gt;</a:t>
            </a:r>
          </a:p>
          <a:p>
            <a:r>
              <a:rPr lang="en-US" dirty="0" smtClean="0"/>
              <a:t>, 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name: “Richard Nixon”,</a:t>
            </a:r>
          </a:p>
          <a:p>
            <a:r>
              <a:rPr lang="en-US" dirty="0"/>
              <a:t>	</a:t>
            </a:r>
            <a:r>
              <a:rPr lang="en-US" dirty="0" smtClean="0"/>
              <a:t>birthdate: new Date(),</a:t>
            </a:r>
          </a:p>
          <a:p>
            <a:r>
              <a:rPr lang="en-US" dirty="0"/>
              <a:t>	</a:t>
            </a:r>
            <a:r>
              <a:rPr lang="en-US" dirty="0" smtClean="0"/>
              <a:t>sex: “male”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7933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49933" cy="307777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&lt;query&gt;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&lt;update&gt;</a:t>
            </a:r>
          </a:p>
          <a:p>
            <a:r>
              <a:rPr lang="en-US" dirty="0" smtClean="0"/>
              <a:t>}, {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“$set”: {sex: “female”}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390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128242" cy="307777"/>
          </a:xfrm>
        </p:spPr>
        <p:txBody>
          <a:bodyPr/>
          <a:lstStyle/>
          <a:p>
            <a:r>
              <a:rPr lang="en-US" i="0" dirty="0" err="1" smtClean="0"/>
              <a:t>Logg</a:t>
            </a:r>
            <a:r>
              <a:rPr lang="en-US" i="0" dirty="0" smtClean="0"/>
              <a:t> </a:t>
            </a:r>
            <a:r>
              <a:rPr lang="en-US" i="0" dirty="0" err="1" smtClean="0"/>
              <a:t>på</a:t>
            </a:r>
            <a:r>
              <a:rPr lang="en-US" i="0" dirty="0" smtClean="0"/>
              <a:t> </a:t>
            </a:r>
            <a:r>
              <a:rPr lang="en-US" i="0" dirty="0" err="1" smtClean="0"/>
              <a:t>hver</a:t>
            </a:r>
            <a:r>
              <a:rPr lang="en-US" i="0" dirty="0" smtClean="0"/>
              <a:t> </a:t>
            </a:r>
            <a:r>
              <a:rPr lang="en-US" i="0" dirty="0" err="1" smtClean="0"/>
              <a:t>deres</a:t>
            </a:r>
            <a:r>
              <a:rPr lang="en-US" i="0" dirty="0" smtClean="0"/>
              <a:t> server</a:t>
            </a:r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Velg</a:t>
            </a:r>
            <a:r>
              <a:rPr lang="en-US" dirty="0" smtClean="0"/>
              <a:t> en server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deres</a:t>
            </a:r>
            <a:r>
              <a:rPr lang="en-US" dirty="0" smtClean="0"/>
              <a:t> </a:t>
            </a:r>
            <a:r>
              <a:rPr lang="en-US" dirty="0" err="1" smtClean="0"/>
              <a:t>navn</a:t>
            </a:r>
            <a:r>
              <a:rPr lang="en-US" dirty="0" smtClean="0"/>
              <a:t> </a:t>
            </a:r>
            <a:r>
              <a:rPr lang="en-US" dirty="0" err="1" smtClean="0"/>
              <a:t>ved</a:t>
            </a:r>
            <a:r>
              <a:rPr lang="en-US" dirty="0" smtClean="0"/>
              <a:t> den: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://bit.ly/</a:t>
            </a:r>
            <a:r>
              <a:rPr lang="en-US" dirty="0" smtClean="0">
                <a:hlinkClick r:id="rId2"/>
              </a:rPr>
              <a:t>1z7E3Ou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Åpne</a:t>
            </a:r>
            <a:r>
              <a:rPr lang="en-US" dirty="0" smtClean="0"/>
              <a:t> en terminal: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mongokurs</a:t>
            </a:r>
            <a:r>
              <a:rPr lang="en-US" dirty="0" smtClean="0"/>
              <a:t>@&lt;</a:t>
            </a:r>
            <a:r>
              <a:rPr lang="en-US" dirty="0" err="1" smtClean="0"/>
              <a:t>ipadresse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Passord</a:t>
            </a:r>
            <a:r>
              <a:rPr lang="en-US" dirty="0" smtClean="0"/>
              <a:t>: </a:t>
            </a:r>
            <a:r>
              <a:rPr lang="en-US" dirty="0" err="1"/>
              <a:t>mongoerkult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2319" y="2018854"/>
            <a:ext cx="4138987" cy="4642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$ mongo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Connect to </a:t>
            </a:r>
            <a:r>
              <a:rPr lang="en-US" sz="1700" i="1" dirty="0" err="1" smtClean="0"/>
              <a:t>mongod</a:t>
            </a:r>
            <a:r>
              <a:rPr lang="en-US" sz="1700" i="1" dirty="0" smtClean="0"/>
              <a:t> on localhost:27017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Show </a:t>
            </a:r>
            <a:r>
              <a:rPr lang="en-US" sz="1700" dirty="0" err="1" smtClean="0"/>
              <a:t>dbs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List of databases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</a:t>
            </a:r>
            <a:r>
              <a:rPr lang="en-US" sz="1700" dirty="0" smtClean="0"/>
              <a:t>Use </a:t>
            </a:r>
            <a:r>
              <a:rPr lang="en-US" sz="1700" dirty="0" err="1" smtClean="0"/>
              <a:t>kursserie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Switch to the </a:t>
            </a:r>
            <a:r>
              <a:rPr lang="en-US" sz="1700" i="1" dirty="0" err="1" smtClean="0"/>
              <a:t>kursserie</a:t>
            </a:r>
            <a:r>
              <a:rPr lang="en-US" sz="1700" i="1" dirty="0" smtClean="0"/>
              <a:t> database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Show collections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system.indexes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users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</a:t>
            </a:r>
            <a:r>
              <a:rPr lang="en-US" sz="1700" dirty="0" err="1" smtClean="0"/>
              <a:t>db.products.findOne</a:t>
            </a:r>
            <a:r>
              <a:rPr lang="en-US" sz="1700" dirty="0" smtClean="0"/>
              <a:t>();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en-US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152784450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Escher-Big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" t="19033" r="4180" b="-7552"/>
          <a:stretch/>
        </p:blipFill>
        <p:spPr>
          <a:xfrm>
            <a:off x="1158240" y="1412240"/>
            <a:ext cx="6725920" cy="59537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695354" cy="307777"/>
          </a:xfrm>
        </p:spPr>
        <p:txBody>
          <a:bodyPr/>
          <a:lstStyle/>
          <a:p>
            <a:r>
              <a:rPr lang="en-US" dirty="0" smtClean="0"/>
              <a:t>Structuring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2358" y="6596390"/>
            <a:ext cx="1911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100" dirty="0"/>
              <a:t>Source: </a:t>
            </a:r>
            <a:r>
              <a:rPr lang="en-US" sz="1100" dirty="0" err="1" smtClean="0"/>
              <a:t>www.scottmcd.net</a:t>
            </a:r>
            <a:r>
              <a:rPr lang="en-US" sz="1100" dirty="0"/>
              <a:t>/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76136860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19234" cy="307777"/>
          </a:xfrm>
        </p:spPr>
        <p:txBody>
          <a:bodyPr/>
          <a:lstStyle/>
          <a:p>
            <a:r>
              <a:rPr lang="en-US" dirty="0" smtClean="0"/>
              <a:t>Om </a:t>
            </a:r>
            <a:r>
              <a:rPr lang="en-US" dirty="0" err="1" smtClean="0"/>
              <a:t>kursserien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Vi </a:t>
            </a:r>
            <a:r>
              <a:rPr lang="en-US" dirty="0" err="1" smtClean="0"/>
              <a:t>fokuserer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basisoperasjoner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funksjonalitet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gjør</a:t>
            </a:r>
            <a:r>
              <a:rPr lang="en-US" dirty="0" smtClean="0"/>
              <a:t> </a:t>
            </a:r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et </a:t>
            </a:r>
            <a:r>
              <a:rPr lang="en-US" dirty="0" err="1" smtClean="0"/>
              <a:t>godt</a:t>
            </a:r>
            <a:r>
              <a:rPr lang="en-US" dirty="0" smtClean="0"/>
              <a:t> </a:t>
            </a:r>
            <a:r>
              <a:rPr lang="en-US" dirty="0" err="1" smtClean="0"/>
              <a:t>verktøy</a:t>
            </a:r>
            <a:r>
              <a:rPr lang="en-US" dirty="0" smtClean="0"/>
              <a:t> for </a:t>
            </a:r>
            <a:r>
              <a:rPr lang="en-US" dirty="0" err="1" smtClean="0"/>
              <a:t>rask</a:t>
            </a:r>
            <a:r>
              <a:rPr lang="en-US" dirty="0" smtClean="0"/>
              <a:t> </a:t>
            </a:r>
            <a:r>
              <a:rPr lang="en-US" dirty="0" err="1" smtClean="0"/>
              <a:t>utvikling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Neo4J</a:t>
            </a:r>
          </a:p>
          <a:p>
            <a:endParaRPr lang="en-US" dirty="0"/>
          </a:p>
          <a:p>
            <a:r>
              <a:rPr lang="en-US" dirty="0" smtClean="0"/>
              <a:t>Neo4J </a:t>
            </a:r>
            <a:r>
              <a:rPr lang="en-US" dirty="0" err="1" smtClean="0"/>
              <a:t>går</a:t>
            </a:r>
            <a:r>
              <a:rPr lang="en-US" dirty="0" smtClean="0"/>
              <a:t> med </a:t>
            </a:r>
            <a:r>
              <a:rPr lang="en-US" dirty="0" err="1" smtClean="0"/>
              <a:t>tanke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funksjonalitet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motsatt</a:t>
            </a:r>
            <a:r>
              <a:rPr lang="en-US" dirty="0" smtClean="0"/>
              <a:t> </a:t>
            </a:r>
            <a:r>
              <a:rPr lang="en-US" dirty="0" err="1" smtClean="0"/>
              <a:t>retning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man </a:t>
            </a:r>
            <a:r>
              <a:rPr lang="en-US" dirty="0" err="1" smtClean="0"/>
              <a:t>får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retur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en database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gjøre</a:t>
            </a:r>
            <a:r>
              <a:rPr lang="en-US" dirty="0" smtClean="0"/>
              <a:t> </a:t>
            </a:r>
            <a:r>
              <a:rPr lang="en-US" dirty="0" err="1" smtClean="0"/>
              <a:t>ekstremt</a:t>
            </a:r>
            <a:r>
              <a:rPr lang="en-US" dirty="0" smtClean="0"/>
              <a:t> </a:t>
            </a:r>
            <a:r>
              <a:rPr lang="en-US" dirty="0" err="1" smtClean="0"/>
              <a:t>kraftige</a:t>
            </a:r>
            <a:r>
              <a:rPr lang="en-US" dirty="0" smtClean="0"/>
              <a:t> </a:t>
            </a:r>
            <a:r>
              <a:rPr lang="en-US" dirty="0" err="1" smtClean="0"/>
              <a:t>spørringer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706784" cy="276999"/>
          </a:xfrm>
        </p:spPr>
        <p:txBody>
          <a:bodyPr/>
          <a:lstStyle/>
          <a:p>
            <a:r>
              <a:rPr lang="en-US" dirty="0" smtClean="0"/>
              <a:t>Del 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736540" cy="276999"/>
          </a:xfrm>
        </p:spPr>
        <p:txBody>
          <a:bodyPr/>
          <a:lstStyle/>
          <a:p>
            <a:r>
              <a:rPr lang="en-US" dirty="0" smtClean="0"/>
              <a:t>Del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nå</a:t>
            </a:r>
            <a:r>
              <a:rPr lang="en-US" dirty="0" smtClean="0"/>
              <a:t> sett </a:t>
            </a:r>
            <a:r>
              <a:rPr lang="en-US" dirty="0" err="1" smtClean="0"/>
              <a:t>på</a:t>
            </a:r>
            <a:r>
              <a:rPr lang="en-US" dirty="0" smtClean="0"/>
              <a:t> to </a:t>
            </a:r>
            <a:r>
              <a:rPr lang="en-US" dirty="0" err="1" smtClean="0"/>
              <a:t>ytterst</a:t>
            </a:r>
            <a:r>
              <a:rPr lang="en-US" dirty="0" smtClean="0"/>
              <a:t> </a:t>
            </a:r>
            <a:r>
              <a:rPr lang="en-US" dirty="0" err="1" smtClean="0"/>
              <a:t>forskjellige</a:t>
            </a:r>
            <a:r>
              <a:rPr lang="en-US" dirty="0" smtClean="0"/>
              <a:t> </a:t>
            </a:r>
            <a:r>
              <a:rPr lang="en-US" dirty="0" err="1" smtClean="0"/>
              <a:t>databaser</a:t>
            </a:r>
            <a:r>
              <a:rPr lang="en-US" dirty="0" smtClean="0"/>
              <a:t>. I </a:t>
            </a:r>
            <a:r>
              <a:rPr lang="en-US" dirty="0" err="1" smtClean="0"/>
              <a:t>tillegg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man de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tradisjonelle</a:t>
            </a:r>
            <a:r>
              <a:rPr lang="en-US" dirty="0" smtClean="0"/>
              <a:t> </a:t>
            </a:r>
            <a:r>
              <a:rPr lang="en-US" dirty="0" err="1" smtClean="0"/>
              <a:t>relasjonelle</a:t>
            </a:r>
            <a:r>
              <a:rPr lang="en-US" dirty="0" smtClean="0"/>
              <a:t> SQL </a:t>
            </a:r>
            <a:r>
              <a:rPr lang="en-US" dirty="0" err="1" smtClean="0"/>
              <a:t>databasene</a:t>
            </a:r>
            <a:r>
              <a:rPr lang="en-US" dirty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mange 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err="1" smtClean="0"/>
              <a:t>varisjoner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databaser</a:t>
            </a:r>
            <a:r>
              <a:rPr lang="en-US" dirty="0" smtClean="0"/>
              <a:t>.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hvordan</a:t>
            </a:r>
            <a:r>
              <a:rPr lang="en-US" dirty="0" smtClean="0"/>
              <a:t> vet man </a:t>
            </a:r>
            <a:r>
              <a:rPr lang="en-US" dirty="0" err="1" smtClean="0"/>
              <a:t>hvilken</a:t>
            </a:r>
            <a:r>
              <a:rPr lang="en-US" dirty="0" smtClean="0"/>
              <a:t> man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 smtClean="0"/>
              <a:t>Denne</a:t>
            </a:r>
            <a:r>
              <a:rPr lang="en-US" dirty="0" smtClean="0"/>
              <a:t> </a:t>
            </a:r>
            <a:r>
              <a:rPr lang="en-US" dirty="0" err="1" smtClean="0"/>
              <a:t>kvelden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rettet</a:t>
            </a:r>
            <a:r>
              <a:rPr lang="en-US" dirty="0" smtClean="0"/>
              <a:t> mot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dere</a:t>
            </a:r>
            <a:r>
              <a:rPr lang="en-US" dirty="0" smtClean="0"/>
              <a:t> </a:t>
            </a:r>
            <a:r>
              <a:rPr lang="en-US" dirty="0" err="1" smtClean="0"/>
              <a:t>innsikt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velge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database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</a:t>
            </a:r>
            <a:r>
              <a:rPr lang="en-US" dirty="0" err="1" smtClean="0"/>
              <a:t>oppgave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734962" cy="276999"/>
          </a:xfrm>
        </p:spPr>
        <p:txBody>
          <a:bodyPr/>
          <a:lstStyle/>
          <a:p>
            <a:r>
              <a:rPr lang="en-US" dirty="0" smtClean="0"/>
              <a:t>Del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367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79321" cy="307777"/>
          </a:xfrm>
        </p:spPr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00599"/>
              </p:ext>
            </p:extLst>
          </p:nvPr>
        </p:nvGraphicFramePr>
        <p:xfrm>
          <a:off x="321623" y="17678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r>
                        <a:rPr lang="en-US" baseline="0" dirty="0" smtClean="0"/>
                        <a:t>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[9,</a:t>
                      </a:r>
                      <a:r>
                        <a:rPr lang="en-US" baseline="0" dirty="0" smtClean="0"/>
                        <a:t> 7, 2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4640" y="1915988"/>
            <a:ext cx="15444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Denormalized</a:t>
            </a:r>
            <a:endParaRPr lang="en-US" sz="17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07339"/>
              </p:ext>
            </p:extLst>
          </p:nvPr>
        </p:nvGraphicFramePr>
        <p:xfrm>
          <a:off x="321623" y="37236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Doe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60605"/>
              </p:ext>
            </p:extLst>
          </p:nvPr>
        </p:nvGraphicFramePr>
        <p:xfrm>
          <a:off x="1524000" y="54762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 flipV="1">
            <a:off x="1706880" y="4572000"/>
            <a:ext cx="426720" cy="782320"/>
          </a:xfrm>
          <a:prstGeom prst="straightConnector1">
            <a:avLst/>
          </a:prstGeom>
          <a:ln w="6350" cmpd="sng">
            <a:solidFill>
              <a:srgbClr val="FD515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50539"/>
              </p:ext>
            </p:extLst>
          </p:nvPr>
        </p:nvGraphicFramePr>
        <p:xfrm>
          <a:off x="1676400" y="56286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7195"/>
              </p:ext>
            </p:extLst>
          </p:nvPr>
        </p:nvGraphicFramePr>
        <p:xfrm>
          <a:off x="1828800" y="57810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08800" y="3887028"/>
            <a:ext cx="131420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41560099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10255" cy="307777"/>
          </a:xfrm>
        </p:spPr>
        <p:txBody>
          <a:bodyPr/>
          <a:lstStyle/>
          <a:p>
            <a:r>
              <a:rPr lang="en-US" dirty="0" smtClean="0"/>
              <a:t>Goals of normalization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Free database of update anomalies</a:t>
            </a:r>
          </a:p>
          <a:p>
            <a:endParaRPr lang="en-US" dirty="0"/>
          </a:p>
          <a:p>
            <a:r>
              <a:rPr lang="en-US" dirty="0" smtClean="0"/>
              <a:t>Minimize redesign costs</a:t>
            </a:r>
          </a:p>
          <a:p>
            <a:endParaRPr lang="en-US" dirty="0"/>
          </a:p>
          <a:p>
            <a:r>
              <a:rPr lang="en-US" dirty="0" smtClean="0"/>
              <a:t>Avoid bias towards one access pattern</a:t>
            </a:r>
          </a:p>
        </p:txBody>
      </p:sp>
    </p:spTree>
    <p:extLst>
      <p:ext uri="{BB962C8B-B14F-4D97-AF65-F5344CB8AC3E}">
        <p14:creationId xmlns:p14="http://schemas.microsoft.com/office/powerpoint/2010/main" val="397291320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647084" cy="307777"/>
          </a:xfrm>
        </p:spPr>
        <p:txBody>
          <a:bodyPr/>
          <a:lstStyle/>
          <a:p>
            <a:r>
              <a:rPr lang="en-US" i="0" dirty="0" smtClean="0"/>
              <a:t>Structuring data in </a:t>
            </a:r>
            <a:r>
              <a:rPr lang="en-US" i="0" dirty="0" err="1" smtClean="0"/>
              <a:t>Mongodb</a:t>
            </a:r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Keep data that you need together, together.</a:t>
            </a:r>
          </a:p>
          <a:p>
            <a:endParaRPr lang="en-US" dirty="0"/>
          </a:p>
          <a:p>
            <a:r>
              <a:rPr lang="en-US" dirty="0" smtClean="0"/>
              <a:t>Related data should be kept in the same document.</a:t>
            </a:r>
          </a:p>
          <a:p>
            <a:endParaRPr lang="en-US" dirty="0"/>
          </a:p>
          <a:p>
            <a:r>
              <a:rPr lang="en-US" dirty="0" smtClean="0"/>
              <a:t>Know your access pattern, design for it.</a:t>
            </a:r>
          </a:p>
          <a:p>
            <a:endParaRPr lang="en-US" dirty="0"/>
          </a:p>
          <a:p>
            <a:r>
              <a:rPr lang="en-US" dirty="0" smtClean="0"/>
              <a:t>For most cases simply store the objects you have in your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730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14108" cy="307777"/>
          </a:xfrm>
        </p:spPr>
        <p:txBody>
          <a:bodyPr/>
          <a:lstStyle/>
          <a:p>
            <a:r>
              <a:rPr lang="en-US" dirty="0" smtClean="0"/>
              <a:t>One-to-one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person has a spouse. </a:t>
            </a:r>
            <a:endParaRPr lang="en-US" dirty="0" smtClean="0"/>
          </a:p>
          <a:p>
            <a:r>
              <a:rPr lang="en-US" dirty="0" smtClean="0"/>
              <a:t>(Let’s at least model it as a one to one relation).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Reference in either document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 smtClean="0"/>
              <a:t>Embed</a:t>
            </a:r>
          </a:p>
          <a:p>
            <a:endParaRPr lang="en-US" dirty="0"/>
          </a:p>
          <a:p>
            <a:r>
              <a:rPr lang="en-US" dirty="0" smtClean="0"/>
              <a:t>CONSIDER</a:t>
            </a:r>
          </a:p>
          <a:p>
            <a:endParaRPr lang="en-US" dirty="0"/>
          </a:p>
          <a:p>
            <a:r>
              <a:rPr lang="en-US" dirty="0" smtClean="0"/>
              <a:t>Size of each.</a:t>
            </a:r>
          </a:p>
          <a:p>
            <a:r>
              <a:rPr lang="en-US" dirty="0" smtClean="0"/>
              <a:t>Do you need both at the same time.</a:t>
            </a:r>
          </a:p>
          <a:p>
            <a:r>
              <a:rPr lang="en-US" dirty="0" smtClean="0"/>
              <a:t>Atomicity of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677254" cy="276999"/>
          </a:xfrm>
        </p:spPr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1194486" cy="276999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_id: 1,</a:t>
            </a:r>
          </a:p>
          <a:p>
            <a:r>
              <a:rPr lang="en-US" dirty="0"/>
              <a:t>	</a:t>
            </a:r>
            <a:r>
              <a:rPr lang="en-US" dirty="0" smtClean="0"/>
              <a:t>name: “John”,</a:t>
            </a:r>
          </a:p>
          <a:p>
            <a:r>
              <a:rPr lang="en-US" dirty="0"/>
              <a:t>	</a:t>
            </a:r>
            <a:r>
              <a:rPr lang="en-US" dirty="0" smtClean="0"/>
              <a:t>spouse: 2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Embed: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_id: 2,</a:t>
            </a:r>
          </a:p>
          <a:p>
            <a:r>
              <a:rPr lang="en-US" dirty="0"/>
              <a:t>	</a:t>
            </a:r>
            <a:r>
              <a:rPr lang="en-US" dirty="0" smtClean="0"/>
              <a:t>name: “Kari”,</a:t>
            </a:r>
          </a:p>
          <a:p>
            <a:r>
              <a:rPr lang="en-US" dirty="0"/>
              <a:t>	</a:t>
            </a:r>
            <a:r>
              <a:rPr lang="en-US" dirty="0" smtClean="0"/>
              <a:t>spouse: {</a:t>
            </a:r>
          </a:p>
          <a:p>
            <a:r>
              <a:rPr lang="en-US" dirty="0"/>
              <a:t>	</a:t>
            </a:r>
            <a:r>
              <a:rPr lang="en-US" dirty="0" smtClean="0"/>
              <a:t>	id: 1,</a:t>
            </a:r>
          </a:p>
          <a:p>
            <a:r>
              <a:rPr lang="en-US" dirty="0"/>
              <a:t>	</a:t>
            </a:r>
            <a:r>
              <a:rPr lang="en-US" dirty="0" smtClean="0"/>
              <a:t>	name: “John”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2572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9446" cy="307777"/>
          </a:xfrm>
        </p:spPr>
        <p:txBody>
          <a:bodyPr/>
          <a:lstStyle/>
          <a:p>
            <a:r>
              <a:rPr lang="en-US" dirty="0" smtClean="0"/>
              <a:t>One-to-Many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Comments on a blog post.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Embed comments</a:t>
            </a:r>
          </a:p>
          <a:p>
            <a:r>
              <a:rPr lang="en-US" i="1" dirty="0" smtClean="0"/>
              <a:t>What if too many comments?</a:t>
            </a:r>
          </a:p>
          <a:p>
            <a:endParaRPr lang="en-US" dirty="0" smtClean="0"/>
          </a:p>
          <a:p>
            <a:r>
              <a:rPr lang="en-US" dirty="0" smtClean="0"/>
              <a:t>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document per comment</a:t>
            </a:r>
          </a:p>
          <a:p>
            <a:r>
              <a:rPr lang="en-US" i="1" dirty="0" smtClean="0"/>
              <a:t>When many comments expected.</a:t>
            </a:r>
          </a:p>
          <a:p>
            <a:endParaRPr lang="en-US" i="1" dirty="0"/>
          </a:p>
          <a:p>
            <a:r>
              <a:rPr lang="en-US" dirty="0" smtClean="0"/>
              <a:t>CONSIDER</a:t>
            </a:r>
          </a:p>
          <a:p>
            <a:r>
              <a:rPr lang="en-US" dirty="0" smtClean="0"/>
              <a:t>Know if you are going to have one-to-few or truly one-to-many.</a:t>
            </a:r>
          </a:p>
          <a:p>
            <a:r>
              <a:rPr lang="en-US" i="1" dirty="0" err="1" smtClean="0"/>
              <a:t>MongoDB</a:t>
            </a:r>
            <a:r>
              <a:rPr lang="en-US" i="1" dirty="0" smtClean="0"/>
              <a:t> documents have a max size of ~16MB.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677254" cy="276999"/>
          </a:xfrm>
        </p:spPr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1194486" cy="276999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 smtClean="0">
                <a:latin typeface="+mn-lt"/>
                <a:cs typeface="Helvetica"/>
              </a:rPr>
              <a:t>Embed comments: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_id: 1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title: “A blog post”,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comments: [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		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		by: “troll”,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		content: “..”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+mn-lt"/>
                <a:cs typeface="Helvetica"/>
              </a:rPr>
              <a:t>A document per comment:</a:t>
            </a:r>
            <a:endParaRPr lang="en-US" sz="1400" dirty="0">
              <a:latin typeface="+mn-lt"/>
              <a:cs typeface="Helvetica"/>
            </a:endParaRP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err="1" smtClean="0">
                <a:latin typeface="Helvetica"/>
                <a:cs typeface="Helvetica"/>
              </a:rPr>
              <a:t>blogpost</a:t>
            </a:r>
            <a:r>
              <a:rPr lang="en-US" sz="1400" dirty="0" smtClean="0">
                <a:latin typeface="Helvetica"/>
                <a:cs typeface="Helvetica"/>
              </a:rPr>
              <a:t>: 1,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content: “..”,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by: “troll”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4739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14692" cy="307777"/>
          </a:xfrm>
        </p:spPr>
        <p:txBody>
          <a:bodyPr/>
          <a:lstStyle/>
          <a:p>
            <a:r>
              <a:rPr lang="en-US" dirty="0" smtClean="0"/>
              <a:t>LANGUAGE DRIVERS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Available and well supported in most languages.</a:t>
            </a:r>
          </a:p>
          <a:p>
            <a:endParaRPr lang="en-US" dirty="0"/>
          </a:p>
          <a:p>
            <a:r>
              <a:rPr lang="en-US" dirty="0" smtClean="0"/>
              <a:t>Overview of </a:t>
            </a:r>
            <a:r>
              <a:rPr lang="en-US" dirty="0"/>
              <a:t>supported drivers: </a:t>
            </a:r>
            <a:r>
              <a:rPr lang="en-US" dirty="0">
                <a:hlinkClick r:id="rId2"/>
              </a:rPr>
              <a:t>http://docs.mongodb.org/ecosystem/drivers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Separate free online courses for Java, </a:t>
            </a:r>
            <a:r>
              <a:rPr lang="en-US" dirty="0" err="1" smtClean="0"/>
              <a:t>Node.js</a:t>
            </a:r>
            <a:r>
              <a:rPr lang="en-US" dirty="0" smtClean="0"/>
              <a:t>, .NET and </a:t>
            </a:r>
            <a:r>
              <a:rPr lang="en-US" dirty="0"/>
              <a:t>Python developers </a:t>
            </a:r>
            <a:r>
              <a:rPr lang="en-US" dirty="0" smtClean="0"/>
              <a:t>available at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://university.mongodb.com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of the videos they use in the </a:t>
            </a:r>
            <a:r>
              <a:rPr lang="en-US" dirty="0"/>
              <a:t>courses are here </a:t>
            </a:r>
            <a:r>
              <a:rPr lang="en-US" dirty="0">
                <a:hlinkClick r:id="rId4"/>
              </a:rPr>
              <a:t>https://www.youtube.com/channel/UCO6fpQsiBhglTVGsjC1on7A/</a:t>
            </a:r>
            <a:r>
              <a:rPr lang="en-US" dirty="0" smtClean="0">
                <a:hlinkClick r:id="rId4"/>
              </a:rPr>
              <a:t>playlists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5650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00185" cy="307777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1623" y="1262063"/>
            <a:ext cx="8487218" cy="5399087"/>
          </a:xfrm>
        </p:spPr>
        <p:txBody>
          <a:bodyPr/>
          <a:lstStyle/>
          <a:p>
            <a:r>
              <a:rPr lang="en-US" dirty="0"/>
              <a:t>Course repository - </a:t>
            </a:r>
            <a:r>
              <a:rPr lang="en-US" dirty="0">
                <a:hlinkClick r:id="rId2"/>
              </a:rPr>
              <a:t>https://github.com/bekkopen/databasekurs/tree/master/</a:t>
            </a:r>
            <a:r>
              <a:rPr lang="en-US" dirty="0" smtClean="0">
                <a:hlinkClick r:id="rId2"/>
              </a:rPr>
              <a:t>mongodb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http://www.mongodb.com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/>
              <a:t>Online docs - </a:t>
            </a:r>
            <a:r>
              <a:rPr lang="en-US" dirty="0">
                <a:hlinkClick r:id="rId4"/>
              </a:rPr>
              <a:t>http://docs.mongodb.org/manual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 online </a:t>
            </a:r>
            <a:r>
              <a:rPr lang="en-US" dirty="0"/>
              <a:t>courses - </a:t>
            </a:r>
            <a:r>
              <a:rPr lang="en-US" dirty="0" smtClean="0">
                <a:hlinkClick r:id="rId5"/>
              </a:rPr>
              <a:t>https:</a:t>
            </a:r>
            <a:r>
              <a:rPr lang="en-US" dirty="0">
                <a:hlinkClick r:id="rId5"/>
              </a:rPr>
              <a:t>//university.mongodb.com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About version 3.0 </a:t>
            </a:r>
            <a:r>
              <a:rPr lang="en-US" dirty="0"/>
              <a:t>coming in </a:t>
            </a:r>
            <a:r>
              <a:rPr lang="en-US" dirty="0" smtClean="0"/>
              <a:t>March - </a:t>
            </a:r>
            <a:r>
              <a:rPr lang="en-US" dirty="0">
                <a:hlinkClick r:id="rId6"/>
              </a:rPr>
              <a:t>http://www.mongodb.com/blog/post/announcing-mongodb-</a:t>
            </a:r>
            <a:r>
              <a:rPr lang="en-US" dirty="0" smtClean="0">
                <a:hlinkClick r:id="rId6"/>
              </a:rPr>
              <a:t>30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641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 smtClean="0"/>
              <a:t>Konsulent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Frode</a:t>
            </a:r>
            <a:r>
              <a:rPr lang="en-US" dirty="0" smtClean="0"/>
              <a:t> </a:t>
            </a:r>
            <a:r>
              <a:rPr lang="en-US" dirty="0" err="1" smtClean="0"/>
              <a:t>Bjerke</a:t>
            </a:r>
            <a:endParaRPr lang="en-US" dirty="0"/>
          </a:p>
        </p:txBody>
      </p:sp>
      <p:pic>
        <p:nvPicPr>
          <p:cNvPr id="24" name="Picture Placeholder 23" descr="ViewEmployeeImage.jpg"/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" b="7184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6091894" y="1841483"/>
            <a:ext cx="2720693" cy="864000"/>
          </a:xfrm>
        </p:spPr>
        <p:txBody>
          <a:bodyPr/>
          <a:lstStyle/>
          <a:p>
            <a:r>
              <a:rPr lang="en-US" dirty="0" err="1" smtClean="0"/>
              <a:t>Seniorkonsulent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Eivind</a:t>
            </a:r>
            <a:r>
              <a:rPr lang="en-US" dirty="0" smtClean="0"/>
              <a:t> </a:t>
            </a:r>
            <a:r>
              <a:rPr lang="en-US" dirty="0" err="1" smtClean="0"/>
              <a:t>Bergstøl</a:t>
            </a:r>
            <a:endParaRPr lang="en-US" dirty="0"/>
          </a:p>
        </p:txBody>
      </p:sp>
      <p:pic>
        <p:nvPicPr>
          <p:cNvPr id="26" name="Picture Placeholder 25" descr="ViewEmployeeImage.jpg"/>
          <p:cNvPicPr>
            <a:picLocks noGrp="1" noChangeAspect="1"/>
          </p:cNvPicPr>
          <p:nvPr>
            <p:ph type="pic" sz="quarter" idx="2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" b="7184"/>
          <a:stretch>
            <a:fillRect/>
          </a:stretch>
        </p:blipFill>
        <p:spPr/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6445" y="418688"/>
            <a:ext cx="2967479" cy="307777"/>
          </a:xfrm>
        </p:spPr>
        <p:txBody>
          <a:bodyPr/>
          <a:lstStyle/>
          <a:p>
            <a:r>
              <a:rPr lang="en-US" i="0" dirty="0" err="1" smtClean="0"/>
              <a:t>Kursholdere</a:t>
            </a:r>
            <a:r>
              <a:rPr lang="en-US" i="0" dirty="0" smtClean="0"/>
              <a:t> I dag</a:t>
            </a:r>
            <a:endParaRPr lang="en-US" i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t>3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 smtClean="0"/>
              <a:t>Konsulent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Ken </a:t>
            </a:r>
            <a:r>
              <a:rPr lang="en-US" dirty="0" err="1" smtClean="0"/>
              <a:t>Grønnbeck</a:t>
            </a:r>
            <a:endParaRPr lang="en-US" dirty="0"/>
          </a:p>
        </p:txBody>
      </p:sp>
      <p:pic>
        <p:nvPicPr>
          <p:cNvPr id="31" name="Picture Placeholder 30" descr="ViewEmployeeImage.jpg"/>
          <p:cNvPicPr>
            <a:picLocks noGrp="1" noChangeAspect="1"/>
          </p:cNvPicPr>
          <p:nvPr>
            <p:ph type="pic" sz="quarter" idx="3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b="7234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err="1" smtClean="0"/>
              <a:t>Fagleder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 smtClean="0"/>
              <a:t>Andreas Heim</a:t>
            </a:r>
            <a:endParaRPr lang="en-US" dirty="0"/>
          </a:p>
        </p:txBody>
      </p:sp>
      <p:pic>
        <p:nvPicPr>
          <p:cNvPr id="25" name="Picture Placeholder 24" descr="ViewEmployeeImage.jpg"/>
          <p:cNvPicPr>
            <a:picLocks noGrp="1" noChangeAspect="1"/>
          </p:cNvPicPr>
          <p:nvPr>
            <p:ph type="pic" sz="quarter" idx="3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b="7234"/>
          <a:stretch>
            <a:fillRect/>
          </a:stretch>
        </p:blipFill>
        <p:spPr/>
      </p:pic>
      <p:sp>
        <p:nvSpPr>
          <p:cNvPr id="33" name="Text Placeholder 1"/>
          <p:cNvSpPr>
            <a:spLocks noGrp="1"/>
          </p:cNvSpPr>
          <p:nvPr>
            <p:ph type="body" sz="quarter" idx="24"/>
          </p:nvPr>
        </p:nvSpPr>
        <p:spPr>
          <a:xfrm>
            <a:off x="1854176" y="5575605"/>
            <a:ext cx="2720004" cy="836083"/>
          </a:xfrm>
        </p:spPr>
        <p:txBody>
          <a:bodyPr/>
          <a:lstStyle/>
          <a:p>
            <a:r>
              <a:rPr lang="en-US" dirty="0" err="1" smtClean="0"/>
              <a:t>Konsulent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1854174" y="5281665"/>
            <a:ext cx="2720691" cy="288000"/>
          </a:xfrm>
        </p:spPr>
        <p:txBody>
          <a:bodyPr/>
          <a:lstStyle/>
          <a:p>
            <a:r>
              <a:rPr lang="en-US" dirty="0" smtClean="0"/>
              <a:t>Tri Nguyen</a:t>
            </a:r>
            <a:endParaRPr lang="en-US" dirty="0"/>
          </a:p>
        </p:txBody>
      </p:sp>
      <p:pic>
        <p:nvPicPr>
          <p:cNvPr id="36" name="Picture 35" descr="ViewEmployeeImag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6" y="4977917"/>
            <a:ext cx="143256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5796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95514" cy="307777"/>
          </a:xfrm>
        </p:spPr>
        <p:txBody>
          <a:bodyPr/>
          <a:lstStyle/>
          <a:p>
            <a:r>
              <a:rPr lang="en-US" dirty="0" smtClean="0"/>
              <a:t>Introduction -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Icon_MongoDB_by_xkn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47" y="2963672"/>
            <a:ext cx="920496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500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23609" cy="30777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is a document-oriented non-relational </a:t>
            </a:r>
            <a:r>
              <a:rPr lang="en-US" dirty="0" smtClean="0"/>
              <a:t>database.</a:t>
            </a:r>
          </a:p>
        </p:txBody>
      </p:sp>
    </p:spTree>
    <p:extLst>
      <p:ext uri="{BB962C8B-B14F-4D97-AF65-F5344CB8AC3E}">
        <p14:creationId xmlns:p14="http://schemas.microsoft.com/office/powerpoint/2010/main" val="388806217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36605" cy="307777"/>
          </a:xfrm>
        </p:spPr>
        <p:txBody>
          <a:bodyPr/>
          <a:lstStyle/>
          <a:p>
            <a:r>
              <a:rPr lang="en-US" dirty="0" smtClean="0"/>
              <a:t>Document-oriented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dirty="0" smtClean="0"/>
              <a:t>JSON document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92960" y="3688080"/>
            <a:ext cx="1465268" cy="558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71963" y="3409791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7321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359774" cy="307777"/>
          </a:xfrm>
        </p:spPr>
        <p:txBody>
          <a:bodyPr/>
          <a:lstStyle/>
          <a:p>
            <a:r>
              <a:rPr lang="en-US" dirty="0" smtClean="0"/>
              <a:t>Collections of documents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2152305" cy="276999"/>
          </a:xfrm>
        </p:spPr>
        <p:txBody>
          <a:bodyPr/>
          <a:lstStyle/>
          <a:p>
            <a:r>
              <a:rPr lang="en-US" dirty="0" smtClean="0"/>
              <a:t>Products collection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823188" cy="276999"/>
          </a:xfrm>
        </p:spPr>
        <p:txBody>
          <a:bodyPr/>
          <a:lstStyle/>
          <a:p>
            <a:r>
              <a:rPr lang="en-US" dirty="0" smtClean="0"/>
              <a:t>Users collection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85276" y="2069784"/>
            <a:ext cx="2636507" cy="88169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>
                <a:solidFill>
                  <a:schemeClr val="tx1"/>
                </a:solidFill>
              </a:rPr>
              <a:t>Løiten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Linie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085276" y="3154681"/>
            <a:ext cx="2628000" cy="883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{ “title”: “Absolut Vodka”, … 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76769" y="422370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/>
              <a:t>Silly Saison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769" y="515842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/>
              <a:t>Mackmyra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03276" y="2069784"/>
            <a:ext cx="3021174" cy="196881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"</a:t>
            </a:r>
            <a:r>
              <a:rPr lang="en-US" sz="1400" dirty="0" err="1"/>
              <a:t>doug_walker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”Doug Walker",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products: [</a:t>
            </a:r>
            <a:r>
              <a:rPr lang="en-US" sz="1400" dirty="0" smtClean="0"/>
              <a:t>196501]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03276" y="4223704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71528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constraints across documents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5333434"/>
            <a:ext cx="2604867" cy="307777"/>
          </a:xfrm>
        </p:spPr>
        <p:txBody>
          <a:bodyPr/>
          <a:lstStyle/>
          <a:p>
            <a:r>
              <a:rPr lang="en-US" dirty="0" smtClean="0"/>
              <a:t>NON-relational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71963" y="3454118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13" y="4113952"/>
            <a:ext cx="1981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 -&gt;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5403" y="1052723"/>
            <a:ext cx="2194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&lt;- 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3385" y="392323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994" y="2427516"/>
            <a:ext cx="60959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The user Athena Beer refers to the product </a:t>
            </a:r>
            <a:r>
              <a:rPr lang="en-US" sz="1600" i="1" dirty="0" err="1"/>
              <a:t>Viña</a:t>
            </a:r>
            <a:r>
              <a:rPr lang="en-US" sz="1600" i="1" dirty="0"/>
              <a:t> </a:t>
            </a:r>
            <a:r>
              <a:rPr lang="en-US" sz="1600" i="1" dirty="0" err="1"/>
              <a:t>Salceda</a:t>
            </a:r>
            <a:r>
              <a:rPr lang="en-US" sz="1600" i="1" dirty="0"/>
              <a:t> </a:t>
            </a:r>
            <a:r>
              <a:rPr lang="en-US" sz="1600" i="1" dirty="0" smtClean="0"/>
              <a:t>in one of her carts. The database is however oblivious of that fact.</a:t>
            </a:r>
            <a:endParaRPr lang="en-US" sz="1700" i="1" dirty="0" smtClean="0"/>
          </a:p>
        </p:txBody>
      </p:sp>
    </p:spTree>
    <p:extLst>
      <p:ext uri="{BB962C8B-B14F-4D97-AF65-F5344CB8AC3E}">
        <p14:creationId xmlns:p14="http://schemas.microsoft.com/office/powerpoint/2010/main" val="275788960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45579" cy="307777"/>
          </a:xfrm>
        </p:spPr>
        <p:txBody>
          <a:bodyPr/>
          <a:lstStyle/>
          <a:p>
            <a:r>
              <a:rPr lang="en-US" dirty="0" smtClean="0"/>
              <a:t>Origins - humongous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7520" y="1737360"/>
            <a:ext cx="0" cy="474472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520" y="6482080"/>
            <a:ext cx="7406640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129" y="1383417"/>
            <a:ext cx="1270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chemeClr val="accent4"/>
                </a:solidFill>
              </a:rPr>
              <a:t>Scalability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3546" y="5963920"/>
            <a:ext cx="17412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rgbClr val="FD5158"/>
                </a:solidFill>
              </a:rPr>
              <a:t>Functionality</a:t>
            </a:r>
          </a:p>
        </p:txBody>
      </p:sp>
      <p:sp>
        <p:nvSpPr>
          <p:cNvPr id="16" name="Oval 15"/>
          <p:cNvSpPr/>
          <p:nvPr/>
        </p:nvSpPr>
        <p:spPr>
          <a:xfrm>
            <a:off x="5384800" y="4348480"/>
            <a:ext cx="1788160" cy="181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Relational databases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Postgres</a:t>
            </a:r>
            <a:r>
              <a:rPr lang="en-US" sz="1400" dirty="0" smtClean="0">
                <a:solidFill>
                  <a:schemeClr val="tx1"/>
                </a:solidFill>
              </a:rPr>
              <a:t>, MySQL, …)</a:t>
            </a:r>
          </a:p>
        </p:txBody>
      </p:sp>
      <p:sp>
        <p:nvSpPr>
          <p:cNvPr id="17" name="Oval 16"/>
          <p:cNvSpPr/>
          <p:nvPr/>
        </p:nvSpPr>
        <p:spPr>
          <a:xfrm>
            <a:off x="706049" y="1737360"/>
            <a:ext cx="1788160" cy="181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Key-Value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Memcached</a:t>
            </a:r>
            <a:r>
              <a:rPr lang="en-US" sz="1400" dirty="0" smtClean="0">
                <a:solidFill>
                  <a:schemeClr val="tx1"/>
                </a:solidFill>
              </a:rPr>
              <a:t>, …)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3440" y="2626602"/>
            <a:ext cx="14427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MongoDB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37956622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21614</TotalTime>
  <Words>1200</Words>
  <Application>Microsoft Macintosh PowerPoint</Application>
  <PresentationFormat>On-screen Show (4:3)</PresentationFormat>
  <Paragraphs>376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BEKK Rekruttering 16-9</vt:lpstr>
      <vt:lpstr>MONGODB  </vt:lpstr>
      <vt:lpstr>Om kursserien</vt:lpstr>
      <vt:lpstr>Kursholdere I dag</vt:lpstr>
      <vt:lpstr>Introduction - Mongodb</vt:lpstr>
      <vt:lpstr>What is mongodb?</vt:lpstr>
      <vt:lpstr>Document-oriented</vt:lpstr>
      <vt:lpstr>Collections of documents</vt:lpstr>
      <vt:lpstr>NON-relational</vt:lpstr>
      <vt:lpstr>Origins - humongous</vt:lpstr>
      <vt:lpstr>Trade-offs</vt:lpstr>
      <vt:lpstr>Trade-Wins(?)</vt:lpstr>
      <vt:lpstr>Queries and the shell</vt:lpstr>
      <vt:lpstr>Query language</vt:lpstr>
      <vt:lpstr>Mongodb shell</vt:lpstr>
      <vt:lpstr>Finds</vt:lpstr>
      <vt:lpstr>inserts</vt:lpstr>
      <vt:lpstr>Updates</vt:lpstr>
      <vt:lpstr>Logg på hver deres server</vt:lpstr>
      <vt:lpstr>Structuring your data</vt:lpstr>
      <vt:lpstr>Normalization</vt:lpstr>
      <vt:lpstr>Goals of normalization</vt:lpstr>
      <vt:lpstr>Structuring data in Mongodb</vt:lpstr>
      <vt:lpstr>One-to-one</vt:lpstr>
      <vt:lpstr>One-to-Many</vt:lpstr>
      <vt:lpstr>LANGUAGE DRIVERS</vt:lpstr>
      <vt:lpstr>Resources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Frode Bjerke</cp:lastModifiedBy>
  <cp:revision>818</cp:revision>
  <dcterms:created xsi:type="dcterms:W3CDTF">2011-08-04T16:58:46Z</dcterms:created>
  <dcterms:modified xsi:type="dcterms:W3CDTF">2015-02-11T17:40:33Z</dcterms:modified>
</cp:coreProperties>
</file>