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7" r:id="rId6"/>
    <p:sldId id="268" r:id="rId7"/>
    <p:sldId id="266" r:id="rId8"/>
    <p:sldId id="262" r:id="rId9"/>
    <p:sldId id="269" r:id="rId10"/>
    <p:sldId id="270" r:id="rId11"/>
    <p:sldId id="271"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63" r:id="rId26"/>
    <p:sldId id="261" r:id="rId27"/>
    <p:sldId id="264"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726"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94CBA-1E1A-4FB6-8D5E-DDB6BA3C7022}" type="datetimeFigureOut">
              <a:rPr lang="ru-RU" smtClean="0"/>
              <a:t>11.12.2021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201E8-04DC-47C9-9B99-C2BA95ACF2D4}" type="slidenum">
              <a:rPr lang="ru-RU" smtClean="0"/>
              <a:t>‹#›</a:t>
            </a:fld>
            <a:endParaRPr lang="ru-RU"/>
          </a:p>
        </p:txBody>
      </p:sp>
    </p:spTree>
    <p:extLst>
      <p:ext uri="{BB962C8B-B14F-4D97-AF65-F5344CB8AC3E}">
        <p14:creationId xmlns:p14="http://schemas.microsoft.com/office/powerpoint/2010/main" val="12913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8201E8-04DC-47C9-9B99-C2BA95ACF2D4}" type="slidenum">
              <a:rPr lang="ru-RU" smtClean="0"/>
              <a:t>4</a:t>
            </a:fld>
            <a:endParaRPr lang="ru-RU"/>
          </a:p>
        </p:txBody>
      </p:sp>
    </p:spTree>
    <p:extLst>
      <p:ext uri="{BB962C8B-B14F-4D97-AF65-F5344CB8AC3E}">
        <p14:creationId xmlns:p14="http://schemas.microsoft.com/office/powerpoint/2010/main" val="275130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249000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23362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113809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227534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94916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9FE8BFC-3BDE-4987-8635-DA35E503E259}" type="datetimeFigureOut">
              <a:rPr lang="ru-RU" smtClean="0"/>
              <a:t>11.12.2021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82851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9FE8BFC-3BDE-4987-8635-DA35E503E259}" type="datetimeFigureOut">
              <a:rPr lang="ru-RU" smtClean="0"/>
              <a:t>11.12.2021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74299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9FE8BFC-3BDE-4987-8635-DA35E503E259}" type="datetimeFigureOut">
              <a:rPr lang="ru-RU" smtClean="0"/>
              <a:t>11.12.2021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75433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FE8BFC-3BDE-4987-8635-DA35E503E259}" type="datetimeFigureOut">
              <a:rPr lang="ru-RU" smtClean="0"/>
              <a:t>11.12.2021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156678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FE8BFC-3BDE-4987-8635-DA35E503E259}" type="datetimeFigureOut">
              <a:rPr lang="ru-RU" smtClean="0"/>
              <a:t>11.12.2021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64846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9FE8BFC-3BDE-4987-8635-DA35E503E259}" type="datetimeFigureOut">
              <a:rPr lang="ru-RU" smtClean="0"/>
              <a:t>11.12.2021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40D3554-0E71-421C-AE37-BAB51812A13E}" type="slidenum">
              <a:rPr lang="ru-RU" smtClean="0"/>
              <a:t>‹#›</a:t>
            </a:fld>
            <a:endParaRPr lang="ru-RU"/>
          </a:p>
        </p:txBody>
      </p:sp>
    </p:spTree>
    <p:extLst>
      <p:ext uri="{BB962C8B-B14F-4D97-AF65-F5344CB8AC3E}">
        <p14:creationId xmlns:p14="http://schemas.microsoft.com/office/powerpoint/2010/main" val="312024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E8BFC-3BDE-4987-8635-DA35E503E259}" type="datetimeFigureOut">
              <a:rPr lang="ru-RU" smtClean="0"/>
              <a:t>11.12.2021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3554-0E71-421C-AE37-BAB51812A13E}" type="slidenum">
              <a:rPr lang="ru-RU" smtClean="0"/>
              <a:t>‹#›</a:t>
            </a:fld>
            <a:endParaRPr lang="ru-RU"/>
          </a:p>
        </p:txBody>
      </p:sp>
    </p:spTree>
    <p:extLst>
      <p:ext uri="{BB962C8B-B14F-4D97-AF65-F5344CB8AC3E}">
        <p14:creationId xmlns:p14="http://schemas.microsoft.com/office/powerpoint/2010/main" val="50215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lstStyle/>
          <a:p>
            <a:pPr algn="ctr">
              <a:lnSpc>
                <a:spcPct val="150000"/>
              </a:lnSpc>
              <a:spcAft>
                <a:spcPts val="0"/>
              </a:spcAft>
            </a:pPr>
            <a:endParaRPr lang="en-US" b="1" dirty="0" smtClean="0">
              <a:solidFill>
                <a:srgbClr val="000000"/>
              </a:solidFill>
              <a:effectLst/>
              <a:latin typeface="Times New Roman"/>
              <a:ea typeface="Calibri"/>
              <a:cs typeface="Times New Roman"/>
            </a:endParaRPr>
          </a:p>
          <a:p>
            <a:pPr algn="ctr">
              <a:lnSpc>
                <a:spcPct val="150000"/>
              </a:lnSpc>
              <a:spcAft>
                <a:spcPts val="0"/>
              </a:spcAft>
            </a:pPr>
            <a:r>
              <a:rPr lang="en-US" b="1" dirty="0" smtClean="0">
                <a:solidFill>
                  <a:srgbClr val="000000"/>
                </a:solidFill>
                <a:effectLst/>
                <a:latin typeface="Times New Roman"/>
                <a:ea typeface="Calibri"/>
                <a:cs typeface="Times New Roman"/>
              </a:rPr>
              <a:t>ЕНГИЛ САНОАТ СОҲАСИДА  БАДИИЙ БЕЗАШ УСУЛЛАРИДАН КАШТАЧИЛИК НА</a:t>
            </a:r>
            <a:r>
              <a:rPr lang="uz-Cyrl-UZ" b="1" dirty="0" smtClean="0">
                <a:solidFill>
                  <a:srgbClr val="000000"/>
                </a:solidFill>
                <a:effectLst/>
                <a:latin typeface="Times New Roman"/>
                <a:ea typeface="Calibri"/>
                <a:cs typeface="Times New Roman"/>
              </a:rPr>
              <a:t>Ь</a:t>
            </a:r>
            <a:r>
              <a:rPr lang="en-US" b="1" dirty="0" smtClean="0">
                <a:solidFill>
                  <a:srgbClr val="000000"/>
                </a:solidFill>
                <a:effectLst/>
                <a:latin typeface="Times New Roman"/>
                <a:ea typeface="Calibri"/>
                <a:cs typeface="Times New Roman"/>
              </a:rPr>
              <a:t>МУНАЛАРИНИ </a:t>
            </a:r>
            <a:r>
              <a:rPr lang="en-US" b="1" dirty="0" smtClean="0">
                <a:solidFill>
                  <a:srgbClr val="000000"/>
                </a:solidFill>
                <a:effectLst/>
                <a:latin typeface="Times New Roman"/>
                <a:ea typeface="Calibri"/>
                <a:cs typeface="Times New Roman"/>
              </a:rPr>
              <a:t>ЯРАТИШНИНГ </a:t>
            </a:r>
            <a:r>
              <a:rPr lang="en-US" b="1" dirty="0" smtClean="0">
                <a:solidFill>
                  <a:srgbClr val="000000"/>
                </a:solidFill>
                <a:effectLst/>
                <a:latin typeface="Times New Roman"/>
                <a:ea typeface="Calibri"/>
                <a:cs typeface="Times New Roman"/>
              </a:rPr>
              <a:t>АҲАМИЯТИ</a:t>
            </a:r>
            <a:endParaRPr lang="en-US" dirty="0"/>
          </a:p>
          <a:p>
            <a:pPr algn="ctr">
              <a:lnSpc>
                <a:spcPct val="150000"/>
              </a:lnSpc>
              <a:spcAft>
                <a:spcPts val="0"/>
              </a:spcAft>
            </a:pPr>
            <a:endParaRPr lang="ru-RU" sz="2400" b="1" dirty="0">
              <a:ea typeface="Calibri"/>
              <a:cs typeface="Times New Roman"/>
            </a:endParaRPr>
          </a:p>
        </p:txBody>
      </p:sp>
    </p:spTree>
    <p:extLst>
      <p:ext uri="{BB962C8B-B14F-4D97-AF65-F5344CB8AC3E}">
        <p14:creationId xmlns:p14="http://schemas.microsoft.com/office/powerpoint/2010/main" val="12413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lstStyle/>
          <a:p>
            <a:pPr algn="just">
              <a:lnSpc>
                <a:spcPct val="150000"/>
              </a:lnSpc>
            </a:pPr>
            <a:r>
              <a:rPr lang="uz-Cyrl-UZ" b="0" i="0" u="none" strike="noStrike" spc="10" dirty="0" smtClean="0">
                <a:solidFill>
                  <a:srgbClr val="000000"/>
                </a:solidFill>
                <a:effectLst/>
                <a:latin typeface="Times New Roman"/>
                <a:ea typeface="Courier New"/>
                <a:cs typeface="Times New Roman"/>
              </a:rPr>
              <a:t>Матоларга гул солишда Ўзбекистонда асосан икки хил усулда; биринчиси </a:t>
            </a:r>
            <a:r>
              <a:rPr lang="uz-Cyrl-UZ" b="1" i="0" u="none" strike="noStrike" spc="10" dirty="0" smtClean="0">
                <a:solidFill>
                  <a:srgbClr val="000000"/>
                </a:solidFill>
                <a:effectLst/>
                <a:latin typeface="Times New Roman"/>
                <a:ea typeface="Courier New"/>
                <a:cs typeface="Times New Roman"/>
              </a:rPr>
              <a:t>олачинор йў-йўл нақши </a:t>
            </a:r>
            <a:r>
              <a:rPr lang="uz-Cyrl-UZ" b="0" i="0" u="none" strike="noStrike" spc="10" dirty="0" smtClean="0">
                <a:solidFill>
                  <a:srgbClr val="000000"/>
                </a:solidFill>
                <a:effectLst/>
                <a:latin typeface="Times New Roman"/>
                <a:ea typeface="Courier New"/>
                <a:cs typeface="Times New Roman"/>
              </a:rPr>
              <a:t>ва “</a:t>
            </a:r>
            <a:r>
              <a:rPr lang="uz-Cyrl-UZ" b="1" i="0" u="none" strike="noStrike" spc="10" dirty="0" smtClean="0">
                <a:solidFill>
                  <a:srgbClr val="000000"/>
                </a:solidFill>
                <a:effectLst/>
                <a:latin typeface="Times New Roman"/>
                <a:ea typeface="Courier New"/>
                <a:cs typeface="Times New Roman"/>
              </a:rPr>
              <a:t>абр” нақши</a:t>
            </a:r>
            <a:r>
              <a:rPr lang="uz-Cyrl-UZ" b="0" i="0" u="none" strike="noStrike" spc="10" dirty="0" smtClean="0">
                <a:solidFill>
                  <a:srgbClr val="000000"/>
                </a:solidFill>
                <a:effectLst/>
                <a:latin typeface="Times New Roman"/>
                <a:ea typeface="Courier New"/>
                <a:cs typeface="Times New Roman"/>
              </a:rPr>
              <a:t>. Биринчи усул яъни йўл-йўл нақшли матолар Ўзбекистонда ХIХ асрда жуда кенг қўлланилади ва жуда кўп йиллик тарихга эга. </a:t>
            </a:r>
            <a:endParaRPr lang="ru-RU" dirty="0"/>
          </a:p>
        </p:txBody>
      </p:sp>
    </p:spTree>
    <p:extLst>
      <p:ext uri="{BB962C8B-B14F-4D97-AF65-F5344CB8AC3E}">
        <p14:creationId xmlns:p14="http://schemas.microsoft.com/office/powerpoint/2010/main" val="8792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77500" lnSpcReduction="20000"/>
          </a:bodyPr>
          <a:lstStyle/>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Масалан Самарқанд</a:t>
            </a:r>
            <a:r>
              <a:rPr lang="uz-Cyrl-UZ" b="0" i="0" u="none" strike="noStrike" spc="10" dirty="0" smtClean="0">
                <a:solidFill>
                  <a:srgbClr val="000000"/>
                </a:solidFill>
                <a:effectLst/>
                <a:latin typeface="Times New Roman"/>
                <a:ea typeface="Courier New"/>
                <a:cs typeface="Times New Roman"/>
              </a:rPr>
              <a:t>, Ургут, Бухоронинг кўпгина туманлари; Гансдумак (Ҳозирда Гаждумак деб номланади.</a:t>
            </a:r>
          </a:p>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Бухоро вилояти Ғиждувон туманига қарашли шаҳарча), Вардоизе (  Ванғози 1970- йилгача Бухоро вилояти Қизилтепа туманига қарашли қишлоқ. ),</a:t>
            </a:r>
          </a:p>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 Водийда; Наманган шаҳри, Бешариқ туманининг қишлоқлари, Қўқон шаҳри ҳисобланган. </a:t>
            </a:r>
          </a:p>
          <a:p>
            <a:pPr indent="0" algn="just">
              <a:lnSpc>
                <a:spcPct val="150000"/>
              </a:lnSpc>
              <a:spcAft>
                <a:spcPts val="800"/>
              </a:spcAft>
              <a:buNone/>
            </a:pPr>
            <a:r>
              <a:rPr lang="uz-Cyrl-UZ" b="0" i="0" u="none" strike="noStrike" spc="10" dirty="0" smtClean="0">
                <a:solidFill>
                  <a:srgbClr val="000000"/>
                </a:solidFill>
                <a:effectLst/>
                <a:latin typeface="Times New Roman"/>
                <a:ea typeface="Courier New"/>
                <a:cs typeface="Times New Roman"/>
              </a:rPr>
              <a:t>. </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306515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lstStyle/>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Матоларни бадиий безаш билан боғлиқ халқ амалий санъат турларидан неча асрлардан буён фойдаланиб келинмоқда. Матоларга ўзгача жило бахш этадиган каштачилик,  шулар жумласидандир.</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276846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lnSpcReduction="10000"/>
          </a:bodyPr>
          <a:lstStyle/>
          <a:p>
            <a:pPr algn="just">
              <a:lnSpc>
                <a:spcPct val="150000"/>
              </a:lnSpc>
              <a:spcAft>
                <a:spcPts val="0"/>
              </a:spcAft>
            </a:pPr>
            <a:r>
              <a:rPr lang="uz-Cyrl-UZ" dirty="0" smtClean="0">
                <a:effectLst/>
                <a:latin typeface="Times New Roman"/>
                <a:ea typeface="Calibri"/>
                <a:cs typeface="Times New Roman"/>
              </a:rPr>
              <a:t>Агар кашта санъатининг марказларини алоҳида қараб ўтадиган бўлсак, у ҳолда, аввало Бухорони кўриб чиқиш лозим. Бу шаҳардаги кашталар турли хил ва айниқса, кўп вариантлиликка эга. Асосан бу ерда каштанинг йўрма усули билан тикилган, жуда ёрқин палитрага эга бўлган буюмлар, сўзаналар кенг тарқалган. </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41778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7" y="476672"/>
            <a:ext cx="8496944"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3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976664"/>
          </a:xfrm>
        </p:spPr>
        <p:txBody>
          <a:bodyPr>
            <a:normAutofit fontScale="62500" lnSpcReduction="20000"/>
          </a:bodyPr>
          <a:lstStyle/>
          <a:p>
            <a:pPr algn="just">
              <a:lnSpc>
                <a:spcPct val="150000"/>
              </a:lnSpc>
              <a:spcAft>
                <a:spcPts val="0"/>
              </a:spcAft>
            </a:pPr>
            <a:r>
              <a:rPr lang="uz-Cyrl-UZ" dirty="0" smtClean="0">
                <a:effectLst/>
                <a:latin typeface="Times New Roman"/>
                <a:ea typeface="Calibri"/>
                <a:cs typeface="Times New Roman"/>
              </a:rPr>
              <a:t>ХIХ аср охири ХХ аср бошларда Ўзбекистон аҳолисининг кундалик ҳаётида кашта катта рол ўйнаган. Кашталардаги ранго-ранг декорлар нафақат ўша вақтларда, балки ҳозирги кунда ҳам кўзни қувонтиради.</a:t>
            </a:r>
            <a:endParaRPr lang="ru-RU" sz="2400" dirty="0">
              <a:ea typeface="Calibri"/>
              <a:cs typeface="Times New Roman"/>
            </a:endParaRPr>
          </a:p>
          <a:p>
            <a:pPr algn="just">
              <a:lnSpc>
                <a:spcPct val="150000"/>
              </a:lnSpc>
              <a:spcAft>
                <a:spcPts val="0"/>
              </a:spcAft>
            </a:pPr>
            <a:r>
              <a:rPr lang="uz-Cyrl-UZ" dirty="0" smtClean="0">
                <a:effectLst/>
                <a:latin typeface="Times New Roman"/>
                <a:ea typeface="Calibri"/>
                <a:cs typeface="Times New Roman"/>
              </a:rPr>
              <a:t>Маълумки, дўппи, анъанавий эркак ва аёллар чопони </a:t>
            </a:r>
            <a:r>
              <a:rPr lang="uz-Cyrl-UZ" b="1" dirty="0" smtClean="0">
                <a:effectLst/>
                <a:latin typeface="Times New Roman"/>
                <a:ea typeface="Calibri"/>
                <a:cs typeface="Times New Roman"/>
              </a:rPr>
              <a:t>(тўн, чакмон), жияк, келинлар рўмоли, белбоғ, кўйлак, ундан ташқари аёллар этиги ва туфлилари кашта билан безатилган. </a:t>
            </a:r>
            <a:r>
              <a:rPr lang="uz-Cyrl-UZ" dirty="0" smtClean="0">
                <a:effectLst/>
                <a:latin typeface="Times New Roman"/>
                <a:ea typeface="Calibri"/>
                <a:cs typeface="Times New Roman"/>
              </a:rPr>
              <a:t>Уларда ишлатилган тўғри бурчакли, марказий, тўғри чизиқли, геометрик, ўсимлик, раппортли, ўсимлик </a:t>
            </a:r>
            <a:r>
              <a:rPr lang="uz-Cyrl-UZ" dirty="0" smtClean="0">
                <a:effectLst/>
                <a:latin typeface="Times New Roman"/>
                <a:ea typeface="Calibri"/>
                <a:cs typeface="Times New Roman"/>
              </a:rPr>
              <a:t>каби </a:t>
            </a:r>
            <a:r>
              <a:rPr lang="uz-Cyrl-UZ" dirty="0" smtClean="0">
                <a:effectLst/>
                <a:latin typeface="Times New Roman"/>
                <a:ea typeface="Calibri"/>
                <a:cs typeface="Times New Roman"/>
              </a:rPr>
              <a:t>кашта композитсияларини санаб ўтиш мумкин.</a:t>
            </a:r>
          </a:p>
          <a:p>
            <a:pPr algn="just">
              <a:lnSpc>
                <a:spcPct val="150000"/>
              </a:lnSpc>
              <a:spcAft>
                <a:spcPts val="0"/>
              </a:spcAft>
            </a:pPr>
            <a:r>
              <a:rPr lang="uz-Cyrl-UZ" dirty="0" smtClean="0">
                <a:effectLst/>
                <a:latin typeface="Times New Roman"/>
                <a:ea typeface="Calibri"/>
                <a:cs typeface="Times New Roman"/>
              </a:rPr>
              <a:t> </a:t>
            </a:r>
            <a:r>
              <a:rPr lang="uz-Cyrl-UZ" b="1" dirty="0" smtClean="0">
                <a:effectLst/>
                <a:latin typeface="Times New Roman"/>
                <a:ea typeface="Calibri"/>
                <a:cs typeface="Times New Roman"/>
              </a:rPr>
              <a:t>Композитсиялар энг кўп қўлланиладиган асосий кашта чокларидан бири босма, икки томонлама чок – дуруя, изма чок – илмоқ, ироқи, канда-хаёл, пўта, икки томонлама босма чок – хомдўзи, йўрма, бахмалчок (пўта) – </a:t>
            </a:r>
            <a:r>
              <a:rPr lang="uz-Cyrl-UZ" dirty="0" smtClean="0">
                <a:effectLst/>
                <a:latin typeface="Times New Roman"/>
                <a:ea typeface="Calibri"/>
                <a:cs typeface="Times New Roman"/>
              </a:rPr>
              <a:t>машина чоклари ёрдамида яратилган.</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280509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832648"/>
          </a:xfrm>
        </p:spPr>
        <p:txBody>
          <a:bodyPr>
            <a:normAutofit fontScale="85000" lnSpcReduction="20000"/>
          </a:bodyPr>
          <a:lstStyle/>
          <a:p>
            <a:pPr algn="just">
              <a:lnSpc>
                <a:spcPct val="150000"/>
              </a:lnSpc>
              <a:spcAft>
                <a:spcPts val="0"/>
              </a:spcAft>
            </a:pPr>
            <a:r>
              <a:rPr lang="uz-Cyrl-UZ" dirty="0" smtClean="0">
                <a:effectLst/>
                <a:latin typeface="Times New Roman"/>
                <a:ea typeface="Calibri"/>
                <a:cs typeface="Times New Roman"/>
              </a:rPr>
              <a:t>Нақшли безакларда ўсимликсимон ислимий нақшлар - ҳаётнинг давомийлиги, авлодлар келишини; гулларнинг чаман бўлиб очилиб туриши - бахт, қувонч ва шодликларга тўла ҳаёт орзуси; қуёш - ёруғлик, иссиқлик, мўл ҳосил; ой - бахт</a:t>
            </a:r>
            <a:endParaRPr lang="ru-RU" sz="2400" dirty="0">
              <a:ea typeface="Calibri"/>
              <a:cs typeface="Times New Roman"/>
            </a:endParaRPr>
          </a:p>
          <a:p>
            <a:pPr algn="just">
              <a:lnSpc>
                <a:spcPct val="150000"/>
              </a:lnSpc>
              <a:spcAft>
                <a:spcPts val="0"/>
              </a:spcAft>
            </a:pPr>
            <a:r>
              <a:rPr lang="uz-Cyrl-UZ" dirty="0" smtClean="0">
                <a:effectLst/>
                <a:latin typeface="Times New Roman"/>
                <a:ea typeface="Calibri"/>
                <a:cs typeface="Times New Roman"/>
              </a:rPr>
              <a:t>висол, осойишта бахтли ҳаёт; офтоба - мўл-кўлчилик, бахтиёрлик; кўза, сув - деҳқоннинг умиди, ҳосилнинг мўл бўлиши, оилада файз-барака, сероблик, серфарзандлик (кўза, офтобалар асосан сўзананинг юқори бурчакларида тикилади). </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283752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976664"/>
          </a:xfrm>
        </p:spPr>
        <p:txBody>
          <a:bodyPr>
            <a:normAutofit fontScale="55000" lnSpcReduction="20000"/>
          </a:bodyPr>
          <a:lstStyle/>
          <a:p>
            <a:pPr algn="just">
              <a:lnSpc>
                <a:spcPct val="170000"/>
              </a:lnSpc>
            </a:pPr>
            <a:r>
              <a:rPr lang="uz-Cyrl-UZ" dirty="0" smtClean="0">
                <a:effectLst/>
                <a:latin typeface="Times New Roman"/>
                <a:ea typeface="Calibri"/>
              </a:rPr>
              <a:t>    </a:t>
            </a:r>
            <a:r>
              <a:rPr lang="uz-Cyrl-UZ" sz="3800" dirty="0" smtClean="0">
                <a:effectLst/>
                <a:latin typeface="Times New Roman"/>
                <a:ea typeface="Calibri"/>
              </a:rPr>
              <a:t>Қушлар тасвири ҳам қадимий санъатга хосдир. Қадим-қадимдан бирор ишни бошлашда, шу иш яхши, саодатли бўлиш ниятида </a:t>
            </a:r>
            <a:r>
              <a:rPr lang="uz-Cyrl-UZ" sz="3800" b="1" dirty="0" smtClean="0">
                <a:effectLst/>
                <a:latin typeface="Times New Roman"/>
                <a:ea typeface="Calibri"/>
              </a:rPr>
              <a:t>қушлар тасвири </a:t>
            </a:r>
            <a:r>
              <a:rPr lang="uz-Cyrl-UZ" sz="3800" dirty="0" smtClean="0">
                <a:effectLst/>
                <a:latin typeface="Times New Roman"/>
                <a:ea typeface="Calibri"/>
              </a:rPr>
              <a:t>туширилган, шу сабабли ҳашаматли боғларда қушларни боқиш одат бўлган. Кашта нақшларидаги барглар бир неча шаклда: </a:t>
            </a:r>
            <a:r>
              <a:rPr lang="uz-Cyrl-UZ" sz="3800" b="1" dirty="0" smtClean="0">
                <a:effectLst/>
                <a:latin typeface="Times New Roman"/>
                <a:ea typeface="Calibri"/>
              </a:rPr>
              <a:t>тухумсимон, атиргул япроқлари сингари қиррали, арчасимон, сербарг ва турли </a:t>
            </a:r>
            <a:r>
              <a:rPr lang="uz-Cyrl-UZ" sz="3800" dirty="0" smtClean="0">
                <a:effectLst/>
                <a:latin typeface="Times New Roman"/>
                <a:ea typeface="Calibri"/>
              </a:rPr>
              <a:t>шакллардаги, бош барглар шаклида бўлади. Мева безаклари ичида анор тасвири айниқса катта ўринни эгаллайди. Анор ҳосилдорлик рамзи бўлиб ҳисобланади. Уни Анахита ҳайкали қўлида эрамизнинг бошларида қурилган (I-V аср) Оссурийлар деворларидаги нақшларда ҳам учратишимиз мумкин. Анор жуда содда шаклда берилади: думалоқ кўриниши ва учидаги гул косачасигина тасвирланади</a:t>
            </a:r>
            <a:endParaRPr lang="ru-RU" sz="3800" dirty="0"/>
          </a:p>
        </p:txBody>
      </p:sp>
    </p:spTree>
    <p:extLst>
      <p:ext uri="{BB962C8B-B14F-4D97-AF65-F5344CB8AC3E}">
        <p14:creationId xmlns:p14="http://schemas.microsoft.com/office/powerpoint/2010/main" val="128176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77500" lnSpcReduction="20000"/>
          </a:bodyPr>
          <a:lstStyle/>
          <a:p>
            <a:pPr algn="just">
              <a:lnSpc>
                <a:spcPct val="150000"/>
              </a:lnSpc>
              <a:spcAft>
                <a:spcPts val="0"/>
              </a:spcAft>
            </a:pPr>
            <a:r>
              <a:rPr lang="uz-Cyrl-UZ" dirty="0" smtClean="0">
                <a:effectLst/>
                <a:latin typeface="Times New Roman"/>
                <a:ea typeface="Calibri"/>
                <a:cs typeface="Times New Roman"/>
              </a:rPr>
              <a:t>Бундан ташқари ранг - баранг иплар билан тикилган доира гуллари ҳам мавжуд бўлиб, улар маълум гуруҳларга бўлинади. Улар, забонча, офтобача, кўзача деб аталади. </a:t>
            </a:r>
          </a:p>
          <a:p>
            <a:pPr algn="just">
              <a:lnSpc>
                <a:spcPct val="150000"/>
              </a:lnSpc>
              <a:spcAft>
                <a:spcPts val="0"/>
              </a:spcAft>
            </a:pPr>
            <a:r>
              <a:rPr lang="uz-Cyrl-UZ" dirty="0" smtClean="0">
                <a:effectLst/>
                <a:latin typeface="Times New Roman"/>
                <a:ea typeface="Calibri"/>
                <a:cs typeface="Times New Roman"/>
              </a:rPr>
              <a:t>Тошкентда доира гул, ой, </a:t>
            </a:r>
          </a:p>
          <a:p>
            <a:pPr algn="just">
              <a:lnSpc>
                <a:spcPct val="150000"/>
              </a:lnSpc>
              <a:spcAft>
                <a:spcPts val="0"/>
              </a:spcAft>
            </a:pPr>
            <a:r>
              <a:rPr lang="uz-Cyrl-UZ" dirty="0" smtClean="0">
                <a:effectLst/>
                <a:latin typeface="Times New Roman"/>
                <a:ea typeface="Calibri"/>
                <a:cs typeface="Times New Roman"/>
              </a:rPr>
              <a:t>Бухоро ва Нуротада моҳ(ой), </a:t>
            </a:r>
          </a:p>
          <a:p>
            <a:pPr algn="just">
              <a:lnSpc>
                <a:spcPct val="150000"/>
              </a:lnSpc>
              <a:spcAft>
                <a:spcPts val="0"/>
              </a:spcAft>
            </a:pPr>
            <a:r>
              <a:rPr lang="uz-Cyrl-UZ" dirty="0" smtClean="0">
                <a:effectLst/>
                <a:latin typeface="Times New Roman"/>
                <a:ea typeface="Calibri"/>
                <a:cs typeface="Times New Roman"/>
              </a:rPr>
              <a:t>Самарқандда лола деб юритилади. Нақшларда буюм тасвири кўп ишлатилиши мумкин, масалан, кўза тасвири. Кўза ёки чойнакка баъзан шохча солиб қўйилиб, уни тангача безаклар билан безатилади. </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163226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6373"/>
            <a:ext cx="5184576" cy="6221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32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en-US" b="1" dirty="0" err="1" smtClean="0">
                <a:solidFill>
                  <a:srgbClr val="000000"/>
                </a:solidFill>
                <a:effectLst/>
                <a:latin typeface="Times New Roman"/>
                <a:ea typeface="Calibri"/>
              </a:rPr>
              <a:t>Аннота</a:t>
            </a:r>
            <a:r>
              <a:rPr lang="uz-Cyrl-UZ" b="1" dirty="0" smtClean="0">
                <a:solidFill>
                  <a:srgbClr val="000000"/>
                </a:solidFill>
                <a:effectLst/>
                <a:latin typeface="Times New Roman"/>
                <a:ea typeface="Calibri"/>
              </a:rPr>
              <a:t>ц</a:t>
            </a:r>
            <a:r>
              <a:rPr lang="en-US" b="1" dirty="0" err="1" smtClean="0">
                <a:solidFill>
                  <a:srgbClr val="000000"/>
                </a:solidFill>
                <a:effectLst/>
                <a:latin typeface="Times New Roman"/>
                <a:ea typeface="Calibri"/>
              </a:rPr>
              <a:t>ия</a:t>
            </a:r>
            <a:r>
              <a:rPr lang="en-US" dirty="0" smtClean="0">
                <a:solidFill>
                  <a:srgbClr val="000000"/>
                </a:solidFill>
                <a:effectLst/>
                <a:latin typeface="Times New Roman"/>
                <a:ea typeface="Calibri"/>
              </a:rPr>
              <a:t>:</a:t>
            </a:r>
            <a:endParaRPr lang="ru-RU" dirty="0"/>
          </a:p>
        </p:txBody>
      </p:sp>
      <p:sp>
        <p:nvSpPr>
          <p:cNvPr id="3" name="Объект 2"/>
          <p:cNvSpPr>
            <a:spLocks noGrp="1"/>
          </p:cNvSpPr>
          <p:nvPr>
            <p:ph idx="1"/>
          </p:nvPr>
        </p:nvSpPr>
        <p:spPr>
          <a:xfrm>
            <a:off x="457200" y="1196752"/>
            <a:ext cx="8229600" cy="4929411"/>
          </a:xfrm>
        </p:spPr>
        <p:txBody>
          <a:bodyPr>
            <a:normAutofit fontScale="47500" lnSpcReduction="20000"/>
          </a:bodyPr>
          <a:lstStyle/>
          <a:p>
            <a:pPr algn="just">
              <a:lnSpc>
                <a:spcPct val="150000"/>
              </a:lnSpc>
              <a:spcAft>
                <a:spcPts val="0"/>
              </a:spcAft>
            </a:pPr>
            <a:r>
              <a:rPr lang="uz-Cyrl-UZ" sz="40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Мазкур</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мақолада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мамлакатимизда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йилдан-йилга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ривожланиб</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келаётган</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енгил</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саноат</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соҳасидаги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тикувчилик</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йўналишида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бадиий</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безаш</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усулларидан</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каштачилик</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безак</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тури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наъмуналарини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янги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технологилар</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ва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замон</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талаби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асосида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яратиш</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кашталардаги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миллийлигимизни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англатувчи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нақш</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турлари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ҳозирги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мода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зам</a:t>
            </a:r>
            <a:r>
              <a:rPr lang="uz-Cyrl-UZ" sz="5100" dirty="0" smtClean="0">
                <a:solidFill>
                  <a:srgbClr val="000000"/>
                </a:solidFill>
                <a:effectLst/>
                <a:latin typeface="Times New Roman" pitchFamily="18" charset="0"/>
                <a:ea typeface="Calibri"/>
                <a:cs typeface="Times New Roman" pitchFamily="18" charset="0"/>
              </a:rPr>
              <a:t>и</a:t>
            </a:r>
            <a:r>
              <a:rPr lang="en-US" sz="5100" dirty="0" err="1" smtClean="0">
                <a:solidFill>
                  <a:srgbClr val="000000"/>
                </a:solidFill>
                <a:effectLst/>
                <a:latin typeface="Times New Roman" pitchFamily="18" charset="0"/>
                <a:ea typeface="Calibri"/>
                <a:cs typeface="Times New Roman" pitchFamily="18" charset="0"/>
              </a:rPr>
              <a:t>нида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кийимларга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кашталардан</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фойдаланиб</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безак</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бериш</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замонавий</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тикув</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машиналари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орқали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янги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ва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замонавий</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кашта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наъмуналарини</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яратиш</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хусусида</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сўз</a:t>
            </a:r>
            <a:r>
              <a:rPr lang="en-US" sz="5100" dirty="0" smtClean="0">
                <a:solidFill>
                  <a:srgbClr val="000000"/>
                </a:solidFill>
                <a:effectLst/>
                <a:latin typeface="Times New Roman" pitchFamily="18" charset="0"/>
                <a:ea typeface="Calibri"/>
                <a:cs typeface="Times New Roman" pitchFamily="18" charset="0"/>
              </a:rPr>
              <a:t> </a:t>
            </a:r>
            <a:r>
              <a:rPr lang="en-US" sz="5100" dirty="0" err="1" smtClean="0">
                <a:solidFill>
                  <a:srgbClr val="000000"/>
                </a:solidFill>
                <a:effectLst/>
                <a:latin typeface="Times New Roman" pitchFamily="18" charset="0"/>
                <a:ea typeface="Calibri"/>
                <a:cs typeface="Times New Roman" pitchFamily="18" charset="0"/>
              </a:rPr>
              <a:t>юритилган</a:t>
            </a:r>
            <a:endParaRPr lang="ru-RU" sz="5100" dirty="0">
              <a:latin typeface="Times New Roman" pitchFamily="18" charset="0"/>
              <a:ea typeface="Calibri"/>
              <a:cs typeface="Times New Roman" pitchFamily="18" charset="0"/>
            </a:endParaRPr>
          </a:p>
          <a:p>
            <a:endParaRPr lang="ru-RU" dirty="0"/>
          </a:p>
        </p:txBody>
      </p:sp>
    </p:spTree>
    <p:extLst>
      <p:ext uri="{BB962C8B-B14F-4D97-AF65-F5344CB8AC3E}">
        <p14:creationId xmlns:p14="http://schemas.microsoft.com/office/powerpoint/2010/main" val="28736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lstStyle/>
          <a:p>
            <a:pPr algn="just"/>
            <a:r>
              <a:rPr lang="uz-Cyrl-UZ" dirty="0" smtClean="0">
                <a:effectLst/>
                <a:latin typeface="Times New Roman"/>
                <a:ea typeface="Calibri"/>
              </a:rPr>
              <a:t>Кийимга кашта тикишда турли орнаментал ечимларга эътибор қаратиш лозим, масалан, асосий мато кўринмас даражада кийим деталларининг бутун юза қисми кашталанади ёки кашта кийим деталларининг айрим қисмларида композитцион марказ сифатида жойлаштирилиши мумкин</a:t>
            </a:r>
            <a:endParaRPr lang="ru-RU" dirty="0"/>
          </a:p>
        </p:txBody>
      </p:sp>
    </p:spTree>
    <p:extLst>
      <p:ext uri="{BB962C8B-B14F-4D97-AF65-F5344CB8AC3E}">
        <p14:creationId xmlns:p14="http://schemas.microsoft.com/office/powerpoint/2010/main" val="99000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lstStyle/>
          <a:p>
            <a:r>
              <a:rPr lang="uz-Cyrl-UZ" dirty="0" smtClean="0">
                <a:effectLst/>
                <a:latin typeface="Times New Roman"/>
                <a:ea typeface="Calibri"/>
              </a:rPr>
              <a:t>     Замонавий дизайнерлар қўллаётган декорлар илгари кийим, сўзана, гиламлар, олачаларни безаган. Турли кашта тикиш усулларидан фойдаланганлар: </a:t>
            </a:r>
            <a:r>
              <a:rPr lang="uz-Cyrl-UZ" b="1" dirty="0" smtClean="0">
                <a:effectLst/>
                <a:latin typeface="Times New Roman"/>
                <a:ea typeface="Calibri"/>
              </a:rPr>
              <a:t>канда-хаёл, босма, йўрма, сув чок, ироқи </a:t>
            </a:r>
            <a:r>
              <a:rPr lang="uz-Cyrl-UZ" dirty="0" smtClean="0">
                <a:effectLst/>
                <a:latin typeface="Times New Roman"/>
                <a:ea typeface="Calibri"/>
              </a:rPr>
              <a:t>ва бошқалар. </a:t>
            </a:r>
          </a:p>
          <a:p>
            <a:pPr algn="just">
              <a:lnSpc>
                <a:spcPct val="150000"/>
              </a:lnSpc>
              <a:spcAft>
                <a:spcPts val="0"/>
              </a:spcAft>
            </a:pPr>
            <a:r>
              <a:rPr lang="uz-Cyrl-UZ" dirty="0" smtClean="0">
                <a:effectLst/>
                <a:latin typeface="Times New Roman"/>
                <a:ea typeface="Calibri"/>
                <a:cs typeface="Times New Roman"/>
              </a:rPr>
              <a:t>Сўзаналарнинг катта қисми асосан йўрма чокида бўлиб, ўсимлик ва геометрик орнаментатсия билан безатилган.</a:t>
            </a:r>
            <a:endParaRPr lang="ru-RU" sz="2400" dirty="0">
              <a:ea typeface="Calibri"/>
              <a:cs typeface="Times New Roman"/>
            </a:endParaRPr>
          </a:p>
          <a:p>
            <a:pPr marL="0" indent="0">
              <a:buNone/>
            </a:pPr>
            <a:endParaRPr lang="ru-RU" dirty="0"/>
          </a:p>
        </p:txBody>
      </p:sp>
    </p:spTree>
    <p:extLst>
      <p:ext uri="{BB962C8B-B14F-4D97-AF65-F5344CB8AC3E}">
        <p14:creationId xmlns:p14="http://schemas.microsoft.com/office/powerpoint/2010/main" val="172077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smtClean="0">
                <a:effectLst/>
                <a:latin typeface="Times New Roman"/>
                <a:ea typeface="Calibri"/>
              </a:rPr>
              <a:t>Таклиф:</a:t>
            </a:r>
            <a:endParaRPr lang="ru-RU" dirty="0"/>
          </a:p>
        </p:txBody>
      </p:sp>
      <p:sp>
        <p:nvSpPr>
          <p:cNvPr id="3" name="Объект 2"/>
          <p:cNvSpPr>
            <a:spLocks noGrp="1"/>
          </p:cNvSpPr>
          <p:nvPr>
            <p:ph idx="1"/>
          </p:nvPr>
        </p:nvSpPr>
        <p:spPr/>
        <p:txBody>
          <a:bodyPr>
            <a:noAutofit/>
          </a:bodyPr>
          <a:lstStyle/>
          <a:p>
            <a:pPr algn="just">
              <a:lnSpc>
                <a:spcPct val="150000"/>
              </a:lnSpc>
              <a:spcAft>
                <a:spcPts val="0"/>
              </a:spcAft>
            </a:pPr>
            <a:r>
              <a:rPr lang="uz-Cyrl-UZ" sz="2000" dirty="0" smtClean="0">
                <a:effectLst/>
                <a:latin typeface="Times New Roman"/>
                <a:ea typeface="Calibri"/>
                <a:cs typeface="Times New Roman"/>
              </a:rPr>
              <a:t>Ҳозирги мода йўналиши кундан кун ўзгараётган пайтда ҳар бир тикув корхоналари истеъмолчилар учун сифатли, чиройли ва рақобатбардош маҳсулотлар яратиш ва ишлаб чиқаришга ҳаракат қилади.</a:t>
            </a:r>
            <a:endParaRPr lang="ru-RU" sz="2000" dirty="0">
              <a:ea typeface="Calibri"/>
              <a:cs typeface="Times New Roman"/>
            </a:endParaRPr>
          </a:p>
          <a:p>
            <a:pPr algn="just">
              <a:lnSpc>
                <a:spcPct val="150000"/>
              </a:lnSpc>
              <a:spcAft>
                <a:spcPts val="0"/>
              </a:spcAft>
            </a:pPr>
            <a:r>
              <a:rPr lang="uz-Cyrl-UZ" sz="2000" dirty="0" smtClean="0">
                <a:effectLst/>
                <a:latin typeface="Times New Roman"/>
                <a:ea typeface="Calibri"/>
                <a:cs typeface="Times New Roman"/>
              </a:rPr>
              <a:t> Ҳозирги пайтда замонавий жиҳозлар ёрдамида ҳам кашта тикиш  </a:t>
            </a:r>
            <a:endParaRPr lang="ru-RU" sz="2000" dirty="0">
              <a:ea typeface="Calibri"/>
              <a:cs typeface="Times New Roman"/>
            </a:endParaRPr>
          </a:p>
          <a:p>
            <a:pPr marL="0" indent="0" algn="just">
              <a:lnSpc>
                <a:spcPct val="150000"/>
              </a:lnSpc>
              <a:spcAft>
                <a:spcPts val="0"/>
              </a:spcAft>
              <a:buNone/>
            </a:pPr>
            <a:r>
              <a:rPr lang="uz-Cyrl-UZ" sz="2000" dirty="0" smtClean="0">
                <a:effectLst/>
                <a:latin typeface="Times New Roman"/>
                <a:ea typeface="Calibri"/>
                <a:cs typeface="Times New Roman"/>
              </a:rPr>
              <a:t>кенг оммалашган. </a:t>
            </a:r>
            <a:r>
              <a:rPr lang="ru-RU" sz="2000" dirty="0" smtClean="0">
                <a:effectLst/>
                <a:latin typeface="Times New Roman"/>
                <a:ea typeface="Calibri"/>
                <a:cs typeface="Times New Roman"/>
              </a:rPr>
              <a:t> э</a:t>
            </a:r>
            <a:r>
              <a:rPr lang="uz-Cyrl-UZ" sz="2000" dirty="0" smtClean="0">
                <a:effectLst/>
                <a:latin typeface="Times New Roman"/>
                <a:ea typeface="Calibri"/>
                <a:cs typeface="Times New Roman"/>
              </a:rPr>
              <a:t>нг замонавий электроника жиҳозлари – «БЕРНИНА» тикув  машиналари янги авлодларининг юраги деб ҳисобланади.  </a:t>
            </a:r>
            <a:endParaRPr lang="ru-RU" sz="2000" dirty="0">
              <a:ea typeface="Calibri"/>
              <a:cs typeface="Times New Roman"/>
            </a:endParaRPr>
          </a:p>
          <a:p>
            <a:pPr algn="just"/>
            <a:r>
              <a:rPr lang="uz-Cyrl-UZ" sz="2000" dirty="0" smtClean="0">
                <a:effectLst/>
                <a:latin typeface="Times New Roman"/>
                <a:ea typeface="Calibri"/>
              </a:rPr>
              <a:t>«БЕРНИНА» машиналарининг кўпчилиги микропротсессорли  бошқарувга эга ва уларни шахсий компютерга ҳам улаш   мумкин. </a:t>
            </a:r>
            <a:endParaRPr lang="ru-RU" sz="2000" dirty="0"/>
          </a:p>
        </p:txBody>
      </p:sp>
    </p:spTree>
    <p:extLst>
      <p:ext uri="{BB962C8B-B14F-4D97-AF65-F5344CB8AC3E}">
        <p14:creationId xmlns:p14="http://schemas.microsoft.com/office/powerpoint/2010/main" val="211634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908720"/>
            <a:ext cx="8229600" cy="5217443"/>
          </a:xfrm>
        </p:spPr>
        <p:txBody>
          <a:bodyPr>
            <a:normAutofit fontScale="70000" lnSpcReduction="20000"/>
          </a:bodyPr>
          <a:lstStyle/>
          <a:p>
            <a:pPr algn="just">
              <a:lnSpc>
                <a:spcPct val="150000"/>
              </a:lnSpc>
              <a:spcAft>
                <a:spcPts val="0"/>
              </a:spcAft>
            </a:pPr>
            <a:r>
              <a:rPr lang="uz-Cyrl-UZ" dirty="0" smtClean="0">
                <a:effectLst/>
                <a:latin typeface="Times New Roman"/>
                <a:ea typeface="Calibri"/>
                <a:cs typeface="Times New Roman"/>
              </a:rPr>
              <a:t>«Cустомизед Паттерн Селеcтион» (CПС) Дастури ёрдамида  машинадаги барча чок ва кашта шаклларининг намуналарини олиши мумкин. Ушбу машина ёрдамида кашта шаклларини   бирлаштириш ёки шахсий кашта шаклларини яратиш мумкин. Бундай синф тикув машиналари жаҳонда саноқлидир. </a:t>
            </a:r>
            <a:endParaRPr lang="ru-RU" sz="2400" dirty="0">
              <a:ea typeface="Calibri"/>
              <a:cs typeface="Times New Roman"/>
            </a:endParaRPr>
          </a:p>
          <a:p>
            <a:pPr algn="just">
              <a:lnSpc>
                <a:spcPct val="150000"/>
              </a:lnSpc>
              <a:spcAft>
                <a:spcPts val="0"/>
              </a:spcAft>
            </a:pPr>
            <a:r>
              <a:rPr lang="uz-Cyrl-UZ" dirty="0" smtClean="0">
                <a:effectLst/>
                <a:latin typeface="Times New Roman"/>
                <a:ea typeface="Calibri"/>
                <a:cs typeface="Times New Roman"/>
              </a:rPr>
              <a:t>Кашта тикиш машинасида ишлаш оддий ва қулайдир  – унда  барча жараёнлар эътиборга олинган. Машиналарда кашта тикиш  имкониятлари бу билан чегараланмайди. Компютерда, мавжуд  дизайнлардан композитсиялар яратиш, шунингдек, нақшлар  учун шахсий лавҳалар ўйлаб чиқиш мумкин.</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26651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20688"/>
            <a:ext cx="8229600" cy="5505475"/>
          </a:xfrm>
        </p:spPr>
        <p:txBody>
          <a:bodyPr>
            <a:normAutofit/>
          </a:bodyPr>
          <a:lstStyle/>
          <a:p>
            <a:pPr algn="just">
              <a:lnSpc>
                <a:spcPct val="110000"/>
              </a:lnSpc>
              <a:spcAft>
                <a:spcPts val="0"/>
              </a:spcAft>
            </a:pPr>
            <a:r>
              <a:rPr lang="uz-Cyrl-UZ" dirty="0" smtClean="0">
                <a:effectLst/>
                <a:latin typeface="Times New Roman"/>
                <a:ea typeface="Calibri"/>
                <a:cs typeface="Times New Roman"/>
              </a:rPr>
              <a:t>Инсонларнинг замонавий сифатли кийимларга эҳтиёжи доимо  ортиб бориши тикув корхоналарининг ассортиментларини кўпайтириш билан боғлиқ. </a:t>
            </a:r>
          </a:p>
          <a:p>
            <a:pPr algn="just">
              <a:lnSpc>
                <a:spcPct val="110000"/>
              </a:lnSpc>
              <a:spcAft>
                <a:spcPts val="0"/>
              </a:spcAft>
            </a:pPr>
            <a:r>
              <a:rPr lang="uz-Cyrl-UZ" dirty="0" smtClean="0">
                <a:effectLst/>
                <a:latin typeface="Times New Roman"/>
                <a:ea typeface="Calibri"/>
                <a:cs typeface="Times New Roman"/>
              </a:rPr>
              <a:t> Бунинг учун эса замонавий, такомиллаштирилган техника ва технологиялардан  фойдаланиш ҳозирги замон талабидир</a:t>
            </a:r>
            <a:r>
              <a:rPr lang="ru-RU" dirty="0" smtClean="0">
                <a:effectLst/>
                <a:latin typeface="Times New Roman"/>
                <a:ea typeface="Calibri"/>
                <a:cs typeface="Times New Roman"/>
              </a:rPr>
              <a:t>.</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9568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just">
              <a:lnSpc>
                <a:spcPct val="150000"/>
              </a:lnSpc>
              <a:spcAft>
                <a:spcPts val="0"/>
              </a:spcAft>
            </a:pPr>
            <a:r>
              <a:rPr lang="ru-RU" sz="4000" b="1" dirty="0" err="1" smtClean="0">
                <a:effectLst/>
                <a:latin typeface="Times New Roman"/>
                <a:ea typeface="Calibri"/>
                <a:cs typeface="Times New Roman"/>
              </a:rPr>
              <a:t>Фойдаланилган</a:t>
            </a:r>
            <a:r>
              <a:rPr lang="ru-RU" sz="4000" b="1" dirty="0" smtClean="0">
                <a:effectLst/>
                <a:latin typeface="Times New Roman"/>
                <a:ea typeface="Calibri"/>
                <a:cs typeface="Times New Roman"/>
              </a:rPr>
              <a:t> </a:t>
            </a:r>
            <a:r>
              <a:rPr lang="ru-RU" sz="4000" b="1" dirty="0" err="1" smtClean="0">
                <a:effectLst/>
                <a:latin typeface="Times New Roman"/>
                <a:ea typeface="Calibri"/>
                <a:cs typeface="Times New Roman"/>
              </a:rPr>
              <a:t>адабиётлар</a:t>
            </a:r>
            <a:r>
              <a:rPr lang="ru-RU" sz="4000" b="1" dirty="0" smtClean="0">
                <a:effectLst/>
                <a:latin typeface="Times New Roman"/>
                <a:ea typeface="Calibri"/>
                <a:cs typeface="Times New Roman"/>
              </a:rPr>
              <a:t> </a:t>
            </a:r>
            <a:r>
              <a:rPr lang="ru-RU" sz="4000" b="1" dirty="0" err="1" smtClean="0">
                <a:effectLst/>
                <a:latin typeface="Times New Roman"/>
                <a:ea typeface="Calibri"/>
                <a:cs typeface="Times New Roman"/>
              </a:rPr>
              <a:t>рўйхати</a:t>
            </a:r>
            <a:r>
              <a:rPr lang="ru-RU" b="1" dirty="0" smtClean="0">
                <a:effectLst/>
                <a:latin typeface="Times New Roman"/>
                <a:ea typeface="Calibri"/>
                <a:cs typeface="Times New Roman"/>
              </a:rPr>
              <a:t>:</a:t>
            </a:r>
            <a:r>
              <a:rPr lang="ru-RU" sz="3600" dirty="0">
                <a:ea typeface="Calibri"/>
                <a:cs typeface="Times New Roman"/>
              </a:rPr>
              <a:t/>
            </a:r>
            <a:br>
              <a:rPr lang="ru-RU" sz="3600" dirty="0">
                <a:ea typeface="Calibri"/>
                <a:cs typeface="Times New Roman"/>
              </a:rPr>
            </a:br>
            <a:endParaRPr lang="ru-RU" dirty="0"/>
          </a:p>
        </p:txBody>
      </p:sp>
      <p:sp>
        <p:nvSpPr>
          <p:cNvPr id="3" name="Объект 2"/>
          <p:cNvSpPr>
            <a:spLocks noGrp="1"/>
          </p:cNvSpPr>
          <p:nvPr>
            <p:ph idx="1"/>
          </p:nvPr>
        </p:nvSpPr>
        <p:spPr>
          <a:xfrm>
            <a:off x="457200" y="1268760"/>
            <a:ext cx="8229600" cy="4857403"/>
          </a:xfrm>
        </p:spPr>
        <p:txBody>
          <a:bodyPr>
            <a:normAutofit fontScale="62500" lnSpcReduction="20000"/>
          </a:bodyPr>
          <a:lstStyle/>
          <a:p>
            <a:pPr algn="just">
              <a:lnSpc>
                <a:spcPct val="150000"/>
              </a:lnSpc>
              <a:spcAft>
                <a:spcPts val="0"/>
              </a:spcAft>
            </a:pPr>
            <a:r>
              <a:rPr lang="uz-Latn-UZ" dirty="0" smtClean="0">
                <a:effectLst/>
                <a:latin typeface="Times New Roman"/>
                <a:ea typeface="Calibri"/>
                <a:cs typeface="Times New Roman"/>
              </a:rPr>
              <a:t>1</a:t>
            </a:r>
            <a:r>
              <a:rPr lang="uz-Cyrl-UZ" dirty="0" smtClean="0">
                <a:effectLst/>
                <a:latin typeface="Times New Roman"/>
                <a:ea typeface="Calibri"/>
                <a:cs typeface="Times New Roman"/>
              </a:rPr>
              <a:t>.Ш.Абдулла</a:t>
            </a:r>
            <a:r>
              <a:rPr lang="uz-Latn-UZ" dirty="0" smtClean="0">
                <a:effectLst/>
                <a:latin typeface="Times New Roman"/>
                <a:ea typeface="Calibri"/>
                <a:cs typeface="Times New Roman"/>
              </a:rPr>
              <a:t>е</a:t>
            </a:r>
            <a:r>
              <a:rPr lang="uz-Cyrl-UZ" dirty="0" smtClean="0">
                <a:effectLst/>
                <a:latin typeface="Times New Roman"/>
                <a:ea typeface="Calibri"/>
                <a:cs typeface="Times New Roman"/>
              </a:rPr>
              <a:t>ва, Г.Турсунова, К.Мусабаева “Каштачилик”. – Т.: 2005. </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2</a:t>
            </a:r>
            <a:r>
              <a:rPr lang="uz-Cyrl-UZ" dirty="0" smtClean="0">
                <a:effectLst/>
                <a:latin typeface="Times New Roman"/>
                <a:ea typeface="Calibri"/>
                <a:cs typeface="Times New Roman"/>
              </a:rPr>
              <a:t>.А.С.Морозова. “Машинная декоративная вишивка”. –Т.:1960. </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3</a:t>
            </a:r>
            <a:r>
              <a:rPr lang="uz-Cyrl-UZ" dirty="0" smtClean="0">
                <a:effectLst/>
                <a:latin typeface="Times New Roman"/>
                <a:ea typeface="Calibri"/>
                <a:cs typeface="Times New Roman"/>
              </a:rPr>
              <a:t>.Ш.Абдуллаева, Г.Турсунова, “Каштачилик”. Ўқув қўлланмаси.Т.:2005.</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4</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Абдуллаева Қ.М., Мақсумова М.А., Раҳимжонова М</a:t>
            </a:r>
            <a:r>
              <a:rPr lang="uz-Cyrl-UZ" dirty="0" smtClean="0">
                <a:effectLst/>
                <a:latin typeface="Times New Roman"/>
                <a:ea typeface="Calibri"/>
                <a:cs typeface="Times New Roman"/>
              </a:rPr>
              <a:t>. «Газламага</a:t>
            </a:r>
            <a:endParaRPr lang="ru-RU" sz="2400" dirty="0">
              <a:ea typeface="Calibri"/>
              <a:cs typeface="Times New Roman"/>
            </a:endParaRPr>
          </a:p>
          <a:p>
            <a:pPr algn="just">
              <a:lnSpc>
                <a:spcPct val="150000"/>
              </a:lnSpc>
              <a:spcAft>
                <a:spcPts val="0"/>
              </a:spcAft>
            </a:pPr>
            <a:r>
              <a:rPr lang="uz-Cyrl-UZ" dirty="0" smtClean="0">
                <a:effectLst/>
                <a:latin typeface="Times New Roman"/>
                <a:ea typeface="Calibri"/>
                <a:cs typeface="Times New Roman"/>
              </a:rPr>
              <a:t>бадиий ишлов бериш» – Т.: «Чўлпон», 2006.</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5</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Баратов Ч. </a:t>
            </a:r>
            <a:r>
              <a:rPr lang="uz-Cyrl-UZ" dirty="0" smtClean="0">
                <a:effectLst/>
                <a:latin typeface="Times New Roman"/>
                <a:ea typeface="Calibri"/>
                <a:cs typeface="Times New Roman"/>
              </a:rPr>
              <a:t>«Моҳир қўллар учун 200 иш». – Т.: «Ўқитувчи». 1967.</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6</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Булатов С. </a:t>
            </a:r>
            <a:r>
              <a:rPr lang="uz-Cyrl-UZ" dirty="0" smtClean="0">
                <a:effectLst/>
                <a:latin typeface="Times New Roman"/>
                <a:ea typeface="Calibri"/>
                <a:cs typeface="Times New Roman"/>
              </a:rPr>
              <a:t>«Ўзбек халқ амалий безак санъати» – Т.: «Меҳнат», 1991.</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7</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Глинская э. </a:t>
            </a:r>
            <a:r>
              <a:rPr lang="uz-Cyrl-UZ" dirty="0" smtClean="0">
                <a:effectLst/>
                <a:latin typeface="Times New Roman"/>
                <a:ea typeface="Calibri"/>
                <a:cs typeface="Times New Roman"/>
              </a:rPr>
              <a:t>«Азбука вышивания», – Т.: «Меҳнат», 1994.</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3326373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77500" lnSpcReduction="20000"/>
          </a:bodyPr>
          <a:lstStyle/>
          <a:p>
            <a:pPr algn="just">
              <a:lnSpc>
                <a:spcPct val="150000"/>
              </a:lnSpc>
              <a:spcAft>
                <a:spcPts val="0"/>
              </a:spcAft>
            </a:pPr>
            <a:r>
              <a:rPr lang="uz-Latn-UZ" dirty="0" smtClean="0">
                <a:effectLst/>
                <a:latin typeface="Times New Roman"/>
                <a:ea typeface="Calibri"/>
                <a:cs typeface="Times New Roman"/>
              </a:rPr>
              <a:t>8</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Ероменко Т.И. </a:t>
            </a:r>
            <a:r>
              <a:rPr lang="uz-Cyrl-UZ" dirty="0" smtClean="0">
                <a:effectLst/>
                <a:latin typeface="Times New Roman"/>
                <a:ea typeface="Calibri"/>
                <a:cs typeface="Times New Roman"/>
              </a:rPr>
              <a:t>«Сеҳрли игна» – Т.: «Ўқитувчи», 1990.</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9</a:t>
            </a:r>
            <a:r>
              <a:rPr lang="uz-Cyrl-UZ" dirty="0" smtClean="0">
                <a:effectLst/>
                <a:latin typeface="Times New Roman"/>
                <a:ea typeface="Calibri"/>
                <a:cs typeface="Times New Roman"/>
              </a:rPr>
              <a:t>. «Каштачилик» (услубий қўлланма). – Т.: «Чирчиқ» нашриёти, 2004.</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10</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Нестерова Д.В. </a:t>
            </a:r>
            <a:r>
              <a:rPr lang="uz-Cyrl-UZ" dirty="0" smtClean="0">
                <a:effectLst/>
                <a:latin typeface="Times New Roman"/>
                <a:ea typeface="Calibri"/>
                <a:cs typeface="Times New Roman"/>
              </a:rPr>
              <a:t>«Рукоделие». «Энциклопедия», 2007.</a:t>
            </a:r>
            <a:endParaRPr lang="ru-RU" sz="2400" dirty="0">
              <a:ea typeface="Calibri"/>
              <a:cs typeface="Times New Roman"/>
            </a:endParaRPr>
          </a:p>
          <a:p>
            <a:pPr algn="just">
              <a:lnSpc>
                <a:spcPct val="150000"/>
              </a:lnSpc>
              <a:spcAft>
                <a:spcPts val="0"/>
              </a:spcAft>
            </a:pPr>
            <a:r>
              <a:rPr lang="uz-Latn-UZ" dirty="0" smtClean="0">
                <a:effectLst/>
                <a:latin typeface="Times New Roman"/>
                <a:ea typeface="Calibri"/>
                <a:cs typeface="Times New Roman"/>
              </a:rPr>
              <a:t>11</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Хасанбаева Г.К., Кримова О.И. </a:t>
            </a:r>
            <a:r>
              <a:rPr lang="uz-Cyrl-UZ" dirty="0" smtClean="0">
                <a:effectLst/>
                <a:latin typeface="Times New Roman"/>
                <a:ea typeface="Calibri"/>
                <a:cs typeface="Times New Roman"/>
              </a:rPr>
              <a:t>«Кийим моделини ишлаш ва конструксиясини тайёрлаш». – Т., 1990.</a:t>
            </a:r>
            <a:endParaRPr lang="ru-RU" sz="2400" dirty="0">
              <a:ea typeface="Calibri"/>
              <a:cs typeface="Times New Roman"/>
            </a:endParaRPr>
          </a:p>
          <a:p>
            <a:pPr algn="just">
              <a:lnSpc>
                <a:spcPct val="150000"/>
              </a:lnSpc>
              <a:spcAft>
                <a:spcPts val="0"/>
              </a:spcAft>
            </a:pPr>
            <a:r>
              <a:rPr lang="uz-Cyrl-UZ" dirty="0" smtClean="0">
                <a:effectLst/>
                <a:latin typeface="Times New Roman"/>
                <a:ea typeface="Calibri"/>
                <a:cs typeface="Times New Roman"/>
              </a:rPr>
              <a:t>1</a:t>
            </a:r>
            <a:r>
              <a:rPr lang="uz-Latn-UZ" dirty="0" smtClean="0">
                <a:effectLst/>
                <a:latin typeface="Times New Roman"/>
                <a:ea typeface="Calibri"/>
                <a:cs typeface="Times New Roman"/>
              </a:rPr>
              <a:t>2</a:t>
            </a:r>
            <a:r>
              <a:rPr lang="uz-Cyrl-UZ" dirty="0" smtClean="0">
                <a:effectLst/>
                <a:latin typeface="Times New Roman"/>
                <a:ea typeface="Calibri"/>
                <a:cs typeface="Times New Roman"/>
              </a:rPr>
              <a:t>. </a:t>
            </a:r>
            <a:r>
              <a:rPr lang="uz-Cyrl-UZ" i="1" dirty="0" smtClean="0">
                <a:effectLst/>
                <a:latin typeface="Times New Roman"/>
                <a:ea typeface="Calibri"/>
                <a:cs typeface="Times New Roman"/>
              </a:rPr>
              <a:t>Черёмних А.И. </a:t>
            </a:r>
            <a:r>
              <a:rPr lang="uz-Cyrl-UZ" dirty="0" smtClean="0">
                <a:effectLst/>
                <a:latin typeface="Times New Roman"/>
                <a:ea typeface="Calibri"/>
                <a:cs typeface="Times New Roman"/>
              </a:rPr>
              <a:t>«Кийимни бадиий лойиҳалаштириш асослари». – М., 1987.</a:t>
            </a:r>
            <a:endParaRPr lang="ru-RU" sz="2400" dirty="0">
              <a:ea typeface="Calibri"/>
              <a:cs typeface="Times New Roman"/>
            </a:endParaRPr>
          </a:p>
        </p:txBody>
      </p:sp>
    </p:spTree>
    <p:extLst>
      <p:ext uri="{BB962C8B-B14F-4D97-AF65-F5344CB8AC3E}">
        <p14:creationId xmlns:p14="http://schemas.microsoft.com/office/powerpoint/2010/main" val="140304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Autofit/>
          </a:bodyPr>
          <a:lstStyle/>
          <a:p>
            <a:pPr algn="just">
              <a:spcAft>
                <a:spcPts val="0"/>
              </a:spcAft>
            </a:pPr>
            <a:r>
              <a:rPr lang="uz-Latn-UZ" sz="2400" dirty="0" smtClean="0">
                <a:effectLst/>
                <a:latin typeface="Times New Roman"/>
                <a:ea typeface="Calibri"/>
                <a:cs typeface="Times New Roman"/>
              </a:rPr>
              <a:t>13</a:t>
            </a:r>
            <a:r>
              <a:rPr lang="uz-Cyrl-UZ" sz="2400" dirty="0" smtClean="0">
                <a:effectLst/>
                <a:latin typeface="Times New Roman"/>
                <a:ea typeface="Calibri"/>
                <a:cs typeface="Times New Roman"/>
              </a:rPr>
              <a:t>. </a:t>
            </a:r>
            <a:r>
              <a:rPr lang="uz-Cyrl-UZ" sz="2400" i="1" dirty="0" smtClean="0">
                <a:effectLst/>
                <a:latin typeface="Times New Roman"/>
                <a:ea typeface="Calibri"/>
                <a:cs typeface="Times New Roman"/>
              </a:rPr>
              <a:t>Чепелёвская Г</a:t>
            </a:r>
            <a:r>
              <a:rPr lang="uz-Cyrl-UZ" sz="2400" dirty="0" smtClean="0">
                <a:effectLst/>
                <a:latin typeface="Times New Roman"/>
                <a:ea typeface="Calibri"/>
                <a:cs typeface="Times New Roman"/>
              </a:rPr>
              <a:t>. «Ўзбекистон сўзанаси». – Т.: «Илм Зиё», 2001.Тошкент. 2002.</a:t>
            </a:r>
            <a:endParaRPr lang="ru-RU" sz="2400" dirty="0">
              <a:ea typeface="Calibri"/>
              <a:cs typeface="Times New Roman"/>
            </a:endParaRPr>
          </a:p>
          <a:p>
            <a:pPr algn="just">
              <a:spcAft>
                <a:spcPts val="0"/>
              </a:spcAft>
            </a:pPr>
            <a:r>
              <a:rPr lang="uz-Latn-UZ" sz="2400" dirty="0" smtClean="0">
                <a:effectLst/>
                <a:latin typeface="Times New Roman"/>
                <a:ea typeface="Calibri"/>
                <a:cs typeface="Times New Roman"/>
              </a:rPr>
              <a:t>14</a:t>
            </a:r>
            <a:r>
              <a:rPr lang="uz-Cyrl-UZ" sz="2400" dirty="0" smtClean="0">
                <a:effectLst/>
                <a:latin typeface="Times New Roman"/>
                <a:ea typeface="Calibri"/>
                <a:cs typeface="Times New Roman"/>
              </a:rPr>
              <a:t>. </a:t>
            </a:r>
            <a:r>
              <a:rPr lang="uz-Cyrl-UZ" sz="2400" i="1" dirty="0" smtClean="0">
                <a:effectLst/>
                <a:latin typeface="Times New Roman"/>
                <a:ea typeface="Calibri"/>
                <a:cs typeface="Times New Roman"/>
              </a:rPr>
              <a:t>Қодиров А. </a:t>
            </a:r>
            <a:r>
              <a:rPr lang="uz-Cyrl-UZ" sz="2400" dirty="0" smtClean="0">
                <a:effectLst/>
                <a:latin typeface="Times New Roman"/>
                <a:ea typeface="Calibri"/>
                <a:cs typeface="Times New Roman"/>
              </a:rPr>
              <a:t>«Декоратив амалий санъатини бадиий каштачилик</a:t>
            </a:r>
            <a:endParaRPr lang="ru-RU" sz="2400" dirty="0">
              <a:ea typeface="Calibri"/>
              <a:cs typeface="Times New Roman"/>
            </a:endParaRPr>
          </a:p>
          <a:p>
            <a:pPr algn="just">
              <a:spcAft>
                <a:spcPts val="0"/>
              </a:spcAft>
            </a:pPr>
            <a:r>
              <a:rPr lang="uz-Cyrl-UZ" sz="2400" dirty="0" smtClean="0">
                <a:effectLst/>
                <a:latin typeface="Times New Roman"/>
                <a:ea typeface="Calibri"/>
                <a:cs typeface="Times New Roman"/>
              </a:rPr>
              <a:t>йўналиши бўйича лойиҳалаш». – Т.: «Шарқ», 2007.</a:t>
            </a:r>
            <a:endParaRPr lang="ru-RU" sz="2400" dirty="0">
              <a:ea typeface="Calibri"/>
              <a:cs typeface="Times New Roman"/>
            </a:endParaRPr>
          </a:p>
          <a:p>
            <a:pPr algn="just">
              <a:spcAft>
                <a:spcPts val="0"/>
              </a:spcAft>
            </a:pPr>
            <a:r>
              <a:rPr lang="uz-Cyrl-UZ" sz="2400" dirty="0" smtClean="0">
                <a:effectLst/>
                <a:latin typeface="Times New Roman"/>
                <a:ea typeface="Calibri"/>
                <a:cs typeface="Times New Roman"/>
              </a:rPr>
              <a:t>1</a:t>
            </a:r>
            <a:r>
              <a:rPr lang="uz-Latn-UZ" sz="2400" dirty="0" smtClean="0">
                <a:effectLst/>
                <a:latin typeface="Times New Roman"/>
                <a:ea typeface="Calibri"/>
                <a:cs typeface="Times New Roman"/>
              </a:rPr>
              <a:t>5</a:t>
            </a:r>
            <a:r>
              <a:rPr lang="uz-Cyrl-UZ" sz="2400" dirty="0" smtClean="0">
                <a:effectLst/>
                <a:latin typeface="Times New Roman"/>
                <a:ea typeface="Calibri"/>
                <a:cs typeface="Times New Roman"/>
              </a:rPr>
              <a:t>. ҳттп://www.зиёнет.уз</a:t>
            </a:r>
            <a:endParaRPr lang="ru-RU" sz="2400" dirty="0">
              <a:ea typeface="Calibri"/>
              <a:cs typeface="Times New Roman"/>
            </a:endParaRPr>
          </a:p>
          <a:p>
            <a:pPr algn="just">
              <a:spcAft>
                <a:spcPts val="0"/>
              </a:spcAft>
            </a:pPr>
            <a:r>
              <a:rPr lang="uz-Latn-UZ" sz="2400" dirty="0" smtClean="0">
                <a:effectLst/>
                <a:latin typeface="Times New Roman"/>
                <a:ea typeface="Calibri"/>
                <a:cs typeface="Times New Roman"/>
              </a:rPr>
              <a:t>16. </a:t>
            </a:r>
            <a:r>
              <a:rPr lang="uz-Cyrl-UZ" sz="2400" dirty="0" smtClean="0">
                <a:effectLst/>
                <a:latin typeface="Times New Roman"/>
                <a:ea typeface="Calibri"/>
                <a:cs typeface="Times New Roman"/>
              </a:rPr>
              <a:t>ҳттп://www.мода.уз</a:t>
            </a:r>
            <a:endParaRPr lang="ru-RU" sz="2400" dirty="0">
              <a:ea typeface="Calibri"/>
              <a:cs typeface="Times New Roman"/>
            </a:endParaRPr>
          </a:p>
          <a:p>
            <a:pPr algn="just">
              <a:spcAft>
                <a:spcPts val="0"/>
              </a:spcAft>
            </a:pPr>
            <a:r>
              <a:rPr lang="uz-Latn-UZ" sz="2400" dirty="0" smtClean="0">
                <a:effectLst/>
                <a:latin typeface="Times New Roman"/>
                <a:ea typeface="Calibri"/>
                <a:cs typeface="Times New Roman"/>
              </a:rPr>
              <a:t>17. </a:t>
            </a:r>
            <a:r>
              <a:rPr lang="uz-Cyrl-UZ" sz="2400" dirty="0" smtClean="0">
                <a:effectLst/>
                <a:latin typeface="Times New Roman"/>
                <a:ea typeface="Calibri"/>
                <a:cs typeface="Times New Roman"/>
              </a:rPr>
              <a:t>ҳттп://www.каштачилик.уз</a:t>
            </a:r>
            <a:endParaRPr lang="ru-RU" sz="2400" dirty="0">
              <a:ea typeface="Calibri"/>
              <a:cs typeface="Times New Roman"/>
            </a:endParaRPr>
          </a:p>
          <a:p>
            <a:pPr algn="just">
              <a:spcAft>
                <a:spcPts val="0"/>
              </a:spcAft>
            </a:pPr>
            <a:r>
              <a:rPr lang="uz-Latn-UZ" sz="2400" dirty="0" smtClean="0">
                <a:effectLst/>
                <a:latin typeface="Times New Roman"/>
                <a:ea typeface="Calibri"/>
                <a:cs typeface="Times New Roman"/>
              </a:rPr>
              <a:t>18</a:t>
            </a:r>
            <a:r>
              <a:rPr lang="uz-Cyrl-UZ" sz="2400" dirty="0" smtClean="0">
                <a:effectLst/>
                <a:latin typeface="Times New Roman"/>
                <a:ea typeface="Calibri"/>
                <a:cs typeface="Times New Roman"/>
              </a:rPr>
              <a:t>. ҳттп://www.вишивка.ру</a:t>
            </a:r>
            <a:endParaRPr lang="ru-RU" sz="2400" dirty="0">
              <a:ea typeface="Calibri"/>
              <a:cs typeface="Times New Roman"/>
            </a:endParaRPr>
          </a:p>
          <a:p>
            <a:pPr algn="just">
              <a:spcAft>
                <a:spcPts val="0"/>
              </a:spcAft>
            </a:pPr>
            <a:r>
              <a:rPr lang="uz-Latn-UZ" sz="2400" dirty="0" smtClean="0">
                <a:effectLst/>
                <a:latin typeface="Times New Roman"/>
                <a:ea typeface="Calibri"/>
                <a:cs typeface="Times New Roman"/>
              </a:rPr>
              <a:t>19</a:t>
            </a:r>
            <a:r>
              <a:rPr lang="uz-Cyrl-UZ" sz="2400" dirty="0" smtClean="0">
                <a:effectLst/>
                <a:latin typeface="Times New Roman"/>
                <a:ea typeface="Calibri"/>
                <a:cs typeface="Times New Roman"/>
              </a:rPr>
              <a:t>. ҳттп://www.гестиа-гобелен.ру</a:t>
            </a:r>
            <a:endParaRPr lang="ru-RU" sz="2400" dirty="0">
              <a:ea typeface="Calibri"/>
              <a:cs typeface="Times New Roman"/>
            </a:endParaRPr>
          </a:p>
          <a:p>
            <a:pPr algn="just">
              <a:lnSpc>
                <a:spcPct val="150000"/>
              </a:lnSpc>
              <a:spcAft>
                <a:spcPts val="0"/>
              </a:spcAft>
            </a:pPr>
            <a:r>
              <a:rPr lang="uz-Latn-UZ" sz="2400" dirty="0" smtClean="0">
                <a:effectLst/>
                <a:latin typeface="Times New Roman"/>
                <a:ea typeface="Calibri"/>
                <a:cs typeface="Times New Roman"/>
              </a:rPr>
              <a:t>20</a:t>
            </a:r>
            <a:r>
              <a:rPr lang="uz-Cyrl-UZ" sz="2400" dirty="0" smtClean="0">
                <a:effectLst/>
                <a:latin typeface="Times New Roman"/>
                <a:ea typeface="Calibri"/>
                <a:cs typeface="Times New Roman"/>
              </a:rPr>
              <a:t>. ҳттп:// www.гобеленс.ру</a:t>
            </a:r>
            <a:endParaRPr lang="ru-RU" sz="2400" dirty="0">
              <a:ea typeface="Calibri"/>
              <a:cs typeface="Times New Roman"/>
            </a:endParaRPr>
          </a:p>
          <a:p>
            <a:endParaRPr lang="ru-RU" sz="2400" dirty="0"/>
          </a:p>
        </p:txBody>
      </p:sp>
    </p:spTree>
    <p:extLst>
      <p:ext uri="{BB962C8B-B14F-4D97-AF65-F5344CB8AC3E}">
        <p14:creationId xmlns:p14="http://schemas.microsoft.com/office/powerpoint/2010/main" val="15754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solidFill>
                  <a:srgbClr val="000000"/>
                </a:solidFill>
                <a:effectLst/>
                <a:latin typeface="Times New Roman"/>
                <a:ea typeface="Calibri"/>
              </a:rPr>
              <a:t>Калит</a:t>
            </a:r>
            <a:r>
              <a:rPr lang="en-US" b="1" dirty="0" smtClean="0">
                <a:solidFill>
                  <a:srgbClr val="000000"/>
                </a:solidFill>
                <a:effectLst/>
                <a:latin typeface="Times New Roman"/>
                <a:ea typeface="Calibri"/>
              </a:rPr>
              <a:t> </a:t>
            </a:r>
            <a:r>
              <a:rPr lang="en-US" b="1" dirty="0" err="1" smtClean="0">
                <a:solidFill>
                  <a:srgbClr val="000000"/>
                </a:solidFill>
                <a:effectLst/>
                <a:latin typeface="Times New Roman"/>
                <a:ea typeface="Calibri"/>
              </a:rPr>
              <a:t>сўзлар</a:t>
            </a:r>
            <a:r>
              <a:rPr lang="en-US" b="1" dirty="0" smtClean="0">
                <a:solidFill>
                  <a:srgbClr val="000000"/>
                </a:solidFill>
                <a:effectLst/>
                <a:latin typeface="Times New Roman"/>
                <a:ea typeface="Calibri"/>
              </a:rPr>
              <a:t>:</a:t>
            </a:r>
            <a:endParaRPr lang="ru-RU" dirty="0"/>
          </a:p>
        </p:txBody>
      </p:sp>
      <p:sp>
        <p:nvSpPr>
          <p:cNvPr id="3" name="Объект 2"/>
          <p:cNvSpPr>
            <a:spLocks noGrp="1"/>
          </p:cNvSpPr>
          <p:nvPr>
            <p:ph idx="1"/>
          </p:nvPr>
        </p:nvSpPr>
        <p:spPr/>
        <p:txBody>
          <a:bodyPr>
            <a:normAutofit fontScale="92500" lnSpcReduction="20000"/>
          </a:bodyPr>
          <a:lstStyle/>
          <a:p>
            <a:endParaRPr lang="uz-Cyrl-UZ" dirty="0" smtClean="0">
              <a:solidFill>
                <a:srgbClr val="000000"/>
              </a:solidFill>
              <a:effectLst/>
              <a:latin typeface="Times New Roman"/>
              <a:ea typeface="Calibri"/>
            </a:endParaRPr>
          </a:p>
          <a:p>
            <a:pPr algn="just"/>
            <a:r>
              <a:rPr lang="uz-Cyrl-UZ" dirty="0" smtClean="0">
                <a:solidFill>
                  <a:srgbClr val="000000"/>
                </a:solidFill>
                <a:latin typeface="Times New Roman"/>
                <a:ea typeface="Calibri"/>
              </a:rPr>
              <a:t> е</a:t>
            </a:r>
            <a:r>
              <a:rPr lang="en-US" dirty="0" err="1" smtClean="0">
                <a:solidFill>
                  <a:srgbClr val="000000"/>
                </a:solidFill>
                <a:effectLst/>
                <a:latin typeface="Times New Roman"/>
                <a:ea typeface="Calibri"/>
              </a:rPr>
              <a:t>нгил</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саноат</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бадиий</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безаш</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усуллари</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каштачилик</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тикувчилик</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соҳаси</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техника</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тараққиёти</a:t>
            </a:r>
            <a:r>
              <a:rPr lang="en-US" dirty="0" smtClean="0">
                <a:solidFill>
                  <a:srgbClr val="000000"/>
                </a:solidFill>
                <a:effectLst/>
                <a:latin typeface="Times New Roman"/>
                <a:ea typeface="Calibri"/>
              </a:rPr>
              <a:t>,</a:t>
            </a:r>
            <a:endParaRPr lang="uz-Cyrl-UZ" dirty="0" smtClean="0">
              <a:solidFill>
                <a:srgbClr val="000000"/>
              </a:solidFill>
              <a:effectLst/>
              <a:latin typeface="Times New Roman"/>
              <a:ea typeface="Calibri"/>
            </a:endParaRPr>
          </a:p>
          <a:p>
            <a:pPr algn="just"/>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табиий</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ва</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кимёвий</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тола</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Ўрта</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Осиё</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каштачилиги</a:t>
            </a:r>
            <a:r>
              <a:rPr lang="en-US" dirty="0" smtClean="0">
                <a:solidFill>
                  <a:srgbClr val="000000"/>
                </a:solidFill>
                <a:effectLst/>
                <a:latin typeface="Times New Roman"/>
                <a:ea typeface="Calibri"/>
              </a:rPr>
              <a:t>, </a:t>
            </a:r>
            <a:endParaRPr lang="uz-Cyrl-UZ" dirty="0" smtClean="0">
              <a:solidFill>
                <a:srgbClr val="000000"/>
              </a:solidFill>
              <a:effectLst/>
              <a:latin typeface="Times New Roman"/>
              <a:ea typeface="Calibri"/>
            </a:endParaRPr>
          </a:p>
          <a:p>
            <a:pPr algn="just"/>
            <a:r>
              <a:rPr lang="en-US" dirty="0" err="1" smtClean="0">
                <a:solidFill>
                  <a:srgbClr val="000000"/>
                </a:solidFill>
                <a:effectLst/>
                <a:latin typeface="Times New Roman"/>
                <a:ea typeface="Calibri"/>
              </a:rPr>
              <a:t>замонавий</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тикув</a:t>
            </a:r>
            <a:r>
              <a:rPr lang="en-US" dirty="0" smtClean="0">
                <a:solidFill>
                  <a:srgbClr val="000000"/>
                </a:solidFill>
                <a:effectLst/>
                <a:latin typeface="Times New Roman"/>
                <a:ea typeface="Calibri"/>
              </a:rPr>
              <a:t> </a:t>
            </a:r>
            <a:r>
              <a:rPr lang="en-US" dirty="0" err="1" smtClean="0">
                <a:solidFill>
                  <a:srgbClr val="000000"/>
                </a:solidFill>
                <a:effectLst/>
                <a:latin typeface="Times New Roman"/>
                <a:ea typeface="Calibri"/>
              </a:rPr>
              <a:t>машиналари</a:t>
            </a:r>
            <a:endParaRPr lang="ru-RU" dirty="0"/>
          </a:p>
        </p:txBody>
      </p:sp>
    </p:spTree>
    <p:extLst>
      <p:ext uri="{BB962C8B-B14F-4D97-AF65-F5344CB8AC3E}">
        <p14:creationId xmlns:p14="http://schemas.microsoft.com/office/powerpoint/2010/main" val="115098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smtClean="0">
                <a:effectLst/>
                <a:latin typeface="Times New Roman"/>
                <a:ea typeface="Calibri"/>
              </a:rPr>
              <a:t>Муаммо:</a:t>
            </a:r>
            <a:r>
              <a:rPr lang="uz-Cyrl-UZ" dirty="0" smtClean="0">
                <a:effectLst/>
                <a:latin typeface="Times New Roman"/>
                <a:ea typeface="Calibri"/>
              </a:rPr>
              <a:t> </a:t>
            </a:r>
            <a:endParaRPr lang="ru-RU" dirty="0"/>
          </a:p>
        </p:txBody>
      </p:sp>
      <p:sp>
        <p:nvSpPr>
          <p:cNvPr id="3" name="Объект 2"/>
          <p:cNvSpPr>
            <a:spLocks noGrp="1"/>
          </p:cNvSpPr>
          <p:nvPr>
            <p:ph idx="1"/>
          </p:nvPr>
        </p:nvSpPr>
        <p:spPr/>
        <p:txBody>
          <a:bodyPr>
            <a:normAutofit fontScale="85000" lnSpcReduction="10000"/>
          </a:bodyPr>
          <a:lstStyle/>
          <a:p>
            <a:pPr indent="449580" algn="just">
              <a:lnSpc>
                <a:spcPct val="150000"/>
              </a:lnSpc>
              <a:spcAft>
                <a:spcPts val="0"/>
              </a:spcAft>
            </a:pPr>
            <a:r>
              <a:rPr lang="uz-Cyrl-UZ" dirty="0" smtClean="0">
                <a:effectLst/>
                <a:latin typeface="Times New Roman"/>
                <a:ea typeface="Times New Roman"/>
              </a:rPr>
              <a:t>Енгил  саноат  корхоналари олдида  турган асосий вазифалардан бири  маҳсулот ишлаб чиқариш ҳажмини кўпайтириш, тикилган буюмлар ассортиментининг сруктурасини янада такомиллаштириш, сифатини яхшилаш, енгил саноат тармоғини  жадал ривожлантириш ҳисобига ишлаб-чиқариш самарадорлигини оширишдир. </a:t>
            </a:r>
            <a:endParaRPr lang="ru-RU" dirty="0" smtClean="0">
              <a:effectLst/>
              <a:latin typeface="Times New Roman"/>
              <a:ea typeface="Times New Roman"/>
            </a:endParaRPr>
          </a:p>
          <a:p>
            <a:endParaRPr lang="ru-RU" dirty="0"/>
          </a:p>
        </p:txBody>
      </p:sp>
    </p:spTree>
    <p:extLst>
      <p:ext uri="{BB962C8B-B14F-4D97-AF65-F5344CB8AC3E}">
        <p14:creationId xmlns:p14="http://schemas.microsoft.com/office/powerpoint/2010/main" val="186843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85000" lnSpcReduction="10000"/>
          </a:bodyPr>
          <a:lstStyle/>
          <a:p>
            <a:pPr indent="450215" algn="just">
              <a:lnSpc>
                <a:spcPct val="150000"/>
              </a:lnSpc>
              <a:spcAft>
                <a:spcPts val="0"/>
              </a:spcAft>
            </a:pPr>
            <a:r>
              <a:rPr lang="uz-Cyrl-UZ" dirty="0" smtClean="0">
                <a:effectLst/>
                <a:latin typeface="Times New Roman"/>
                <a:ea typeface="Times New Roman"/>
              </a:rPr>
              <a:t>корхоналарни  юксак даражада самарадорлиги  юқори бўлган технологик  жиҳозлар билан қуроллантириш керак. Ҳозирги вақтда  механизасиялаштириш ва автоматлаштириш борасида  кўпгина ишлар  амалга ошириляпти. Булар тез  юрар  машиналар, тикувчилик  ярим автоматлари ва намлаб-иситиб ишлаш жиҳозларини  яратишдир.</a:t>
            </a:r>
            <a:endParaRPr lang="ru-RU" dirty="0" smtClean="0">
              <a:effectLst/>
              <a:latin typeface="Times New Roman"/>
              <a:ea typeface="Times New Roman"/>
            </a:endParaRPr>
          </a:p>
          <a:p>
            <a:endParaRPr lang="ru-RU" dirty="0"/>
          </a:p>
        </p:txBody>
      </p:sp>
    </p:spTree>
    <p:extLst>
      <p:ext uri="{BB962C8B-B14F-4D97-AF65-F5344CB8AC3E}">
        <p14:creationId xmlns:p14="http://schemas.microsoft.com/office/powerpoint/2010/main" val="173406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92500" lnSpcReduction="10000"/>
          </a:bodyPr>
          <a:lstStyle/>
          <a:p>
            <a:pPr algn="just">
              <a:lnSpc>
                <a:spcPct val="110000"/>
              </a:lnSpc>
            </a:pPr>
            <a:r>
              <a:rPr lang="uz-Cyrl-UZ" dirty="0" smtClean="0">
                <a:effectLst/>
                <a:latin typeface="Times New Roman"/>
                <a:ea typeface="Calibri"/>
              </a:rPr>
              <a:t>       Бу вазифани амалга ошириш учун Республикамизнинг тикувчилик корхоналарида янги техника ва илғор технологияни жорий этиш, янги комплекс механизасиялаштирилган жараёнларни қўллаш, янги материаллардан фойдаланиш, шу билан бирга технологик жараёнларни автоматлаштириш учун кийим деталларининг контурларини, база конструксияларини унификасиялаш ишларини йўлга қўйиш талаб қилинади. </a:t>
            </a:r>
            <a:endParaRPr lang="ru-RU" dirty="0"/>
          </a:p>
        </p:txBody>
      </p:sp>
    </p:spTree>
    <p:extLst>
      <p:ext uri="{BB962C8B-B14F-4D97-AF65-F5344CB8AC3E}">
        <p14:creationId xmlns:p14="http://schemas.microsoft.com/office/powerpoint/2010/main" val="5268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6048672"/>
          </a:xfrm>
        </p:spPr>
        <p:txBody>
          <a:bodyPr>
            <a:normAutofit fontScale="70000" lnSpcReduction="20000"/>
          </a:bodyPr>
          <a:lstStyle/>
          <a:p>
            <a:pPr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Ҳозирги вақтда тикувчилик корхоналарининг олдига қўйилган асосий вазифалардан бири — аҳолини сифатли, бежирим тикувчилик буюмлари, замонавий кийим-кечаклар билан таъминлашдан иборат. Тикувчилик буюмлари инсонларни атроф-муҳитнинг турли хил номақбул таъсирларидан (иссиқ, совуқ, нам, чанг ва ҳоказо) ҳимоя қилишга, уларнинг гўзаллигини таъминлашга мўлжалланган.</a:t>
            </a:r>
            <a:endParaRPr lang="ru-RU" sz="2400" dirty="0">
              <a:ea typeface="Calibri"/>
              <a:cs typeface="Times New Roman"/>
            </a:endParaRPr>
          </a:p>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Тикувчилик корхоналари аҳолини сифатли кийим-кечаклар билан таъминлаши учун ишлаб чиқариш самарадорлигини ошириш, саноат корхоналарини замонавий асбоб-ускуналар билан жиҳозлаш, материалларнинг ассортиментларини кенгайтириши зарур.</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393530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i="0" u="none" strike="noStrike" spc="10" dirty="0" smtClean="0">
                <a:solidFill>
                  <a:srgbClr val="000000"/>
                </a:solidFill>
                <a:effectLst/>
                <a:latin typeface="Times New Roman"/>
                <a:ea typeface="Courier New"/>
                <a:cs typeface="Times New Roman"/>
              </a:rPr>
              <a:t>Ечим:</a:t>
            </a:r>
            <a:endParaRPr lang="ru-RU" dirty="0"/>
          </a:p>
        </p:txBody>
      </p:sp>
      <p:sp>
        <p:nvSpPr>
          <p:cNvPr id="3" name="Объект 2"/>
          <p:cNvSpPr>
            <a:spLocks noGrp="1"/>
          </p:cNvSpPr>
          <p:nvPr>
            <p:ph idx="1"/>
          </p:nvPr>
        </p:nvSpPr>
        <p:spPr/>
        <p:txBody>
          <a:bodyPr>
            <a:normAutofit fontScale="92500"/>
          </a:bodyPr>
          <a:lstStyle/>
          <a:p>
            <a:r>
              <a:rPr lang="uz-Cyrl-UZ" b="0" i="0" u="none" strike="noStrike" spc="10" dirty="0" smtClean="0">
                <a:solidFill>
                  <a:srgbClr val="000000"/>
                </a:solidFill>
                <a:effectLst/>
                <a:latin typeface="Times New Roman"/>
                <a:ea typeface="Courier New"/>
                <a:cs typeface="Times New Roman"/>
              </a:rPr>
              <a:t> хом- ашёни етказиб берувчи тўқимачилик саноатида бир қанча қўшма корхоналарнинг очилиши </a:t>
            </a:r>
          </a:p>
          <a:p>
            <a:pPr marL="12700" indent="436880" algn="just">
              <a:lnSpc>
                <a:spcPct val="120000"/>
              </a:lnSpc>
              <a:spcBef>
                <a:spcPts val="300"/>
              </a:spcBef>
              <a:spcAft>
                <a:spcPts val="0"/>
              </a:spcAft>
            </a:pPr>
            <a:r>
              <a:rPr lang="uz-Cyrl-UZ" b="0" i="0" u="none" strike="noStrike" spc="10" dirty="0" smtClean="0">
                <a:solidFill>
                  <a:srgbClr val="000000"/>
                </a:solidFill>
                <a:effectLst/>
                <a:latin typeface="Times New Roman"/>
                <a:ea typeface="Times New Roman"/>
                <a:cs typeface="Times New Roman"/>
              </a:rPr>
              <a:t>Тўқимачилик саноати корхоналари тикувчилик корхоналарига турли хил кўринишдаги кийим-кечаклар тикиш учун ҳар хил газламалар, тикувчиликда ишлатиладиган ғалтак ипларни етказиб </a:t>
            </a:r>
            <a:r>
              <a:rPr lang="uz-Cyrl-UZ" b="0" i="0" u="none" strike="noStrike" spc="10" dirty="0" smtClean="0">
                <a:solidFill>
                  <a:srgbClr val="000000"/>
                </a:solidFill>
                <a:effectLst/>
                <a:latin typeface="Times New Roman"/>
                <a:ea typeface="Times New Roman"/>
                <a:cs typeface="Times New Roman"/>
              </a:rPr>
              <a:t>бер</a:t>
            </a:r>
            <a:r>
              <a:rPr lang="ru-RU" spc="10" dirty="0" err="1" smtClean="0">
                <a:solidFill>
                  <a:srgbClr val="000000"/>
                </a:solidFill>
                <a:latin typeface="Times New Roman"/>
                <a:ea typeface="Times New Roman"/>
                <a:cs typeface="Times New Roman"/>
              </a:rPr>
              <a:t>ишдур</a:t>
            </a:r>
            <a:r>
              <a:rPr lang="uz-Cyrl-UZ" b="0" i="0" u="none" strike="noStrike" spc="10" dirty="0" smtClean="0">
                <a:solidFill>
                  <a:srgbClr val="000000"/>
                </a:solidFill>
                <a:effectLst/>
                <a:latin typeface="Times New Roman"/>
                <a:ea typeface="Times New Roman"/>
                <a:cs typeface="Times New Roman"/>
              </a:rPr>
              <a:t>.</a:t>
            </a:r>
            <a:endParaRPr lang="ru-RU" sz="1800" spc="25" dirty="0" smtClean="0">
              <a:effectLst/>
              <a:latin typeface="Times New Roman"/>
              <a:ea typeface="Times New Roman"/>
            </a:endParaRPr>
          </a:p>
          <a:p>
            <a:endParaRPr lang="ru-RU" dirty="0"/>
          </a:p>
        </p:txBody>
      </p:sp>
    </p:spTree>
    <p:extLst>
      <p:ext uri="{BB962C8B-B14F-4D97-AF65-F5344CB8AC3E}">
        <p14:creationId xmlns:p14="http://schemas.microsoft.com/office/powerpoint/2010/main" val="242604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692696"/>
            <a:ext cx="8229600" cy="5433467"/>
          </a:xfrm>
        </p:spPr>
        <p:txBody>
          <a:bodyPr/>
          <a:lstStyle/>
          <a:p>
            <a:pPr indent="449580" algn="just">
              <a:lnSpc>
                <a:spcPct val="150000"/>
              </a:lnSpc>
              <a:spcAft>
                <a:spcPts val="800"/>
              </a:spcAft>
            </a:pPr>
            <a:r>
              <a:rPr lang="uz-Cyrl-UZ" b="0" i="0" u="none" strike="noStrike" spc="10" dirty="0" smtClean="0">
                <a:solidFill>
                  <a:srgbClr val="000000"/>
                </a:solidFill>
                <a:effectLst/>
                <a:latin typeface="Times New Roman"/>
                <a:ea typeface="Courier New"/>
                <a:cs typeface="Times New Roman"/>
              </a:rPr>
              <a:t>ХIХ асрнинг иккинчи ярмида Бухоро, Марғилон, Наманган, Самарқанд, Қўқон, Хива, Ургут, Бешариқ, Китоб, Қарши каби шаҳар  ва қишлоқларда кўп миқдорда матолар ишлаб чиқарилган.</a:t>
            </a:r>
            <a:endParaRPr lang="ru-RU" sz="2400" dirty="0">
              <a:ea typeface="Calibri"/>
              <a:cs typeface="Times New Roman"/>
            </a:endParaRPr>
          </a:p>
          <a:p>
            <a:endParaRPr lang="ru-RU" dirty="0"/>
          </a:p>
        </p:txBody>
      </p:sp>
    </p:spTree>
    <p:extLst>
      <p:ext uri="{BB962C8B-B14F-4D97-AF65-F5344CB8AC3E}">
        <p14:creationId xmlns:p14="http://schemas.microsoft.com/office/powerpoint/2010/main" val="17364572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1477</Words>
  <Application>Microsoft Office PowerPoint</Application>
  <PresentationFormat>Экран (4:3)</PresentationFormat>
  <Paragraphs>77</Paragraphs>
  <Slides>27</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Тема Office</vt:lpstr>
      <vt:lpstr>Презентация PowerPoint</vt:lpstr>
      <vt:lpstr>Аннотация:</vt:lpstr>
      <vt:lpstr>Калит сўзлар:</vt:lpstr>
      <vt:lpstr>Муаммо: </vt:lpstr>
      <vt:lpstr>Презентация PowerPoint</vt:lpstr>
      <vt:lpstr>Презентация PowerPoint</vt:lpstr>
      <vt:lpstr>Презентация PowerPoint</vt:lpstr>
      <vt:lpstr>Ечим: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Таклиф:</vt:lpstr>
      <vt:lpstr>Презентация PowerPoint</vt:lpstr>
      <vt:lpstr>Презентация PowerPoint</vt:lpstr>
      <vt:lpstr>Фойдаланилган адабиётлар рўйхати: </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Polina</dc:creator>
  <cp:lastModifiedBy>Polina</cp:lastModifiedBy>
  <cp:revision>20</cp:revision>
  <dcterms:created xsi:type="dcterms:W3CDTF">2021-11-05T14:13:37Z</dcterms:created>
  <dcterms:modified xsi:type="dcterms:W3CDTF">2021-12-11T05:21:58Z</dcterms:modified>
</cp:coreProperties>
</file>