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4140-0781-44C7-8EE8-BA2D1908781C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746-1363-4FAF-BDEE-6D1F7985F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22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4140-0781-44C7-8EE8-BA2D1908781C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746-1363-4FAF-BDEE-6D1F7985F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82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4140-0781-44C7-8EE8-BA2D1908781C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746-1363-4FAF-BDEE-6D1F7985F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34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4140-0781-44C7-8EE8-BA2D1908781C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746-1363-4FAF-BDEE-6D1F7985F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94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4140-0781-44C7-8EE8-BA2D1908781C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746-1363-4FAF-BDEE-6D1F7985F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78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4140-0781-44C7-8EE8-BA2D1908781C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746-1363-4FAF-BDEE-6D1F7985F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08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4140-0781-44C7-8EE8-BA2D1908781C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746-1363-4FAF-BDEE-6D1F7985F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12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4140-0781-44C7-8EE8-BA2D1908781C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746-1363-4FAF-BDEE-6D1F7985F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77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4140-0781-44C7-8EE8-BA2D1908781C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746-1363-4FAF-BDEE-6D1F7985F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48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4140-0781-44C7-8EE8-BA2D1908781C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746-1363-4FAF-BDEE-6D1F7985F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45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4140-0781-44C7-8EE8-BA2D1908781C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746-1363-4FAF-BDEE-6D1F7985F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63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84140-0781-44C7-8EE8-BA2D1908781C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DC746-1363-4FAF-BDEE-6D1F7985F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23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091" y="365125"/>
            <a:ext cx="11582399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TO’QIMACHILIK </a:t>
            </a:r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TOLA</a:t>
            </a:r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 IPLARINING </a:t>
            </a:r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SINFLANISHI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5635" y="1825625"/>
            <a:ext cx="11443855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z-Latn-UZ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1.To’qimachilik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iplarining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tasnifi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dastlabki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birlamchi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iplaming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tasnifi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Ikkilamchi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iplar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yigirilgan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kompleks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tanho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tilimlangan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olingan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pishitilgan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kimyoviy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tolalar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tolalarning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sinflanishi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40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7818" y="180109"/>
            <a:ext cx="11790217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32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Ikkilamchi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birlamchi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iplarga</a:t>
            </a:r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qo’shimcha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ishlov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usuli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olinadi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Ya’ni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birlamchi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qo’shimcha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eshiladi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pishitiladi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Natijada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mustahkamligi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ortadi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notekisligi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kamayadi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uz-Cyrl-UZ" sz="32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z-Cyrl-UZ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To’qimachilik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buyumlari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holatda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bo’lishi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buyumlar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dastgohlardan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olingan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hech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ishlov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berilmagan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buyumlar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buyumlar-xom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buyumlarga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kimyoviy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pardozlash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oqartirilgan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bo’yalgan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gul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bosilgan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hokazolar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To’qimachilik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materiallarining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tasnifidagi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1-bo’limda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dastlabki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tanho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iplar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kiradi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Tanho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iplar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kimyoviy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guruhlarga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bo’linadi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tanho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iplarga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seritsin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moddasi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yelimlangan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pillaning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kiradi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Kimyoviy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tanho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iplarga-viskoza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asetat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kapron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lavsan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nitron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hokazalar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kiradi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34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0945" y="193964"/>
            <a:ext cx="115824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z-Cyrl-UZ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2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Tabiiy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kimyoviy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tanho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kompleks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tarkibiga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kiradi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Tanho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to’qimachilik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mahsulotlarini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chiqarishda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kompleks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holatida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foydalaniladi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xil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maqsadlar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tanho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yo’g’onroq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yakka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chiqariladi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Bu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monoiplar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deyiladi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z-Cyrl-UZ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2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Dastlabki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materiallarga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qog’oz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kimyoviy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pardalarning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tilimlangan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bo’lakchalari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kiradi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z-Cyrl-UZ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2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To’qimachilik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materiallari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tasnifining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2-bo’limiga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barcha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turdagi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kiradi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birlamchi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kompleks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tilimlangan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ikkilamchi-pishitilgan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shakldor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hajmi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kattalashtirilgan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teksturlangan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kiradi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asosiy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yigirilgan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bo’lib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to’qimachilik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sanoatida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chiqariladigan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85%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tashkil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etadi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80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8544" y="249382"/>
            <a:ext cx="1179021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z-Cyrl-UZ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6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Kompleks</a:t>
            </a:r>
            <a:r>
              <a:rPr lang="en-US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o’zining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ahamiyati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bo’yicha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ikkinchi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o’rinda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turadi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Tabiiy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ipakdan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tashqari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kompleks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barchasi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kimyoviy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tarkibiga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kiradi</a:t>
            </a:r>
            <a:r>
              <a:rPr lang="en-US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z-Cyrl-UZ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6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Kompleks</a:t>
            </a:r>
            <a:r>
              <a:rPr lang="en-US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asosan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kichik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o’rta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chiziqiy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zichlikda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ishlab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chiqariladi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Kompleks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tarkibida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elementar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ilashimligini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yaxshilash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ular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eshiladi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yoki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havo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bilan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chigallantiriladi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Qog’oz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pardalarning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tilimlangan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bo’lakchalarini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eshib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turli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olinadi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Iplarga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xil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ishlov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berib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tuzilishini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o’zgartirib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katta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hajmli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shakldor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olinadi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z-Cyrl-UZ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6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To’qimachilik</a:t>
            </a:r>
            <a:r>
              <a:rPr lang="en-US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materiallari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tasnifining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3-bo’limiga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xil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to’qimachilik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buyumlari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kiradi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06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5527" y="152400"/>
            <a:ext cx="11748655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z-Cyrl-UZ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buyumlarning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asosiy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qismini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iplardan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to’qilgan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gazlamalar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tashkil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etadi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z-Cyrl-UZ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Ikkinchi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o’rinda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trikotaj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matosi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tayyor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trikotaj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mahsulotlar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turadi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To’qimachilik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buyumlariga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iplarni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yoki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past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sifatli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tolalar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to’shamini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qavish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yelimlash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usullari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olingan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noto’qima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materiallar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shuningdek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iplardan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ishlab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chiqarilgan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tasmalar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to’rlar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deraza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pardalar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xil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bog’ichlar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kabi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attorlik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materiallari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kiradi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z-Cyrl-UZ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To’qimachilik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iplaridan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xil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pishitilgan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tayyor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mahsulotlari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ham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ishlab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chiqariladi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uz-Cyrl-UZ" sz="28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z-Cyrl-U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Bularga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tikuvchilik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poyabzal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sanoatida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tikuv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iplari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xo’jalikda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foydalaniladigan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chilvirlar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kemalarda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arqonlar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kiradi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Past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navli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tolalar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momiqlar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tarab</a:t>
            </a:r>
            <a:r>
              <a:rPr lang="uz-Cyrl-UZ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tozalangandan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ulardan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tibbiy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xo’jalik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paxtalari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chiqariladi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to’qimachilik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mahsulotlariga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kiradi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700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0218" y="304800"/>
            <a:ext cx="11277600" cy="5184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Keyingi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yillarda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aralash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usullar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tayyor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mahsulotlar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chiqarilmoqda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Qog’oz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yoki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to’qimaning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ustiga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tolalarni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yelimlab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noto’qima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materiallar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gazlama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trikotaj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noto’qima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materiallarni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kovakli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plyonkalar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ustiga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yelimlab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yopishtirib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dublerin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materiallarini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olish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shular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jumlasidandir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To’qimachilik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sanoatida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chiqariladigan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materiallarning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turlari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ko’p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363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127864"/>
              </p:ext>
            </p:extLst>
          </p:nvPr>
        </p:nvGraphicFramePr>
        <p:xfrm>
          <a:off x="304800" y="3"/>
          <a:ext cx="11596257" cy="6793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6389">
                  <a:extLst>
                    <a:ext uri="{9D8B030D-6E8A-4147-A177-3AD203B41FA5}">
                      <a16:colId xmlns:a16="http://schemas.microsoft.com/office/drawing/2014/main" val="545080657"/>
                    </a:ext>
                  </a:extLst>
                </a:gridCol>
                <a:gridCol w="1764948">
                  <a:extLst>
                    <a:ext uri="{9D8B030D-6E8A-4147-A177-3AD203B41FA5}">
                      <a16:colId xmlns:a16="http://schemas.microsoft.com/office/drawing/2014/main" val="977459908"/>
                    </a:ext>
                  </a:extLst>
                </a:gridCol>
                <a:gridCol w="3392008">
                  <a:extLst>
                    <a:ext uri="{9D8B030D-6E8A-4147-A177-3AD203B41FA5}">
                      <a16:colId xmlns:a16="http://schemas.microsoft.com/office/drawing/2014/main" val="347054453"/>
                    </a:ext>
                  </a:extLst>
                </a:gridCol>
                <a:gridCol w="2854251">
                  <a:extLst>
                    <a:ext uri="{9D8B030D-6E8A-4147-A177-3AD203B41FA5}">
                      <a16:colId xmlns:a16="http://schemas.microsoft.com/office/drawing/2014/main" val="532245192"/>
                    </a:ext>
                  </a:extLst>
                </a:gridCol>
                <a:gridCol w="3088661">
                  <a:extLst>
                    <a:ext uri="{9D8B030D-6E8A-4147-A177-3AD203B41FA5}">
                      <a16:colId xmlns:a16="http://schemas.microsoft.com/office/drawing/2014/main" val="4091433171"/>
                    </a:ext>
                  </a:extLst>
                </a:gridCol>
              </a:tblGrid>
              <a:tr h="752731">
                <a:tc>
                  <a:txBody>
                    <a:bodyPr/>
                    <a:lstStyle/>
                    <a:p>
                      <a:pPr indent="2774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t/r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Iplarning turlari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Sinfi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Guruhi (tola tarkibi)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Turi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extLst>
                  <a:ext uri="{0D108BD9-81ED-4DB2-BD59-A6C34878D82A}">
                    <a16:rowId xmlns:a16="http://schemas.microsoft.com/office/drawing/2014/main" val="271691743"/>
                  </a:ext>
                </a:extLst>
              </a:tr>
              <a:tr h="392250">
                <a:tc rowSpan="6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 anchor="ctr"/>
                </a:tc>
                <a:tc rowSpan="6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Yigirilgan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Oddiy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 jinsli, aralash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 xil toladan, har xil toladan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extLst>
                  <a:ext uri="{0D108BD9-81ED-4DB2-BD59-A6C34878D82A}">
                    <a16:rowId xmlns:a16="http://schemas.microsoft.com/office/drawing/2014/main" val="2969784810"/>
                  </a:ext>
                </a:extLst>
              </a:tr>
              <a:tr h="3922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Pishitilgan yoki yelimlangan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 jinsli, aralash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 xil toladan, har xil toladan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extLst>
                  <a:ext uri="{0D108BD9-81ED-4DB2-BD59-A6C34878D82A}">
                    <a16:rowId xmlns:a16="http://schemas.microsoft.com/office/drawing/2014/main" val="3326839482"/>
                  </a:ext>
                </a:extLst>
              </a:tr>
              <a:tr h="3922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Teksturlangan (katta hajmli)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 jinsli, aralash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 xil toladan, har xil toladan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extLst>
                  <a:ext uri="{0D108BD9-81ED-4DB2-BD59-A6C34878D82A}">
                    <a16:rowId xmlns:a16="http://schemas.microsoft.com/office/drawing/2014/main" val="3053366496"/>
                  </a:ext>
                </a:extLst>
              </a:tr>
              <a:tr h="3922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Shakldor, chirmoviqli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 jinsli, aralash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 xil toladan, har xil toladan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extLst>
                  <a:ext uri="{0D108BD9-81ED-4DB2-BD59-A6C34878D82A}">
                    <a16:rowId xmlns:a16="http://schemas.microsoft.com/office/drawing/2014/main" val="1497790818"/>
                  </a:ext>
                </a:extLst>
              </a:tr>
              <a:tr h="3922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Oddiy 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 jinsli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 xil elementar iplardan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extLst>
                  <a:ext uri="{0D108BD9-81ED-4DB2-BD59-A6C34878D82A}">
                    <a16:rowId xmlns:a16="http://schemas.microsoft.com/office/drawing/2014/main" val="812632768"/>
                  </a:ext>
                </a:extLst>
              </a:tr>
              <a:tr h="3922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Pishitilgan 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Aralash 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 xil elementar iplardan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extLst>
                  <a:ext uri="{0D108BD9-81ED-4DB2-BD59-A6C34878D82A}">
                    <a16:rowId xmlns:a16="http://schemas.microsoft.com/office/drawing/2014/main" val="1602517168"/>
                  </a:ext>
                </a:extLst>
              </a:tr>
              <a:tr h="392250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 anchor="ctr"/>
                </a:tc>
                <a:tc row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Kompleks ip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Oddiy qo’shilgan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 jinsli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 xil elementar iplardan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extLst>
                  <a:ext uri="{0D108BD9-81ED-4DB2-BD59-A6C34878D82A}">
                    <a16:rowId xmlns:a16="http://schemas.microsoft.com/office/drawing/2014/main" val="574802913"/>
                  </a:ext>
                </a:extLst>
              </a:tr>
              <a:tr h="3922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Elimlangan 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 jinsli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 xil elementar iplardan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extLst>
                  <a:ext uri="{0D108BD9-81ED-4DB2-BD59-A6C34878D82A}">
                    <a16:rowId xmlns:a16="http://schemas.microsoft.com/office/drawing/2014/main" val="2468218970"/>
                  </a:ext>
                </a:extLst>
              </a:tr>
              <a:tr h="7886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Teksturlangan 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 jinsli, aralash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 xil elementar iplardan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 xil elementar iplardan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extLst>
                  <a:ext uri="{0D108BD9-81ED-4DB2-BD59-A6C34878D82A}">
                    <a16:rowId xmlns:a16="http://schemas.microsoft.com/office/drawing/2014/main" val="989120577"/>
                  </a:ext>
                </a:extLst>
              </a:tr>
              <a:tr h="7886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Shakldor 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 jinsli, aralash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 xil elementar iplardan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 xil elementar iplardan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extLst>
                  <a:ext uri="{0D108BD9-81ED-4DB2-BD59-A6C34878D82A}">
                    <a16:rowId xmlns:a16="http://schemas.microsoft.com/office/drawing/2014/main" val="106068156"/>
                  </a:ext>
                </a:extLst>
              </a:tr>
              <a:tr h="7886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Jgutcha (chilvir)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Oddiy pishitilgan, oddiy qo’shilgan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 jinsli, aralash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 xil elementar iplardan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 xil elementar iplardan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extLst>
                  <a:ext uri="{0D108BD9-81ED-4DB2-BD59-A6C34878D82A}">
                    <a16:rowId xmlns:a16="http://schemas.microsoft.com/office/drawing/2014/main" val="313049311"/>
                  </a:ext>
                </a:extLst>
              </a:tr>
              <a:tr h="5373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Tilimlangan ip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Pishitilgan 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 jinsli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 xil elementar iplardan </a:t>
                      </a:r>
                      <a:endParaRPr lang="ru-RU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tasmadan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tasmadan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90" marR="13817" marT="1256" marB="0"/>
                </a:tc>
                <a:extLst>
                  <a:ext uri="{0D108BD9-81ED-4DB2-BD59-A6C34878D82A}">
                    <a16:rowId xmlns:a16="http://schemas.microsoft.com/office/drawing/2014/main" val="231312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560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530701"/>
              </p:ext>
            </p:extLst>
          </p:nvPr>
        </p:nvGraphicFramePr>
        <p:xfrm>
          <a:off x="124691" y="110836"/>
          <a:ext cx="11873345" cy="6622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7796">
                  <a:extLst>
                    <a:ext uri="{9D8B030D-6E8A-4147-A177-3AD203B41FA5}">
                      <a16:colId xmlns:a16="http://schemas.microsoft.com/office/drawing/2014/main" val="2840568775"/>
                    </a:ext>
                  </a:extLst>
                </a:gridCol>
                <a:gridCol w="2930976">
                  <a:extLst>
                    <a:ext uri="{9D8B030D-6E8A-4147-A177-3AD203B41FA5}">
                      <a16:colId xmlns:a16="http://schemas.microsoft.com/office/drawing/2014/main" val="3694868995"/>
                    </a:ext>
                  </a:extLst>
                </a:gridCol>
                <a:gridCol w="2726285">
                  <a:extLst>
                    <a:ext uri="{9D8B030D-6E8A-4147-A177-3AD203B41FA5}">
                      <a16:colId xmlns:a16="http://schemas.microsoft.com/office/drawing/2014/main" val="3661660509"/>
                    </a:ext>
                  </a:extLst>
                </a:gridCol>
                <a:gridCol w="2930976">
                  <a:extLst>
                    <a:ext uri="{9D8B030D-6E8A-4147-A177-3AD203B41FA5}">
                      <a16:colId xmlns:a16="http://schemas.microsoft.com/office/drawing/2014/main" val="3485282514"/>
                    </a:ext>
                  </a:extLst>
                </a:gridCol>
                <a:gridCol w="2677312">
                  <a:extLst>
                    <a:ext uri="{9D8B030D-6E8A-4147-A177-3AD203B41FA5}">
                      <a16:colId xmlns:a16="http://schemas.microsoft.com/office/drawing/2014/main" val="3599089166"/>
                    </a:ext>
                  </a:extLst>
                </a:gridCol>
              </a:tblGrid>
              <a:tr h="437345">
                <a:tc>
                  <a:txBody>
                    <a:bodyPr/>
                    <a:lstStyle/>
                    <a:p>
                      <a:pPr marR="63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t/r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87" marR="21268" marT="17439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Iplarning turlari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87" marR="21268" marT="17439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Sinfi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87" marR="21268" marT="17439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Guruhi (tola tarkibi)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87" marR="21268" marT="17439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Turi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87" marR="21268" marT="17439" marB="0"/>
                </a:tc>
                <a:extLst>
                  <a:ext uri="{0D108BD9-81ED-4DB2-BD59-A6C34878D82A}">
                    <a16:rowId xmlns:a16="http://schemas.microsoft.com/office/drawing/2014/main" val="4254389552"/>
                  </a:ext>
                </a:extLst>
              </a:tr>
              <a:tr h="262105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87" marR="21268" marT="17439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Pishitilgan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87" marR="21268" marT="17439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Oddiy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Shakldor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Chirmovuqli 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87" marR="21268" marT="17439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jinsli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Aralash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xil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jinsli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jinsli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Aralash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xil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jinsli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jinsli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xil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jinsli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87" marR="21268" marT="17439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 xil tolalar aralashmasidan olingan ip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 xil tolalar aralashmasidan olingan ip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 xil tolalar aralashmasidan olingan ip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87" marR="21268" marT="17439" marB="0"/>
                </a:tc>
                <a:extLst>
                  <a:ext uri="{0D108BD9-81ED-4DB2-BD59-A6C34878D82A}">
                    <a16:rowId xmlns:a16="http://schemas.microsoft.com/office/drawing/2014/main" val="3242773883"/>
                  </a:ext>
                </a:extLst>
              </a:tr>
              <a:tr h="209235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87" marR="21268" marT="17439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Kompleks pishitilgan iplar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87" marR="21268" marT="17439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Oddiy pishitilgan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Teksturlangan (katta hajmli) Shakldor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87" marR="21268" marT="17439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 jinsli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 xil jinsli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 jinsli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 jinsli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 xil jinsli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87" marR="21268" marT="17439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 xil elementar iplardan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 xil elementar iplardan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 xil elementar iplardan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 xil elementar iplardan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 xil elementar iplarda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87" marR="21268" marT="17439" marB="0"/>
                </a:tc>
                <a:extLst>
                  <a:ext uri="{0D108BD9-81ED-4DB2-BD59-A6C34878D82A}">
                    <a16:rowId xmlns:a16="http://schemas.microsoft.com/office/drawing/2014/main" val="3179497004"/>
                  </a:ext>
                </a:extLst>
              </a:tr>
              <a:tr h="14717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87" marR="21268" marT="17439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Qurama (aralash iplar)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87" marR="21268" marT="17439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Birlamchi iplardan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Ikkilamchi iplardan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Birlamchi va ikkilamchi iplardan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87" marR="21268" marT="17439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 xil jinsli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 xil jinsli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 xil jinsli </a:t>
                      </a:r>
                      <a:endParaRPr lang="ru-RU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87" marR="21268" marT="17439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xil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iplar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qo’shib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olinadi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87" marR="21268" marT="17439" marB="0"/>
                </a:tc>
                <a:extLst>
                  <a:ext uri="{0D108BD9-81ED-4DB2-BD59-A6C34878D82A}">
                    <a16:rowId xmlns:a16="http://schemas.microsoft.com/office/drawing/2014/main" val="3335670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154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43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3964" y="266596"/>
            <a:ext cx="1190105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90170" indent="360680" algn="just">
              <a:spcAft>
                <a:spcPts val="0"/>
              </a:spcAft>
            </a:pP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To‘qimachilik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sanoatida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chiqariladigan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materiallarning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kimyoviy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tarkibi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tuzilishi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olinishi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ishlatilishi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uchta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bo‘limga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bo‘linadi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b="1" dirty="0">
              <a:latin typeface="Bodo Kudriashov Uz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90170" indent="360680" algn="just">
              <a:spcAft>
                <a:spcPts val="0"/>
              </a:spcAft>
            </a:pP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To‘qimachilik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tolalari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iplari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tasnifining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tuzilishi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prinsipiga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asoslangan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uz-Cyrl-UZ" sz="2800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90170" indent="360680" algn="just">
              <a:spcAft>
                <a:spcPts val="0"/>
              </a:spcAft>
            </a:pPr>
            <a:r>
              <a:rPr lang="uz-Cyrl-UZ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materiallar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chiqishi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kimyoviy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materiallar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uchun-ularni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etuvchi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kimyoviy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moddalarning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tarkibi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b="1" dirty="0">
              <a:latin typeface="Bodo Kudriashov Uz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90170" indent="360680" algn="just">
              <a:spcAft>
                <a:spcPts val="0"/>
              </a:spcAft>
            </a:pP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Dastlabki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iplar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kimyoviy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sinflarga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iplar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organik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noorganik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sinfga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bo‘linadi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b="1" dirty="0">
              <a:latin typeface="Bodo Kudriashov Uz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90170" indent="360680" algn="just">
              <a:spcAft>
                <a:spcPts val="0"/>
              </a:spcAft>
            </a:pP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tolalarga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tabiatdagi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organik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noorganik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moddalardan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olinuvchi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to‘qimachilik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tolalari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kiradi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z-Cyrl-UZ" sz="2800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90170" indent="360680" algn="just">
              <a:spcAft>
                <a:spcPts val="0"/>
              </a:spcAft>
            </a:pPr>
            <a:r>
              <a:rPr lang="en-US" sz="2800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Tola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deb,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uzunligi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ko‘ndalang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kesimi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o‘lchamidan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ma’lum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darajada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egiluvchan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cho‘zilish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pishiqlik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xossasiga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ingichkalikka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jism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tushuniladi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b="1" dirty="0">
              <a:latin typeface="Bodo Kudriashov Uz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73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1673" y="193965"/>
            <a:ext cx="11693235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90170" indent="360680" algn="just">
              <a:spcAft>
                <a:spcPts val="0"/>
              </a:spcAft>
            </a:pP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Tolalar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to‘qimachilik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tarmog‘ining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xom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ashyosi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bo‘lgani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hollarda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to‘qimachilik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tolalari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yuritiladi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Aytilganlarni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inobatga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tolaga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quyidagicha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ta’rif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beriladi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to‘qimachilik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mahsulotlari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chiqarishga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yaroqli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chegaralangan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uzunlikdagi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mayin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ingichka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ma’lum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qayishqoqlik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pishiqlik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cho‘ziluvanlik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xususiyatlariga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jismga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aytiladi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90170" indent="360680" algn="just">
              <a:spcAft>
                <a:spcPts val="0"/>
              </a:spcAft>
            </a:pPr>
            <a:r>
              <a:rPr lang="en-US" sz="3200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Tolalar</a:t>
            </a: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tashqi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tuzilishiga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ko‘ra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elementar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kompleks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tolalarga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bo‘linadi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3200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90170" indent="360680" algn="just">
              <a:spcAft>
                <a:spcPts val="0"/>
              </a:spcAft>
            </a:pPr>
            <a:r>
              <a:rPr lang="en-US" sz="3200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uzunligi</a:t>
            </a: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bo‘linmaydigan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yakka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tolalar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elementar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tolalar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ataladi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90170" indent="360680" algn="just">
              <a:spcAft>
                <a:spcPts val="0"/>
              </a:spcAft>
            </a:pPr>
            <a:r>
              <a:rPr lang="en-US" sz="3200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Uzunligi</a:t>
            </a: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qancha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elementar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tolalarning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birikmasiga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kompleks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tola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deyiladi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b="1" dirty="0">
              <a:latin typeface="Bodo Kudriashov Uz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88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350511"/>
              </p:ext>
            </p:extLst>
          </p:nvPr>
        </p:nvGraphicFramePr>
        <p:xfrm>
          <a:off x="235529" y="1"/>
          <a:ext cx="11623963" cy="67056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5110">
                  <a:extLst>
                    <a:ext uri="{9D8B030D-6E8A-4147-A177-3AD203B41FA5}">
                      <a16:colId xmlns:a16="http://schemas.microsoft.com/office/drawing/2014/main" val="3840436406"/>
                    </a:ext>
                  </a:extLst>
                </a:gridCol>
                <a:gridCol w="1812403">
                  <a:extLst>
                    <a:ext uri="{9D8B030D-6E8A-4147-A177-3AD203B41FA5}">
                      <a16:colId xmlns:a16="http://schemas.microsoft.com/office/drawing/2014/main" val="427717292"/>
                    </a:ext>
                  </a:extLst>
                </a:gridCol>
                <a:gridCol w="1785893">
                  <a:extLst>
                    <a:ext uri="{9D8B030D-6E8A-4147-A177-3AD203B41FA5}">
                      <a16:colId xmlns:a16="http://schemas.microsoft.com/office/drawing/2014/main" val="3046506690"/>
                    </a:ext>
                  </a:extLst>
                </a:gridCol>
                <a:gridCol w="3577293">
                  <a:extLst>
                    <a:ext uri="{9D8B030D-6E8A-4147-A177-3AD203B41FA5}">
                      <a16:colId xmlns:a16="http://schemas.microsoft.com/office/drawing/2014/main" val="2717186658"/>
                    </a:ext>
                  </a:extLst>
                </a:gridCol>
                <a:gridCol w="3623264">
                  <a:extLst>
                    <a:ext uri="{9D8B030D-6E8A-4147-A177-3AD203B41FA5}">
                      <a16:colId xmlns:a16="http://schemas.microsoft.com/office/drawing/2014/main" val="3715907501"/>
                    </a:ext>
                  </a:extLst>
                </a:gridCol>
              </a:tblGrid>
              <a:tr h="371700">
                <a:tc>
                  <a:txBody>
                    <a:bodyPr/>
                    <a:lstStyle/>
                    <a:p>
                      <a:pPr marR="90170" indent="36068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Синфи</a:t>
                      </a: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 vert="vert270"/>
                </a:tc>
                <a:tc>
                  <a:txBody>
                    <a:bodyPr/>
                    <a:lstStyle/>
                    <a:p>
                      <a:pPr marR="90170" indent="36068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Кичик</a:t>
                      </a: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синфи</a:t>
                      </a: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tc>
                  <a:txBody>
                    <a:bodyPr/>
                    <a:lstStyle/>
                    <a:p>
                      <a:pPr marR="90170" indent="18161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Гуруҳи</a:t>
                      </a: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tc>
                  <a:txBody>
                    <a:bodyPr/>
                    <a:lstStyle/>
                    <a:p>
                      <a:pPr marR="90170" indent="16764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Гуруҳчаси</a:t>
                      </a: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tc>
                  <a:txBody>
                    <a:bodyPr/>
                    <a:lstStyle/>
                    <a:p>
                      <a:pPr marR="90170" indent="11112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Турлари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extLst>
                  <a:ext uri="{0D108BD9-81ED-4DB2-BD59-A6C34878D82A}">
                    <a16:rowId xmlns:a16="http://schemas.microsoft.com/office/drawing/2014/main" val="210597735"/>
                  </a:ext>
                </a:extLst>
              </a:tr>
              <a:tr h="285413">
                <a:tc rowSpan="12">
                  <a:txBody>
                    <a:bodyPr/>
                    <a:lstStyle/>
                    <a:p>
                      <a:pPr marR="90170" indent="36068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Табиий</a:t>
                      </a: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marR="90170" indent="36068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R="90170" indent="36068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R="90170" indent="36068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R="90170" indent="36068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R="90170" indent="36068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R="90170" indent="36068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R="90170" indent="36068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R="90170" indent="36068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 vert="vert270"/>
                </a:tc>
                <a:tc rowSpan="5">
                  <a:txBody>
                    <a:bodyPr/>
                    <a:lstStyle/>
                    <a:p>
                      <a:pPr marR="90170" indent="36068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Органик  </a:t>
                      </a:r>
                    </a:p>
                    <a:p>
                      <a:pPr marR="90170" indent="36068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R="90170" indent="36068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tc rowSpan="3">
                  <a:txBody>
                    <a:bodyPr/>
                    <a:lstStyle/>
                    <a:p>
                      <a:pPr marR="90170" indent="18161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Ўсимликлардан </a:t>
                      </a:r>
                    </a:p>
                    <a:p>
                      <a:pPr marR="90170" indent="18161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tc>
                  <a:txBody>
                    <a:bodyPr/>
                    <a:lstStyle/>
                    <a:p>
                      <a:pPr marR="90170" indent="1676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Уруғидан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tc>
                  <a:txBody>
                    <a:bodyPr/>
                    <a:lstStyle/>
                    <a:p>
                      <a:pPr marR="90170" indent="11112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Пахта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extLst>
                  <a:ext uri="{0D108BD9-81ED-4DB2-BD59-A6C34878D82A}">
                    <a16:rowId xmlns:a16="http://schemas.microsoft.com/office/drawing/2014/main" val="1825899491"/>
                  </a:ext>
                </a:extLst>
              </a:tr>
              <a:tr h="3896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90170" indent="1676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Поясидан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tc>
                  <a:txBody>
                    <a:bodyPr/>
                    <a:lstStyle/>
                    <a:p>
                      <a:pPr marR="90170" indent="11112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Каноп, </a:t>
                      </a:r>
                      <a:r>
                        <a:rPr lang="ru-RU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зигир</a:t>
                      </a: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жут</a:t>
                      </a: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пенка 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extLst>
                  <a:ext uri="{0D108BD9-81ED-4DB2-BD59-A6C34878D82A}">
                    <a16:rowId xmlns:a16="http://schemas.microsoft.com/office/drawing/2014/main" val="3062066454"/>
                  </a:ext>
                </a:extLst>
              </a:tr>
              <a:tr h="43624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90170" indent="1676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Баргидан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tc>
                  <a:txBody>
                    <a:bodyPr/>
                    <a:lstStyle/>
                    <a:p>
                      <a:pPr marR="90170" indent="11112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Сизал, манилла, генекен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extLst>
                  <a:ext uri="{0D108BD9-81ED-4DB2-BD59-A6C34878D82A}">
                    <a16:rowId xmlns:a16="http://schemas.microsoft.com/office/drawing/2014/main" val="794447349"/>
                  </a:ext>
                </a:extLst>
              </a:tr>
              <a:tr h="3896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R="90170" indent="18161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Жониворлардан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tc>
                  <a:txBody>
                    <a:bodyPr/>
                    <a:lstStyle/>
                    <a:p>
                      <a:pPr marR="90170" indent="1676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Тери устидаги жун Қатламидан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tc>
                  <a:txBody>
                    <a:bodyPr/>
                    <a:lstStyle/>
                    <a:p>
                      <a:pPr marR="90170" indent="11112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Жун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extLst>
                  <a:ext uri="{0D108BD9-81ED-4DB2-BD59-A6C34878D82A}">
                    <a16:rowId xmlns:a16="http://schemas.microsoft.com/office/drawing/2014/main" val="1912347742"/>
                  </a:ext>
                </a:extLst>
              </a:tr>
              <a:tr h="3896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90170" indent="1676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Безлар билан ишлаб чиқарилган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tc>
                  <a:txBody>
                    <a:bodyPr/>
                    <a:lstStyle/>
                    <a:p>
                      <a:pPr marR="90170" indent="11112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Табиий ипак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extLst>
                  <a:ext uri="{0D108BD9-81ED-4DB2-BD59-A6C34878D82A}">
                    <a16:rowId xmlns:a16="http://schemas.microsoft.com/office/drawing/2014/main" val="4089599557"/>
                  </a:ext>
                </a:extLst>
              </a:tr>
              <a:tr h="3717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indent="36068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Анорганик  </a:t>
                      </a:r>
                    </a:p>
                    <a:p>
                      <a:pPr marR="90170" indent="36068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R="90170" indent="36068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R="90170" indent="36068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R="90170" indent="36068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R="90170" indent="36068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tc>
                  <a:txBody>
                    <a:bodyPr/>
                    <a:lstStyle/>
                    <a:p>
                      <a:pPr marR="90170" indent="18161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Маъданлардан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tc>
                  <a:txBody>
                    <a:bodyPr/>
                    <a:lstStyle/>
                    <a:p>
                      <a:pPr marR="90170" indent="1676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Тоғ бирикмаларидан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tc>
                  <a:txBody>
                    <a:bodyPr/>
                    <a:lstStyle/>
                    <a:p>
                      <a:pPr marR="90170" indent="11112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Тошпахта (асбест)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extLst>
                  <a:ext uri="{0D108BD9-81ED-4DB2-BD59-A6C34878D82A}">
                    <a16:rowId xmlns:a16="http://schemas.microsoft.com/office/drawing/2014/main" val="3284784467"/>
                  </a:ext>
                </a:extLst>
              </a:tr>
              <a:tr h="2854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R="90170" indent="18161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Сунъий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tc>
                  <a:txBody>
                    <a:bodyPr/>
                    <a:lstStyle/>
                    <a:p>
                      <a:pPr marR="90170" indent="1676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Гидратцеллюлоза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tc>
                  <a:txBody>
                    <a:bodyPr/>
                    <a:lstStyle/>
                    <a:p>
                      <a:pPr marR="90170" indent="11112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Вискоза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extLst>
                  <a:ext uri="{0D108BD9-81ED-4DB2-BD59-A6C34878D82A}">
                    <a16:rowId xmlns:a16="http://schemas.microsoft.com/office/drawing/2014/main" val="768573821"/>
                  </a:ext>
                </a:extLst>
              </a:tr>
              <a:tr h="2854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90170" indent="1676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Ацетилцеллюлоза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tc>
                  <a:txBody>
                    <a:bodyPr/>
                    <a:lstStyle/>
                    <a:p>
                      <a:pPr marR="90170" indent="11112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Ацетат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extLst>
                  <a:ext uri="{0D108BD9-81ED-4DB2-BD59-A6C34878D82A}">
                    <a16:rowId xmlns:a16="http://schemas.microsoft.com/office/drawing/2014/main" val="3004766688"/>
                  </a:ext>
                </a:extLst>
              </a:tr>
              <a:tr h="2854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R="90170" indent="1676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Оқсил модда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tc>
                  <a:txBody>
                    <a:bodyPr/>
                    <a:lstStyle/>
                    <a:p>
                      <a:pPr marR="90170" indent="11112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Казеин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extLst>
                  <a:ext uri="{0D108BD9-81ED-4DB2-BD59-A6C34878D82A}">
                    <a16:rowId xmlns:a16="http://schemas.microsoft.com/office/drawing/2014/main" val="2580617016"/>
                  </a:ext>
                </a:extLst>
              </a:tr>
              <a:tr h="2854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90170" indent="11112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Зеин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extLst>
                  <a:ext uri="{0D108BD9-81ED-4DB2-BD59-A6C34878D82A}">
                    <a16:rowId xmlns:a16="http://schemas.microsoft.com/office/drawing/2014/main" val="3709991057"/>
                  </a:ext>
                </a:extLst>
              </a:tr>
              <a:tr h="2854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90170" indent="1676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Гетрозанжирли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tc>
                  <a:txBody>
                    <a:bodyPr/>
                    <a:lstStyle/>
                    <a:p>
                      <a:pPr marR="90170" indent="11112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Полиамид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extLst>
                  <a:ext uri="{0D108BD9-81ED-4DB2-BD59-A6C34878D82A}">
                    <a16:rowId xmlns:a16="http://schemas.microsoft.com/office/drawing/2014/main" val="3006519368"/>
                  </a:ext>
                </a:extLst>
              </a:tr>
              <a:tr h="4219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90170" indent="1676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tc>
                  <a:txBody>
                    <a:bodyPr/>
                    <a:lstStyle/>
                    <a:p>
                      <a:pPr marR="90170" indent="11112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Полиэфир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extLst>
                  <a:ext uri="{0D108BD9-81ED-4DB2-BD59-A6C34878D82A}">
                    <a16:rowId xmlns:a16="http://schemas.microsoft.com/office/drawing/2014/main" val="2593211806"/>
                  </a:ext>
                </a:extLst>
              </a:tr>
              <a:tr h="285413">
                <a:tc rowSpan="7">
                  <a:txBody>
                    <a:bodyPr/>
                    <a:lstStyle/>
                    <a:p>
                      <a:pPr marR="90170" indent="36068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Кимёвий</a:t>
                      </a:r>
                      <a:r>
                        <a:rPr lang="ru-RU" sz="16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 vert="vert270"/>
                </a:tc>
                <a:tc rowSpan="5">
                  <a:txBody>
                    <a:bodyPr/>
                    <a:lstStyle/>
                    <a:p>
                      <a:pPr marR="90170" indent="36068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Органик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tc rowSpan="5">
                  <a:txBody>
                    <a:bodyPr/>
                    <a:lstStyle/>
                    <a:p>
                      <a:pPr marR="90170" indent="18161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Синтетик </a:t>
                      </a:r>
                    </a:p>
                    <a:p>
                      <a:pPr marR="90170" indent="18161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R="90170" indent="18161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R="90170" indent="18161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tc rowSpan="2">
                  <a:txBody>
                    <a:bodyPr/>
                    <a:lstStyle/>
                    <a:p>
                      <a:pPr marR="90170" indent="1676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tc>
                  <a:txBody>
                    <a:bodyPr/>
                    <a:lstStyle/>
                    <a:p>
                      <a:pPr marR="90170" indent="11112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Полиуретан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extLst>
                  <a:ext uri="{0D108BD9-81ED-4DB2-BD59-A6C34878D82A}">
                    <a16:rowId xmlns:a16="http://schemas.microsoft.com/office/drawing/2014/main" val="1107801406"/>
                  </a:ext>
                </a:extLst>
              </a:tr>
              <a:tr h="2854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90170" indent="11112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Поакрилонитрил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extLst>
                  <a:ext uri="{0D108BD9-81ED-4DB2-BD59-A6C34878D82A}">
                    <a16:rowId xmlns:a16="http://schemas.microsoft.com/office/drawing/2014/main" val="1918957087"/>
                  </a:ext>
                </a:extLst>
              </a:tr>
              <a:tr h="2854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R="90170" indent="1676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Карбозанжирли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tc>
                  <a:txBody>
                    <a:bodyPr/>
                    <a:lstStyle/>
                    <a:p>
                      <a:pPr marR="90170" indent="11112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Поливинилхлорид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extLst>
                  <a:ext uri="{0D108BD9-81ED-4DB2-BD59-A6C34878D82A}">
                    <a16:rowId xmlns:a16="http://schemas.microsoft.com/office/drawing/2014/main" val="289588830"/>
                  </a:ext>
                </a:extLst>
              </a:tr>
              <a:tr h="2854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90170" indent="11112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Поливинилспирт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extLst>
                  <a:ext uri="{0D108BD9-81ED-4DB2-BD59-A6C34878D82A}">
                    <a16:rowId xmlns:a16="http://schemas.microsoft.com/office/drawing/2014/main" val="2599166282"/>
                  </a:ext>
                </a:extLst>
              </a:tr>
              <a:tr h="3394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90170" indent="11112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Полиолефенил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extLst>
                  <a:ext uri="{0D108BD9-81ED-4DB2-BD59-A6C34878D82A}">
                    <a16:rowId xmlns:a16="http://schemas.microsoft.com/office/drawing/2014/main" val="70401757"/>
                  </a:ext>
                </a:extLst>
              </a:tr>
              <a:tr h="2854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R="90170" indent="36068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Анорганик </a:t>
                      </a:r>
                    </a:p>
                    <a:p>
                      <a:pPr marR="90170" indent="36068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tc rowSpan="2">
                  <a:txBody>
                    <a:bodyPr/>
                    <a:lstStyle/>
                    <a:p>
                      <a:pPr marR="90170" indent="18161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Тош ва металл бирикмалари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tc>
                  <a:txBody>
                    <a:bodyPr/>
                    <a:lstStyle/>
                    <a:p>
                      <a:pPr marR="90170" indent="1676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Силикатли</a:t>
                      </a: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tc>
                  <a:txBody>
                    <a:bodyPr/>
                    <a:lstStyle/>
                    <a:p>
                      <a:pPr marR="90170" indent="11112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Шиша тола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extLst>
                  <a:ext uri="{0D108BD9-81ED-4DB2-BD59-A6C34878D82A}">
                    <a16:rowId xmlns:a16="http://schemas.microsoft.com/office/drawing/2014/main" val="1303230303"/>
                  </a:ext>
                </a:extLst>
              </a:tr>
              <a:tr h="4560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90170" indent="1676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Металли 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tc>
                  <a:txBody>
                    <a:bodyPr/>
                    <a:lstStyle/>
                    <a:p>
                      <a:pPr marR="90170" indent="11112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Зарли</a:t>
                      </a: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иплар</a:t>
                      </a: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8" marR="43188" marT="1878" marB="0"/>
                </a:tc>
                <a:extLst>
                  <a:ext uri="{0D108BD9-81ED-4DB2-BD59-A6C34878D82A}">
                    <a16:rowId xmlns:a16="http://schemas.microsoft.com/office/drawing/2014/main" val="435359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4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7091" y="207818"/>
            <a:ext cx="1179021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z-Latn-UZ" sz="3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0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Tolalar</a:t>
            </a:r>
            <a:r>
              <a:rPr lang="en-US" sz="3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kelib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chiqishiga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qarab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tabiiy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kimyoviy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tolalarga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bo’linadi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tabiatdagi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o’simliklardan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paxta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zig’ir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kanop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hokazolar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jonivorlardan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ipak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ma’danlardan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(tosh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paxta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olinadigan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tolalar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tabiiy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tolalar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deyiladi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Tabiatdagi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mavjud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bo’lgan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moddalarni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yoki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yuqori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molekulali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birikmalarni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sintez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qilish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asosida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olingan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tolalar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kimyoviy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tolalar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deyiladi</a:t>
            </a:r>
            <a:r>
              <a:rPr lang="uz-Latn-UZ" sz="3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3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z-Latn-UZ" sz="3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30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Kimyoviy</a:t>
            </a:r>
            <a:r>
              <a:rPr lang="en-US" sz="3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ham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o’z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navbatida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ikki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turga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bo’linadi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sun’iy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sintetik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tabiatdagi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mavjud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bo’lgan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moddalarni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kimyoviy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usul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bilan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qayta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ishlash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asosida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olinadigan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sun’iy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deyiladi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Yuqori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molekulali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birikmalarni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kimyoviy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usul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bilan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sintez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qilish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asosida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olinadigan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sintetik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deyiladi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To’qimachilik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sanoatida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ishlatiladigan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tolalarni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mukammal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o’zlashtirish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uchun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uning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tasniflanishi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nihoyatda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katta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ahamiyatga</a:t>
            </a:r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ega</a:t>
            </a:r>
            <a:r>
              <a:rPr lang="uz-Latn-UZ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97030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2509" y="166255"/>
            <a:ext cx="1165167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Latn-UZ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J</a:t>
            </a:r>
            <a:r>
              <a:rPr lang="ru-RU" sz="28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advaldan</a:t>
            </a:r>
            <a:r>
              <a:rPr lang="ru-RU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ko’rinib</a:t>
            </a: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turibdiki</a:t>
            </a: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</a:t>
            </a: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ikki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sinfga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bo’linadi</a:t>
            </a: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ru-RU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tabiiy</a:t>
            </a: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kimyoviy</a:t>
            </a: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</a:t>
            </a: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Har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ikki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sinf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ham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ikkitadan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kichik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sinflarga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bo’linadi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organik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anorganik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sinflarga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Tabiiy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tolalarning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organik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kichik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sinfiga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kiruvchi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ikkita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guruhga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uz-Latn-UZ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o’simliklardan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jonivorlardan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olinuvchi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tolalarga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anorganik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kichik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sinfiga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kiruvchisi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fakatgina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bitta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guruhga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bo’linadi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O’simliklardan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olinuvchi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uchta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guruhchaga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bo’linadi</a:t>
            </a:r>
            <a:r>
              <a:rPr lang="uz-Latn-UZ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uz-Latn-UZ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urug’idan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poyasidan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bargidan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olinuvchi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Jonivorlardan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olinuvchi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ikkita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guruhchaga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bo’linadi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ustidagi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jun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qatlamidan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olinuvchi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ajratuvchi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bezlardan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ishlab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chiqariluvchi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Tabiiy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tolalarning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urug’idan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olinuvchi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guruhchasiga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paxta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tolasi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poyasidan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olinuvchi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guruhchasiga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kanop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zig’ir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kunjut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penka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bargidan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olinuvchi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guruhchasiga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sizal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manilla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geneken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kiradi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Teri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ustidagi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jun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qatlami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guruhchasiga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kiruvchi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tolalarga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tuya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echki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qo’y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junlari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ishlab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chiqaruvchi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guruhchasiga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kiruvchi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tolalarga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ipak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qurti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ipagi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kiradi</a:t>
            </a:r>
            <a:r>
              <a:rPr lang="uz-Latn-UZ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/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44834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7817" y="207818"/>
            <a:ext cx="1180407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z-Latn-UZ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Tabiiy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tolalarning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anorganik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kichik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sinfi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ma’danlardan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olinadigan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guruhi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tog’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birikmalaridan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ishlab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chiqariladigan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guruhchasiga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kiruvchi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toshpaxtadir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asbest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z-Latn-UZ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28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Kimyoviy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ham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xuddi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tabiiy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kabi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organik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anorganik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kichik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sinfiga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sun’iy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sintetik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guruhlarga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tasniflanadi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Sun’iy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guruhi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gidrotsellyulozali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asetilsellyulozali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oqsilli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kibi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guruhchaga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hamda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viskoza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asetat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kazein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zein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kabi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turlarga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tasniflanadi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Sintetik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guruhi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ham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o’z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navbatida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getrozanjirli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karbozanjirli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guruhchaga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undan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poliamid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kapron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),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poliefir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lavsan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),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poliuretan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spandeks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),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poliakrilnitril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nitron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),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polivinilxlorid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xlorin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),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polivinilspirt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vinilon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),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poliolefinli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polietilen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kabi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turlariga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tasniflanadi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Kimyoviy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tolalarning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anorganik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kichik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sinfiga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kiruvchi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tolalar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tosh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metall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birikmalari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guruhiga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silikatli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metalli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guruhchaga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shishasimon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zarsimon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tola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kabi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turlariga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tasniflanadi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68352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0837" y="0"/>
            <a:ext cx="1208116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Latn-UZ" sz="27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7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Iplarning</a:t>
            </a:r>
            <a:r>
              <a:rPr lang="ru-RU" sz="27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7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sinflanishi</a:t>
            </a:r>
            <a:r>
              <a:rPr lang="ru-RU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7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bo’yicha</a:t>
            </a:r>
            <a:r>
              <a:rPr lang="ru-RU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7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birinchi</a:t>
            </a:r>
            <a:r>
              <a:rPr lang="ru-RU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7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bo’limga</a:t>
            </a:r>
            <a:r>
              <a:rPr lang="ru-RU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7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dastlabki</a:t>
            </a:r>
            <a:r>
              <a:rPr lang="ru-RU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7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tola</a:t>
            </a:r>
            <a:r>
              <a:rPr lang="ru-RU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7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ru-RU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7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elementar</a:t>
            </a:r>
            <a:r>
              <a:rPr lang="ru-RU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7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</a:t>
            </a:r>
            <a:r>
              <a:rPr lang="ru-RU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7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ikkinchi</a:t>
            </a:r>
            <a:r>
              <a:rPr lang="ru-RU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7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bo’limga-birlamchi</a:t>
            </a:r>
            <a:r>
              <a:rPr lang="ru-RU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7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ru-RU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7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ikkilamchi</a:t>
            </a:r>
            <a:r>
              <a:rPr lang="ru-RU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7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iplar</a:t>
            </a:r>
            <a:r>
              <a:rPr lang="ru-RU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7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uchinchi</a:t>
            </a:r>
            <a:r>
              <a:rPr lang="ru-RU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7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bo’limga</a:t>
            </a:r>
            <a:r>
              <a:rPr lang="ru-RU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7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</a:t>
            </a:r>
            <a:r>
              <a:rPr lang="ru-RU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7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xil</a:t>
            </a:r>
            <a:r>
              <a:rPr lang="ru-RU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7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tayyor</a:t>
            </a:r>
            <a:r>
              <a:rPr lang="ru-RU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7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mahsulotlar</a:t>
            </a:r>
            <a:r>
              <a:rPr lang="ru-RU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7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kiradi</a:t>
            </a:r>
            <a:r>
              <a:rPr lang="ru-RU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uz-Latn-UZ" sz="27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z-Latn-UZ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To’qimachilik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materiallarining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tasnifida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bo’lim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orasida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yarim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mahsulotlar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joylashadi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materialning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o’tish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oralig’ida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bo’lganligi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jarayonida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qisqa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yotadi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to’qimachilik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materiallarining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tasnifiga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kirmaydi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z-Latn-UZ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Paxta</a:t>
            </a: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tolasidan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jarayonida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yarim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mahsulotlar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xolst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tola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tarami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pilta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pilik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hosil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bo’ladi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Yarim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mahsulotlarni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jarayonida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to’qimachilik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tolalari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tozalanadi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titiladi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tekislanadi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uzunligi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bo’yicha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parallel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holatga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keltiriladi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Oxirgi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yarim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mahsulotpilikdan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yigiriladi</a:t>
            </a:r>
            <a:r>
              <a:rPr lang="uz-Latn-UZ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uz-Latn-UZ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Birlamchi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iplarning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tasnifida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iplar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tuzilish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ko’rsatkichlari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sinflarga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guruhlarga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ayrim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iplar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turiga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bo’linadi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z-Latn-UZ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Ikkilamchi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iplar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birlamchi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qo’shimcha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ishlov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olinadi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birlamchi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iplar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qo’shimcha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eshiladi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pishitiladi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Natijada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iplarning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mustahkamligi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ortadi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notekisligi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kamayadi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>
            <a:grpSpLocks/>
          </p:cNvGrpSpPr>
          <p:nvPr/>
        </p:nvGrpSpPr>
        <p:grpSpPr bwMode="auto">
          <a:xfrm>
            <a:off x="332510" y="278638"/>
            <a:ext cx="11568546" cy="6440817"/>
            <a:chOff x="0" y="-833"/>
            <a:chExt cx="61020" cy="43568"/>
          </a:xfrm>
        </p:grpSpPr>
        <p:sp>
          <p:nvSpPr>
            <p:cNvPr id="3" name="Shape 3069"/>
            <p:cNvSpPr>
              <a:spLocks/>
            </p:cNvSpPr>
            <p:nvPr/>
          </p:nvSpPr>
          <p:spPr bwMode="auto">
            <a:xfrm>
              <a:off x="11355" y="0"/>
              <a:ext cx="36576" cy="3111"/>
            </a:xfrm>
            <a:custGeom>
              <a:avLst/>
              <a:gdLst>
                <a:gd name="T0" fmla="*/ 0 w 3657600"/>
                <a:gd name="T1" fmla="*/ 311150 h 311150"/>
                <a:gd name="T2" fmla="*/ 3657600 w 3657600"/>
                <a:gd name="T3" fmla="*/ 311150 h 311150"/>
                <a:gd name="T4" fmla="*/ 3657600 w 3657600"/>
                <a:gd name="T5" fmla="*/ 0 h 311150"/>
                <a:gd name="T6" fmla="*/ 0 w 3657600"/>
                <a:gd name="T7" fmla="*/ 0 h 311150"/>
                <a:gd name="T8" fmla="*/ 0 w 3657600"/>
                <a:gd name="T9" fmla="*/ 311150 h 311150"/>
                <a:gd name="T10" fmla="*/ 0 w 3657600"/>
                <a:gd name="T11" fmla="*/ 0 h 311150"/>
                <a:gd name="T12" fmla="*/ 3657600 w 3657600"/>
                <a:gd name="T13" fmla="*/ 311150 h 31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3657600" h="311150">
                  <a:moveTo>
                    <a:pt x="0" y="311150"/>
                  </a:moveTo>
                  <a:lnTo>
                    <a:pt x="3657600" y="311150"/>
                  </a:lnTo>
                  <a:lnTo>
                    <a:pt x="3657600" y="0"/>
                  </a:lnTo>
                  <a:lnTo>
                    <a:pt x="0" y="0"/>
                  </a:lnTo>
                  <a:lnTo>
                    <a:pt x="0" y="31115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 sz="4400" b="1"/>
            </a:p>
          </p:txBody>
        </p:sp>
        <p:sp>
          <p:nvSpPr>
            <p:cNvPr id="4" name="Rectangle 3070"/>
            <p:cNvSpPr>
              <a:spLocks noChangeArrowheads="1"/>
            </p:cNvSpPr>
            <p:nvPr/>
          </p:nvSpPr>
          <p:spPr bwMode="auto">
            <a:xfrm>
              <a:off x="12460" y="-833"/>
              <a:ext cx="35559" cy="2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40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To‘qimachilik materiallari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3071"/>
            <p:cNvSpPr>
              <a:spLocks noChangeArrowheads="1"/>
            </p:cNvSpPr>
            <p:nvPr/>
          </p:nvSpPr>
          <p:spPr bwMode="auto">
            <a:xfrm>
              <a:off x="41283" y="610"/>
              <a:ext cx="588" cy="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28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" name="Shape 3073"/>
            <p:cNvSpPr>
              <a:spLocks/>
            </p:cNvSpPr>
            <p:nvPr/>
          </p:nvSpPr>
          <p:spPr bwMode="auto">
            <a:xfrm>
              <a:off x="11393" y="6325"/>
              <a:ext cx="10249" cy="13901"/>
            </a:xfrm>
            <a:custGeom>
              <a:avLst/>
              <a:gdLst>
                <a:gd name="T0" fmla="*/ 0 w 1024877"/>
                <a:gd name="T1" fmla="*/ 1390015 h 1390015"/>
                <a:gd name="T2" fmla="*/ 1024877 w 1024877"/>
                <a:gd name="T3" fmla="*/ 1390015 h 1390015"/>
                <a:gd name="T4" fmla="*/ 1024877 w 1024877"/>
                <a:gd name="T5" fmla="*/ 0 h 1390015"/>
                <a:gd name="T6" fmla="*/ 0 w 1024877"/>
                <a:gd name="T7" fmla="*/ 0 h 1390015"/>
                <a:gd name="T8" fmla="*/ 0 w 1024877"/>
                <a:gd name="T9" fmla="*/ 1390015 h 1390015"/>
                <a:gd name="T10" fmla="*/ 0 w 1024877"/>
                <a:gd name="T11" fmla="*/ 0 h 1390015"/>
                <a:gd name="T12" fmla="*/ 1024877 w 1024877"/>
                <a:gd name="T13" fmla="*/ 1390015 h 1390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24877" h="1390015">
                  <a:moveTo>
                    <a:pt x="0" y="1390015"/>
                  </a:moveTo>
                  <a:lnTo>
                    <a:pt x="1024877" y="1390015"/>
                  </a:lnTo>
                  <a:lnTo>
                    <a:pt x="1024877" y="0"/>
                  </a:lnTo>
                  <a:lnTo>
                    <a:pt x="0" y="0"/>
                  </a:lnTo>
                  <a:lnTo>
                    <a:pt x="0" y="1390015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 sz="4400" b="1"/>
            </a:p>
          </p:txBody>
        </p:sp>
        <p:sp>
          <p:nvSpPr>
            <p:cNvPr id="7" name="Rectangle 3074"/>
            <p:cNvSpPr>
              <a:spLocks noChangeArrowheads="1"/>
            </p:cNvSpPr>
            <p:nvPr/>
          </p:nvSpPr>
          <p:spPr bwMode="auto">
            <a:xfrm>
              <a:off x="14361" y="7081"/>
              <a:ext cx="5776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Tolalar: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3075"/>
            <p:cNvSpPr>
              <a:spLocks noChangeArrowheads="1"/>
            </p:cNvSpPr>
            <p:nvPr/>
          </p:nvSpPr>
          <p:spPr bwMode="auto">
            <a:xfrm>
              <a:off x="18693" y="6852"/>
              <a:ext cx="386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3076"/>
            <p:cNvSpPr>
              <a:spLocks noChangeArrowheads="1"/>
            </p:cNvSpPr>
            <p:nvPr/>
          </p:nvSpPr>
          <p:spPr bwMode="auto">
            <a:xfrm>
              <a:off x="13142" y="8393"/>
              <a:ext cx="4589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табиий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3077"/>
            <p:cNvSpPr>
              <a:spLocks noChangeArrowheads="1"/>
            </p:cNvSpPr>
            <p:nvPr/>
          </p:nvSpPr>
          <p:spPr bwMode="auto">
            <a:xfrm>
              <a:off x="16585" y="8164"/>
              <a:ext cx="513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3078"/>
            <p:cNvSpPr>
              <a:spLocks noChangeArrowheads="1"/>
            </p:cNvSpPr>
            <p:nvPr/>
          </p:nvSpPr>
          <p:spPr bwMode="auto">
            <a:xfrm>
              <a:off x="16952" y="8393"/>
              <a:ext cx="4354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пахта,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3079"/>
            <p:cNvSpPr>
              <a:spLocks noChangeArrowheads="1"/>
            </p:cNvSpPr>
            <p:nvPr/>
          </p:nvSpPr>
          <p:spPr bwMode="auto">
            <a:xfrm>
              <a:off x="13752" y="9703"/>
              <a:ext cx="7756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жун, зиғир,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3080"/>
            <p:cNvSpPr>
              <a:spLocks noChangeArrowheads="1"/>
            </p:cNvSpPr>
            <p:nvPr/>
          </p:nvSpPr>
          <p:spPr bwMode="auto">
            <a:xfrm>
              <a:off x="12533" y="11013"/>
              <a:ext cx="10632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каноп ва ҳоказо.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3081"/>
            <p:cNvSpPr>
              <a:spLocks noChangeArrowheads="1"/>
            </p:cNvSpPr>
            <p:nvPr/>
          </p:nvSpPr>
          <p:spPr bwMode="auto">
            <a:xfrm>
              <a:off x="20521" y="10784"/>
              <a:ext cx="385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3082"/>
            <p:cNvSpPr>
              <a:spLocks noChangeArrowheads="1"/>
            </p:cNvSpPr>
            <p:nvPr/>
          </p:nvSpPr>
          <p:spPr bwMode="auto">
            <a:xfrm>
              <a:off x="12562" y="12328"/>
              <a:ext cx="5566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кимѐвий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3083"/>
            <p:cNvSpPr>
              <a:spLocks noChangeArrowheads="1"/>
            </p:cNvSpPr>
            <p:nvPr/>
          </p:nvSpPr>
          <p:spPr bwMode="auto">
            <a:xfrm>
              <a:off x="16739" y="12099"/>
              <a:ext cx="513" cy="1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3084"/>
            <p:cNvSpPr>
              <a:spLocks noChangeArrowheads="1"/>
            </p:cNvSpPr>
            <p:nvPr/>
          </p:nvSpPr>
          <p:spPr bwMode="auto">
            <a:xfrm>
              <a:off x="17105" y="12328"/>
              <a:ext cx="4918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ацетат,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3085"/>
            <p:cNvSpPr>
              <a:spLocks noChangeArrowheads="1"/>
            </p:cNvSpPr>
            <p:nvPr/>
          </p:nvSpPr>
          <p:spPr bwMode="auto">
            <a:xfrm>
              <a:off x="12502" y="13639"/>
              <a:ext cx="6501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вискоза, к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3086"/>
            <p:cNvSpPr>
              <a:spLocks noChangeArrowheads="1"/>
            </p:cNvSpPr>
            <p:nvPr/>
          </p:nvSpPr>
          <p:spPr bwMode="auto">
            <a:xfrm>
              <a:off x="17378" y="13639"/>
              <a:ext cx="4596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апрон,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3087"/>
            <p:cNvSpPr>
              <a:spLocks noChangeArrowheads="1"/>
            </p:cNvSpPr>
            <p:nvPr/>
          </p:nvSpPr>
          <p:spPr bwMode="auto">
            <a:xfrm>
              <a:off x="12897" y="14980"/>
              <a:ext cx="10067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лавсан, нитрон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3088"/>
            <p:cNvSpPr>
              <a:spLocks noChangeArrowheads="1"/>
            </p:cNvSpPr>
            <p:nvPr/>
          </p:nvSpPr>
          <p:spPr bwMode="auto">
            <a:xfrm>
              <a:off x="14118" y="16291"/>
              <a:ext cx="6422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ва ҳоказо.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3089"/>
            <p:cNvSpPr>
              <a:spLocks noChangeArrowheads="1"/>
            </p:cNvSpPr>
            <p:nvPr/>
          </p:nvSpPr>
          <p:spPr bwMode="auto">
            <a:xfrm>
              <a:off x="18966" y="16062"/>
              <a:ext cx="386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3090"/>
            <p:cNvSpPr>
              <a:spLocks noChangeArrowheads="1"/>
            </p:cNvSpPr>
            <p:nvPr/>
          </p:nvSpPr>
          <p:spPr bwMode="auto">
            <a:xfrm>
              <a:off x="16524" y="17403"/>
              <a:ext cx="385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Shape 3092"/>
            <p:cNvSpPr>
              <a:spLocks/>
            </p:cNvSpPr>
            <p:nvPr/>
          </p:nvSpPr>
          <p:spPr bwMode="auto">
            <a:xfrm>
              <a:off x="22213" y="6299"/>
              <a:ext cx="12001" cy="9258"/>
            </a:xfrm>
            <a:custGeom>
              <a:avLst/>
              <a:gdLst>
                <a:gd name="T0" fmla="*/ 0 w 1200150"/>
                <a:gd name="T1" fmla="*/ 925830 h 925830"/>
                <a:gd name="T2" fmla="*/ 1200150 w 1200150"/>
                <a:gd name="T3" fmla="*/ 925830 h 925830"/>
                <a:gd name="T4" fmla="*/ 1200150 w 1200150"/>
                <a:gd name="T5" fmla="*/ 0 h 925830"/>
                <a:gd name="T6" fmla="*/ 0 w 1200150"/>
                <a:gd name="T7" fmla="*/ 0 h 925830"/>
                <a:gd name="T8" fmla="*/ 0 w 1200150"/>
                <a:gd name="T9" fmla="*/ 925830 h 925830"/>
                <a:gd name="T10" fmla="*/ 0 w 1200150"/>
                <a:gd name="T11" fmla="*/ 0 h 925830"/>
                <a:gd name="T12" fmla="*/ 1200150 w 1200150"/>
                <a:gd name="T13" fmla="*/ 925830 h 925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200150" h="925830">
                  <a:moveTo>
                    <a:pt x="0" y="925830"/>
                  </a:moveTo>
                  <a:lnTo>
                    <a:pt x="1200150" y="925830"/>
                  </a:lnTo>
                  <a:lnTo>
                    <a:pt x="1200150" y="0"/>
                  </a:lnTo>
                  <a:lnTo>
                    <a:pt x="0" y="0"/>
                  </a:lnTo>
                  <a:lnTo>
                    <a:pt x="0" y="92583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 sz="4400" b="1"/>
            </a:p>
          </p:txBody>
        </p:sp>
        <p:sp>
          <p:nvSpPr>
            <p:cNvPr id="25" name="Rectangle 3093"/>
            <p:cNvSpPr>
              <a:spLocks noChangeArrowheads="1"/>
            </p:cNvSpPr>
            <p:nvPr/>
          </p:nvSpPr>
          <p:spPr bwMode="auto">
            <a:xfrm>
              <a:off x="23874" y="7050"/>
              <a:ext cx="11649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Элементар иплар: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3094"/>
            <p:cNvSpPr>
              <a:spLocks noChangeArrowheads="1"/>
            </p:cNvSpPr>
            <p:nvPr/>
          </p:nvSpPr>
          <p:spPr bwMode="auto">
            <a:xfrm>
              <a:off x="32595" y="6821"/>
              <a:ext cx="385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3095"/>
            <p:cNvSpPr>
              <a:spLocks noChangeArrowheads="1"/>
            </p:cNvSpPr>
            <p:nvPr/>
          </p:nvSpPr>
          <p:spPr bwMode="auto">
            <a:xfrm>
              <a:off x="25064" y="8361"/>
              <a:ext cx="4589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табиий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3096"/>
            <p:cNvSpPr>
              <a:spLocks noChangeArrowheads="1"/>
            </p:cNvSpPr>
            <p:nvPr/>
          </p:nvSpPr>
          <p:spPr bwMode="auto">
            <a:xfrm>
              <a:off x="28509" y="8132"/>
              <a:ext cx="513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3097"/>
            <p:cNvSpPr>
              <a:spLocks noChangeArrowheads="1"/>
            </p:cNvSpPr>
            <p:nvPr/>
          </p:nvSpPr>
          <p:spPr bwMode="auto">
            <a:xfrm>
              <a:off x="28876" y="8361"/>
              <a:ext cx="3423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ипак.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3098"/>
            <p:cNvSpPr>
              <a:spLocks noChangeArrowheads="1"/>
            </p:cNvSpPr>
            <p:nvPr/>
          </p:nvSpPr>
          <p:spPr bwMode="auto">
            <a:xfrm>
              <a:off x="31435" y="8132"/>
              <a:ext cx="385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99"/>
            <p:cNvSpPr>
              <a:spLocks noChangeArrowheads="1"/>
            </p:cNvSpPr>
            <p:nvPr/>
          </p:nvSpPr>
          <p:spPr bwMode="auto">
            <a:xfrm>
              <a:off x="24271" y="9671"/>
              <a:ext cx="5566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кимѐвий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00"/>
            <p:cNvSpPr>
              <a:spLocks noChangeArrowheads="1"/>
            </p:cNvSpPr>
            <p:nvPr/>
          </p:nvSpPr>
          <p:spPr bwMode="auto">
            <a:xfrm>
              <a:off x="28448" y="9442"/>
              <a:ext cx="513" cy="1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101"/>
            <p:cNvSpPr>
              <a:spLocks noChangeArrowheads="1"/>
            </p:cNvSpPr>
            <p:nvPr/>
          </p:nvSpPr>
          <p:spPr bwMode="auto">
            <a:xfrm>
              <a:off x="28814" y="9671"/>
              <a:ext cx="4919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ацетат,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102"/>
            <p:cNvSpPr>
              <a:spLocks noChangeArrowheads="1"/>
            </p:cNvSpPr>
            <p:nvPr/>
          </p:nvSpPr>
          <p:spPr bwMode="auto">
            <a:xfrm>
              <a:off x="23692" y="10982"/>
              <a:ext cx="12458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вискоза, капрон ва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103"/>
            <p:cNvSpPr>
              <a:spLocks noChangeArrowheads="1"/>
            </p:cNvSpPr>
            <p:nvPr/>
          </p:nvSpPr>
          <p:spPr bwMode="auto">
            <a:xfrm>
              <a:off x="26499" y="12328"/>
              <a:ext cx="4640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ҳоказо.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104"/>
            <p:cNvSpPr>
              <a:spLocks noChangeArrowheads="1"/>
            </p:cNvSpPr>
            <p:nvPr/>
          </p:nvSpPr>
          <p:spPr bwMode="auto">
            <a:xfrm>
              <a:off x="30004" y="12099"/>
              <a:ext cx="385" cy="1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Shape 3106"/>
            <p:cNvSpPr>
              <a:spLocks/>
            </p:cNvSpPr>
            <p:nvPr/>
          </p:nvSpPr>
          <p:spPr bwMode="auto">
            <a:xfrm>
              <a:off x="35929" y="6178"/>
              <a:ext cx="10439" cy="9379"/>
            </a:xfrm>
            <a:custGeom>
              <a:avLst/>
              <a:gdLst>
                <a:gd name="T0" fmla="*/ 0 w 1043927"/>
                <a:gd name="T1" fmla="*/ 937895 h 937895"/>
                <a:gd name="T2" fmla="*/ 1043927 w 1043927"/>
                <a:gd name="T3" fmla="*/ 937895 h 937895"/>
                <a:gd name="T4" fmla="*/ 1043927 w 1043927"/>
                <a:gd name="T5" fmla="*/ 0 h 937895"/>
                <a:gd name="T6" fmla="*/ 0 w 1043927"/>
                <a:gd name="T7" fmla="*/ 0 h 937895"/>
                <a:gd name="T8" fmla="*/ 0 w 1043927"/>
                <a:gd name="T9" fmla="*/ 937895 h 937895"/>
                <a:gd name="T10" fmla="*/ 0 w 1043927"/>
                <a:gd name="T11" fmla="*/ 0 h 937895"/>
                <a:gd name="T12" fmla="*/ 1043927 w 1043927"/>
                <a:gd name="T13" fmla="*/ 937895 h 937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43927" h="937895">
                  <a:moveTo>
                    <a:pt x="0" y="937895"/>
                  </a:moveTo>
                  <a:lnTo>
                    <a:pt x="1043927" y="937895"/>
                  </a:lnTo>
                  <a:lnTo>
                    <a:pt x="1043927" y="0"/>
                  </a:lnTo>
                  <a:lnTo>
                    <a:pt x="0" y="0"/>
                  </a:lnTo>
                  <a:lnTo>
                    <a:pt x="0" y="937895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 sz="4400" b="1"/>
            </a:p>
          </p:txBody>
        </p:sp>
        <p:sp>
          <p:nvSpPr>
            <p:cNvPr id="38" name="Rectangle 3107"/>
            <p:cNvSpPr>
              <a:spLocks noChangeArrowheads="1"/>
            </p:cNvSpPr>
            <p:nvPr/>
          </p:nvSpPr>
          <p:spPr bwMode="auto">
            <a:xfrm>
              <a:off x="38174" y="6928"/>
              <a:ext cx="7963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Моноиплар: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108"/>
            <p:cNvSpPr>
              <a:spLocks noChangeArrowheads="1"/>
            </p:cNvSpPr>
            <p:nvPr/>
          </p:nvSpPr>
          <p:spPr bwMode="auto">
            <a:xfrm>
              <a:off x="44152" y="6699"/>
              <a:ext cx="385" cy="1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109"/>
            <p:cNvSpPr>
              <a:spLocks noChangeArrowheads="1"/>
            </p:cNvSpPr>
            <p:nvPr/>
          </p:nvSpPr>
          <p:spPr bwMode="auto">
            <a:xfrm>
              <a:off x="39302" y="8240"/>
              <a:ext cx="5327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капрон,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3110"/>
            <p:cNvSpPr>
              <a:spLocks noChangeArrowheads="1"/>
            </p:cNvSpPr>
            <p:nvPr/>
          </p:nvSpPr>
          <p:spPr bwMode="auto">
            <a:xfrm>
              <a:off x="38206" y="9551"/>
              <a:ext cx="8280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полиуретан,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3111"/>
            <p:cNvSpPr>
              <a:spLocks noChangeArrowheads="1"/>
            </p:cNvSpPr>
            <p:nvPr/>
          </p:nvSpPr>
          <p:spPr bwMode="auto">
            <a:xfrm>
              <a:off x="36985" y="10860"/>
              <a:ext cx="11518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табиий каучук ва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3112"/>
            <p:cNvSpPr>
              <a:spLocks noChangeArrowheads="1"/>
            </p:cNvSpPr>
            <p:nvPr/>
          </p:nvSpPr>
          <p:spPr bwMode="auto">
            <a:xfrm>
              <a:off x="39424" y="12206"/>
              <a:ext cx="5043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ҳоказо.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3113"/>
            <p:cNvSpPr>
              <a:spLocks noChangeArrowheads="1"/>
            </p:cNvSpPr>
            <p:nvPr/>
          </p:nvSpPr>
          <p:spPr bwMode="auto">
            <a:xfrm>
              <a:off x="43237" y="11977"/>
              <a:ext cx="386" cy="1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Shape 3115"/>
            <p:cNvSpPr>
              <a:spLocks/>
            </p:cNvSpPr>
            <p:nvPr/>
          </p:nvSpPr>
          <p:spPr bwMode="auto">
            <a:xfrm>
              <a:off x="48864" y="6057"/>
              <a:ext cx="9353" cy="9500"/>
            </a:xfrm>
            <a:custGeom>
              <a:avLst/>
              <a:gdLst>
                <a:gd name="T0" fmla="*/ 0 w 935355"/>
                <a:gd name="T1" fmla="*/ 949960 h 949960"/>
                <a:gd name="T2" fmla="*/ 935355 w 935355"/>
                <a:gd name="T3" fmla="*/ 949960 h 949960"/>
                <a:gd name="T4" fmla="*/ 935355 w 935355"/>
                <a:gd name="T5" fmla="*/ 0 h 949960"/>
                <a:gd name="T6" fmla="*/ 0 w 935355"/>
                <a:gd name="T7" fmla="*/ 0 h 949960"/>
                <a:gd name="T8" fmla="*/ 0 w 935355"/>
                <a:gd name="T9" fmla="*/ 949960 h 949960"/>
                <a:gd name="T10" fmla="*/ 0 w 935355"/>
                <a:gd name="T11" fmla="*/ 0 h 949960"/>
                <a:gd name="T12" fmla="*/ 935355 w 935355"/>
                <a:gd name="T13" fmla="*/ 949960 h 949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935355" h="949960">
                  <a:moveTo>
                    <a:pt x="0" y="949960"/>
                  </a:moveTo>
                  <a:lnTo>
                    <a:pt x="935355" y="949960"/>
                  </a:lnTo>
                  <a:lnTo>
                    <a:pt x="935355" y="0"/>
                  </a:lnTo>
                  <a:lnTo>
                    <a:pt x="0" y="0"/>
                  </a:lnTo>
                  <a:lnTo>
                    <a:pt x="0" y="94996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 sz="4400" b="1"/>
            </a:p>
          </p:txBody>
        </p:sp>
        <p:sp>
          <p:nvSpPr>
            <p:cNvPr id="46" name="Rectangle 3116"/>
            <p:cNvSpPr>
              <a:spLocks noChangeArrowheads="1"/>
            </p:cNvSpPr>
            <p:nvPr/>
          </p:nvSpPr>
          <p:spPr bwMode="auto">
            <a:xfrm>
              <a:off x="50982" y="6808"/>
              <a:ext cx="6949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Тилимлар: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3117"/>
            <p:cNvSpPr>
              <a:spLocks noChangeArrowheads="1"/>
            </p:cNvSpPr>
            <p:nvPr/>
          </p:nvSpPr>
          <p:spPr bwMode="auto">
            <a:xfrm>
              <a:off x="56165" y="6579"/>
              <a:ext cx="385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3118"/>
            <p:cNvSpPr>
              <a:spLocks noChangeArrowheads="1"/>
            </p:cNvSpPr>
            <p:nvPr/>
          </p:nvSpPr>
          <p:spPr bwMode="auto">
            <a:xfrm>
              <a:off x="51256" y="8117"/>
              <a:ext cx="5728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қоғоздан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3119"/>
            <p:cNvSpPr>
              <a:spLocks noChangeArrowheads="1"/>
            </p:cNvSpPr>
            <p:nvPr/>
          </p:nvSpPr>
          <p:spPr bwMode="auto">
            <a:xfrm>
              <a:off x="55555" y="7888"/>
              <a:ext cx="791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3120"/>
            <p:cNvSpPr>
              <a:spLocks noChangeArrowheads="1"/>
            </p:cNvSpPr>
            <p:nvPr/>
          </p:nvSpPr>
          <p:spPr bwMode="auto">
            <a:xfrm>
              <a:off x="50892" y="9428"/>
              <a:ext cx="7511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плѐнкадан,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3121"/>
            <p:cNvSpPr>
              <a:spLocks noChangeArrowheads="1"/>
            </p:cNvSpPr>
            <p:nvPr/>
          </p:nvSpPr>
          <p:spPr bwMode="auto">
            <a:xfrm>
              <a:off x="51043" y="10769"/>
              <a:ext cx="6695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каучукдан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3122"/>
            <p:cNvSpPr>
              <a:spLocks noChangeArrowheads="1"/>
            </p:cNvSpPr>
            <p:nvPr/>
          </p:nvSpPr>
          <p:spPr bwMode="auto">
            <a:xfrm>
              <a:off x="56073" y="10540"/>
              <a:ext cx="385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Shape 3124"/>
            <p:cNvSpPr>
              <a:spLocks/>
            </p:cNvSpPr>
            <p:nvPr/>
          </p:nvSpPr>
          <p:spPr bwMode="auto">
            <a:xfrm>
              <a:off x="13394" y="22066"/>
              <a:ext cx="9391" cy="3822"/>
            </a:xfrm>
            <a:custGeom>
              <a:avLst/>
              <a:gdLst>
                <a:gd name="T0" fmla="*/ 0 w 939165"/>
                <a:gd name="T1" fmla="*/ 382270 h 382270"/>
                <a:gd name="T2" fmla="*/ 939165 w 939165"/>
                <a:gd name="T3" fmla="*/ 382270 h 382270"/>
                <a:gd name="T4" fmla="*/ 939165 w 939165"/>
                <a:gd name="T5" fmla="*/ 0 h 382270"/>
                <a:gd name="T6" fmla="*/ 0 w 939165"/>
                <a:gd name="T7" fmla="*/ 0 h 382270"/>
                <a:gd name="T8" fmla="*/ 0 w 939165"/>
                <a:gd name="T9" fmla="*/ 382270 h 382270"/>
                <a:gd name="T10" fmla="*/ 0 w 939165"/>
                <a:gd name="T11" fmla="*/ 0 h 382270"/>
                <a:gd name="T12" fmla="*/ 939165 w 939165"/>
                <a:gd name="T13" fmla="*/ 382270 h 382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939165" h="382270">
                  <a:moveTo>
                    <a:pt x="0" y="382270"/>
                  </a:moveTo>
                  <a:lnTo>
                    <a:pt x="939165" y="382270"/>
                  </a:lnTo>
                  <a:lnTo>
                    <a:pt x="939165" y="0"/>
                  </a:lnTo>
                  <a:lnTo>
                    <a:pt x="0" y="0"/>
                  </a:lnTo>
                  <a:lnTo>
                    <a:pt x="0" y="38227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 sz="4400" b="1"/>
            </a:p>
          </p:txBody>
        </p:sp>
        <p:sp>
          <p:nvSpPr>
            <p:cNvPr id="54" name="Rectangle 3125"/>
            <p:cNvSpPr>
              <a:spLocks noChangeArrowheads="1"/>
            </p:cNvSpPr>
            <p:nvPr/>
          </p:nvSpPr>
          <p:spPr bwMode="auto">
            <a:xfrm>
              <a:off x="15153" y="22815"/>
              <a:ext cx="8203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Йигирилган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3126"/>
            <p:cNvSpPr>
              <a:spLocks noChangeArrowheads="1"/>
            </p:cNvSpPr>
            <p:nvPr/>
          </p:nvSpPr>
          <p:spPr bwMode="auto">
            <a:xfrm>
              <a:off x="16647" y="24156"/>
              <a:ext cx="3848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иплар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3127"/>
            <p:cNvSpPr>
              <a:spLocks noChangeArrowheads="1"/>
            </p:cNvSpPr>
            <p:nvPr/>
          </p:nvSpPr>
          <p:spPr bwMode="auto">
            <a:xfrm>
              <a:off x="19515" y="23927"/>
              <a:ext cx="385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Shape 3129"/>
            <p:cNvSpPr>
              <a:spLocks/>
            </p:cNvSpPr>
            <p:nvPr/>
          </p:nvSpPr>
          <p:spPr bwMode="auto">
            <a:xfrm>
              <a:off x="23927" y="21934"/>
              <a:ext cx="10306" cy="2984"/>
            </a:xfrm>
            <a:custGeom>
              <a:avLst/>
              <a:gdLst>
                <a:gd name="T0" fmla="*/ 0 w 1030605"/>
                <a:gd name="T1" fmla="*/ 298450 h 298450"/>
                <a:gd name="T2" fmla="*/ 1030605 w 1030605"/>
                <a:gd name="T3" fmla="*/ 298450 h 298450"/>
                <a:gd name="T4" fmla="*/ 1030605 w 1030605"/>
                <a:gd name="T5" fmla="*/ 0 h 298450"/>
                <a:gd name="T6" fmla="*/ 0 w 1030605"/>
                <a:gd name="T7" fmla="*/ 0 h 298450"/>
                <a:gd name="T8" fmla="*/ 0 w 1030605"/>
                <a:gd name="T9" fmla="*/ 298450 h 298450"/>
                <a:gd name="T10" fmla="*/ 0 w 1030605"/>
                <a:gd name="T11" fmla="*/ 0 h 298450"/>
                <a:gd name="T12" fmla="*/ 1030605 w 1030605"/>
                <a:gd name="T13" fmla="*/ 298450 h 298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30605" h="298450">
                  <a:moveTo>
                    <a:pt x="0" y="298450"/>
                  </a:moveTo>
                  <a:lnTo>
                    <a:pt x="1030605" y="298450"/>
                  </a:lnTo>
                  <a:lnTo>
                    <a:pt x="1030605" y="0"/>
                  </a:lnTo>
                  <a:lnTo>
                    <a:pt x="0" y="0"/>
                  </a:lnTo>
                  <a:lnTo>
                    <a:pt x="0" y="29845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 sz="4400" b="1"/>
            </a:p>
          </p:txBody>
        </p:sp>
        <p:sp>
          <p:nvSpPr>
            <p:cNvPr id="58" name="Rectangle 3130"/>
            <p:cNvSpPr>
              <a:spLocks noChangeArrowheads="1"/>
            </p:cNvSpPr>
            <p:nvPr/>
          </p:nvSpPr>
          <p:spPr bwMode="auto">
            <a:xfrm>
              <a:off x="25125" y="22755"/>
              <a:ext cx="10615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Комплекс иплар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3131"/>
            <p:cNvSpPr>
              <a:spLocks noChangeArrowheads="1"/>
            </p:cNvSpPr>
            <p:nvPr/>
          </p:nvSpPr>
          <p:spPr bwMode="auto">
            <a:xfrm>
              <a:off x="33081" y="22526"/>
              <a:ext cx="385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Shape 3133"/>
            <p:cNvSpPr>
              <a:spLocks/>
            </p:cNvSpPr>
            <p:nvPr/>
          </p:nvSpPr>
          <p:spPr bwMode="auto">
            <a:xfrm>
              <a:off x="46216" y="21780"/>
              <a:ext cx="12001" cy="2985"/>
            </a:xfrm>
            <a:custGeom>
              <a:avLst/>
              <a:gdLst>
                <a:gd name="T0" fmla="*/ 0 w 1200150"/>
                <a:gd name="T1" fmla="*/ 298450 h 298450"/>
                <a:gd name="T2" fmla="*/ 1200150 w 1200150"/>
                <a:gd name="T3" fmla="*/ 298450 h 298450"/>
                <a:gd name="T4" fmla="*/ 1200150 w 1200150"/>
                <a:gd name="T5" fmla="*/ 0 h 298450"/>
                <a:gd name="T6" fmla="*/ 0 w 1200150"/>
                <a:gd name="T7" fmla="*/ 0 h 298450"/>
                <a:gd name="T8" fmla="*/ 0 w 1200150"/>
                <a:gd name="T9" fmla="*/ 298450 h 298450"/>
                <a:gd name="T10" fmla="*/ 0 w 1200150"/>
                <a:gd name="T11" fmla="*/ 0 h 298450"/>
                <a:gd name="T12" fmla="*/ 1200150 w 1200150"/>
                <a:gd name="T13" fmla="*/ 298450 h 298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200150" h="298450">
                  <a:moveTo>
                    <a:pt x="0" y="298450"/>
                  </a:moveTo>
                  <a:lnTo>
                    <a:pt x="1200150" y="298450"/>
                  </a:lnTo>
                  <a:lnTo>
                    <a:pt x="1200150" y="0"/>
                  </a:lnTo>
                  <a:lnTo>
                    <a:pt x="0" y="0"/>
                  </a:lnTo>
                  <a:lnTo>
                    <a:pt x="0" y="29845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 sz="4400" b="1"/>
            </a:p>
          </p:txBody>
        </p:sp>
        <p:sp>
          <p:nvSpPr>
            <p:cNvPr id="61" name="Rectangle 3134"/>
            <p:cNvSpPr>
              <a:spLocks noChangeArrowheads="1"/>
            </p:cNvSpPr>
            <p:nvPr/>
          </p:nvSpPr>
          <p:spPr bwMode="auto">
            <a:xfrm>
              <a:off x="47414" y="22603"/>
              <a:ext cx="9858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Тилимланган и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3135"/>
            <p:cNvSpPr>
              <a:spLocks noChangeArrowheads="1"/>
            </p:cNvSpPr>
            <p:nvPr/>
          </p:nvSpPr>
          <p:spPr bwMode="auto">
            <a:xfrm>
              <a:off x="54824" y="22603"/>
              <a:ext cx="3037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плар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3136"/>
            <p:cNvSpPr>
              <a:spLocks noChangeArrowheads="1"/>
            </p:cNvSpPr>
            <p:nvPr/>
          </p:nvSpPr>
          <p:spPr bwMode="auto">
            <a:xfrm>
              <a:off x="57079" y="22374"/>
              <a:ext cx="385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Shape 3138"/>
            <p:cNvSpPr>
              <a:spLocks/>
            </p:cNvSpPr>
            <p:nvPr/>
          </p:nvSpPr>
          <p:spPr bwMode="auto">
            <a:xfrm>
              <a:off x="28805" y="26068"/>
              <a:ext cx="11697" cy="2984"/>
            </a:xfrm>
            <a:custGeom>
              <a:avLst/>
              <a:gdLst>
                <a:gd name="T0" fmla="*/ 0 w 1169657"/>
                <a:gd name="T1" fmla="*/ 298450 h 298450"/>
                <a:gd name="T2" fmla="*/ 1169657 w 1169657"/>
                <a:gd name="T3" fmla="*/ 298450 h 298450"/>
                <a:gd name="T4" fmla="*/ 1169657 w 1169657"/>
                <a:gd name="T5" fmla="*/ 0 h 298450"/>
                <a:gd name="T6" fmla="*/ 0 w 1169657"/>
                <a:gd name="T7" fmla="*/ 0 h 298450"/>
                <a:gd name="T8" fmla="*/ 0 w 1169657"/>
                <a:gd name="T9" fmla="*/ 298450 h 298450"/>
                <a:gd name="T10" fmla="*/ 0 w 1169657"/>
                <a:gd name="T11" fmla="*/ 0 h 298450"/>
                <a:gd name="T12" fmla="*/ 1169657 w 1169657"/>
                <a:gd name="T13" fmla="*/ 298450 h 298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169657" h="298450">
                  <a:moveTo>
                    <a:pt x="0" y="298450"/>
                  </a:moveTo>
                  <a:lnTo>
                    <a:pt x="1169657" y="298450"/>
                  </a:lnTo>
                  <a:lnTo>
                    <a:pt x="1169657" y="0"/>
                  </a:lnTo>
                  <a:lnTo>
                    <a:pt x="0" y="0"/>
                  </a:lnTo>
                  <a:lnTo>
                    <a:pt x="0" y="29845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 sz="4400" b="1"/>
            </a:p>
          </p:txBody>
        </p:sp>
        <p:sp>
          <p:nvSpPr>
            <p:cNvPr id="65" name="Rectangle 3139"/>
            <p:cNvSpPr>
              <a:spLocks noChangeArrowheads="1"/>
            </p:cNvSpPr>
            <p:nvPr/>
          </p:nvSpPr>
          <p:spPr bwMode="auto">
            <a:xfrm>
              <a:off x="30004" y="26899"/>
              <a:ext cx="12476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Пишитилган иплар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3140"/>
            <p:cNvSpPr>
              <a:spLocks noChangeArrowheads="1"/>
            </p:cNvSpPr>
            <p:nvPr/>
          </p:nvSpPr>
          <p:spPr bwMode="auto">
            <a:xfrm>
              <a:off x="39363" y="26670"/>
              <a:ext cx="385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Shape 3142"/>
            <p:cNvSpPr>
              <a:spLocks/>
            </p:cNvSpPr>
            <p:nvPr/>
          </p:nvSpPr>
          <p:spPr bwMode="auto">
            <a:xfrm>
              <a:off x="11336" y="32397"/>
              <a:ext cx="10249" cy="9436"/>
            </a:xfrm>
            <a:custGeom>
              <a:avLst/>
              <a:gdLst>
                <a:gd name="T0" fmla="*/ 0 w 1024877"/>
                <a:gd name="T1" fmla="*/ 943611 h 943611"/>
                <a:gd name="T2" fmla="*/ 1024877 w 1024877"/>
                <a:gd name="T3" fmla="*/ 943611 h 943611"/>
                <a:gd name="T4" fmla="*/ 1024877 w 1024877"/>
                <a:gd name="T5" fmla="*/ 0 h 943611"/>
                <a:gd name="T6" fmla="*/ 0 w 1024877"/>
                <a:gd name="T7" fmla="*/ 0 h 943611"/>
                <a:gd name="T8" fmla="*/ 0 w 1024877"/>
                <a:gd name="T9" fmla="*/ 943611 h 943611"/>
                <a:gd name="T10" fmla="*/ 0 w 1024877"/>
                <a:gd name="T11" fmla="*/ 0 h 943611"/>
                <a:gd name="T12" fmla="*/ 1024877 w 1024877"/>
                <a:gd name="T13" fmla="*/ 943611 h 943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24877" h="943611">
                  <a:moveTo>
                    <a:pt x="0" y="943611"/>
                  </a:moveTo>
                  <a:lnTo>
                    <a:pt x="1024877" y="943611"/>
                  </a:lnTo>
                  <a:lnTo>
                    <a:pt x="1024877" y="0"/>
                  </a:lnTo>
                  <a:lnTo>
                    <a:pt x="0" y="0"/>
                  </a:lnTo>
                  <a:lnTo>
                    <a:pt x="0" y="943611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 sz="4400" b="1"/>
            </a:p>
          </p:txBody>
        </p:sp>
        <p:sp>
          <p:nvSpPr>
            <p:cNvPr id="68" name="Rectangle 3143"/>
            <p:cNvSpPr>
              <a:spLocks noChangeArrowheads="1"/>
            </p:cNvSpPr>
            <p:nvPr/>
          </p:nvSpPr>
          <p:spPr bwMode="auto">
            <a:xfrm>
              <a:off x="13629" y="33147"/>
              <a:ext cx="7959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Толалардан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3144"/>
            <p:cNvSpPr>
              <a:spLocks noChangeArrowheads="1"/>
            </p:cNvSpPr>
            <p:nvPr/>
          </p:nvSpPr>
          <p:spPr bwMode="auto">
            <a:xfrm>
              <a:off x="14482" y="34462"/>
              <a:ext cx="5650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олинган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3145"/>
            <p:cNvSpPr>
              <a:spLocks noChangeArrowheads="1"/>
            </p:cNvSpPr>
            <p:nvPr/>
          </p:nvSpPr>
          <p:spPr bwMode="auto">
            <a:xfrm>
              <a:off x="13232" y="35772"/>
              <a:ext cx="8974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маҳсулотлар: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3146"/>
            <p:cNvSpPr>
              <a:spLocks noChangeArrowheads="1"/>
            </p:cNvSpPr>
            <p:nvPr/>
          </p:nvSpPr>
          <p:spPr bwMode="auto">
            <a:xfrm>
              <a:off x="14147" y="37114"/>
              <a:ext cx="6582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нотўқима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3147"/>
            <p:cNvSpPr>
              <a:spLocks noChangeArrowheads="1"/>
            </p:cNvSpPr>
            <p:nvPr/>
          </p:nvSpPr>
          <p:spPr bwMode="auto">
            <a:xfrm>
              <a:off x="13813" y="38423"/>
              <a:ext cx="7431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матолар ва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3148"/>
            <p:cNvSpPr>
              <a:spLocks noChangeArrowheads="1"/>
            </p:cNvSpPr>
            <p:nvPr/>
          </p:nvSpPr>
          <p:spPr bwMode="auto">
            <a:xfrm>
              <a:off x="14727" y="39735"/>
              <a:ext cx="4640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ҳоказо.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Rectangle 3149"/>
            <p:cNvSpPr>
              <a:spLocks noChangeArrowheads="1"/>
            </p:cNvSpPr>
            <p:nvPr/>
          </p:nvSpPr>
          <p:spPr bwMode="auto">
            <a:xfrm>
              <a:off x="18235" y="39506"/>
              <a:ext cx="385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3150"/>
            <p:cNvSpPr>
              <a:spLocks noChangeArrowheads="1"/>
            </p:cNvSpPr>
            <p:nvPr/>
          </p:nvSpPr>
          <p:spPr bwMode="auto">
            <a:xfrm>
              <a:off x="16463" y="40817"/>
              <a:ext cx="385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Shape 3152"/>
            <p:cNvSpPr>
              <a:spLocks/>
            </p:cNvSpPr>
            <p:nvPr/>
          </p:nvSpPr>
          <p:spPr bwMode="auto">
            <a:xfrm>
              <a:off x="27356" y="32056"/>
              <a:ext cx="10249" cy="9912"/>
            </a:xfrm>
            <a:custGeom>
              <a:avLst/>
              <a:gdLst>
                <a:gd name="T0" fmla="*/ 0 w 1024877"/>
                <a:gd name="T1" fmla="*/ 991235 h 991235"/>
                <a:gd name="T2" fmla="*/ 1024877 w 1024877"/>
                <a:gd name="T3" fmla="*/ 991235 h 991235"/>
                <a:gd name="T4" fmla="*/ 1024877 w 1024877"/>
                <a:gd name="T5" fmla="*/ 0 h 991235"/>
                <a:gd name="T6" fmla="*/ 0 w 1024877"/>
                <a:gd name="T7" fmla="*/ 0 h 991235"/>
                <a:gd name="T8" fmla="*/ 0 w 1024877"/>
                <a:gd name="T9" fmla="*/ 991235 h 991235"/>
                <a:gd name="T10" fmla="*/ 0 w 1024877"/>
                <a:gd name="T11" fmla="*/ 0 h 991235"/>
                <a:gd name="T12" fmla="*/ 1024877 w 1024877"/>
                <a:gd name="T13" fmla="*/ 991235 h 99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24877" h="991235">
                  <a:moveTo>
                    <a:pt x="0" y="991235"/>
                  </a:moveTo>
                  <a:lnTo>
                    <a:pt x="1024877" y="991235"/>
                  </a:lnTo>
                  <a:lnTo>
                    <a:pt x="1024877" y="0"/>
                  </a:lnTo>
                  <a:lnTo>
                    <a:pt x="0" y="0"/>
                  </a:lnTo>
                  <a:lnTo>
                    <a:pt x="0" y="991235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 sz="4400" b="1"/>
            </a:p>
          </p:txBody>
        </p:sp>
        <p:sp>
          <p:nvSpPr>
            <p:cNvPr id="77" name="Rectangle 3153"/>
            <p:cNvSpPr>
              <a:spLocks noChangeArrowheads="1"/>
            </p:cNvSpPr>
            <p:nvPr/>
          </p:nvSpPr>
          <p:spPr bwMode="auto">
            <a:xfrm>
              <a:off x="29943" y="32813"/>
              <a:ext cx="7151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Аралашма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ectangle 3154"/>
            <p:cNvSpPr>
              <a:spLocks noChangeArrowheads="1"/>
            </p:cNvSpPr>
            <p:nvPr/>
          </p:nvSpPr>
          <p:spPr bwMode="auto">
            <a:xfrm>
              <a:off x="29242" y="34125"/>
              <a:ext cx="8651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маҳсулотлар: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3155"/>
            <p:cNvSpPr>
              <a:spLocks noChangeArrowheads="1"/>
            </p:cNvSpPr>
            <p:nvPr/>
          </p:nvSpPr>
          <p:spPr bwMode="auto">
            <a:xfrm>
              <a:off x="35736" y="33896"/>
              <a:ext cx="385" cy="1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3156"/>
            <p:cNvSpPr>
              <a:spLocks noChangeArrowheads="1"/>
            </p:cNvSpPr>
            <p:nvPr/>
          </p:nvSpPr>
          <p:spPr bwMode="auto">
            <a:xfrm>
              <a:off x="30033" y="35436"/>
              <a:ext cx="6905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дублерин,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3157"/>
            <p:cNvSpPr>
              <a:spLocks noChangeArrowheads="1"/>
            </p:cNvSpPr>
            <p:nvPr/>
          </p:nvSpPr>
          <p:spPr bwMode="auto">
            <a:xfrm>
              <a:off x="30064" y="36748"/>
              <a:ext cx="6784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гиламлар,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3158"/>
            <p:cNvSpPr>
              <a:spLocks noChangeArrowheads="1"/>
            </p:cNvSpPr>
            <p:nvPr/>
          </p:nvSpPr>
          <p:spPr bwMode="auto">
            <a:xfrm>
              <a:off x="29821" y="38058"/>
              <a:ext cx="7430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ватилин ва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3159"/>
            <p:cNvSpPr>
              <a:spLocks noChangeArrowheads="1"/>
            </p:cNvSpPr>
            <p:nvPr/>
          </p:nvSpPr>
          <p:spPr bwMode="auto">
            <a:xfrm>
              <a:off x="30734" y="39400"/>
              <a:ext cx="4640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ҳоказо.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3160"/>
            <p:cNvSpPr>
              <a:spLocks noChangeArrowheads="1"/>
            </p:cNvSpPr>
            <p:nvPr/>
          </p:nvSpPr>
          <p:spPr bwMode="auto">
            <a:xfrm>
              <a:off x="34242" y="39171"/>
              <a:ext cx="385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3161"/>
            <p:cNvSpPr>
              <a:spLocks noChangeArrowheads="1"/>
            </p:cNvSpPr>
            <p:nvPr/>
          </p:nvSpPr>
          <p:spPr bwMode="auto">
            <a:xfrm>
              <a:off x="32472" y="40480"/>
              <a:ext cx="385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Shape 3163"/>
            <p:cNvSpPr>
              <a:spLocks/>
            </p:cNvSpPr>
            <p:nvPr/>
          </p:nvSpPr>
          <p:spPr bwMode="auto">
            <a:xfrm>
              <a:off x="42215" y="31299"/>
              <a:ext cx="15640" cy="10433"/>
            </a:xfrm>
            <a:custGeom>
              <a:avLst/>
              <a:gdLst>
                <a:gd name="T0" fmla="*/ 0 w 1564005"/>
                <a:gd name="T1" fmla="*/ 1043305 h 1043305"/>
                <a:gd name="T2" fmla="*/ 1564005 w 1564005"/>
                <a:gd name="T3" fmla="*/ 1043305 h 1043305"/>
                <a:gd name="T4" fmla="*/ 1564005 w 1564005"/>
                <a:gd name="T5" fmla="*/ 0 h 1043305"/>
                <a:gd name="T6" fmla="*/ 0 w 1564005"/>
                <a:gd name="T7" fmla="*/ 0 h 1043305"/>
                <a:gd name="T8" fmla="*/ 0 w 1564005"/>
                <a:gd name="T9" fmla="*/ 1043305 h 1043305"/>
                <a:gd name="T10" fmla="*/ 0 w 1564005"/>
                <a:gd name="T11" fmla="*/ 0 h 1043305"/>
                <a:gd name="T12" fmla="*/ 1564005 w 1564005"/>
                <a:gd name="T13" fmla="*/ 1043305 h 1043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564005" h="1043305">
                  <a:moveTo>
                    <a:pt x="0" y="1043305"/>
                  </a:moveTo>
                  <a:lnTo>
                    <a:pt x="1564005" y="1043305"/>
                  </a:lnTo>
                  <a:lnTo>
                    <a:pt x="1564005" y="0"/>
                  </a:lnTo>
                  <a:lnTo>
                    <a:pt x="0" y="0"/>
                  </a:lnTo>
                  <a:lnTo>
                    <a:pt x="0" y="1043305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 sz="4400" b="1"/>
            </a:p>
          </p:txBody>
        </p:sp>
        <p:sp>
          <p:nvSpPr>
            <p:cNvPr id="87" name="Rectangle 3164"/>
            <p:cNvSpPr>
              <a:spLocks noChangeArrowheads="1"/>
            </p:cNvSpPr>
            <p:nvPr/>
          </p:nvSpPr>
          <p:spPr bwMode="auto">
            <a:xfrm>
              <a:off x="45554" y="32051"/>
              <a:ext cx="12374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Иплардан олинган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3165"/>
            <p:cNvSpPr>
              <a:spLocks noChangeArrowheads="1"/>
            </p:cNvSpPr>
            <p:nvPr/>
          </p:nvSpPr>
          <p:spPr bwMode="auto">
            <a:xfrm>
              <a:off x="47628" y="33362"/>
              <a:ext cx="6465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маҳсулот: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3166"/>
            <p:cNvSpPr>
              <a:spLocks noChangeArrowheads="1"/>
            </p:cNvSpPr>
            <p:nvPr/>
          </p:nvSpPr>
          <p:spPr bwMode="auto">
            <a:xfrm>
              <a:off x="52475" y="33133"/>
              <a:ext cx="386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3167"/>
            <p:cNvSpPr>
              <a:spLocks noChangeArrowheads="1"/>
            </p:cNvSpPr>
            <p:nvPr/>
          </p:nvSpPr>
          <p:spPr bwMode="auto">
            <a:xfrm>
              <a:off x="43726" y="34674"/>
              <a:ext cx="17232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Газлама атторлик иплари,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3168"/>
            <p:cNvSpPr>
              <a:spLocks noChangeArrowheads="1"/>
            </p:cNvSpPr>
            <p:nvPr/>
          </p:nvSpPr>
          <p:spPr bwMode="auto">
            <a:xfrm>
              <a:off x="43665" y="36015"/>
              <a:ext cx="17355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трикотаж, эшилган иплар,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Rectangle 3169"/>
            <p:cNvSpPr>
              <a:spLocks noChangeArrowheads="1"/>
            </p:cNvSpPr>
            <p:nvPr/>
          </p:nvSpPr>
          <p:spPr bwMode="auto">
            <a:xfrm>
              <a:off x="43938" y="37327"/>
              <a:ext cx="16627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тўқиш усули, тўр иплари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3170"/>
            <p:cNvSpPr>
              <a:spLocks noChangeArrowheads="1"/>
            </p:cNvSpPr>
            <p:nvPr/>
          </p:nvSpPr>
          <p:spPr bwMode="auto">
            <a:xfrm>
              <a:off x="44030" y="38638"/>
              <a:ext cx="3862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билан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3171"/>
            <p:cNvSpPr>
              <a:spLocks noChangeArrowheads="1"/>
            </p:cNvSpPr>
            <p:nvPr/>
          </p:nvSpPr>
          <p:spPr bwMode="auto">
            <a:xfrm>
              <a:off x="46925" y="38409"/>
              <a:ext cx="386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3172"/>
            <p:cNvSpPr>
              <a:spLocks noChangeArrowheads="1"/>
            </p:cNvSpPr>
            <p:nvPr/>
          </p:nvSpPr>
          <p:spPr bwMode="auto">
            <a:xfrm>
              <a:off x="47232" y="38638"/>
              <a:ext cx="12174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олинган нотўқима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3173"/>
            <p:cNvSpPr>
              <a:spLocks noChangeArrowheads="1"/>
            </p:cNvSpPr>
            <p:nvPr/>
          </p:nvSpPr>
          <p:spPr bwMode="auto">
            <a:xfrm>
              <a:off x="45523" y="39947"/>
              <a:ext cx="12051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матолар ва ҳоказо.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3174"/>
            <p:cNvSpPr>
              <a:spLocks noChangeArrowheads="1"/>
            </p:cNvSpPr>
            <p:nvPr/>
          </p:nvSpPr>
          <p:spPr bwMode="auto">
            <a:xfrm>
              <a:off x="54609" y="39718"/>
              <a:ext cx="385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3175"/>
            <p:cNvSpPr>
              <a:spLocks noChangeArrowheads="1"/>
            </p:cNvSpPr>
            <p:nvPr/>
          </p:nvSpPr>
          <p:spPr bwMode="auto">
            <a:xfrm>
              <a:off x="50069" y="41030"/>
              <a:ext cx="385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3182"/>
            <p:cNvSpPr>
              <a:spLocks noChangeArrowheads="1"/>
            </p:cNvSpPr>
            <p:nvPr/>
          </p:nvSpPr>
          <p:spPr bwMode="auto">
            <a:xfrm>
              <a:off x="2653" y="9808"/>
              <a:ext cx="831" cy="1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3183"/>
            <p:cNvSpPr>
              <a:spLocks noChangeArrowheads="1"/>
            </p:cNvSpPr>
            <p:nvPr/>
          </p:nvSpPr>
          <p:spPr bwMode="auto">
            <a:xfrm>
              <a:off x="3295" y="10037"/>
              <a:ext cx="4096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бўлим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3184"/>
            <p:cNvSpPr>
              <a:spLocks noChangeArrowheads="1"/>
            </p:cNvSpPr>
            <p:nvPr/>
          </p:nvSpPr>
          <p:spPr bwMode="auto">
            <a:xfrm>
              <a:off x="6373" y="9808"/>
              <a:ext cx="385" cy="1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Rectangle 3185"/>
            <p:cNvSpPr>
              <a:spLocks noChangeArrowheads="1"/>
            </p:cNvSpPr>
            <p:nvPr/>
          </p:nvSpPr>
          <p:spPr bwMode="auto">
            <a:xfrm>
              <a:off x="1953" y="11353"/>
              <a:ext cx="7191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Дастлабки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3186"/>
            <p:cNvSpPr>
              <a:spLocks noChangeArrowheads="1"/>
            </p:cNvSpPr>
            <p:nvPr/>
          </p:nvSpPr>
          <p:spPr bwMode="auto">
            <a:xfrm>
              <a:off x="7348" y="11124"/>
              <a:ext cx="386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Rectangle 3187"/>
            <p:cNvSpPr>
              <a:spLocks noChangeArrowheads="1"/>
            </p:cNvSpPr>
            <p:nvPr/>
          </p:nvSpPr>
          <p:spPr bwMode="auto">
            <a:xfrm>
              <a:off x="1432" y="12724"/>
              <a:ext cx="8223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материаллар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3188"/>
            <p:cNvSpPr>
              <a:spLocks noChangeArrowheads="1"/>
            </p:cNvSpPr>
            <p:nvPr/>
          </p:nvSpPr>
          <p:spPr bwMode="auto">
            <a:xfrm>
              <a:off x="7592" y="12496"/>
              <a:ext cx="385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Rectangle 3189"/>
            <p:cNvSpPr>
              <a:spLocks noChangeArrowheads="1"/>
            </p:cNvSpPr>
            <p:nvPr/>
          </p:nvSpPr>
          <p:spPr bwMode="auto">
            <a:xfrm>
              <a:off x="2289" y="23165"/>
              <a:ext cx="1317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II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3190"/>
            <p:cNvSpPr>
              <a:spLocks noChangeArrowheads="1"/>
            </p:cNvSpPr>
            <p:nvPr/>
          </p:nvSpPr>
          <p:spPr bwMode="auto">
            <a:xfrm>
              <a:off x="3295" y="23394"/>
              <a:ext cx="4096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бўлим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3191"/>
            <p:cNvSpPr>
              <a:spLocks noChangeArrowheads="1"/>
            </p:cNvSpPr>
            <p:nvPr/>
          </p:nvSpPr>
          <p:spPr bwMode="auto">
            <a:xfrm>
              <a:off x="6402" y="23165"/>
              <a:ext cx="385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3192"/>
            <p:cNvSpPr>
              <a:spLocks noChangeArrowheads="1"/>
            </p:cNvSpPr>
            <p:nvPr/>
          </p:nvSpPr>
          <p:spPr bwMode="auto">
            <a:xfrm>
              <a:off x="365" y="24704"/>
              <a:ext cx="10655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Бирламчи иплар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3193"/>
            <p:cNvSpPr>
              <a:spLocks noChangeArrowheads="1"/>
            </p:cNvSpPr>
            <p:nvPr/>
          </p:nvSpPr>
          <p:spPr bwMode="auto">
            <a:xfrm>
              <a:off x="8354" y="24475"/>
              <a:ext cx="385" cy="1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Rectangle 3194"/>
            <p:cNvSpPr>
              <a:spLocks noChangeArrowheads="1"/>
            </p:cNvSpPr>
            <p:nvPr/>
          </p:nvSpPr>
          <p:spPr bwMode="auto">
            <a:xfrm>
              <a:off x="0" y="26077"/>
              <a:ext cx="11588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Иккиламчи иплар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tangle 3195"/>
            <p:cNvSpPr>
              <a:spLocks noChangeArrowheads="1"/>
            </p:cNvSpPr>
            <p:nvPr/>
          </p:nvSpPr>
          <p:spPr bwMode="auto">
            <a:xfrm>
              <a:off x="8688" y="25848"/>
              <a:ext cx="385" cy="1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3196"/>
            <p:cNvSpPr>
              <a:spLocks noChangeArrowheads="1"/>
            </p:cNvSpPr>
            <p:nvPr/>
          </p:nvSpPr>
          <p:spPr bwMode="auto">
            <a:xfrm>
              <a:off x="2258" y="34536"/>
              <a:ext cx="1844" cy="1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III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Rectangle 3197"/>
            <p:cNvSpPr>
              <a:spLocks noChangeArrowheads="1"/>
            </p:cNvSpPr>
            <p:nvPr/>
          </p:nvSpPr>
          <p:spPr bwMode="auto">
            <a:xfrm>
              <a:off x="3659" y="34765"/>
              <a:ext cx="4096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бўлим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Rectangle 3198"/>
            <p:cNvSpPr>
              <a:spLocks noChangeArrowheads="1"/>
            </p:cNvSpPr>
            <p:nvPr/>
          </p:nvSpPr>
          <p:spPr bwMode="auto">
            <a:xfrm>
              <a:off x="6738" y="34536"/>
              <a:ext cx="385" cy="1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Rectangle 3199"/>
            <p:cNvSpPr>
              <a:spLocks noChangeArrowheads="1"/>
            </p:cNvSpPr>
            <p:nvPr/>
          </p:nvSpPr>
          <p:spPr bwMode="auto">
            <a:xfrm>
              <a:off x="1280" y="36137"/>
              <a:ext cx="8625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Маҳсулотлар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Rectangle 3200"/>
            <p:cNvSpPr>
              <a:spLocks noChangeArrowheads="1"/>
            </p:cNvSpPr>
            <p:nvPr/>
          </p:nvSpPr>
          <p:spPr bwMode="auto">
            <a:xfrm>
              <a:off x="7745" y="35908"/>
              <a:ext cx="385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Shape 3201"/>
            <p:cNvSpPr>
              <a:spLocks/>
            </p:cNvSpPr>
            <p:nvPr/>
          </p:nvSpPr>
          <p:spPr bwMode="auto">
            <a:xfrm>
              <a:off x="15546" y="3048"/>
              <a:ext cx="762" cy="3175"/>
            </a:xfrm>
            <a:custGeom>
              <a:avLst/>
              <a:gdLst>
                <a:gd name="T0" fmla="*/ 38100 w 76200"/>
                <a:gd name="T1" fmla="*/ 0 h 317500"/>
                <a:gd name="T2" fmla="*/ 44450 w 76200"/>
                <a:gd name="T3" fmla="*/ 6350 h 317500"/>
                <a:gd name="T4" fmla="*/ 44450 w 76200"/>
                <a:gd name="T5" fmla="*/ 241300 h 317500"/>
                <a:gd name="T6" fmla="*/ 76200 w 76200"/>
                <a:gd name="T7" fmla="*/ 241300 h 317500"/>
                <a:gd name="T8" fmla="*/ 38100 w 76200"/>
                <a:gd name="T9" fmla="*/ 317500 h 317500"/>
                <a:gd name="T10" fmla="*/ 0 w 76200"/>
                <a:gd name="T11" fmla="*/ 241300 h 317500"/>
                <a:gd name="T12" fmla="*/ 31750 w 76200"/>
                <a:gd name="T13" fmla="*/ 241300 h 317500"/>
                <a:gd name="T14" fmla="*/ 31750 w 76200"/>
                <a:gd name="T15" fmla="*/ 6350 h 317500"/>
                <a:gd name="T16" fmla="*/ 38100 w 76200"/>
                <a:gd name="T17" fmla="*/ 0 h 317500"/>
                <a:gd name="T18" fmla="*/ 0 w 76200"/>
                <a:gd name="T19" fmla="*/ 0 h 317500"/>
                <a:gd name="T20" fmla="*/ 76200 w 76200"/>
                <a:gd name="T21" fmla="*/ 317500 h 317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76200" h="317500">
                  <a:moveTo>
                    <a:pt x="38100" y="0"/>
                  </a:moveTo>
                  <a:cubicBezTo>
                    <a:pt x="41656" y="0"/>
                    <a:pt x="44450" y="2921"/>
                    <a:pt x="44450" y="6350"/>
                  </a:cubicBezTo>
                  <a:lnTo>
                    <a:pt x="44450" y="241300"/>
                  </a:lnTo>
                  <a:lnTo>
                    <a:pt x="76200" y="241300"/>
                  </a:lnTo>
                  <a:lnTo>
                    <a:pt x="38100" y="317500"/>
                  </a:lnTo>
                  <a:lnTo>
                    <a:pt x="0" y="241300"/>
                  </a:lnTo>
                  <a:lnTo>
                    <a:pt x="31750" y="241300"/>
                  </a:lnTo>
                  <a:lnTo>
                    <a:pt x="31750" y="6350"/>
                  </a:lnTo>
                  <a:cubicBezTo>
                    <a:pt x="31750" y="2921"/>
                    <a:pt x="34544" y="0"/>
                    <a:pt x="38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 sz="4400" b="1"/>
            </a:p>
          </p:txBody>
        </p:sp>
        <p:sp>
          <p:nvSpPr>
            <p:cNvPr id="119" name="Shape 3202"/>
            <p:cNvSpPr>
              <a:spLocks/>
            </p:cNvSpPr>
            <p:nvPr/>
          </p:nvSpPr>
          <p:spPr bwMode="auto">
            <a:xfrm>
              <a:off x="27680" y="3149"/>
              <a:ext cx="762" cy="3175"/>
            </a:xfrm>
            <a:custGeom>
              <a:avLst/>
              <a:gdLst>
                <a:gd name="T0" fmla="*/ 38100 w 76200"/>
                <a:gd name="T1" fmla="*/ 0 h 317500"/>
                <a:gd name="T2" fmla="*/ 44450 w 76200"/>
                <a:gd name="T3" fmla="*/ 6350 h 317500"/>
                <a:gd name="T4" fmla="*/ 44450 w 76200"/>
                <a:gd name="T5" fmla="*/ 241300 h 317500"/>
                <a:gd name="T6" fmla="*/ 76200 w 76200"/>
                <a:gd name="T7" fmla="*/ 241300 h 317500"/>
                <a:gd name="T8" fmla="*/ 38100 w 76200"/>
                <a:gd name="T9" fmla="*/ 317500 h 317500"/>
                <a:gd name="T10" fmla="*/ 0 w 76200"/>
                <a:gd name="T11" fmla="*/ 241300 h 317500"/>
                <a:gd name="T12" fmla="*/ 31750 w 76200"/>
                <a:gd name="T13" fmla="*/ 241300 h 317500"/>
                <a:gd name="T14" fmla="*/ 31750 w 76200"/>
                <a:gd name="T15" fmla="*/ 6350 h 317500"/>
                <a:gd name="T16" fmla="*/ 38100 w 76200"/>
                <a:gd name="T17" fmla="*/ 0 h 317500"/>
                <a:gd name="T18" fmla="*/ 0 w 76200"/>
                <a:gd name="T19" fmla="*/ 0 h 317500"/>
                <a:gd name="T20" fmla="*/ 76200 w 76200"/>
                <a:gd name="T21" fmla="*/ 317500 h 317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76200" h="317500">
                  <a:moveTo>
                    <a:pt x="38100" y="0"/>
                  </a:moveTo>
                  <a:cubicBezTo>
                    <a:pt x="41783" y="0"/>
                    <a:pt x="44450" y="2922"/>
                    <a:pt x="44450" y="6350"/>
                  </a:cubicBezTo>
                  <a:lnTo>
                    <a:pt x="44450" y="241300"/>
                  </a:lnTo>
                  <a:lnTo>
                    <a:pt x="76200" y="241300"/>
                  </a:lnTo>
                  <a:lnTo>
                    <a:pt x="38100" y="317500"/>
                  </a:lnTo>
                  <a:lnTo>
                    <a:pt x="0" y="241300"/>
                  </a:lnTo>
                  <a:lnTo>
                    <a:pt x="31750" y="241300"/>
                  </a:lnTo>
                  <a:lnTo>
                    <a:pt x="31750" y="6350"/>
                  </a:lnTo>
                  <a:cubicBezTo>
                    <a:pt x="31750" y="2922"/>
                    <a:pt x="34671" y="0"/>
                    <a:pt x="38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 sz="4400" b="1"/>
            </a:p>
          </p:txBody>
        </p:sp>
        <p:sp>
          <p:nvSpPr>
            <p:cNvPr id="120" name="Shape 3203"/>
            <p:cNvSpPr>
              <a:spLocks/>
            </p:cNvSpPr>
            <p:nvPr/>
          </p:nvSpPr>
          <p:spPr bwMode="auto">
            <a:xfrm>
              <a:off x="40291" y="3028"/>
              <a:ext cx="762" cy="3175"/>
            </a:xfrm>
            <a:custGeom>
              <a:avLst/>
              <a:gdLst>
                <a:gd name="T0" fmla="*/ 38100 w 76200"/>
                <a:gd name="T1" fmla="*/ 0 h 317500"/>
                <a:gd name="T2" fmla="*/ 44450 w 76200"/>
                <a:gd name="T3" fmla="*/ 6350 h 317500"/>
                <a:gd name="T4" fmla="*/ 44450 w 76200"/>
                <a:gd name="T5" fmla="*/ 241300 h 317500"/>
                <a:gd name="T6" fmla="*/ 76200 w 76200"/>
                <a:gd name="T7" fmla="*/ 241300 h 317500"/>
                <a:gd name="T8" fmla="*/ 38100 w 76200"/>
                <a:gd name="T9" fmla="*/ 317500 h 317500"/>
                <a:gd name="T10" fmla="*/ 0 w 76200"/>
                <a:gd name="T11" fmla="*/ 241300 h 317500"/>
                <a:gd name="T12" fmla="*/ 31750 w 76200"/>
                <a:gd name="T13" fmla="*/ 241300 h 317500"/>
                <a:gd name="T14" fmla="*/ 31750 w 76200"/>
                <a:gd name="T15" fmla="*/ 6350 h 317500"/>
                <a:gd name="T16" fmla="*/ 38100 w 76200"/>
                <a:gd name="T17" fmla="*/ 0 h 317500"/>
                <a:gd name="T18" fmla="*/ 0 w 76200"/>
                <a:gd name="T19" fmla="*/ 0 h 317500"/>
                <a:gd name="T20" fmla="*/ 76200 w 76200"/>
                <a:gd name="T21" fmla="*/ 317500 h 317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76200" h="317500">
                  <a:moveTo>
                    <a:pt x="38100" y="0"/>
                  </a:moveTo>
                  <a:cubicBezTo>
                    <a:pt x="41656" y="0"/>
                    <a:pt x="44450" y="2794"/>
                    <a:pt x="44450" y="6350"/>
                  </a:cubicBezTo>
                  <a:lnTo>
                    <a:pt x="44450" y="241300"/>
                  </a:lnTo>
                  <a:lnTo>
                    <a:pt x="76200" y="241300"/>
                  </a:lnTo>
                  <a:lnTo>
                    <a:pt x="38100" y="317500"/>
                  </a:lnTo>
                  <a:lnTo>
                    <a:pt x="0" y="241300"/>
                  </a:lnTo>
                  <a:lnTo>
                    <a:pt x="31750" y="241300"/>
                  </a:lnTo>
                  <a:lnTo>
                    <a:pt x="31750" y="6350"/>
                  </a:lnTo>
                  <a:cubicBezTo>
                    <a:pt x="31750" y="2794"/>
                    <a:pt x="34544" y="0"/>
                    <a:pt x="38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 sz="4400" b="1"/>
            </a:p>
          </p:txBody>
        </p:sp>
        <p:sp>
          <p:nvSpPr>
            <p:cNvPr id="121" name="Shape 3204"/>
            <p:cNvSpPr>
              <a:spLocks/>
            </p:cNvSpPr>
            <p:nvPr/>
          </p:nvSpPr>
          <p:spPr bwMode="auto">
            <a:xfrm>
              <a:off x="46830" y="3121"/>
              <a:ext cx="6510" cy="2935"/>
            </a:xfrm>
            <a:custGeom>
              <a:avLst/>
              <a:gdLst>
                <a:gd name="T0" fmla="*/ 9652 w 651002"/>
                <a:gd name="T1" fmla="*/ 1397 h 293497"/>
                <a:gd name="T2" fmla="*/ 583844 w 651002"/>
                <a:gd name="T3" fmla="*/ 253011 h 293497"/>
                <a:gd name="T4" fmla="*/ 596646 w 651002"/>
                <a:gd name="T5" fmla="*/ 223901 h 293497"/>
                <a:gd name="T6" fmla="*/ 651002 w 651002"/>
                <a:gd name="T7" fmla="*/ 289179 h 293497"/>
                <a:gd name="T8" fmla="*/ 566039 w 651002"/>
                <a:gd name="T9" fmla="*/ 293497 h 293497"/>
                <a:gd name="T10" fmla="*/ 578807 w 651002"/>
                <a:gd name="T11" fmla="*/ 264463 h 293497"/>
                <a:gd name="T12" fmla="*/ 4699 w 651002"/>
                <a:gd name="T13" fmla="*/ 13081 h 293497"/>
                <a:gd name="T14" fmla="*/ 1397 w 651002"/>
                <a:gd name="T15" fmla="*/ 4826 h 293497"/>
                <a:gd name="T16" fmla="*/ 9652 w 651002"/>
                <a:gd name="T17" fmla="*/ 1397 h 293497"/>
                <a:gd name="T18" fmla="*/ 0 w 651002"/>
                <a:gd name="T19" fmla="*/ 0 h 293497"/>
                <a:gd name="T20" fmla="*/ 651002 w 651002"/>
                <a:gd name="T21" fmla="*/ 293497 h 293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651002" h="293497">
                  <a:moveTo>
                    <a:pt x="9652" y="1397"/>
                  </a:moveTo>
                  <a:lnTo>
                    <a:pt x="583844" y="253011"/>
                  </a:lnTo>
                  <a:lnTo>
                    <a:pt x="596646" y="223901"/>
                  </a:lnTo>
                  <a:lnTo>
                    <a:pt x="651002" y="289179"/>
                  </a:lnTo>
                  <a:lnTo>
                    <a:pt x="566039" y="293497"/>
                  </a:lnTo>
                  <a:lnTo>
                    <a:pt x="578807" y="264463"/>
                  </a:lnTo>
                  <a:lnTo>
                    <a:pt x="4699" y="13081"/>
                  </a:lnTo>
                  <a:cubicBezTo>
                    <a:pt x="1524" y="11684"/>
                    <a:pt x="0" y="8001"/>
                    <a:pt x="1397" y="4826"/>
                  </a:cubicBezTo>
                  <a:cubicBezTo>
                    <a:pt x="2667" y="1651"/>
                    <a:pt x="6477" y="0"/>
                    <a:pt x="9652" y="13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 sz="4400" b="1"/>
            </a:p>
          </p:txBody>
        </p:sp>
        <p:sp>
          <p:nvSpPr>
            <p:cNvPr id="122" name="Shape 3205"/>
            <p:cNvSpPr>
              <a:spLocks/>
            </p:cNvSpPr>
            <p:nvPr/>
          </p:nvSpPr>
          <p:spPr bwMode="auto">
            <a:xfrm>
              <a:off x="16156" y="20200"/>
              <a:ext cx="762" cy="1861"/>
            </a:xfrm>
            <a:custGeom>
              <a:avLst/>
              <a:gdLst>
                <a:gd name="T0" fmla="*/ 38100 w 76200"/>
                <a:gd name="T1" fmla="*/ 0 h 186055"/>
                <a:gd name="T2" fmla="*/ 44450 w 76200"/>
                <a:gd name="T3" fmla="*/ 6350 h 186055"/>
                <a:gd name="T4" fmla="*/ 44450 w 76200"/>
                <a:gd name="T5" fmla="*/ 109855 h 186055"/>
                <a:gd name="T6" fmla="*/ 76200 w 76200"/>
                <a:gd name="T7" fmla="*/ 109855 h 186055"/>
                <a:gd name="T8" fmla="*/ 38100 w 76200"/>
                <a:gd name="T9" fmla="*/ 186055 h 186055"/>
                <a:gd name="T10" fmla="*/ 0 w 76200"/>
                <a:gd name="T11" fmla="*/ 109855 h 186055"/>
                <a:gd name="T12" fmla="*/ 31750 w 76200"/>
                <a:gd name="T13" fmla="*/ 109855 h 186055"/>
                <a:gd name="T14" fmla="*/ 31750 w 76200"/>
                <a:gd name="T15" fmla="*/ 6350 h 186055"/>
                <a:gd name="T16" fmla="*/ 38100 w 76200"/>
                <a:gd name="T17" fmla="*/ 0 h 186055"/>
                <a:gd name="T18" fmla="*/ 0 w 76200"/>
                <a:gd name="T19" fmla="*/ 0 h 186055"/>
                <a:gd name="T20" fmla="*/ 76200 w 76200"/>
                <a:gd name="T21" fmla="*/ 186055 h 186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76200" h="186055">
                  <a:moveTo>
                    <a:pt x="38100" y="0"/>
                  </a:moveTo>
                  <a:cubicBezTo>
                    <a:pt x="41656" y="0"/>
                    <a:pt x="44450" y="2794"/>
                    <a:pt x="44450" y="6350"/>
                  </a:cubicBezTo>
                  <a:lnTo>
                    <a:pt x="44450" y="109855"/>
                  </a:lnTo>
                  <a:lnTo>
                    <a:pt x="76200" y="109855"/>
                  </a:lnTo>
                  <a:lnTo>
                    <a:pt x="38100" y="186055"/>
                  </a:lnTo>
                  <a:lnTo>
                    <a:pt x="0" y="109855"/>
                  </a:lnTo>
                  <a:lnTo>
                    <a:pt x="31750" y="109855"/>
                  </a:lnTo>
                  <a:lnTo>
                    <a:pt x="31750" y="6350"/>
                  </a:lnTo>
                  <a:cubicBezTo>
                    <a:pt x="31750" y="2794"/>
                    <a:pt x="34544" y="0"/>
                    <a:pt x="38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 sz="4400" b="1"/>
            </a:p>
          </p:txBody>
        </p:sp>
        <p:sp>
          <p:nvSpPr>
            <p:cNvPr id="123" name="Shape 3206"/>
            <p:cNvSpPr>
              <a:spLocks/>
            </p:cNvSpPr>
            <p:nvPr/>
          </p:nvSpPr>
          <p:spPr bwMode="auto">
            <a:xfrm>
              <a:off x="28004" y="15633"/>
              <a:ext cx="762" cy="6185"/>
            </a:xfrm>
            <a:custGeom>
              <a:avLst/>
              <a:gdLst>
                <a:gd name="T0" fmla="*/ 38100 w 76200"/>
                <a:gd name="T1" fmla="*/ 0 h 618490"/>
                <a:gd name="T2" fmla="*/ 44450 w 76200"/>
                <a:gd name="T3" fmla="*/ 6350 h 618490"/>
                <a:gd name="T4" fmla="*/ 44450 w 76200"/>
                <a:gd name="T5" fmla="*/ 542290 h 618490"/>
                <a:gd name="T6" fmla="*/ 76200 w 76200"/>
                <a:gd name="T7" fmla="*/ 542290 h 618490"/>
                <a:gd name="T8" fmla="*/ 38100 w 76200"/>
                <a:gd name="T9" fmla="*/ 618490 h 618490"/>
                <a:gd name="T10" fmla="*/ 0 w 76200"/>
                <a:gd name="T11" fmla="*/ 542290 h 618490"/>
                <a:gd name="T12" fmla="*/ 31750 w 76200"/>
                <a:gd name="T13" fmla="*/ 542290 h 618490"/>
                <a:gd name="T14" fmla="*/ 31750 w 76200"/>
                <a:gd name="T15" fmla="*/ 6350 h 618490"/>
                <a:gd name="T16" fmla="*/ 38100 w 76200"/>
                <a:gd name="T17" fmla="*/ 0 h 618490"/>
                <a:gd name="T18" fmla="*/ 0 w 76200"/>
                <a:gd name="T19" fmla="*/ 0 h 618490"/>
                <a:gd name="T20" fmla="*/ 76200 w 76200"/>
                <a:gd name="T21" fmla="*/ 618490 h 618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76200" h="618490">
                  <a:moveTo>
                    <a:pt x="38100" y="0"/>
                  </a:moveTo>
                  <a:cubicBezTo>
                    <a:pt x="41656" y="0"/>
                    <a:pt x="44450" y="2794"/>
                    <a:pt x="44450" y="6350"/>
                  </a:cubicBezTo>
                  <a:lnTo>
                    <a:pt x="44450" y="542290"/>
                  </a:lnTo>
                  <a:lnTo>
                    <a:pt x="76200" y="542290"/>
                  </a:lnTo>
                  <a:lnTo>
                    <a:pt x="38100" y="618490"/>
                  </a:lnTo>
                  <a:lnTo>
                    <a:pt x="0" y="542290"/>
                  </a:lnTo>
                  <a:lnTo>
                    <a:pt x="31750" y="542290"/>
                  </a:lnTo>
                  <a:lnTo>
                    <a:pt x="31750" y="6350"/>
                  </a:lnTo>
                  <a:cubicBezTo>
                    <a:pt x="31750" y="2794"/>
                    <a:pt x="34544" y="0"/>
                    <a:pt x="38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 sz="4400" b="1"/>
            </a:p>
          </p:txBody>
        </p:sp>
        <p:sp>
          <p:nvSpPr>
            <p:cNvPr id="124" name="Shape 3207"/>
            <p:cNvSpPr>
              <a:spLocks/>
            </p:cNvSpPr>
            <p:nvPr/>
          </p:nvSpPr>
          <p:spPr bwMode="auto">
            <a:xfrm>
              <a:off x="53189" y="15608"/>
              <a:ext cx="762" cy="6185"/>
            </a:xfrm>
            <a:custGeom>
              <a:avLst/>
              <a:gdLst>
                <a:gd name="T0" fmla="*/ 38100 w 76200"/>
                <a:gd name="T1" fmla="*/ 0 h 618490"/>
                <a:gd name="T2" fmla="*/ 44450 w 76200"/>
                <a:gd name="T3" fmla="*/ 6350 h 618490"/>
                <a:gd name="T4" fmla="*/ 44450 w 76200"/>
                <a:gd name="T5" fmla="*/ 542290 h 618490"/>
                <a:gd name="T6" fmla="*/ 76200 w 76200"/>
                <a:gd name="T7" fmla="*/ 542290 h 618490"/>
                <a:gd name="T8" fmla="*/ 38100 w 76200"/>
                <a:gd name="T9" fmla="*/ 618490 h 618490"/>
                <a:gd name="T10" fmla="*/ 0 w 76200"/>
                <a:gd name="T11" fmla="*/ 542290 h 618490"/>
                <a:gd name="T12" fmla="*/ 31750 w 76200"/>
                <a:gd name="T13" fmla="*/ 542290 h 618490"/>
                <a:gd name="T14" fmla="*/ 31750 w 76200"/>
                <a:gd name="T15" fmla="*/ 6350 h 618490"/>
                <a:gd name="T16" fmla="*/ 38100 w 76200"/>
                <a:gd name="T17" fmla="*/ 0 h 618490"/>
                <a:gd name="T18" fmla="*/ 0 w 76200"/>
                <a:gd name="T19" fmla="*/ 0 h 618490"/>
                <a:gd name="T20" fmla="*/ 76200 w 76200"/>
                <a:gd name="T21" fmla="*/ 618490 h 618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76200" h="618490">
                  <a:moveTo>
                    <a:pt x="38100" y="0"/>
                  </a:moveTo>
                  <a:cubicBezTo>
                    <a:pt x="41529" y="0"/>
                    <a:pt x="44450" y="2921"/>
                    <a:pt x="44450" y="6350"/>
                  </a:cubicBezTo>
                  <a:lnTo>
                    <a:pt x="44450" y="542290"/>
                  </a:lnTo>
                  <a:lnTo>
                    <a:pt x="76200" y="542290"/>
                  </a:lnTo>
                  <a:lnTo>
                    <a:pt x="38100" y="618490"/>
                  </a:lnTo>
                  <a:lnTo>
                    <a:pt x="0" y="542290"/>
                  </a:lnTo>
                  <a:lnTo>
                    <a:pt x="31750" y="542290"/>
                  </a:lnTo>
                  <a:lnTo>
                    <a:pt x="31750" y="6350"/>
                  </a:lnTo>
                  <a:cubicBezTo>
                    <a:pt x="31750" y="2921"/>
                    <a:pt x="34417" y="0"/>
                    <a:pt x="38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 sz="4400" b="1"/>
            </a:p>
          </p:txBody>
        </p:sp>
        <p:sp>
          <p:nvSpPr>
            <p:cNvPr id="125" name="Shape 3208"/>
            <p:cNvSpPr>
              <a:spLocks/>
            </p:cNvSpPr>
            <p:nvPr/>
          </p:nvSpPr>
          <p:spPr bwMode="auto">
            <a:xfrm>
              <a:off x="44845" y="15520"/>
              <a:ext cx="762" cy="15722"/>
            </a:xfrm>
            <a:custGeom>
              <a:avLst/>
              <a:gdLst>
                <a:gd name="T0" fmla="*/ 38100 w 76200"/>
                <a:gd name="T1" fmla="*/ 0 h 1572133"/>
                <a:gd name="T2" fmla="*/ 44450 w 76200"/>
                <a:gd name="T3" fmla="*/ 6350 h 1572133"/>
                <a:gd name="T4" fmla="*/ 44450 w 76200"/>
                <a:gd name="T5" fmla="*/ 1495933 h 1572133"/>
                <a:gd name="T6" fmla="*/ 76200 w 76200"/>
                <a:gd name="T7" fmla="*/ 1495933 h 1572133"/>
                <a:gd name="T8" fmla="*/ 38100 w 76200"/>
                <a:gd name="T9" fmla="*/ 1572133 h 1572133"/>
                <a:gd name="T10" fmla="*/ 0 w 76200"/>
                <a:gd name="T11" fmla="*/ 1495933 h 1572133"/>
                <a:gd name="T12" fmla="*/ 31750 w 76200"/>
                <a:gd name="T13" fmla="*/ 1495933 h 1572133"/>
                <a:gd name="T14" fmla="*/ 31750 w 76200"/>
                <a:gd name="T15" fmla="*/ 6350 h 1572133"/>
                <a:gd name="T16" fmla="*/ 38100 w 76200"/>
                <a:gd name="T17" fmla="*/ 0 h 1572133"/>
                <a:gd name="T18" fmla="*/ 0 w 76200"/>
                <a:gd name="T19" fmla="*/ 0 h 1572133"/>
                <a:gd name="T20" fmla="*/ 76200 w 76200"/>
                <a:gd name="T21" fmla="*/ 1572133 h 157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76200" h="1572133">
                  <a:moveTo>
                    <a:pt x="38100" y="0"/>
                  </a:moveTo>
                  <a:cubicBezTo>
                    <a:pt x="41529" y="0"/>
                    <a:pt x="44450" y="2794"/>
                    <a:pt x="44450" y="6350"/>
                  </a:cubicBezTo>
                  <a:lnTo>
                    <a:pt x="44450" y="1495933"/>
                  </a:lnTo>
                  <a:lnTo>
                    <a:pt x="76200" y="1495933"/>
                  </a:lnTo>
                  <a:lnTo>
                    <a:pt x="38100" y="1572133"/>
                  </a:lnTo>
                  <a:lnTo>
                    <a:pt x="0" y="1495933"/>
                  </a:lnTo>
                  <a:lnTo>
                    <a:pt x="31750" y="1495933"/>
                  </a:lnTo>
                  <a:lnTo>
                    <a:pt x="31750" y="6350"/>
                  </a:lnTo>
                  <a:cubicBezTo>
                    <a:pt x="31750" y="2794"/>
                    <a:pt x="34544" y="0"/>
                    <a:pt x="38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 sz="4400" b="1"/>
            </a:p>
          </p:txBody>
        </p:sp>
        <p:sp>
          <p:nvSpPr>
            <p:cNvPr id="126" name="Shape 3209"/>
            <p:cNvSpPr>
              <a:spLocks/>
            </p:cNvSpPr>
            <p:nvPr/>
          </p:nvSpPr>
          <p:spPr bwMode="auto">
            <a:xfrm>
              <a:off x="16231" y="25069"/>
              <a:ext cx="762" cy="5461"/>
            </a:xfrm>
            <a:custGeom>
              <a:avLst/>
              <a:gdLst>
                <a:gd name="T0" fmla="*/ 38100 w 76200"/>
                <a:gd name="T1" fmla="*/ 0 h 546100"/>
                <a:gd name="T2" fmla="*/ 44450 w 76200"/>
                <a:gd name="T3" fmla="*/ 6350 h 546100"/>
                <a:gd name="T4" fmla="*/ 44450 w 76200"/>
                <a:gd name="T5" fmla="*/ 469900 h 546100"/>
                <a:gd name="T6" fmla="*/ 76200 w 76200"/>
                <a:gd name="T7" fmla="*/ 469900 h 546100"/>
                <a:gd name="T8" fmla="*/ 38100 w 76200"/>
                <a:gd name="T9" fmla="*/ 546100 h 546100"/>
                <a:gd name="T10" fmla="*/ 0 w 76200"/>
                <a:gd name="T11" fmla="*/ 469900 h 546100"/>
                <a:gd name="T12" fmla="*/ 31750 w 76200"/>
                <a:gd name="T13" fmla="*/ 469900 h 546100"/>
                <a:gd name="T14" fmla="*/ 31750 w 76200"/>
                <a:gd name="T15" fmla="*/ 6350 h 546100"/>
                <a:gd name="T16" fmla="*/ 38100 w 76200"/>
                <a:gd name="T17" fmla="*/ 0 h 546100"/>
                <a:gd name="T18" fmla="*/ 0 w 76200"/>
                <a:gd name="T19" fmla="*/ 0 h 546100"/>
                <a:gd name="T20" fmla="*/ 76200 w 76200"/>
                <a:gd name="T21" fmla="*/ 546100 h 546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76200" h="546100">
                  <a:moveTo>
                    <a:pt x="38100" y="0"/>
                  </a:moveTo>
                  <a:cubicBezTo>
                    <a:pt x="41656" y="0"/>
                    <a:pt x="44450" y="2921"/>
                    <a:pt x="44450" y="6350"/>
                  </a:cubicBezTo>
                  <a:lnTo>
                    <a:pt x="44450" y="469900"/>
                  </a:lnTo>
                  <a:lnTo>
                    <a:pt x="76200" y="469900"/>
                  </a:lnTo>
                  <a:lnTo>
                    <a:pt x="38100" y="546100"/>
                  </a:lnTo>
                  <a:lnTo>
                    <a:pt x="0" y="469900"/>
                  </a:lnTo>
                  <a:lnTo>
                    <a:pt x="31750" y="469900"/>
                  </a:lnTo>
                  <a:lnTo>
                    <a:pt x="31750" y="6350"/>
                  </a:lnTo>
                  <a:cubicBezTo>
                    <a:pt x="31750" y="2921"/>
                    <a:pt x="34544" y="0"/>
                    <a:pt x="38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 sz="4400" b="1"/>
            </a:p>
          </p:txBody>
        </p:sp>
        <p:sp>
          <p:nvSpPr>
            <p:cNvPr id="127" name="Shape 3210"/>
            <p:cNvSpPr>
              <a:spLocks/>
            </p:cNvSpPr>
            <p:nvPr/>
          </p:nvSpPr>
          <p:spPr bwMode="auto">
            <a:xfrm>
              <a:off x="16689" y="30416"/>
              <a:ext cx="26283" cy="0"/>
            </a:xfrm>
            <a:custGeom>
              <a:avLst/>
              <a:gdLst>
                <a:gd name="T0" fmla="*/ 0 w 2628265"/>
                <a:gd name="T1" fmla="*/ 2628265 w 2628265"/>
                <a:gd name="T2" fmla="*/ 0 w 2628265"/>
                <a:gd name="T3" fmla="*/ 2628265 w 262826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T2" t="0" r="T3" b="0"/>
              <a:pathLst>
                <a:path w="2628265">
                  <a:moveTo>
                    <a:pt x="0" y="0"/>
                  </a:moveTo>
                  <a:lnTo>
                    <a:pt x="2628265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 sz="4400" b="1"/>
            </a:p>
          </p:txBody>
        </p:sp>
        <p:sp>
          <p:nvSpPr>
            <p:cNvPr id="128" name="Shape 3211"/>
            <p:cNvSpPr>
              <a:spLocks/>
            </p:cNvSpPr>
            <p:nvPr/>
          </p:nvSpPr>
          <p:spPr bwMode="auto">
            <a:xfrm>
              <a:off x="42691" y="30333"/>
              <a:ext cx="762" cy="967"/>
            </a:xfrm>
            <a:custGeom>
              <a:avLst/>
              <a:gdLst>
                <a:gd name="T0" fmla="*/ 38100 w 76200"/>
                <a:gd name="T1" fmla="*/ 0 h 96647"/>
                <a:gd name="T2" fmla="*/ 44450 w 76200"/>
                <a:gd name="T3" fmla="*/ 6350 h 96647"/>
                <a:gd name="T4" fmla="*/ 44450 w 76200"/>
                <a:gd name="T5" fmla="*/ 20447 h 96647"/>
                <a:gd name="T6" fmla="*/ 76200 w 76200"/>
                <a:gd name="T7" fmla="*/ 20447 h 96647"/>
                <a:gd name="T8" fmla="*/ 38100 w 76200"/>
                <a:gd name="T9" fmla="*/ 96647 h 96647"/>
                <a:gd name="T10" fmla="*/ 0 w 76200"/>
                <a:gd name="T11" fmla="*/ 20447 h 96647"/>
                <a:gd name="T12" fmla="*/ 31750 w 76200"/>
                <a:gd name="T13" fmla="*/ 20447 h 96647"/>
                <a:gd name="T14" fmla="*/ 31750 w 76200"/>
                <a:gd name="T15" fmla="*/ 6350 h 96647"/>
                <a:gd name="T16" fmla="*/ 38100 w 76200"/>
                <a:gd name="T17" fmla="*/ 0 h 96647"/>
                <a:gd name="T18" fmla="*/ 0 w 76200"/>
                <a:gd name="T19" fmla="*/ 0 h 96647"/>
                <a:gd name="T20" fmla="*/ 76200 w 76200"/>
                <a:gd name="T21" fmla="*/ 96647 h 96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76200" h="96647">
                  <a:moveTo>
                    <a:pt x="38100" y="0"/>
                  </a:moveTo>
                  <a:cubicBezTo>
                    <a:pt x="41656" y="0"/>
                    <a:pt x="44450" y="2794"/>
                    <a:pt x="44450" y="6350"/>
                  </a:cubicBezTo>
                  <a:lnTo>
                    <a:pt x="44450" y="20447"/>
                  </a:lnTo>
                  <a:lnTo>
                    <a:pt x="76200" y="20447"/>
                  </a:lnTo>
                  <a:lnTo>
                    <a:pt x="38100" y="96647"/>
                  </a:lnTo>
                  <a:lnTo>
                    <a:pt x="0" y="20447"/>
                  </a:lnTo>
                  <a:lnTo>
                    <a:pt x="31750" y="20447"/>
                  </a:lnTo>
                  <a:lnTo>
                    <a:pt x="31750" y="6350"/>
                  </a:lnTo>
                  <a:cubicBezTo>
                    <a:pt x="31750" y="2794"/>
                    <a:pt x="34671" y="0"/>
                    <a:pt x="38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 sz="4400" b="1"/>
            </a:p>
          </p:txBody>
        </p:sp>
        <p:sp>
          <p:nvSpPr>
            <p:cNvPr id="129" name="Shape 3212"/>
            <p:cNvSpPr>
              <a:spLocks/>
            </p:cNvSpPr>
            <p:nvPr/>
          </p:nvSpPr>
          <p:spPr bwMode="auto">
            <a:xfrm>
              <a:off x="40482" y="27317"/>
              <a:ext cx="3429" cy="0"/>
            </a:xfrm>
            <a:custGeom>
              <a:avLst/>
              <a:gdLst>
                <a:gd name="T0" fmla="*/ 0 w 342900"/>
                <a:gd name="T1" fmla="*/ 342900 w 342900"/>
                <a:gd name="T2" fmla="*/ 0 w 342900"/>
                <a:gd name="T3" fmla="*/ 342900 w 3429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T2" t="0" r="T3" b="0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 sz="4400" b="1"/>
            </a:p>
          </p:txBody>
        </p:sp>
        <p:sp>
          <p:nvSpPr>
            <p:cNvPr id="130" name="Shape 3213"/>
            <p:cNvSpPr>
              <a:spLocks/>
            </p:cNvSpPr>
            <p:nvPr/>
          </p:nvSpPr>
          <p:spPr bwMode="auto">
            <a:xfrm>
              <a:off x="43568" y="27228"/>
              <a:ext cx="762" cy="4026"/>
            </a:xfrm>
            <a:custGeom>
              <a:avLst/>
              <a:gdLst>
                <a:gd name="T0" fmla="*/ 38100 w 76200"/>
                <a:gd name="T1" fmla="*/ 0 h 402590"/>
                <a:gd name="T2" fmla="*/ 44450 w 76200"/>
                <a:gd name="T3" fmla="*/ 6350 h 402590"/>
                <a:gd name="T4" fmla="*/ 44450 w 76200"/>
                <a:gd name="T5" fmla="*/ 326390 h 402590"/>
                <a:gd name="T6" fmla="*/ 76200 w 76200"/>
                <a:gd name="T7" fmla="*/ 326390 h 402590"/>
                <a:gd name="T8" fmla="*/ 38100 w 76200"/>
                <a:gd name="T9" fmla="*/ 402590 h 402590"/>
                <a:gd name="T10" fmla="*/ 0 w 76200"/>
                <a:gd name="T11" fmla="*/ 326390 h 402590"/>
                <a:gd name="T12" fmla="*/ 31750 w 76200"/>
                <a:gd name="T13" fmla="*/ 326390 h 402590"/>
                <a:gd name="T14" fmla="*/ 31750 w 76200"/>
                <a:gd name="T15" fmla="*/ 6350 h 402590"/>
                <a:gd name="T16" fmla="*/ 38100 w 76200"/>
                <a:gd name="T17" fmla="*/ 0 h 402590"/>
                <a:gd name="T18" fmla="*/ 0 w 76200"/>
                <a:gd name="T19" fmla="*/ 0 h 402590"/>
                <a:gd name="T20" fmla="*/ 76200 w 76200"/>
                <a:gd name="T21" fmla="*/ 402590 h 402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76200" h="402590">
                  <a:moveTo>
                    <a:pt x="38100" y="0"/>
                  </a:moveTo>
                  <a:cubicBezTo>
                    <a:pt x="41783" y="0"/>
                    <a:pt x="44450" y="2921"/>
                    <a:pt x="44450" y="6350"/>
                  </a:cubicBezTo>
                  <a:lnTo>
                    <a:pt x="44450" y="326390"/>
                  </a:lnTo>
                  <a:lnTo>
                    <a:pt x="76200" y="326390"/>
                  </a:lnTo>
                  <a:lnTo>
                    <a:pt x="38100" y="402590"/>
                  </a:lnTo>
                  <a:lnTo>
                    <a:pt x="0" y="326390"/>
                  </a:lnTo>
                  <a:lnTo>
                    <a:pt x="31750" y="326390"/>
                  </a:lnTo>
                  <a:lnTo>
                    <a:pt x="31750" y="6350"/>
                  </a:lnTo>
                  <a:cubicBezTo>
                    <a:pt x="31750" y="2921"/>
                    <a:pt x="34671" y="0"/>
                    <a:pt x="38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 sz="4400" b="1"/>
            </a:p>
          </p:txBody>
        </p:sp>
        <p:sp>
          <p:nvSpPr>
            <p:cNvPr id="131" name="Shape 3214"/>
            <p:cNvSpPr>
              <a:spLocks/>
            </p:cNvSpPr>
            <p:nvPr/>
          </p:nvSpPr>
          <p:spPr bwMode="auto">
            <a:xfrm>
              <a:off x="11698" y="20124"/>
              <a:ext cx="762" cy="12305"/>
            </a:xfrm>
            <a:custGeom>
              <a:avLst/>
              <a:gdLst>
                <a:gd name="T0" fmla="*/ 38100 w 76200"/>
                <a:gd name="T1" fmla="*/ 0 h 1230503"/>
                <a:gd name="T2" fmla="*/ 44450 w 76200"/>
                <a:gd name="T3" fmla="*/ 6350 h 1230503"/>
                <a:gd name="T4" fmla="*/ 44450 w 76200"/>
                <a:gd name="T5" fmla="*/ 1154303 h 1230503"/>
                <a:gd name="T6" fmla="*/ 76200 w 76200"/>
                <a:gd name="T7" fmla="*/ 1154303 h 1230503"/>
                <a:gd name="T8" fmla="*/ 38100 w 76200"/>
                <a:gd name="T9" fmla="*/ 1230503 h 1230503"/>
                <a:gd name="T10" fmla="*/ 0 w 76200"/>
                <a:gd name="T11" fmla="*/ 1154303 h 1230503"/>
                <a:gd name="T12" fmla="*/ 31750 w 76200"/>
                <a:gd name="T13" fmla="*/ 1154303 h 1230503"/>
                <a:gd name="T14" fmla="*/ 31750 w 76200"/>
                <a:gd name="T15" fmla="*/ 6350 h 1230503"/>
                <a:gd name="T16" fmla="*/ 38100 w 76200"/>
                <a:gd name="T17" fmla="*/ 0 h 1230503"/>
                <a:gd name="T18" fmla="*/ 0 w 76200"/>
                <a:gd name="T19" fmla="*/ 0 h 1230503"/>
                <a:gd name="T20" fmla="*/ 76200 w 76200"/>
                <a:gd name="T21" fmla="*/ 1230503 h 1230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76200" h="1230503">
                  <a:moveTo>
                    <a:pt x="38100" y="0"/>
                  </a:moveTo>
                  <a:cubicBezTo>
                    <a:pt x="41529" y="0"/>
                    <a:pt x="44450" y="2794"/>
                    <a:pt x="44450" y="6350"/>
                  </a:cubicBezTo>
                  <a:lnTo>
                    <a:pt x="44450" y="1154303"/>
                  </a:lnTo>
                  <a:lnTo>
                    <a:pt x="76200" y="1154303"/>
                  </a:lnTo>
                  <a:lnTo>
                    <a:pt x="38100" y="1230503"/>
                  </a:lnTo>
                  <a:lnTo>
                    <a:pt x="0" y="1154303"/>
                  </a:lnTo>
                  <a:lnTo>
                    <a:pt x="31750" y="1154303"/>
                  </a:lnTo>
                  <a:lnTo>
                    <a:pt x="31750" y="6350"/>
                  </a:lnTo>
                  <a:cubicBezTo>
                    <a:pt x="31750" y="2794"/>
                    <a:pt x="34544" y="0"/>
                    <a:pt x="38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 sz="4400" b="1"/>
            </a:p>
          </p:txBody>
        </p:sp>
        <p:sp>
          <p:nvSpPr>
            <p:cNvPr id="132" name="Shape 3215"/>
            <p:cNvSpPr>
              <a:spLocks/>
            </p:cNvSpPr>
            <p:nvPr/>
          </p:nvSpPr>
          <p:spPr bwMode="auto">
            <a:xfrm>
              <a:off x="21617" y="36741"/>
              <a:ext cx="5739" cy="762"/>
            </a:xfrm>
            <a:custGeom>
              <a:avLst/>
              <a:gdLst>
                <a:gd name="T0" fmla="*/ 497713 w 573913"/>
                <a:gd name="T1" fmla="*/ 0 h 76200"/>
                <a:gd name="T2" fmla="*/ 573913 w 573913"/>
                <a:gd name="T3" fmla="*/ 38100 h 76200"/>
                <a:gd name="T4" fmla="*/ 497713 w 573913"/>
                <a:gd name="T5" fmla="*/ 76200 h 76200"/>
                <a:gd name="T6" fmla="*/ 497713 w 573913"/>
                <a:gd name="T7" fmla="*/ 44450 h 76200"/>
                <a:gd name="T8" fmla="*/ 6350 w 573913"/>
                <a:gd name="T9" fmla="*/ 44450 h 76200"/>
                <a:gd name="T10" fmla="*/ 0 w 573913"/>
                <a:gd name="T11" fmla="*/ 38100 h 76200"/>
                <a:gd name="T12" fmla="*/ 6350 w 573913"/>
                <a:gd name="T13" fmla="*/ 31750 h 76200"/>
                <a:gd name="T14" fmla="*/ 497713 w 573913"/>
                <a:gd name="T15" fmla="*/ 31750 h 76200"/>
                <a:gd name="T16" fmla="*/ 497713 w 573913"/>
                <a:gd name="T17" fmla="*/ 0 h 76200"/>
                <a:gd name="T18" fmla="*/ 0 w 573913"/>
                <a:gd name="T19" fmla="*/ 0 h 76200"/>
                <a:gd name="T20" fmla="*/ 573913 w 573913"/>
                <a:gd name="T21" fmla="*/ 7620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573913" h="76200">
                  <a:moveTo>
                    <a:pt x="497713" y="0"/>
                  </a:moveTo>
                  <a:lnTo>
                    <a:pt x="573913" y="38100"/>
                  </a:lnTo>
                  <a:lnTo>
                    <a:pt x="497713" y="76200"/>
                  </a:lnTo>
                  <a:lnTo>
                    <a:pt x="497713" y="44450"/>
                  </a:lnTo>
                  <a:lnTo>
                    <a:pt x="6350" y="44450"/>
                  </a:lnTo>
                  <a:cubicBezTo>
                    <a:pt x="2794" y="44450"/>
                    <a:pt x="0" y="41783"/>
                    <a:pt x="0" y="38100"/>
                  </a:cubicBezTo>
                  <a:cubicBezTo>
                    <a:pt x="0" y="34671"/>
                    <a:pt x="2794" y="31750"/>
                    <a:pt x="6350" y="31750"/>
                  </a:cubicBezTo>
                  <a:lnTo>
                    <a:pt x="497713" y="31750"/>
                  </a:lnTo>
                  <a:lnTo>
                    <a:pt x="4977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 sz="4400" b="1"/>
            </a:p>
          </p:txBody>
        </p:sp>
        <p:sp>
          <p:nvSpPr>
            <p:cNvPr id="133" name="Shape 3216"/>
            <p:cNvSpPr>
              <a:spLocks/>
            </p:cNvSpPr>
            <p:nvPr/>
          </p:nvSpPr>
          <p:spPr bwMode="auto">
            <a:xfrm>
              <a:off x="37719" y="36747"/>
              <a:ext cx="4560" cy="762"/>
            </a:xfrm>
            <a:custGeom>
              <a:avLst/>
              <a:gdLst>
                <a:gd name="T0" fmla="*/ 76200 w 455930"/>
                <a:gd name="T1" fmla="*/ 0 h 76200"/>
                <a:gd name="T2" fmla="*/ 76200 w 455930"/>
                <a:gd name="T3" fmla="*/ 31750 h 76200"/>
                <a:gd name="T4" fmla="*/ 449580 w 455930"/>
                <a:gd name="T5" fmla="*/ 31750 h 76200"/>
                <a:gd name="T6" fmla="*/ 455930 w 455930"/>
                <a:gd name="T7" fmla="*/ 38100 h 76200"/>
                <a:gd name="T8" fmla="*/ 449580 w 455930"/>
                <a:gd name="T9" fmla="*/ 44450 h 76200"/>
                <a:gd name="T10" fmla="*/ 76200 w 455930"/>
                <a:gd name="T11" fmla="*/ 44450 h 76200"/>
                <a:gd name="T12" fmla="*/ 76200 w 455930"/>
                <a:gd name="T13" fmla="*/ 76200 h 76200"/>
                <a:gd name="T14" fmla="*/ 0 w 455930"/>
                <a:gd name="T15" fmla="*/ 38100 h 76200"/>
                <a:gd name="T16" fmla="*/ 76200 w 455930"/>
                <a:gd name="T17" fmla="*/ 0 h 76200"/>
                <a:gd name="T18" fmla="*/ 0 w 455930"/>
                <a:gd name="T19" fmla="*/ 0 h 76200"/>
                <a:gd name="T20" fmla="*/ 455930 w 455930"/>
                <a:gd name="T21" fmla="*/ 7620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55930" h="76200">
                  <a:moveTo>
                    <a:pt x="76200" y="0"/>
                  </a:moveTo>
                  <a:lnTo>
                    <a:pt x="76200" y="31750"/>
                  </a:lnTo>
                  <a:lnTo>
                    <a:pt x="449580" y="31750"/>
                  </a:lnTo>
                  <a:cubicBezTo>
                    <a:pt x="453136" y="31750"/>
                    <a:pt x="455930" y="34544"/>
                    <a:pt x="455930" y="38100"/>
                  </a:cubicBezTo>
                  <a:cubicBezTo>
                    <a:pt x="455930" y="41656"/>
                    <a:pt x="453136" y="44450"/>
                    <a:pt x="449580" y="44450"/>
                  </a:cubicBezTo>
                  <a:lnTo>
                    <a:pt x="76200" y="44450"/>
                  </a:lnTo>
                  <a:lnTo>
                    <a:pt x="76200" y="76200"/>
                  </a:lnTo>
                  <a:lnTo>
                    <a:pt x="0" y="381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 sz="4400" b="1"/>
            </a:p>
          </p:txBody>
        </p:sp>
      </p:grpSp>
    </p:spTree>
    <p:extLst>
      <p:ext uri="{BB962C8B-B14F-4D97-AF65-F5344CB8AC3E}">
        <p14:creationId xmlns:p14="http://schemas.microsoft.com/office/powerpoint/2010/main" val="27436566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864</Words>
  <Application>Microsoft Office PowerPoint</Application>
  <PresentationFormat>Широкоэкранный</PresentationFormat>
  <Paragraphs>311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Bodo Kudriashov Uz</vt:lpstr>
      <vt:lpstr>Calibri</vt:lpstr>
      <vt:lpstr>Calibri Light</vt:lpstr>
      <vt:lpstr>Times New Roman</vt:lpstr>
      <vt:lpstr>Тема Office</vt:lpstr>
      <vt:lpstr>TO’QIMACHILIK  TOLA  VA IPLARINING  SINFLANISHI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TO’QIMACHILIK TOLA VA IPLARINING SINFLANISHI</dc:title>
  <dc:creator>777</dc:creator>
  <cp:lastModifiedBy>777</cp:lastModifiedBy>
  <cp:revision>6</cp:revision>
  <dcterms:created xsi:type="dcterms:W3CDTF">2022-02-10T15:56:53Z</dcterms:created>
  <dcterms:modified xsi:type="dcterms:W3CDTF">2022-02-11T01:02:21Z</dcterms:modified>
</cp:coreProperties>
</file>