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0" r:id="rId10"/>
    <p:sldId id="263" r:id="rId11"/>
    <p:sldId id="264" r:id="rId12"/>
    <p:sldId id="269" r:id="rId13"/>
    <p:sldId id="265" r:id="rId14"/>
    <p:sldId id="266" r:id="rId15"/>
    <p:sldId id="268"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CE41B50-5953-4155-B621-B2EB14B34DF8}" type="datetimeFigureOut">
              <a:rPr lang="ru-RU" smtClean="0"/>
              <a:t>18.02.2022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148606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E41B50-5953-4155-B621-B2EB14B34DF8}" type="datetimeFigureOut">
              <a:rPr lang="ru-RU" smtClean="0"/>
              <a:t>18.02.2022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63363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E41B50-5953-4155-B621-B2EB14B34DF8}" type="datetimeFigureOut">
              <a:rPr lang="ru-RU" smtClean="0"/>
              <a:t>18.02.2022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5760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E41B50-5953-4155-B621-B2EB14B34DF8}" type="datetimeFigureOut">
              <a:rPr lang="ru-RU" smtClean="0"/>
              <a:t>18.02.2022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137291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CE41B50-5953-4155-B621-B2EB14B34DF8}" type="datetimeFigureOut">
              <a:rPr lang="ru-RU" smtClean="0"/>
              <a:t>18.02.2022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124561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CE41B50-5953-4155-B621-B2EB14B34DF8}" type="datetimeFigureOut">
              <a:rPr lang="ru-RU" smtClean="0"/>
              <a:t>18.02.2022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193096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CE41B50-5953-4155-B621-B2EB14B34DF8}" type="datetimeFigureOut">
              <a:rPr lang="ru-RU" smtClean="0"/>
              <a:t>18.02.2022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23888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CE41B50-5953-4155-B621-B2EB14B34DF8}" type="datetimeFigureOut">
              <a:rPr lang="ru-RU" smtClean="0"/>
              <a:t>18.02.2022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16693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CE41B50-5953-4155-B621-B2EB14B34DF8}" type="datetimeFigureOut">
              <a:rPr lang="ru-RU" smtClean="0"/>
              <a:t>18.02.2022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221532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CE41B50-5953-4155-B621-B2EB14B34DF8}" type="datetimeFigureOut">
              <a:rPr lang="ru-RU" smtClean="0"/>
              <a:t>18.02.2022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83298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CE41B50-5953-4155-B621-B2EB14B34DF8}" type="datetimeFigureOut">
              <a:rPr lang="ru-RU" smtClean="0"/>
              <a:t>18.02.2022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E60FF1-C712-485B-8DD6-916CEE34D836}" type="slidenum">
              <a:rPr lang="ru-RU" smtClean="0"/>
              <a:t>‹#›</a:t>
            </a:fld>
            <a:endParaRPr lang="ru-RU"/>
          </a:p>
        </p:txBody>
      </p:sp>
    </p:spTree>
    <p:extLst>
      <p:ext uri="{BB962C8B-B14F-4D97-AF65-F5344CB8AC3E}">
        <p14:creationId xmlns:p14="http://schemas.microsoft.com/office/powerpoint/2010/main" val="152180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41B50-5953-4155-B621-B2EB14B34DF8}" type="datetimeFigureOut">
              <a:rPr lang="ru-RU" smtClean="0"/>
              <a:t>18.02.2022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60FF1-C712-485B-8DD6-916CEE34D836}" type="slidenum">
              <a:rPr lang="ru-RU" smtClean="0"/>
              <a:t>‹#›</a:t>
            </a:fld>
            <a:endParaRPr lang="ru-RU"/>
          </a:p>
        </p:txBody>
      </p:sp>
    </p:spTree>
    <p:extLst>
      <p:ext uri="{BB962C8B-B14F-4D97-AF65-F5344CB8AC3E}">
        <p14:creationId xmlns:p14="http://schemas.microsoft.com/office/powerpoint/2010/main" val="371497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5527" y="365125"/>
            <a:ext cx="11707091" cy="1325563"/>
          </a:xfrm>
        </p:spPr>
        <p:txBody>
          <a:bodyPr>
            <a:noAutofit/>
          </a:bodyPr>
          <a:lstStyle/>
          <a:p>
            <a:pPr algn="ctr"/>
            <a:r>
              <a:rPr lang="ru-RU" sz="3600" b="1" dirty="0" smtClean="0">
                <a:latin typeface="Times New Roman" panose="02020603050405020304" pitchFamily="18" charset="0"/>
                <a:cs typeface="Times New Roman" panose="02020603050405020304" pitchFamily="18" charset="0"/>
              </a:rPr>
              <a:t/>
            </a:r>
            <a:br>
              <a:rPr lang="ru-RU"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POLIMERLARNING </a:t>
            </a:r>
            <a:r>
              <a:rPr lang="en-US" sz="3600" b="1" dirty="0">
                <a:latin typeface="Times New Roman" panose="02020603050405020304" pitchFamily="18" charset="0"/>
                <a:cs typeface="Times New Roman" panose="02020603050405020304" pitchFamily="18" charset="0"/>
              </a:rPr>
              <a:t>KIMYOVIY TARKIBI VA XOSSALARI. TABIIY TOLALARNI TASHKIL ETUVCHI MODDALARNING TUZILISHI</a:t>
            </a:r>
            <a:r>
              <a:rPr lang="ru-RU" sz="3600" b="1" dirty="0">
                <a:latin typeface="Times New Roman" panose="02020603050405020304" pitchFamily="18" charset="0"/>
                <a:cs typeface="Times New Roman" panose="02020603050405020304" pitchFamily="18" charset="0"/>
              </a:rPr>
              <a:t/>
            </a:r>
            <a:br>
              <a:rPr lang="ru-RU" sz="3600" b="1" dirty="0">
                <a:latin typeface="Times New Roman" panose="02020603050405020304" pitchFamily="18" charset="0"/>
                <a:cs typeface="Times New Roman" panose="02020603050405020304" pitchFamily="18" charset="0"/>
              </a:rPr>
            </a:b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374073" y="1995055"/>
            <a:ext cx="11568545" cy="4181908"/>
          </a:xfrm>
        </p:spPr>
        <p:txBody>
          <a:bodyPr>
            <a:noAutofit/>
          </a:bodyPr>
          <a:lstStyle/>
          <a:p>
            <a:pPr marL="0" indent="0" algn="just">
              <a:buNone/>
            </a:pPr>
            <a:r>
              <a:rPr lang="uz-Latn-UZ" sz="4000"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REJA</a:t>
            </a:r>
            <a:r>
              <a:rPr lang="en-US" sz="4000" b="1" dirty="0">
                <a:latin typeface="Times New Roman" panose="02020603050405020304" pitchFamily="18" charset="0"/>
                <a:cs typeface="Times New Roman" panose="02020603050405020304" pitchFamily="18" charset="0"/>
              </a:rPr>
              <a:t>:</a:t>
            </a:r>
            <a:endParaRPr lang="ru-RU" sz="4000" b="1" dirty="0">
              <a:latin typeface="Times New Roman" panose="02020603050405020304" pitchFamily="18" charset="0"/>
              <a:cs typeface="Times New Roman" panose="02020603050405020304" pitchFamily="18" charset="0"/>
            </a:endParaRPr>
          </a:p>
          <a:p>
            <a:pPr marL="0" lvl="0" indent="0" algn="just">
              <a:buNone/>
            </a:pPr>
            <a:r>
              <a:rPr lang="uz-Cyrl-UZ" sz="4000" b="1" dirty="0" smtClean="0">
                <a:latin typeface="Times New Roman" panose="02020603050405020304" pitchFamily="18" charset="0"/>
                <a:cs typeface="Times New Roman" panose="02020603050405020304" pitchFamily="18" charset="0"/>
              </a:rPr>
              <a:t>1. Tola </a:t>
            </a:r>
            <a:r>
              <a:rPr lang="uz-Cyrl-UZ" sz="4000" b="1" dirty="0">
                <a:latin typeface="Times New Roman" panose="02020603050405020304" pitchFamily="18" charset="0"/>
                <a:cs typeface="Times New Roman" panose="02020603050405020304" pitchFamily="18" charset="0"/>
              </a:rPr>
              <a:t>moddalarining molekula tuzilishi, polimer, molekulada </a:t>
            </a:r>
            <a:r>
              <a:rPr lang="uz-Cyrl-UZ" sz="4000" b="1" dirty="0" smtClean="0">
                <a:latin typeface="Times New Roman" panose="02020603050405020304" pitchFamily="18" charset="0"/>
                <a:cs typeface="Times New Roman" panose="02020603050405020304" pitchFamily="18" charset="0"/>
              </a:rPr>
              <a:t>elementla</a:t>
            </a:r>
            <a:r>
              <a:rPr lang="uz-Latn-UZ" sz="4000" b="1" dirty="0" smtClean="0">
                <a:latin typeface="Times New Roman" panose="02020603050405020304" pitchFamily="18" charset="0"/>
                <a:cs typeface="Times New Roman" panose="02020603050405020304" pitchFamily="18" charset="0"/>
              </a:rPr>
              <a:t>rn</a:t>
            </a:r>
            <a:r>
              <a:rPr lang="uz-Cyrl-UZ" sz="4000" b="1" dirty="0" smtClean="0">
                <a:latin typeface="Times New Roman" panose="02020603050405020304" pitchFamily="18" charset="0"/>
                <a:cs typeface="Times New Roman" panose="02020603050405020304" pitchFamily="18" charset="0"/>
              </a:rPr>
              <a:t>ing </a:t>
            </a:r>
            <a:r>
              <a:rPr lang="uz-Cyrl-UZ" sz="4000" b="1" dirty="0">
                <a:latin typeface="Times New Roman" panose="02020603050405020304" pitchFamily="18" charset="0"/>
                <a:cs typeface="Times New Roman" panose="02020603050405020304" pitchFamily="18" charset="0"/>
              </a:rPr>
              <a:t>tuzilishi, tolani tashkil etuvchi elementlar</a:t>
            </a:r>
            <a:endParaRPr lang="ru-RU" sz="4000" b="1" dirty="0">
              <a:latin typeface="Times New Roman" panose="02020603050405020304" pitchFamily="18" charset="0"/>
              <a:cs typeface="Times New Roman" panose="02020603050405020304" pitchFamily="18" charset="0"/>
            </a:endParaRPr>
          </a:p>
          <a:p>
            <a:pPr marL="0" lvl="0" indent="0" algn="just">
              <a:buNone/>
            </a:pPr>
            <a:r>
              <a:rPr lang="uz-Cyrl-UZ" sz="4000" b="1" dirty="0" smtClean="0">
                <a:latin typeface="Times New Roman" panose="02020603050405020304" pitchFamily="18" charset="0"/>
                <a:cs typeface="Times New Roman" panose="02020603050405020304" pitchFamily="18" charset="0"/>
              </a:rPr>
              <a:t>2.Elementla</a:t>
            </a:r>
            <a:r>
              <a:rPr lang="uz-Latn-UZ" sz="4000" b="1" dirty="0" smtClean="0">
                <a:latin typeface="Times New Roman" panose="02020603050405020304" pitchFamily="18" charset="0"/>
                <a:cs typeface="Times New Roman" panose="02020603050405020304" pitchFamily="18" charset="0"/>
              </a:rPr>
              <a:t>rn</a:t>
            </a:r>
            <a:r>
              <a:rPr lang="uz-Cyrl-UZ" sz="4000" b="1" dirty="0" smtClean="0">
                <a:latin typeface="Times New Roman" panose="02020603050405020304" pitchFamily="18" charset="0"/>
                <a:cs typeface="Times New Roman" panose="02020603050405020304" pitchFamily="18" charset="0"/>
              </a:rPr>
              <a:t>ing </a:t>
            </a:r>
            <a:r>
              <a:rPr lang="uz-Cyrl-UZ" sz="4000" b="1" dirty="0">
                <a:latin typeface="Times New Roman" panose="02020603050405020304" pitchFamily="18" charset="0"/>
                <a:cs typeface="Times New Roman" panose="02020603050405020304" pitchFamily="18" charset="0"/>
              </a:rPr>
              <a:t>o’zaro bog’lanishi, </a:t>
            </a:r>
            <a:r>
              <a:rPr lang="uz-Cyrl-UZ" sz="4000" b="1" dirty="0" smtClean="0">
                <a:latin typeface="Times New Roman" panose="02020603050405020304" pitchFamily="18" charset="0"/>
                <a:cs typeface="Times New Roman" panose="02020603050405020304" pitchFamily="18" charset="0"/>
              </a:rPr>
              <a:t>elementla</a:t>
            </a:r>
            <a:r>
              <a:rPr lang="uz-Latn-UZ" sz="4000" b="1" dirty="0" smtClean="0">
                <a:latin typeface="Times New Roman" panose="02020603050405020304" pitchFamily="18" charset="0"/>
                <a:cs typeface="Times New Roman" panose="02020603050405020304" pitchFamily="18" charset="0"/>
              </a:rPr>
              <a:t>rn</a:t>
            </a:r>
            <a:r>
              <a:rPr lang="uz-Cyrl-UZ" sz="4000" b="1" dirty="0" smtClean="0">
                <a:latin typeface="Times New Roman" panose="02020603050405020304" pitchFamily="18" charset="0"/>
                <a:cs typeface="Times New Roman" panose="02020603050405020304" pitchFamily="18" charset="0"/>
              </a:rPr>
              <a:t>ing </a:t>
            </a:r>
            <a:r>
              <a:rPr lang="uz-Cyrl-UZ" sz="4000" b="1" dirty="0">
                <a:latin typeface="Times New Roman" panose="02020603050405020304" pitchFamily="18" charset="0"/>
                <a:cs typeface="Times New Roman" panose="02020603050405020304" pitchFamily="18" charset="0"/>
              </a:rPr>
              <a:t>o’zaro joylanishi, polimerlaming tuzilishi, sellyulozaning tuzilishi va xususiyati, tola oqsil moddalarining tuzilishi</a:t>
            </a:r>
            <a:endParaRPr lang="ru-RU" sz="4000" b="1" dirty="0">
              <a:latin typeface="Times New Roman" panose="02020603050405020304" pitchFamily="18" charset="0"/>
              <a:cs typeface="Times New Roman" panose="02020603050405020304" pitchFamily="18" charset="0"/>
            </a:endParaRPr>
          </a:p>
          <a:p>
            <a:pPr algn="just"/>
            <a:endParaRPr lang="ru-RU"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29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3236" y="193965"/>
            <a:ext cx="11693237" cy="6186309"/>
          </a:xfrm>
          <a:prstGeom prst="rect">
            <a:avLst/>
          </a:prstGeom>
        </p:spPr>
        <p:txBody>
          <a:bodyPr wrap="square">
            <a:spAutoFit/>
          </a:bodyPr>
          <a:lstStyle/>
          <a:p>
            <a:pPr algn="just">
              <a:spcAft>
                <a:spcPts val="0"/>
              </a:spcAft>
            </a:pPr>
            <a:r>
              <a:rPr lang="ru-RU"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ea typeface="Times New Roman" panose="02020603050405020304" pitchFamily="18" charset="0"/>
                <a:cs typeface="Times New Roman" panose="02020603050405020304" pitchFamily="18" charset="0"/>
              </a:rPr>
              <a:t>Yondosh</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shox</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tarmoq</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larga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boshqa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makromolekulalar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bilan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kimyoviy</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aloqalarga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ega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bo’lmagan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makromolekulalar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chiziqli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deb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ataladi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agar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ularda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yondosh</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tarmoqlar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bo’lsa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unda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tarmoqlangan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shoxlangan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deb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nomlanadi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Makonli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tuzilishlarni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hosil</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qilgan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aloqalar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yuzdsa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makromolekulalar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to’rli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deb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ataladi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3600" b="1" dirty="0">
              <a:latin typeface="Bodo Kudriashov Uz"/>
              <a:ea typeface="Times New Roman" panose="02020603050405020304" pitchFamily="18" charset="0"/>
              <a:cs typeface="Times New Roman" panose="02020603050405020304" pitchFamily="18" charset="0"/>
            </a:endParaRPr>
          </a:p>
          <a:p>
            <a:r>
              <a:rPr lang="ru-RU" sz="3600" b="1" dirty="0" smtClean="0">
                <a:latin typeface="Times New Roman" panose="02020603050405020304" pitchFamily="18" charset="0"/>
                <a:ea typeface="Times New Roman" panose="02020603050405020304" pitchFamily="18" charset="0"/>
              </a:rPr>
              <a:t>	</a:t>
            </a:r>
            <a:r>
              <a:rPr lang="en-US" sz="3600" b="1" dirty="0" err="1" smtClean="0">
                <a:latin typeface="Times New Roman" panose="02020603050405020304" pitchFamily="18" charset="0"/>
                <a:ea typeface="Times New Roman" panose="02020603050405020304" pitchFamily="18" charset="0"/>
              </a:rPr>
              <a:t>Ko’pgina</a:t>
            </a:r>
            <a:r>
              <a:rPr lang="en-US" sz="3600" b="1" dirty="0" smtClean="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to’qimachilik</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tolalari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makromolekulalari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chiziqli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tuzilishga</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ega</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bo’lgan</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YuMBdan</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tashkil</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topgan</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ularga</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kiruvchi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atomlar</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o’rtasidagi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aloqalar</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kovalentli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ma’lum</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bir</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makonli</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yo’nalish</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bilan</a:t>
            </a:r>
            <a:r>
              <a:rPr lang="en-US" sz="3600" b="1" dirty="0">
                <a:latin typeface="Times New Roman" panose="02020603050405020304" pitchFamily="18" charset="0"/>
                <a:ea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rPr>
              <a:t>ifodalanadi</a:t>
            </a:r>
            <a:r>
              <a:rPr lang="en-US" sz="3600" b="1" dirty="0">
                <a:latin typeface="Times New Roman" panose="02020603050405020304" pitchFamily="18" charset="0"/>
                <a:ea typeface="Times New Roman" panose="02020603050405020304" pitchFamily="18" charset="0"/>
              </a:rPr>
              <a:t>. </a:t>
            </a:r>
            <a:endParaRPr lang="ru-RU" sz="3600" b="1" dirty="0"/>
          </a:p>
        </p:txBody>
      </p:sp>
    </p:spTree>
    <p:extLst>
      <p:ext uri="{BB962C8B-B14F-4D97-AF65-F5344CB8AC3E}">
        <p14:creationId xmlns:p14="http://schemas.microsoft.com/office/powerpoint/2010/main" val="255437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7091" y="249382"/>
            <a:ext cx="11817927" cy="6093976"/>
          </a:xfrm>
          <a:prstGeom prst="rect">
            <a:avLst/>
          </a:prstGeom>
        </p:spPr>
        <p:txBody>
          <a:bodyPr wrap="square">
            <a:spAutoFit/>
          </a:bodyPr>
          <a:lstStyle/>
          <a:p>
            <a:pPr algn="just">
              <a:spcAft>
                <a:spcPts val="0"/>
              </a:spcAft>
            </a:pPr>
            <a:r>
              <a:rPr lang="ru-RU" sz="5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ea typeface="Times New Roman" panose="02020603050405020304" pitchFamily="18" charset="0"/>
                <a:cs typeface="Times New Roman" panose="02020603050405020304" pitchFamily="18" charset="0"/>
              </a:rPr>
              <a:t>Bu</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makromolekulalarning</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bo’g’inlari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yoki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ularning</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qismlari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bir</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biriga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nisbatan</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belgilangan</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burchak</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ostida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joylashishiga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olib</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keladi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Ushbu</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burchaklar</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valentli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burchaklar</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deb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ataladi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qaysi</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atomlar</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o’rtasida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aloqa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mavjudligidan</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kelib</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chiqqan</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holda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qat’iy</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belgilangan</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qiymatga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cs typeface="Times New Roman" panose="02020603050405020304" pitchFamily="18" charset="0"/>
              </a:rPr>
              <a:t>ega</a:t>
            </a:r>
            <a:r>
              <a:rPr lang="en-US" sz="48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4800" b="1" dirty="0">
              <a:latin typeface="Bodo Kudriashov Uz"/>
              <a:ea typeface="Times New Roman" panose="02020603050405020304" pitchFamily="18" charset="0"/>
              <a:cs typeface="Times New Roman" panose="02020603050405020304" pitchFamily="18" charset="0"/>
            </a:endParaRPr>
          </a:p>
          <a:p>
            <a:r>
              <a:rPr lang="ru-RU" sz="4800" b="1" dirty="0" smtClean="0">
                <a:latin typeface="Times New Roman" panose="02020603050405020304" pitchFamily="18" charset="0"/>
                <a:ea typeface="Times New Roman" panose="02020603050405020304" pitchFamily="18" charset="0"/>
              </a:rPr>
              <a:t>	</a:t>
            </a:r>
            <a:endParaRPr lang="ru-RU" sz="4800" b="1" dirty="0"/>
          </a:p>
        </p:txBody>
      </p:sp>
    </p:spTree>
    <p:extLst>
      <p:ext uri="{BB962C8B-B14F-4D97-AF65-F5344CB8AC3E}">
        <p14:creationId xmlns:p14="http://schemas.microsoft.com/office/powerpoint/2010/main" val="3571642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5527" y="207818"/>
            <a:ext cx="11804073" cy="6740307"/>
          </a:xfrm>
          <a:prstGeom prst="rect">
            <a:avLst/>
          </a:prstGeom>
        </p:spPr>
        <p:txBody>
          <a:bodyPr wrap="square">
            <a:spAutoFit/>
          </a:bodyPr>
          <a:lstStyle/>
          <a:p>
            <a:pPr algn="just"/>
            <a:r>
              <a:rPr lang="en-US" sz="4800" b="1" dirty="0" err="1">
                <a:latin typeface="Times New Roman" panose="02020603050405020304" pitchFamily="18" charset="0"/>
                <a:ea typeface="Times New Roman" panose="02020603050405020304" pitchFamily="18" charset="0"/>
              </a:rPr>
              <a:t>Xususan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YuMB</a:t>
            </a:r>
            <a:r>
              <a:rPr lang="en-US" sz="4800" b="1" dirty="0">
                <a:latin typeface="Times New Roman" panose="02020603050405020304" pitchFamily="18" charset="0"/>
                <a:ea typeface="Times New Roman" panose="02020603050405020304" pitchFamily="18" charset="0"/>
              </a:rPr>
              <a:t> da </a:t>
            </a:r>
            <a:r>
              <a:rPr lang="en-US" sz="4800" b="1" dirty="0" err="1">
                <a:latin typeface="Times New Roman" panose="02020603050405020304" pitchFamily="18" charset="0"/>
                <a:ea typeface="Times New Roman" panose="02020603050405020304" pitchFamily="18" charset="0"/>
              </a:rPr>
              <a:t>ko’p</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uchraydigan</a:t>
            </a:r>
            <a:r>
              <a:rPr lang="en-US" sz="4800" b="1" dirty="0">
                <a:latin typeface="Times New Roman" panose="02020603050405020304" pitchFamily="18" charset="0"/>
                <a:ea typeface="Times New Roman" panose="02020603050405020304" pitchFamily="18" charset="0"/>
              </a:rPr>
              <a:t> S-S </a:t>
            </a:r>
            <a:r>
              <a:rPr lang="en-US" sz="4800" b="1" dirty="0" err="1">
                <a:latin typeface="Times New Roman" panose="02020603050405020304" pitchFamily="18" charset="0"/>
                <a:ea typeface="Times New Roman" panose="02020603050405020304" pitchFamily="18" charset="0"/>
              </a:rPr>
              <a:t>aloqasi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uglerod-uglerod</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oddiy</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aloqasi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uchun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valentlik</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burchagi</a:t>
            </a:r>
            <a:r>
              <a:rPr lang="en-US" sz="4800" b="1" dirty="0">
                <a:latin typeface="Times New Roman" panose="02020603050405020304" pitchFamily="18" charset="0"/>
                <a:ea typeface="Times New Roman" panose="02020603050405020304" pitchFamily="18" charset="0"/>
              </a:rPr>
              <a:t> </a:t>
            </a:r>
            <a:r>
              <a:rPr lang="ru-RU" sz="4800" b="1" dirty="0">
                <a:latin typeface="Times New Roman" panose="02020603050405020304" pitchFamily="18" charset="0"/>
                <a:ea typeface="Segoe UI Symbol" panose="020B0502040204020203" pitchFamily="34" charset="0"/>
              </a:rPr>
              <a:t>φ</a:t>
            </a:r>
            <a:r>
              <a:rPr lang="en-US" sz="4800" b="1" dirty="0">
                <a:latin typeface="Times New Roman" panose="02020603050405020304" pitchFamily="18" charset="0"/>
                <a:ea typeface="Times New Roman" panose="02020603050405020304" pitchFamily="18" charset="0"/>
              </a:rPr>
              <a:t>= 109°28’. </a:t>
            </a:r>
            <a:r>
              <a:rPr lang="en-US" sz="4800" b="1" dirty="0" err="1">
                <a:latin typeface="Times New Roman" panose="02020603050405020304" pitchFamily="18" charset="0"/>
                <a:ea typeface="Times New Roman" panose="02020603050405020304" pitchFamily="18" charset="0"/>
              </a:rPr>
              <a:t>Buning</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natijasida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oxiriga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qadar</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to’g’irlangan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molekula</a:t>
            </a:r>
            <a:r>
              <a:rPr lang="en-US" sz="4800" b="1" dirty="0">
                <a:latin typeface="Times New Roman" panose="02020603050405020304" pitchFamily="18" charset="0"/>
                <a:ea typeface="Times New Roman" panose="02020603050405020304" pitchFamily="18" charset="0"/>
              </a:rPr>
              <a:t> 2, a </a:t>
            </a:r>
            <a:r>
              <a:rPr lang="en-US" sz="4800" b="1" dirty="0" err="1">
                <a:latin typeface="Times New Roman" panose="02020603050405020304" pitchFamily="18" charset="0"/>
                <a:ea typeface="Times New Roman" panose="02020603050405020304" pitchFamily="18" charset="0"/>
              </a:rPr>
              <a:t>rasmda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tasvirlangan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ko’rinishga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ega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bo’lishi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mumkin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Bo’g’inlar</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shartli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ravishda</a:t>
            </a:r>
            <a:r>
              <a:rPr lang="en-US" sz="4800" b="1" dirty="0">
                <a:latin typeface="Times New Roman" panose="02020603050405020304" pitchFamily="18" charset="0"/>
                <a:ea typeface="Times New Roman" panose="02020603050405020304" pitchFamily="18" charset="0"/>
              </a:rPr>
              <a:t> u </a:t>
            </a:r>
            <a:r>
              <a:rPr lang="en-US" sz="4800" b="1" dirty="0" err="1">
                <a:latin typeface="Times New Roman" panose="02020603050405020304" pitchFamily="18" charset="0"/>
                <a:ea typeface="Times New Roman" panose="02020603050405020304" pitchFamily="18" charset="0"/>
              </a:rPr>
              <a:t>yoki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bu</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valentlik</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burchaklari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ostida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joylashgan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to’g’ri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kesimlarda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ifodalangan</a:t>
            </a:r>
            <a:r>
              <a:rPr lang="en-US" sz="4800" b="1" dirty="0">
                <a:latin typeface="Times New Roman" panose="02020603050405020304" pitchFamily="18" charset="0"/>
                <a:ea typeface="Times New Roman" panose="02020603050405020304" pitchFamily="18" charset="0"/>
              </a:rPr>
              <a:t>. </a:t>
            </a:r>
            <a:endParaRPr lang="ru-RU" sz="4800" b="1" dirty="0"/>
          </a:p>
        </p:txBody>
      </p:sp>
    </p:spTree>
    <p:extLst>
      <p:ext uri="{BB962C8B-B14F-4D97-AF65-F5344CB8AC3E}">
        <p14:creationId xmlns:p14="http://schemas.microsoft.com/office/powerpoint/2010/main" val="297791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4799" y="277091"/>
            <a:ext cx="11651673" cy="5632311"/>
          </a:xfrm>
          <a:prstGeom prst="rect">
            <a:avLst/>
          </a:prstGeom>
        </p:spPr>
        <p:txBody>
          <a:bodyPr wrap="square">
            <a:spAutoFit/>
          </a:bodyPr>
          <a:lstStyle/>
          <a:p>
            <a:pPr algn="just">
              <a:spcAft>
                <a:spcPts val="0"/>
              </a:spcAft>
            </a:pPr>
            <a:r>
              <a:rPr lang="ru-RU"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ea typeface="Times New Roman" panose="02020603050405020304" pitchFamily="18" charset="0"/>
                <a:cs typeface="Times New Roman" panose="02020603050405020304" pitchFamily="18" charset="0"/>
              </a:rPr>
              <a:t>Odatdagi</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haroratda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to’qimachilik</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tolalarni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tashkil</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qiluvchi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polimer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moddalar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ikki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fazali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holat-kristal</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amorf</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holatlarida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bo’lishi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mumkin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bo’lgan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qattiq</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jismlar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ko’rinishida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Birinchisi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qo’shni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makromolekulalarning</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ayrim</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bo’g’inlari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miqdorining</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bir-biriga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nisbatan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geometrik</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to’g’ri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joylashuvining</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mavjudligi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bilan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belgilanadi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buning</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natijasida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unchalik</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katta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bo’lmagan</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kristalli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sohalar-kristallitlar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hosil</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Amorfli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holatga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makromolekular</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ularning</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alohida</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bo’g’inlarining</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tartibsiz</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joylashuvi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xos</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ea typeface="Times New Roman" panose="02020603050405020304" pitchFamily="18" charset="0"/>
                <a:cs typeface="Times New Roman" panose="02020603050405020304" pitchFamily="18" charset="0"/>
              </a:rPr>
              <a:t>bo’ladi</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3600" b="1" dirty="0">
              <a:latin typeface="Bodo Kudriashov Uz"/>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398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0945" y="110836"/>
            <a:ext cx="11901055" cy="6432530"/>
          </a:xfrm>
          <a:prstGeom prst="rect">
            <a:avLst/>
          </a:prstGeom>
        </p:spPr>
        <p:txBody>
          <a:bodyPr wrap="square">
            <a:spAutoFit/>
          </a:bodyPr>
          <a:lstStyle/>
          <a:p>
            <a:pPr algn="just">
              <a:spcAft>
                <a:spcPts val="0"/>
              </a:spcAft>
            </a:pPr>
            <a:r>
              <a:rPr lang="ru-RU" sz="4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ea typeface="Times New Roman" panose="02020603050405020304" pitchFamily="18" charset="0"/>
                <a:cs typeface="Times New Roman" panose="02020603050405020304" pitchFamily="18" charset="0"/>
              </a:rPr>
              <a:t>Kristallitlarning</a:t>
            </a:r>
            <a:r>
              <a:rPr lang="en-US" sz="4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shakllanishida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ishtirok</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etuvchi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uzun</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chiziqli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makromolekulalar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ularga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o’zlarining</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faqat</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bir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qism</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bo’g’inlarini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berishadi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shuning</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uchun</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tola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hosil</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qiluvchi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polimerlar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odatda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butunlay</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kristall</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tuzilishga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ega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bo’lmaydi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Ularda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harqalay</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oz</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bo’lsada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amorf</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qismlar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ya’ni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ikkala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fazali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holat</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Bunday</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polimerlarni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ko’p</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hollarda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amorf-kristalli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deb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atashadi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4400" b="1" dirty="0">
              <a:latin typeface="Bodo Kudriashov Uz"/>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421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9381" y="166256"/>
            <a:ext cx="11707091" cy="5509200"/>
          </a:xfrm>
          <a:prstGeom prst="rect">
            <a:avLst/>
          </a:prstGeom>
        </p:spPr>
        <p:txBody>
          <a:bodyPr wrap="square">
            <a:spAutoFit/>
          </a:bodyPr>
          <a:lstStyle/>
          <a:p>
            <a:pPr algn="just">
              <a:spcAft>
                <a:spcPts val="0"/>
              </a:spcAft>
            </a:pPr>
            <a:r>
              <a:rPr lang="uz-Latn-UZ" sz="4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ea typeface="Times New Roman" panose="02020603050405020304" pitchFamily="18" charset="0"/>
                <a:cs typeface="Times New Roman" panose="02020603050405020304" pitchFamily="18" charset="0"/>
              </a:rPr>
              <a:t>Bir</a:t>
            </a:r>
            <a:r>
              <a:rPr lang="en-US" sz="4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biriga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parallel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joylashgan</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YuMB</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tolalari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makromolekulalari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chiziqli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agregatlar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tola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hosil</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qiluvchi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polimerlarning</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molekulyar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usti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tuzilishining</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asosiy</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qismi-fibrillarni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hosil</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qiluvchi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mikrofibrillar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deb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nomlangan</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markomolekulalar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taxlamlarini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hosil</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qiladi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Fibrillar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o’z</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navbatida</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turli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shakldagi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molekulyar</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usti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yirikroq</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hosilalarni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cs typeface="Times New Roman" panose="02020603050405020304" pitchFamily="18" charset="0"/>
              </a:rPr>
              <a:t>yaratadi</a:t>
            </a:r>
            <a:r>
              <a:rPr lang="en-US" sz="4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4400" b="1" dirty="0">
              <a:latin typeface="Bodo Kudriashov Uz"/>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298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6255" y="318655"/>
            <a:ext cx="11831781" cy="6186309"/>
          </a:xfrm>
          <a:prstGeom prst="rect">
            <a:avLst/>
          </a:prstGeom>
        </p:spPr>
        <p:txBody>
          <a:bodyPr wrap="square">
            <a:spAutoFit/>
          </a:bodyPr>
          <a:lstStyle/>
          <a:p>
            <a:pPr algn="just">
              <a:spcAft>
                <a:spcPts val="0"/>
              </a:spcAft>
            </a:pP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	Tabiiy </a:t>
            </a:r>
            <a:r>
              <a:rPr lang="uz-Cyrl-UZ" sz="3600" b="1" dirty="0">
                <a:latin typeface="Times New Roman" panose="02020603050405020304" pitchFamily="18" charset="0"/>
                <a:ea typeface="Times New Roman" panose="02020603050405020304" pitchFamily="18" charset="0"/>
                <a:cs typeface="Times New Roman" panose="02020603050405020304" pitchFamily="18" charset="0"/>
              </a:rPr>
              <a:t>va kimyoviy tolalarning xususiyatlari va sifat ko’rsatkichlari ko’p jihatdan ularni tashkil qilgan moddalarning xususiyatlari bilan belgilanadi.  </a:t>
            </a:r>
            <a:endParaRPr lang="ru-RU" sz="3600" b="1" dirty="0">
              <a:latin typeface="Bodo Kudriashov Uz"/>
              <a:ea typeface="Times New Roman" panose="02020603050405020304" pitchFamily="18" charset="0"/>
              <a:cs typeface="Times New Roman" panose="02020603050405020304" pitchFamily="18" charset="0"/>
            </a:endParaRPr>
          </a:p>
          <a:p>
            <a:pPr algn="just">
              <a:spcAft>
                <a:spcPts val="0"/>
              </a:spcAft>
            </a:pPr>
            <a:r>
              <a:rPr lang="uz-Cyrl-UZ" sz="3600" b="1" i="1" dirty="0">
                <a:latin typeface="Times New Roman" panose="02020603050405020304" pitchFamily="18" charset="0"/>
                <a:ea typeface="Times New Roman" panose="02020603050405020304" pitchFamily="18" charset="0"/>
                <a:cs typeface="Times New Roman" panose="02020603050405020304" pitchFamily="18" charset="0"/>
              </a:rPr>
              <a:t>To’qimachilik tolalarini tashkil qilgan asosiy moddalar </a:t>
            </a:r>
            <a:r>
              <a:rPr lang="uz-Cyrl-UZ" sz="3600" b="1"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Y</a:t>
            </a:r>
            <a:r>
              <a:rPr lang="uz-Latn-UZ" sz="3600" b="1" dirty="0" smtClean="0">
                <a:latin typeface="Times New Roman" panose="02020603050405020304" pitchFamily="18" charset="0"/>
                <a:ea typeface="Times New Roman" panose="02020603050405020304" pitchFamily="18" charset="0"/>
                <a:cs typeface="Times New Roman" panose="02020603050405020304" pitchFamily="18" charset="0"/>
              </a:rPr>
              <a:t>U</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QORI MOLEKULYАRLI </a:t>
            </a:r>
            <a:r>
              <a:rPr lang="uz-Cyrl-UZ" sz="3600" b="1" dirty="0">
                <a:latin typeface="Times New Roman" panose="02020603050405020304" pitchFamily="18" charset="0"/>
                <a:ea typeface="Times New Roman" panose="02020603050405020304" pitchFamily="18" charset="0"/>
                <a:cs typeface="Times New Roman" panose="02020603050405020304" pitchFamily="18" charset="0"/>
              </a:rPr>
              <a:t>ORGANIK BIRIKMALAR hisoblanadi (YuMB). Ular </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shuningdek</a:t>
            </a:r>
            <a:r>
              <a:rPr lang="uz-Latn-UZ"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600" b="1" dirty="0">
                <a:latin typeface="Times New Roman" panose="02020603050405020304" pitchFamily="18" charset="0"/>
                <a:ea typeface="Times New Roman" panose="02020603050405020304" pitchFamily="18" charset="0"/>
                <a:cs typeface="Times New Roman" panose="02020603050405020304" pitchFamily="18" charset="0"/>
              </a:rPr>
              <a:t>polimerlar deb ham nomlanadi, bu esa unchalik to’g’ri emas, chunki ular yuqorimolekulyarning faqat bir qisminigina tashkil qilishadi. To’qimachilik tolalarini tashkil qiluvchi yoki ularni olish uchun qo’llaniluvchi </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polimerlar</a:t>
            </a:r>
            <a:r>
              <a:rPr lang="uz-Latn-UZ"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Latn-UZ" sz="3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tola </a:t>
            </a:r>
            <a:r>
              <a:rPr lang="uz-Cyrl-UZ" sz="3600" b="1" dirty="0">
                <a:latin typeface="Times New Roman" panose="02020603050405020304" pitchFamily="18" charset="0"/>
                <a:ea typeface="Times New Roman" panose="02020603050405020304" pitchFamily="18" charset="0"/>
                <a:cs typeface="Times New Roman" panose="02020603050405020304" pitchFamily="18" charset="0"/>
              </a:rPr>
              <a:t>hosil qiluvchi moddalar deb nomlanadi.  </a:t>
            </a:r>
            <a:endParaRPr lang="ru-RU" sz="3600" b="1" dirty="0">
              <a:latin typeface="Bodo Kudriashov Uz"/>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117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655" y="263236"/>
            <a:ext cx="11540836" cy="6247864"/>
          </a:xfrm>
          <a:prstGeom prst="rect">
            <a:avLst/>
          </a:prstGeom>
        </p:spPr>
        <p:txBody>
          <a:bodyPr wrap="square">
            <a:spAutoFit/>
          </a:bodyPr>
          <a:lstStyle/>
          <a:p>
            <a:pPr algn="just">
              <a:spcAft>
                <a:spcPts val="0"/>
              </a:spcAft>
            </a:pPr>
            <a:r>
              <a:rPr lang="uz-Cyrl-UZ" sz="4000" b="1" dirty="0" smtClean="0">
                <a:latin typeface="Times New Roman" panose="02020603050405020304" pitchFamily="18" charset="0"/>
                <a:ea typeface="Times New Roman" panose="02020603050405020304" pitchFamily="18" charset="0"/>
                <a:cs typeface="Times New Roman" panose="02020603050405020304" pitchFamily="18" charset="0"/>
              </a:rPr>
              <a:t>	YuMB </a:t>
            </a:r>
            <a:r>
              <a:rPr lang="uz-Cyrl-UZ" sz="4000" b="1" dirty="0">
                <a:latin typeface="Times New Roman" panose="02020603050405020304" pitchFamily="18" charset="0"/>
                <a:ea typeface="Times New Roman" panose="02020603050405020304" pitchFamily="18" charset="0"/>
                <a:cs typeface="Times New Roman" panose="02020603050405020304" pitchFamily="18" charset="0"/>
              </a:rPr>
              <a:t>ning eng asosiy xususiyatlariga quyidagilar </a:t>
            </a:r>
            <a:r>
              <a:rPr lang="uz-Cyrl-UZ" sz="4000" b="1" dirty="0" smtClean="0">
                <a:latin typeface="Times New Roman" panose="02020603050405020304" pitchFamily="18" charset="0"/>
                <a:ea typeface="Times New Roman" panose="02020603050405020304" pitchFamily="18" charset="0"/>
                <a:cs typeface="Times New Roman" panose="02020603050405020304" pitchFamily="18" charset="0"/>
              </a:rPr>
              <a:t>kiradi</a:t>
            </a:r>
            <a:r>
              <a:rPr lang="ru-RU" sz="4000" b="1" dirty="0">
                <a:latin typeface="Times New Roman" panose="02020603050405020304" pitchFamily="18" charset="0"/>
                <a:ea typeface="Times New Roman" panose="02020603050405020304" pitchFamily="18" charset="0"/>
                <a:cs typeface="Times New Roman" panose="02020603050405020304" pitchFamily="18" charset="0"/>
              </a:rPr>
              <a:t>:</a:t>
            </a:r>
            <a:r>
              <a:rPr lang="uz-Cyrl-UZ" sz="4000" b="1"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ru-RU" sz="4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uz-Latn-UZ" sz="4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4000" b="1" dirty="0" smtClean="0">
                <a:latin typeface="Times New Roman" panose="02020603050405020304" pitchFamily="18" charset="0"/>
                <a:ea typeface="Times New Roman" panose="02020603050405020304" pitchFamily="18" charset="0"/>
                <a:cs typeface="Times New Roman" panose="02020603050405020304" pitchFamily="18" charset="0"/>
              </a:rPr>
              <a:t>YuMB </a:t>
            </a:r>
            <a:r>
              <a:rPr lang="uz-Cyrl-UZ" sz="4000" b="1" dirty="0">
                <a:latin typeface="Times New Roman" panose="02020603050405020304" pitchFamily="18" charset="0"/>
                <a:ea typeface="Times New Roman" panose="02020603050405020304" pitchFamily="18" charset="0"/>
                <a:cs typeface="Times New Roman" panose="02020603050405020304" pitchFamily="18" charset="0"/>
              </a:rPr>
              <a:t>molekulalari bir-biri </a:t>
            </a:r>
            <a:r>
              <a:rPr lang="uz-Cyrl-UZ" sz="4000" b="1" dirty="0" smtClean="0">
                <a:latin typeface="Times New Roman" panose="02020603050405020304" pitchFamily="18" charset="0"/>
                <a:ea typeface="Times New Roman" panose="02020603050405020304" pitchFamily="18" charset="0"/>
                <a:cs typeface="Times New Roman" panose="02020603050405020304" pitchFamily="18" charset="0"/>
              </a:rPr>
              <a:t>bilan </a:t>
            </a:r>
            <a:r>
              <a:rPr lang="uz-Cyrl-UZ" sz="4000" b="1" dirty="0">
                <a:latin typeface="Times New Roman" panose="02020603050405020304" pitchFamily="18" charset="0"/>
                <a:ea typeface="Times New Roman" panose="02020603050405020304" pitchFamily="18" charset="0"/>
                <a:cs typeface="Times New Roman" panose="02020603050405020304" pitchFamily="18" charset="0"/>
              </a:rPr>
              <a:t>kimyoviy (asosan ma’lum bir bo’shliqda yo’nalish xos bo’lgan kovalentli) aloqalar orqali bog’langan ko’p sonli (yuzlab va minglab) atomlardan tashkil topgan. Bunday molekulalar makromolekulalar deb ataladi. Ular molekulyar vazni 10</a:t>
            </a:r>
            <a:r>
              <a:rPr lang="uz-Cyrl-UZ" sz="4000" b="1" baseline="30000" dirty="0">
                <a:latin typeface="Times New Roman" panose="02020603050405020304" pitchFamily="18" charset="0"/>
                <a:ea typeface="Times New Roman" panose="02020603050405020304" pitchFamily="18" charset="0"/>
                <a:cs typeface="Times New Roman" panose="02020603050405020304" pitchFamily="18" charset="0"/>
              </a:rPr>
              <a:t>3</a:t>
            </a:r>
            <a:r>
              <a:rPr lang="uz-Cyrl-UZ" sz="4000" b="1" dirty="0">
                <a:latin typeface="Times New Roman" panose="02020603050405020304" pitchFamily="18" charset="0"/>
                <a:ea typeface="Times New Roman" panose="02020603050405020304" pitchFamily="18" charset="0"/>
                <a:cs typeface="Times New Roman" panose="02020603050405020304" pitchFamily="18" charset="0"/>
              </a:rPr>
              <a:t> dan yuqori bo’lgan va hattoki ayrim hollarda 10</a:t>
            </a:r>
            <a:r>
              <a:rPr lang="uz-Cyrl-UZ" sz="4000" b="1" baseline="30000" dirty="0">
                <a:latin typeface="Times New Roman" panose="02020603050405020304" pitchFamily="18" charset="0"/>
                <a:ea typeface="Times New Roman" panose="02020603050405020304" pitchFamily="18" charset="0"/>
                <a:cs typeface="Times New Roman" panose="02020603050405020304" pitchFamily="18" charset="0"/>
              </a:rPr>
              <a:t>6</a:t>
            </a:r>
            <a:r>
              <a:rPr lang="uz-Cyrl-UZ" sz="4000" b="1" dirty="0">
                <a:latin typeface="Times New Roman" panose="02020603050405020304" pitchFamily="18" charset="0"/>
                <a:ea typeface="Times New Roman" panose="02020603050405020304" pitchFamily="18" charset="0"/>
                <a:cs typeface="Times New Roman" panose="02020603050405020304" pitchFamily="18" charset="0"/>
              </a:rPr>
              <a:t>...10</a:t>
            </a:r>
            <a:r>
              <a:rPr lang="uz-Cyrl-UZ" sz="4000" b="1"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uz-Cyrl-UZ" sz="4000" b="1" dirty="0">
                <a:latin typeface="Times New Roman" panose="02020603050405020304" pitchFamily="18" charset="0"/>
                <a:ea typeface="Times New Roman" panose="02020603050405020304" pitchFamily="18" charset="0"/>
                <a:cs typeface="Times New Roman" panose="02020603050405020304" pitchFamily="18" charset="0"/>
              </a:rPr>
              <a:t> gacha yetuvchi molekulyar vaznga </a:t>
            </a:r>
            <a:r>
              <a:rPr lang="uz-Cyrl-UZ" sz="4000" b="1" dirty="0" smtClean="0">
                <a:latin typeface="Times New Roman" panose="02020603050405020304" pitchFamily="18" charset="0"/>
                <a:ea typeface="Times New Roman" panose="02020603050405020304" pitchFamily="18" charset="0"/>
                <a:cs typeface="Times New Roman" panose="02020603050405020304" pitchFamily="18" charset="0"/>
              </a:rPr>
              <a:t>ega</a:t>
            </a:r>
            <a:r>
              <a:rPr lang="uz-Latn-UZ" sz="40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ru-RU"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90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9381" y="290945"/>
            <a:ext cx="11651673" cy="6247864"/>
          </a:xfrm>
          <a:prstGeom prst="rect">
            <a:avLst/>
          </a:prstGeom>
        </p:spPr>
        <p:txBody>
          <a:bodyPr wrap="square">
            <a:spAutoFit/>
          </a:bodyPr>
          <a:lstStyle/>
          <a:p>
            <a:pPr lvl="0" algn="just" fontAlgn="base">
              <a:spcAft>
                <a:spcPts val="0"/>
              </a:spcAft>
              <a:buClr>
                <a:srgbClr val="000000"/>
              </a:buClr>
              <a:buSzPts val="1400"/>
            </a:pPr>
            <a:r>
              <a:rPr lang="uz-Cyrl-UZ" sz="40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uz-Cyrl-UZ" sz="4000" b="1"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Makromolekulalar </a:t>
            </a:r>
            <a:r>
              <a:rPr lang="uz-Cyrl-UZ" sz="40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bo’g’inlar deb nomlanuvchi bir yoki bir necha turdagi ko’p miqdordagi takrorlanuvchi atomlardan tashkil topgan. Takrorlanuvchi bo’g’inlar soni polimerlashtirish koeffitsienti yoki darajasi (PD) deb ataladi. Turli yuqori molekulyarli birikmalarda PD o’rtacha bir necha yuzdan bir necha o’ng minggacha kattalikka ega bo’ladi. PD </a:t>
            </a:r>
            <a:r>
              <a:rPr lang="uz-Cyrl-UZ" sz="4000" b="1"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bor yo’g’i </a:t>
            </a:r>
            <a:r>
              <a:rPr lang="uz-Cyrl-UZ" sz="40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bir necha birlik yoki o’nlikni tashkil qilgan birikmalar </a:t>
            </a:r>
            <a:r>
              <a:rPr lang="uz-Cyrl-UZ" sz="4000" b="1" i="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oligomerlar</a:t>
            </a:r>
            <a:r>
              <a:rPr lang="uz-Cyrl-UZ" sz="40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deb nomlanadi.  </a:t>
            </a:r>
            <a:endParaRPr lang="ru-RU" sz="40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8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5636" y="346364"/>
            <a:ext cx="11526982" cy="6186309"/>
          </a:xfrm>
          <a:prstGeom prst="rect">
            <a:avLst/>
          </a:prstGeom>
        </p:spPr>
        <p:txBody>
          <a:bodyPr wrap="square">
            <a:spAutoFit/>
          </a:bodyPr>
          <a:lstStyle/>
          <a:p>
            <a:pPr lvl="0" algn="just" fontAlgn="base">
              <a:spcAft>
                <a:spcPts val="0"/>
              </a:spcAft>
              <a:buClr>
                <a:srgbClr val="000000"/>
              </a:buClr>
              <a:buSzPts val="1400"/>
            </a:pPr>
            <a:r>
              <a:rPr lang="uz-Cyrl-UZ" sz="3600" b="1"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Bir </a:t>
            </a:r>
            <a:r>
              <a:rPr lang="uz-Cyrl-UZ" sz="36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xil kimyoviy tarkibli YuMB ning alohida makromolekulalarining bo’g’inlar soni ancha farq qilishi mumkin. Ularning ushbu xususiyati polidisperslik deb ataladi. Shuning uchun YuMB larga nisbatan,molekulyar vazni ancha o’zgarib tursada, o’rtacha molekulyar vazn haqida gapirish mumkin.  </a:t>
            </a:r>
            <a:endParaRPr lang="ru-RU" sz="36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uz-Cyrl-UZ" sz="3600" b="1" dirty="0" smtClean="0">
                <a:latin typeface="Times New Roman" panose="02020603050405020304" pitchFamily="18" charset="0"/>
                <a:ea typeface="Times New Roman" panose="02020603050405020304" pitchFamily="18" charset="0"/>
                <a:cs typeface="Times New Roman" panose="02020603050405020304" pitchFamily="18" charset="0"/>
              </a:rPr>
              <a:t>	YuMB </a:t>
            </a:r>
            <a:r>
              <a:rPr lang="uz-Cyrl-UZ" sz="3600" b="1" dirty="0">
                <a:latin typeface="Times New Roman" panose="02020603050405020304" pitchFamily="18" charset="0"/>
                <a:ea typeface="Times New Roman" panose="02020603050405020304" pitchFamily="18" charset="0"/>
                <a:cs typeface="Times New Roman" panose="02020603050405020304" pitchFamily="18" charset="0"/>
              </a:rPr>
              <a:t>ning ushbu xususiyatlari ularning bir qator boshqa xususiyatlarini belgilaydi. Masalan, katta molekulyar vaznni e’tiborga olsak, YuMB ning gazsimon holatga o’tishi mumkin emas, ularning eritmalari esa katta cho’ziluvchanlikka ega.</a:t>
            </a:r>
            <a:endParaRPr lang="ru-RU" sz="3600" b="1" dirty="0">
              <a:latin typeface="Bodo Kudriashov Uz"/>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211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3236" y="221674"/>
            <a:ext cx="11665528" cy="5509200"/>
          </a:xfrm>
          <a:prstGeom prst="rect">
            <a:avLst/>
          </a:prstGeom>
        </p:spPr>
        <p:txBody>
          <a:bodyPr wrap="square">
            <a:spAutoFit/>
          </a:bodyPr>
          <a:lstStyle/>
          <a:p>
            <a:pPr algn="just"/>
            <a:r>
              <a:rPr lang="uz-Cyrl-UZ" sz="4400" b="1" dirty="0" smtClean="0">
                <a:latin typeface="Times New Roman" panose="02020603050405020304" pitchFamily="18" charset="0"/>
                <a:ea typeface="Times New Roman" panose="02020603050405020304" pitchFamily="18" charset="0"/>
              </a:rPr>
              <a:t>	O’rtacha </a:t>
            </a:r>
            <a:r>
              <a:rPr lang="uz-Cyrl-UZ" sz="4400" b="1" dirty="0">
                <a:latin typeface="Times New Roman" panose="02020603050405020304" pitchFamily="18" charset="0"/>
                <a:ea typeface="Times New Roman" panose="02020603050405020304" pitchFamily="18" charset="0"/>
              </a:rPr>
              <a:t>molekulyar vaznning o’zgarishi bilan yuqori molekulyarli birikmalarning turli fizik xususiyatlari o’zgaradi, masalan ulardan tashkil topgan jismlarning mustahkamligi va boshqa xususiyatlar. O’zining tuzilish xususiyatlari tufayli YuMB ko’p hollarda aniq ifodalangan erish nuqtasiga, ya’ni ular suyuq holatga o’tuvchi haroratga ega emas. </a:t>
            </a:r>
            <a:endParaRPr lang="ru-RU" sz="4400" b="1" dirty="0"/>
          </a:p>
        </p:txBody>
      </p:sp>
    </p:spTree>
    <p:extLst>
      <p:ext uri="{BB962C8B-B14F-4D97-AF65-F5344CB8AC3E}">
        <p14:creationId xmlns:p14="http://schemas.microsoft.com/office/powerpoint/2010/main" val="2770692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9381" y="221673"/>
            <a:ext cx="11651673" cy="6247864"/>
          </a:xfrm>
          <a:prstGeom prst="rect">
            <a:avLst/>
          </a:prstGeom>
        </p:spPr>
        <p:txBody>
          <a:bodyPr wrap="square">
            <a:spAutoFit/>
          </a:bodyPr>
          <a:lstStyle/>
          <a:p>
            <a:pPr algn="just"/>
            <a:r>
              <a:rPr lang="uz-Cyrl-UZ" sz="5000" b="1" dirty="0" smtClean="0">
                <a:latin typeface="Times New Roman" panose="02020603050405020304" pitchFamily="18" charset="0"/>
                <a:ea typeface="Times New Roman" panose="02020603050405020304" pitchFamily="18" charset="0"/>
              </a:rPr>
              <a:t>	Qoidaga </a:t>
            </a:r>
            <a:r>
              <a:rPr lang="uz-Cyrl-UZ" sz="5000" b="1" dirty="0">
                <a:latin typeface="Times New Roman" panose="02020603050405020304" pitchFamily="18" charset="0"/>
                <a:ea typeface="Times New Roman" panose="02020603050405020304" pitchFamily="18" charset="0"/>
              </a:rPr>
              <a:t>ko’ra, qizish davomida ular sekin-asta yumshaydi; ayrim hollarda qizdirish vaqtida erishdan avval, katta molekulalar unchalik katta bo’lmagan molekulyar vaznli soddaroq molekulalarga bo’linadi. </a:t>
            </a:r>
            <a:r>
              <a:rPr lang="en-US" sz="5000" b="1" dirty="0" err="1">
                <a:latin typeface="Times New Roman" panose="02020603050405020304" pitchFamily="18" charset="0"/>
                <a:ea typeface="Times New Roman" panose="02020603050405020304" pitchFamily="18" charset="0"/>
              </a:rPr>
              <a:t>YuMB</a:t>
            </a:r>
            <a:r>
              <a:rPr lang="en-US" sz="5000" b="1" dirty="0">
                <a:latin typeface="Times New Roman" panose="02020603050405020304" pitchFamily="18" charset="0"/>
                <a:ea typeface="Times New Roman" panose="02020603050405020304" pitchFamily="18" charset="0"/>
              </a:rPr>
              <a:t> </a:t>
            </a:r>
            <a:r>
              <a:rPr lang="en-US" sz="5000" b="1" dirty="0" err="1">
                <a:latin typeface="Times New Roman" panose="02020603050405020304" pitchFamily="18" charset="0"/>
                <a:ea typeface="Times New Roman" panose="02020603050405020304" pitchFamily="18" charset="0"/>
              </a:rPr>
              <a:t>ga</a:t>
            </a:r>
            <a:r>
              <a:rPr lang="en-US" sz="5000" b="1" dirty="0">
                <a:latin typeface="Times New Roman" panose="02020603050405020304" pitchFamily="18" charset="0"/>
                <a:ea typeface="Times New Roman" panose="02020603050405020304" pitchFamily="18" charset="0"/>
              </a:rPr>
              <a:t> ham </a:t>
            </a:r>
            <a:r>
              <a:rPr lang="en-US" sz="5000" b="1" dirty="0" err="1">
                <a:latin typeface="Times New Roman" panose="02020603050405020304" pitchFamily="18" charset="0"/>
                <a:ea typeface="Times New Roman" panose="02020603050405020304" pitchFamily="18" charset="0"/>
              </a:rPr>
              <a:t>organik</a:t>
            </a:r>
            <a:r>
              <a:rPr lang="en-US" sz="5000" b="1" dirty="0">
                <a:latin typeface="Times New Roman" panose="02020603050405020304" pitchFamily="18" charset="0"/>
                <a:ea typeface="Times New Roman" panose="02020603050405020304" pitchFamily="18" charset="0"/>
              </a:rPr>
              <a:t>, ham </a:t>
            </a:r>
            <a:r>
              <a:rPr lang="en-US" sz="5000" b="1" dirty="0" err="1">
                <a:latin typeface="Times New Roman" panose="02020603050405020304" pitchFamily="18" charset="0"/>
                <a:ea typeface="Times New Roman" panose="02020603050405020304" pitchFamily="18" charset="0"/>
              </a:rPr>
              <a:t>noorganik</a:t>
            </a:r>
            <a:r>
              <a:rPr lang="en-US" sz="5000" b="1" dirty="0">
                <a:latin typeface="Times New Roman" panose="02020603050405020304" pitchFamily="18" charset="0"/>
                <a:ea typeface="Times New Roman" panose="02020603050405020304" pitchFamily="18" charset="0"/>
              </a:rPr>
              <a:t> </a:t>
            </a:r>
            <a:r>
              <a:rPr lang="en-US" sz="5000" b="1" dirty="0" err="1">
                <a:latin typeface="Times New Roman" panose="02020603050405020304" pitchFamily="18" charset="0"/>
                <a:ea typeface="Times New Roman" panose="02020603050405020304" pitchFamily="18" charset="0"/>
              </a:rPr>
              <a:t>moddalarga</a:t>
            </a:r>
            <a:r>
              <a:rPr lang="en-US" sz="5000" b="1" dirty="0">
                <a:latin typeface="Times New Roman" panose="02020603050405020304" pitchFamily="18" charset="0"/>
                <a:ea typeface="Times New Roman" panose="02020603050405020304" pitchFamily="18" charset="0"/>
              </a:rPr>
              <a:t> </a:t>
            </a:r>
            <a:r>
              <a:rPr lang="en-US" sz="5000" b="1" dirty="0" err="1">
                <a:latin typeface="Times New Roman" panose="02020603050405020304" pitchFamily="18" charset="0"/>
                <a:ea typeface="Times New Roman" panose="02020603050405020304" pitchFamily="18" charset="0"/>
              </a:rPr>
              <a:t>kiruvchi</a:t>
            </a:r>
            <a:r>
              <a:rPr lang="en-US" sz="5000" b="1" dirty="0">
                <a:latin typeface="Times New Roman" panose="02020603050405020304" pitchFamily="18" charset="0"/>
                <a:ea typeface="Times New Roman" panose="02020603050405020304" pitchFamily="18" charset="0"/>
              </a:rPr>
              <a:t> </a:t>
            </a:r>
            <a:r>
              <a:rPr lang="en-US" sz="5000" b="1" dirty="0" err="1">
                <a:latin typeface="Times New Roman" panose="02020603050405020304" pitchFamily="18" charset="0"/>
                <a:ea typeface="Times New Roman" panose="02020603050405020304" pitchFamily="18" charset="0"/>
              </a:rPr>
              <a:t>birikmalarga</a:t>
            </a:r>
            <a:r>
              <a:rPr lang="en-US" sz="5000" b="1" dirty="0">
                <a:latin typeface="Times New Roman" panose="02020603050405020304" pitchFamily="18" charset="0"/>
                <a:ea typeface="Times New Roman" panose="02020603050405020304" pitchFamily="18" charset="0"/>
              </a:rPr>
              <a:t> </a:t>
            </a:r>
            <a:r>
              <a:rPr lang="en-US" sz="5000" b="1" dirty="0" err="1">
                <a:latin typeface="Times New Roman" panose="02020603050405020304" pitchFamily="18" charset="0"/>
                <a:ea typeface="Times New Roman" panose="02020603050405020304" pitchFamily="18" charset="0"/>
              </a:rPr>
              <a:t>ega</a:t>
            </a:r>
            <a:r>
              <a:rPr lang="en-US" sz="5000" b="1" dirty="0">
                <a:latin typeface="Times New Roman" panose="02020603050405020304" pitchFamily="18" charset="0"/>
                <a:ea typeface="Times New Roman" panose="02020603050405020304" pitchFamily="18" charset="0"/>
              </a:rPr>
              <a:t>.</a:t>
            </a:r>
            <a:endParaRPr lang="ru-RU" sz="5000" b="1" dirty="0"/>
          </a:p>
        </p:txBody>
      </p:sp>
    </p:spTree>
    <p:extLst>
      <p:ext uri="{BB962C8B-B14F-4D97-AF65-F5344CB8AC3E}">
        <p14:creationId xmlns:p14="http://schemas.microsoft.com/office/powerpoint/2010/main" val="381807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4691" y="0"/>
            <a:ext cx="11831781" cy="6001643"/>
          </a:xfrm>
          <a:prstGeom prst="rect">
            <a:avLst/>
          </a:prstGeom>
        </p:spPr>
        <p:txBody>
          <a:bodyPr wrap="square">
            <a:spAutoFit/>
          </a:bodyPr>
          <a:lstStyle/>
          <a:p>
            <a:pPr algn="just"/>
            <a:r>
              <a:rPr lang="ru-RU" sz="4800" b="1" dirty="0">
                <a:latin typeface="Times New Roman" panose="02020603050405020304" pitchFamily="18" charset="0"/>
                <a:ea typeface="Times New Roman" panose="02020603050405020304" pitchFamily="18" charset="0"/>
              </a:rPr>
              <a:t>	</a:t>
            </a:r>
            <a:r>
              <a:rPr lang="en-US" sz="4800" b="1" dirty="0" err="1" smtClean="0">
                <a:latin typeface="Times New Roman" panose="02020603050405020304" pitchFamily="18" charset="0"/>
                <a:ea typeface="Times New Roman" panose="02020603050405020304" pitchFamily="18" charset="0"/>
              </a:rPr>
              <a:t>Ular</a:t>
            </a:r>
            <a:r>
              <a:rPr lang="en-US" sz="4800" b="1" dirty="0" smtClean="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geterozanjirli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va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gomozanjirli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birikmalarga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bo’linadi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birinchisida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asosiy</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zanjirlar</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asosiy</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valentlik</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zanjirlari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turli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atomlardan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tashkil</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topgan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ikkinchisida</a:t>
            </a:r>
            <a:r>
              <a:rPr lang="en-US" sz="4800" b="1" dirty="0">
                <a:latin typeface="Times New Roman" panose="02020603050405020304" pitchFamily="18" charset="0"/>
                <a:ea typeface="Times New Roman" panose="02020603050405020304" pitchFamily="18" charset="0"/>
              </a:rPr>
              <a:t> </a:t>
            </a:r>
            <a:r>
              <a:rPr lang="en-US" sz="4800" b="1" dirty="0" err="1" smtClean="0">
                <a:latin typeface="Times New Roman" panose="02020603050405020304" pitchFamily="18" charset="0"/>
                <a:ea typeface="Times New Roman" panose="02020603050405020304" pitchFamily="18" charset="0"/>
              </a:rPr>
              <a:t>esa</a:t>
            </a:r>
            <a:r>
              <a:rPr lang="ru-RU" sz="4800" b="1" dirty="0" smtClean="0">
                <a:latin typeface="Times New Roman" panose="02020603050405020304" pitchFamily="18" charset="0"/>
                <a:ea typeface="Times New Roman" panose="02020603050405020304" pitchFamily="18" charset="0"/>
              </a:rPr>
              <a:t> </a:t>
            </a:r>
            <a:r>
              <a:rPr lang="en-US" sz="4800" b="1" dirty="0" smtClean="0">
                <a:latin typeface="Times New Roman" panose="02020603050405020304" pitchFamily="18" charset="0"/>
                <a:ea typeface="Times New Roman" panose="02020603050405020304" pitchFamily="18" charset="0"/>
              </a:rPr>
              <a:t>-</a:t>
            </a:r>
            <a:r>
              <a:rPr lang="ru-RU" sz="4800" b="1" dirty="0" smtClean="0">
                <a:latin typeface="Times New Roman" panose="02020603050405020304" pitchFamily="18" charset="0"/>
                <a:ea typeface="Times New Roman" panose="02020603050405020304" pitchFamily="18" charset="0"/>
              </a:rPr>
              <a:t> </a:t>
            </a:r>
            <a:r>
              <a:rPr lang="en-US" sz="4800" b="1" dirty="0" err="1" smtClean="0">
                <a:latin typeface="Times New Roman" panose="02020603050405020304" pitchFamily="18" charset="0"/>
                <a:ea typeface="Times New Roman" panose="02020603050405020304" pitchFamily="18" charset="0"/>
              </a:rPr>
              <a:t>bir</a:t>
            </a:r>
            <a:r>
              <a:rPr lang="en-US" sz="4800" b="1" dirty="0" smtClean="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xil</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atomlardan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tashkil</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topgan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To’qimachilik</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materiallarini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tashkil</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qilgan</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polimerlarda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bu</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ko’p</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hollarda</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uglerod</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atomi</a:t>
            </a:r>
            <a:r>
              <a:rPr lang="en-US" sz="4800" b="1" dirty="0">
                <a:latin typeface="Times New Roman" panose="02020603050405020304" pitchFamily="18" charset="0"/>
                <a:ea typeface="Times New Roman" panose="02020603050405020304" pitchFamily="18" charset="0"/>
              </a:rPr>
              <a:t> </a:t>
            </a:r>
            <a:r>
              <a:rPr lang="en-US" sz="4800" b="1" dirty="0" err="1">
                <a:latin typeface="Times New Roman" panose="02020603050405020304" pitchFamily="18" charset="0"/>
                <a:ea typeface="Times New Roman" panose="02020603050405020304" pitchFamily="18" charset="0"/>
              </a:rPr>
              <a:t>bo’ladi</a:t>
            </a:r>
            <a:r>
              <a:rPr lang="en-US" sz="4800" b="1" dirty="0">
                <a:latin typeface="Times New Roman" panose="02020603050405020304" pitchFamily="18" charset="0"/>
                <a:ea typeface="Times New Roman" panose="02020603050405020304" pitchFamily="18" charset="0"/>
              </a:rPr>
              <a:t>. </a:t>
            </a:r>
            <a:endParaRPr lang="ru-RU" sz="4800" b="1" dirty="0"/>
          </a:p>
        </p:txBody>
      </p:sp>
    </p:spTree>
    <p:extLst>
      <p:ext uri="{BB962C8B-B14F-4D97-AF65-F5344CB8AC3E}">
        <p14:creationId xmlns:p14="http://schemas.microsoft.com/office/powerpoint/2010/main" val="1503684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1782" y="193964"/>
            <a:ext cx="11513127" cy="6186309"/>
          </a:xfrm>
          <a:prstGeom prst="rect">
            <a:avLst/>
          </a:prstGeom>
        </p:spPr>
        <p:txBody>
          <a:bodyPr wrap="square">
            <a:spAutoFit/>
          </a:bodyPr>
          <a:lstStyle/>
          <a:p>
            <a:pPr algn="just"/>
            <a:r>
              <a:rPr lang="uz-Latn-UZ" sz="4400" b="1" dirty="0" smtClean="0">
                <a:latin typeface="Times New Roman" panose="02020603050405020304" pitchFamily="18" charset="0"/>
                <a:ea typeface="Times New Roman" panose="02020603050405020304" pitchFamily="18" charset="0"/>
              </a:rPr>
              <a:t>	</a:t>
            </a:r>
            <a:r>
              <a:rPr lang="en-US" sz="4400" b="1" dirty="0" smtClean="0">
                <a:latin typeface="Times New Roman" panose="02020603050405020304" pitchFamily="18" charset="0"/>
                <a:ea typeface="Times New Roman" panose="02020603050405020304" pitchFamily="18" charset="0"/>
              </a:rPr>
              <a:t>Agar </a:t>
            </a:r>
            <a:r>
              <a:rPr lang="en-US" sz="4400" b="1" dirty="0" err="1">
                <a:latin typeface="Times New Roman" panose="02020603050405020304" pitchFamily="18" charset="0"/>
                <a:ea typeface="Times New Roman" panose="02020603050405020304" pitchFamily="18" charset="0"/>
              </a:rPr>
              <a:t>polimer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bo’g’inlari</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bir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xil</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guruhlardan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tashkil</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topgan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bo’lsa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ular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gomopolimerlar</a:t>
            </a:r>
            <a:r>
              <a:rPr lang="en-US" sz="4400" b="1" dirty="0">
                <a:latin typeface="Times New Roman" panose="02020603050405020304" pitchFamily="18" charset="0"/>
                <a:ea typeface="Times New Roman" panose="02020603050405020304" pitchFamily="18" charset="0"/>
              </a:rPr>
              <a:t> deb </a:t>
            </a:r>
            <a:r>
              <a:rPr lang="en-US" sz="4400" b="1" dirty="0" err="1">
                <a:latin typeface="Times New Roman" panose="02020603050405020304" pitchFamily="18" charset="0"/>
                <a:ea typeface="Times New Roman" panose="02020603050405020304" pitchFamily="18" charset="0"/>
              </a:rPr>
              <a:t>ataladi</a:t>
            </a:r>
            <a:r>
              <a:rPr lang="en-US" sz="4400" b="1" dirty="0">
                <a:latin typeface="Times New Roman" panose="02020603050405020304" pitchFamily="18" charset="0"/>
                <a:ea typeface="Times New Roman" panose="02020603050405020304" pitchFamily="18" charset="0"/>
              </a:rPr>
              <a:t>, agar </a:t>
            </a:r>
            <a:r>
              <a:rPr lang="en-US" sz="4400" b="1" dirty="0" err="1">
                <a:latin typeface="Times New Roman" panose="02020603050405020304" pitchFamily="18" charset="0"/>
                <a:ea typeface="Times New Roman" panose="02020603050405020304" pitchFamily="18" charset="0"/>
              </a:rPr>
              <a:t>bir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muncha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turli</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bo’lgan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takrorlanuvchi</a:t>
            </a:r>
            <a:r>
              <a:rPr lang="en-US" sz="4400" b="1" dirty="0">
                <a:latin typeface="Times New Roman" panose="02020603050405020304" pitchFamily="18" charset="0"/>
                <a:ea typeface="Times New Roman" panose="02020603050405020304" pitchFamily="18" charset="0"/>
              </a:rPr>
              <a:t> atom </a:t>
            </a:r>
            <a:r>
              <a:rPr lang="en-US" sz="4400" b="1" dirty="0" err="1">
                <a:latin typeface="Times New Roman" panose="02020603050405020304" pitchFamily="18" charset="0"/>
                <a:ea typeface="Times New Roman" panose="02020603050405020304" pitchFamily="18" charset="0"/>
              </a:rPr>
              <a:t>guruhlaridan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tashkil</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topgan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bo’lsa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sopolimerlar</a:t>
            </a:r>
            <a:r>
              <a:rPr lang="en-US" sz="4400" b="1" dirty="0">
                <a:latin typeface="Times New Roman" panose="02020603050405020304" pitchFamily="18" charset="0"/>
                <a:ea typeface="Times New Roman" panose="02020603050405020304" pitchFamily="18" charset="0"/>
              </a:rPr>
              <a:t> deb </a:t>
            </a:r>
            <a:r>
              <a:rPr lang="en-US" sz="4400" b="1" dirty="0" err="1">
                <a:latin typeface="Times New Roman" panose="02020603050405020304" pitchFamily="18" charset="0"/>
                <a:ea typeface="Times New Roman" panose="02020603050405020304" pitchFamily="18" charset="0"/>
              </a:rPr>
              <a:t>nomlanadi</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Bunda</a:t>
            </a:r>
            <a:r>
              <a:rPr lang="en-US" sz="4400" b="1" dirty="0">
                <a:latin typeface="Times New Roman" panose="02020603050405020304" pitchFamily="18" charset="0"/>
                <a:ea typeface="Times New Roman" panose="02020603050405020304" pitchFamily="18" charset="0"/>
              </a:rPr>
              <a:t>, agar </a:t>
            </a:r>
            <a:r>
              <a:rPr lang="en-US" sz="4400" b="1" dirty="0" err="1">
                <a:latin typeface="Times New Roman" panose="02020603050405020304" pitchFamily="18" charset="0"/>
                <a:ea typeface="Times New Roman" panose="02020603050405020304" pitchFamily="18" charset="0"/>
              </a:rPr>
              <a:t>zanjirda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ketma-ket</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bir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nechtadan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keyin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esa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boshqa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bir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xil</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guruhlar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joylashgan</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bo’lsa</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ular</a:t>
            </a:r>
            <a:r>
              <a:rPr lang="en-US" sz="4400" b="1" dirty="0">
                <a:latin typeface="Times New Roman" panose="02020603050405020304" pitchFamily="18" charset="0"/>
                <a:ea typeface="Times New Roman" panose="02020603050405020304" pitchFamily="18" charset="0"/>
              </a:rPr>
              <a:t> </a:t>
            </a:r>
            <a:r>
              <a:rPr lang="en-US" sz="4400" b="1" dirty="0" err="1">
                <a:latin typeface="Times New Roman" panose="02020603050405020304" pitchFamily="18" charset="0"/>
                <a:ea typeface="Times New Roman" panose="02020603050405020304" pitchFamily="18" charset="0"/>
              </a:rPr>
              <a:t>blok-polimerlar</a:t>
            </a:r>
            <a:r>
              <a:rPr lang="en-US" sz="4400" b="1" dirty="0">
                <a:latin typeface="Times New Roman" panose="02020603050405020304" pitchFamily="18" charset="0"/>
                <a:ea typeface="Times New Roman" panose="02020603050405020304" pitchFamily="18" charset="0"/>
              </a:rPr>
              <a:t> deb </a:t>
            </a:r>
            <a:r>
              <a:rPr lang="en-US" sz="4400" b="1" dirty="0" err="1">
                <a:latin typeface="Times New Roman" panose="02020603050405020304" pitchFamily="18" charset="0"/>
                <a:ea typeface="Times New Roman" panose="02020603050405020304" pitchFamily="18" charset="0"/>
              </a:rPr>
              <a:t>ataladi</a:t>
            </a:r>
            <a:r>
              <a:rPr lang="ru-RU" sz="4400" b="1" dirty="0">
                <a:latin typeface="Times New Roman" panose="02020603050405020304" pitchFamily="18" charset="0"/>
                <a:ea typeface="Times New Roman" panose="02020603050405020304" pitchFamily="18" charset="0"/>
              </a:rPr>
              <a:t>.</a:t>
            </a:r>
            <a:r>
              <a:rPr lang="en-US" sz="4400" b="1" dirty="0">
                <a:latin typeface="Times New Roman" panose="02020603050405020304" pitchFamily="18" charset="0"/>
                <a:ea typeface="Times New Roman" panose="02020603050405020304" pitchFamily="18" charset="0"/>
              </a:rPr>
              <a:t> </a:t>
            </a:r>
            <a:endParaRPr lang="ru-RU" sz="4400" b="1" dirty="0"/>
          </a:p>
        </p:txBody>
      </p:sp>
    </p:spTree>
    <p:extLst>
      <p:ext uri="{BB962C8B-B14F-4D97-AF65-F5344CB8AC3E}">
        <p14:creationId xmlns:p14="http://schemas.microsoft.com/office/powerpoint/2010/main" val="14049851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50</Words>
  <Application>Microsoft Office PowerPoint</Application>
  <PresentationFormat>Широкоэкранный</PresentationFormat>
  <Paragraphs>23</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Bodo Kudriashov Uz</vt:lpstr>
      <vt:lpstr>Calibri</vt:lpstr>
      <vt:lpstr>Calibri Light</vt:lpstr>
      <vt:lpstr>Segoe UI Symbol</vt:lpstr>
      <vt:lpstr>Times New Roman</vt:lpstr>
      <vt:lpstr>Тема Office</vt:lpstr>
      <vt:lpstr> POLIMERLARNING KIMYOVIY TARKIBI VA XOSSALARI. TABIIY TOLALARNI TASHKIL ETUVCHI MODDALARNING TUZILISHI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POLIMERLARNING KIMYOVIY TARKIBI VA XOSSALARI. TABIIY TOLALARNI TASHKIL ETUVCHI MODDALARNING TUZILISHI </dc:title>
  <dc:creator>777</dc:creator>
  <cp:lastModifiedBy>777</cp:lastModifiedBy>
  <cp:revision>7</cp:revision>
  <dcterms:created xsi:type="dcterms:W3CDTF">2022-02-15T04:20:42Z</dcterms:created>
  <dcterms:modified xsi:type="dcterms:W3CDTF">2022-02-18T04:15:37Z</dcterms:modified>
</cp:coreProperties>
</file>