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6"/>
  </p:notesMasterIdLst>
  <p:sldIdLst>
    <p:sldId id="256" r:id="rId2"/>
    <p:sldId id="257" r:id="rId3"/>
    <p:sldId id="258" r:id="rId4"/>
    <p:sldId id="282" r:id="rId5"/>
    <p:sldId id="323" r:id="rId6"/>
    <p:sldId id="324" r:id="rId7"/>
    <p:sldId id="325" r:id="rId8"/>
    <p:sldId id="284" r:id="rId9"/>
    <p:sldId id="285" r:id="rId10"/>
    <p:sldId id="350" r:id="rId11"/>
    <p:sldId id="287" r:id="rId12"/>
    <p:sldId id="288" r:id="rId13"/>
    <p:sldId id="262" r:id="rId14"/>
    <p:sldId id="263" r:id="rId15"/>
    <p:sldId id="264" r:id="rId16"/>
    <p:sldId id="305" r:id="rId17"/>
    <p:sldId id="306" r:id="rId18"/>
    <p:sldId id="307" r:id="rId19"/>
    <p:sldId id="299" r:id="rId20"/>
    <p:sldId id="300" r:id="rId21"/>
    <p:sldId id="301" r:id="rId22"/>
    <p:sldId id="302" r:id="rId23"/>
    <p:sldId id="303" r:id="rId24"/>
    <p:sldId id="304" r:id="rId25"/>
    <p:sldId id="291" r:id="rId26"/>
    <p:sldId id="292" r:id="rId27"/>
    <p:sldId id="293" r:id="rId28"/>
    <p:sldId id="309" r:id="rId29"/>
    <p:sldId id="294" r:id="rId30"/>
    <p:sldId id="326" r:id="rId31"/>
    <p:sldId id="295" r:id="rId32"/>
    <p:sldId id="298" r:id="rId33"/>
    <p:sldId id="327" r:id="rId34"/>
    <p:sldId id="268" r:id="rId35"/>
    <p:sldId id="269" r:id="rId36"/>
    <p:sldId id="270" r:id="rId37"/>
    <p:sldId id="308" r:id="rId38"/>
    <p:sldId id="343" r:id="rId39"/>
    <p:sldId id="344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40" r:id="rId48"/>
    <p:sldId id="337" r:id="rId49"/>
    <p:sldId id="338" r:id="rId50"/>
    <p:sldId id="339" r:id="rId51"/>
    <p:sldId id="341" r:id="rId52"/>
    <p:sldId id="342" r:id="rId53"/>
    <p:sldId id="311" r:id="rId54"/>
    <p:sldId id="312" r:id="rId55"/>
    <p:sldId id="314" r:id="rId56"/>
    <p:sldId id="316" r:id="rId57"/>
    <p:sldId id="317" r:id="rId58"/>
    <p:sldId id="318" r:id="rId59"/>
    <p:sldId id="319" r:id="rId60"/>
    <p:sldId id="345" r:id="rId61"/>
    <p:sldId id="346" r:id="rId62"/>
    <p:sldId id="347" r:id="rId63"/>
    <p:sldId id="348" r:id="rId64"/>
    <p:sldId id="349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6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F21A-F105-4999-8C3D-EB206BE320A7}" type="datetimeFigureOut">
              <a:rPr lang="en-AU" smtClean="0"/>
              <a:t>2/01/2019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382FF-A03D-4BC9-882B-756FEA9DC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51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382FF-A03D-4BC9-882B-756FEA9DCFA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C7C5-4940-4B4A-8700-F85D24F91639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44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A467-CF6F-4542-9F89-22D15875ADA3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5EA-200B-49F3-9391-9A631104B1DD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6BF7-ACAA-43BE-B9E0-86B54CD96CDF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CB-325A-4FD9-99F1-354344F61110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3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B595-92AA-4E82-9767-23A5AB1D9462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8985-84C9-491D-A030-1B332442C76C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CF7B-0B5D-4E6F-850B-5FC6C94FD979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8361-165C-495B-A9B8-86D81AA3503A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2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B15B9A1-83E2-459B-80D5-259441298E21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6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8894-D43C-444D-B937-2601ABEB691D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7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43000"/>
            <a:ext cx="7543801" cy="4726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6DFD17-CB4B-4DF2-8681-755A452E4752}" type="datetime1">
              <a:rPr lang="en-US" altLang="zh-CN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10668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tx2"/>
                </a:solidFill>
              </a:rPr>
              <a:t>PLpgSQL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516" y="1159565"/>
            <a:ext cx="2506683" cy="443905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Procedural Language Extensions for the </a:t>
            </a:r>
            <a:r>
              <a:rPr lang="en-AU" dirty="0" err="1">
                <a:solidFill>
                  <a:srgbClr val="FFFFFF"/>
                </a:solidFill>
              </a:rPr>
              <a:t>pgSQL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9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What's wrong with SQL?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Solution: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' Insufficient Funds '</a:t>
            </a:r>
          </a:p>
          <a:p>
            <a:pPr marL="457200" lvl="1" indent="0">
              <a:buNone/>
            </a:pPr>
            <a:r>
              <a:rPr lang="en-AU" dirty="0"/>
              <a:t>from Accounts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acctNo</a:t>
            </a:r>
            <a:r>
              <a:rPr lang="en-AU" dirty="0"/>
              <a:t> = </a:t>
            </a:r>
            <a:r>
              <a:rPr lang="en-AU" i="1" dirty="0" err="1"/>
              <a:t>AcctNum</a:t>
            </a:r>
            <a:r>
              <a:rPr lang="en-AU" dirty="0"/>
              <a:t> and balance &lt; Amount;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update Accounts</a:t>
            </a:r>
          </a:p>
          <a:p>
            <a:pPr marL="457200" lvl="1" indent="0">
              <a:buNone/>
            </a:pPr>
            <a:r>
              <a:rPr lang="en-AU" dirty="0"/>
              <a:t>set balance = balance - Amount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acctNo</a:t>
            </a:r>
            <a:r>
              <a:rPr lang="en-AU" dirty="0"/>
              <a:t> = </a:t>
            </a:r>
            <a:r>
              <a:rPr lang="en-AU" i="1" dirty="0" err="1"/>
              <a:t>AcctNum</a:t>
            </a:r>
            <a:r>
              <a:rPr lang="en-AU" i="1" dirty="0"/>
              <a:t> </a:t>
            </a:r>
            <a:r>
              <a:rPr lang="en-AU" dirty="0"/>
              <a:t>and balance &gt;= Amount;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select ' New balance : ' || balance</a:t>
            </a:r>
          </a:p>
          <a:p>
            <a:pPr marL="457200" lvl="1" indent="0">
              <a:buNone/>
            </a:pPr>
            <a:r>
              <a:rPr lang="en-AU" dirty="0"/>
              <a:t>from Accounts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acctNo</a:t>
            </a:r>
            <a:r>
              <a:rPr lang="en-AU" dirty="0"/>
              <a:t> = </a:t>
            </a:r>
            <a:r>
              <a:rPr lang="en-AU" i="1" dirty="0" err="1"/>
              <a:t>AcctNum</a:t>
            </a:r>
            <a:r>
              <a:rPr lang="en-AU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What's wrong with SQL?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Two possible evaluation scenarios: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displays ‘Insufficient Funds’, UPDATE has no effect, displays unchanged balance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UPDATE occurs as required, displays changed balance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5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What's wrong with SQL?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Some problems: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SQL doesn't allow parameterisation (e.g. </a:t>
            </a:r>
            <a:r>
              <a:rPr lang="en-AU" i="1" dirty="0" err="1"/>
              <a:t>AcctNum</a:t>
            </a:r>
            <a:r>
              <a:rPr lang="en-AU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always attempts UPDATE, even when it knows it's invalid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always displays balance, even when not changed</a:t>
            </a:r>
          </a:p>
          <a:p>
            <a:pPr>
              <a:lnSpc>
                <a:spcPct val="170000"/>
              </a:lnSpc>
            </a:pPr>
            <a:r>
              <a:rPr lang="en-AU" dirty="0"/>
              <a:t>To accurately express the “business logic", we need facilities like conditional execution and parameter passing.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Database programming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Database programming requires a combination of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manipulation of data in DB   (via SQL)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conventional programming   (via procedural code) </a:t>
            </a:r>
          </a:p>
          <a:p>
            <a:pPr>
              <a:lnSpc>
                <a:spcPct val="170000"/>
              </a:lnSpc>
            </a:pPr>
            <a:r>
              <a:rPr lang="en-AU" dirty="0"/>
              <a:t>This combination is realised in a number of ways: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passing SQL commands via a "call-level" interface </a:t>
            </a:r>
            <a:br>
              <a:rPr lang="en-AU" dirty="0"/>
            </a:br>
            <a:r>
              <a:rPr lang="en-AU" dirty="0"/>
              <a:t>(PL is decoupled from DBMS; most flexible; e.g. Java/JDBC, PHP)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embedding SQL into augmented programming languages </a:t>
            </a:r>
            <a:br>
              <a:rPr lang="en-AU" dirty="0"/>
            </a:br>
            <a:r>
              <a:rPr lang="en-AU" dirty="0"/>
              <a:t>(requires PL pre-processor; typically DBMS-specific; e.g. SQL/C)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special-purpose programming languages in the DBMS </a:t>
            </a:r>
            <a:br>
              <a:rPr lang="en-AU" dirty="0"/>
            </a:br>
            <a:r>
              <a:rPr lang="en-AU" dirty="0"/>
              <a:t>(integrated with DBMS; enables extensibility; e.g. PL/SQL, </a:t>
            </a:r>
            <a:r>
              <a:rPr lang="en-AU" dirty="0" err="1"/>
              <a:t>PLpgSQL</a:t>
            </a:r>
            <a:r>
              <a:rPr lang="en-AU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2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Database programming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AU" b="1" dirty="0"/>
              <a:t>Recap the example: </a:t>
            </a:r>
          </a:p>
          <a:p>
            <a:pPr>
              <a:lnSpc>
                <a:spcPct val="160000"/>
              </a:lnSpc>
            </a:pPr>
            <a:r>
              <a:rPr lang="en-AU" dirty="0"/>
              <a:t>withdraw </a:t>
            </a:r>
            <a:r>
              <a:rPr lang="en-AU" i="1" dirty="0"/>
              <a:t>amount</a:t>
            </a:r>
            <a:r>
              <a:rPr lang="en-AU" dirty="0"/>
              <a:t> dollars from account </a:t>
            </a:r>
            <a:r>
              <a:rPr lang="en-AU" i="1" dirty="0" err="1"/>
              <a:t>acctNum</a:t>
            </a:r>
            <a:r>
              <a:rPr lang="en-AU" dirty="0"/>
              <a:t> </a:t>
            </a:r>
          </a:p>
          <a:p>
            <a:pPr>
              <a:lnSpc>
                <a:spcPct val="160000"/>
              </a:lnSpc>
            </a:pPr>
            <a:r>
              <a:rPr lang="en-AU" dirty="0"/>
              <a:t>using a function with parameters </a:t>
            </a:r>
            <a:r>
              <a:rPr lang="en-AU" i="1" dirty="0"/>
              <a:t>amount</a:t>
            </a:r>
            <a:r>
              <a:rPr lang="en-AU" dirty="0"/>
              <a:t> and </a:t>
            </a:r>
            <a:r>
              <a:rPr lang="en-AU" i="1" dirty="0" err="1"/>
              <a:t>acctNum</a:t>
            </a:r>
            <a:r>
              <a:rPr lang="en-AU" dirty="0"/>
              <a:t> </a:t>
            </a:r>
          </a:p>
          <a:p>
            <a:pPr>
              <a:lnSpc>
                <a:spcPct val="160000"/>
              </a:lnSpc>
            </a:pPr>
            <a:r>
              <a:rPr lang="en-AU" dirty="0"/>
              <a:t>returning two possible text results :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'Insufficient funds'   if try to withdraw too much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'New balance </a:t>
            </a:r>
            <a:r>
              <a:rPr lang="en-AU" i="1" dirty="0" err="1"/>
              <a:t>newAmount</a:t>
            </a:r>
            <a:r>
              <a:rPr lang="en-AU" dirty="0"/>
              <a:t>'   if withdrawal ok </a:t>
            </a:r>
          </a:p>
          <a:p>
            <a:pPr>
              <a:lnSpc>
                <a:spcPct val="160000"/>
              </a:lnSpc>
            </a:pPr>
            <a:r>
              <a:rPr lang="en-AU" dirty="0"/>
              <a:t>an obvious side-effect is to change the stored balance </a:t>
            </a:r>
          </a:p>
          <a:p>
            <a:pPr>
              <a:lnSpc>
                <a:spcPct val="160000"/>
              </a:lnSpc>
            </a:pPr>
            <a:r>
              <a:rPr lang="en-AU" dirty="0"/>
              <a:t>Requires a combination of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SQL code to access the database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procedural code to control the process </a:t>
            </a:r>
          </a:p>
          <a:p>
            <a:pPr>
              <a:lnSpc>
                <a:spcPct val="160000"/>
              </a:lnSpc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Database Programming</a:t>
            </a:r>
            <a:r>
              <a:rPr lang="en-AU" sz="1800" dirty="0"/>
              <a:t>(cont.)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1430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Stored-procedure approach (</a:t>
            </a:r>
            <a:r>
              <a:rPr lang="en-AU" sz="1600" b="1" dirty="0" err="1"/>
              <a:t>PLpgSQL</a:t>
            </a:r>
            <a:r>
              <a:rPr lang="en-AU" sz="1600" b="1" dirty="0"/>
              <a:t>): </a:t>
            </a:r>
          </a:p>
          <a:p>
            <a:r>
              <a:rPr lang="en-AU" sz="1600" dirty="0"/>
              <a:t>create function </a:t>
            </a:r>
          </a:p>
          <a:p>
            <a:r>
              <a:rPr lang="en-AU" sz="1600" dirty="0"/>
              <a:t>	withdraw(</a:t>
            </a:r>
            <a:r>
              <a:rPr lang="en-AU" sz="1600" dirty="0" err="1"/>
              <a:t>acctNum</a:t>
            </a:r>
            <a:r>
              <a:rPr lang="en-AU" sz="1600" dirty="0"/>
              <a:t> text, amount integer) returns text as $$ </a:t>
            </a:r>
          </a:p>
          <a:p>
            <a:r>
              <a:rPr lang="en-AU" sz="1600" dirty="0"/>
              <a:t>declare </a:t>
            </a:r>
            <a:r>
              <a:rPr lang="en-AU" sz="1600" dirty="0" err="1"/>
              <a:t>bal</a:t>
            </a:r>
            <a:r>
              <a:rPr lang="en-AU" sz="1600" dirty="0"/>
              <a:t> integer; </a:t>
            </a:r>
          </a:p>
          <a:p>
            <a:r>
              <a:rPr lang="en-AU" sz="1600" dirty="0"/>
              <a:t>begin </a:t>
            </a:r>
          </a:p>
          <a:p>
            <a:r>
              <a:rPr lang="en-AU" sz="1600" dirty="0"/>
              <a:t>	select balance into </a:t>
            </a:r>
            <a:r>
              <a:rPr lang="en-AU" sz="1600" dirty="0" err="1"/>
              <a:t>bal</a:t>
            </a:r>
            <a:r>
              <a:rPr lang="en-AU" sz="1600" dirty="0"/>
              <a:t> </a:t>
            </a:r>
          </a:p>
          <a:p>
            <a:r>
              <a:rPr lang="en-AU" sz="1600" dirty="0"/>
              <a:t>	from Accounts </a:t>
            </a:r>
          </a:p>
          <a:p>
            <a:r>
              <a:rPr lang="en-AU" sz="1600" dirty="0"/>
              <a:t>	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if (</a:t>
            </a:r>
            <a:r>
              <a:rPr lang="en-AU" sz="1600" dirty="0" err="1"/>
              <a:t>bal</a:t>
            </a:r>
            <a:r>
              <a:rPr lang="en-AU" sz="1600" dirty="0"/>
              <a:t> &lt; amount) then </a:t>
            </a:r>
          </a:p>
          <a:p>
            <a:r>
              <a:rPr lang="en-AU" sz="1600" dirty="0"/>
              <a:t>		return 'Insufficient Funds'; </a:t>
            </a:r>
          </a:p>
          <a:p>
            <a:r>
              <a:rPr lang="en-AU" sz="1600" dirty="0"/>
              <a:t>	else </a:t>
            </a:r>
          </a:p>
          <a:p>
            <a:r>
              <a:rPr lang="en-AU" sz="1600" dirty="0"/>
              <a:t>		update Accounts </a:t>
            </a:r>
          </a:p>
          <a:p>
            <a:r>
              <a:rPr lang="en-AU" sz="1600" dirty="0"/>
              <a:t>		set balance = balance - amount </a:t>
            </a:r>
          </a:p>
          <a:p>
            <a:r>
              <a:rPr lang="en-AU" sz="1600" dirty="0"/>
              <a:t>		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	select balance into </a:t>
            </a:r>
            <a:r>
              <a:rPr lang="en-AU" sz="1600" dirty="0" err="1"/>
              <a:t>bal</a:t>
            </a:r>
            <a:r>
              <a:rPr lang="en-AU" sz="1600" dirty="0"/>
              <a:t> </a:t>
            </a:r>
          </a:p>
          <a:p>
            <a:r>
              <a:rPr lang="en-AU" sz="1600" dirty="0"/>
              <a:t>		from Accounts 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	return 'New Balance: ' || </a:t>
            </a:r>
            <a:r>
              <a:rPr lang="en-AU" sz="1600" dirty="0" err="1"/>
              <a:t>bal</a:t>
            </a:r>
            <a:r>
              <a:rPr lang="en-AU" sz="1600" dirty="0"/>
              <a:t>; </a:t>
            </a:r>
          </a:p>
          <a:p>
            <a:r>
              <a:rPr lang="en-AU" sz="1600" dirty="0"/>
              <a:t>	end if; </a:t>
            </a:r>
          </a:p>
          <a:p>
            <a:r>
              <a:rPr lang="en-AU" sz="1600" dirty="0"/>
              <a:t>end; </a:t>
            </a:r>
          </a:p>
          <a:p>
            <a:r>
              <a:rPr lang="en-AU" sz="1600" dirty="0"/>
              <a:t>$$ language </a:t>
            </a:r>
            <a:r>
              <a:rPr lang="en-AU" sz="1600" dirty="0" err="1"/>
              <a:t>plpgsql</a:t>
            </a:r>
            <a:r>
              <a:rPr lang="en-AU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534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Stored procedures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procedures/functions that are stored in DB along with data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written in a language combining SQL and procedural ideas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provide a way to extend operations available in database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executed within the DBMS   (close coupling with query engine) </a:t>
            </a:r>
          </a:p>
          <a:p>
            <a:pPr>
              <a:lnSpc>
                <a:spcPct val="170000"/>
              </a:lnSpc>
            </a:pPr>
            <a:r>
              <a:rPr lang="en-AU" dirty="0"/>
              <a:t>Benefits of using stored procedures: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minimal data transfer cost SQL </a:t>
            </a:r>
            <a:r>
              <a:rPr lang="en-AU" i="1" dirty="0"/>
              <a:t>↔</a:t>
            </a:r>
            <a:r>
              <a:rPr lang="en-AU" dirty="0"/>
              <a:t> procedural code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user-defined functions can be nicely integrated with SQL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procedures are managed like other DBMS data (ACID)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procedures and the data they manipulate are held together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3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SQL/PSM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543801" cy="472609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SQL/PSM is a 1996 standard for SQL stored procedures. (PSM = Persistent Stored Modules)</a:t>
            </a:r>
          </a:p>
          <a:p>
            <a:r>
              <a:rPr lang="en-AU" dirty="0"/>
              <a:t>Syntax for PSM procedure/function dentitions: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PROCEDURE </a:t>
            </a:r>
            <a:r>
              <a:rPr lang="en-AU" dirty="0" err="1"/>
              <a:t>ProcName</a:t>
            </a:r>
            <a:r>
              <a:rPr lang="en-AU" dirty="0"/>
              <a:t> ( </a:t>
            </a:r>
            <a:r>
              <a:rPr lang="en-AU" dirty="0" err="1"/>
              <a:t>Params</a:t>
            </a:r>
            <a:r>
              <a:rPr lang="en-AU" dirty="0"/>
              <a:t> )</a:t>
            </a:r>
          </a:p>
          <a:p>
            <a:pPr marL="457200" lvl="1" indent="0">
              <a:buNone/>
            </a:pPr>
            <a:r>
              <a:rPr lang="en-AU" dirty="0"/>
              <a:t>[ local declarations ]</a:t>
            </a:r>
          </a:p>
          <a:p>
            <a:pPr marL="457200" lvl="1" indent="0">
              <a:buNone/>
            </a:pPr>
            <a:r>
              <a:rPr lang="en-AU" dirty="0"/>
              <a:t>procedure body 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CREATE FUNCTION </a:t>
            </a:r>
            <a:r>
              <a:rPr lang="en-AU" dirty="0" err="1"/>
              <a:t>FuncName</a:t>
            </a:r>
            <a:r>
              <a:rPr lang="en-AU" dirty="0"/>
              <a:t> ( </a:t>
            </a:r>
            <a:r>
              <a:rPr lang="en-AU" dirty="0" err="1"/>
              <a:t>Params</a:t>
            </a:r>
            <a:r>
              <a:rPr lang="en-AU" dirty="0"/>
              <a:t> )</a:t>
            </a:r>
          </a:p>
          <a:p>
            <a:pPr marL="457200" lvl="1" indent="0">
              <a:buNone/>
            </a:pPr>
            <a:r>
              <a:rPr lang="en-AU" dirty="0"/>
              <a:t>RETURNS Type</a:t>
            </a:r>
          </a:p>
          <a:p>
            <a:pPr marL="457200" lvl="1" indent="0">
              <a:buNone/>
            </a:pPr>
            <a:r>
              <a:rPr lang="en-AU" dirty="0"/>
              <a:t>[ local declarations ]</a:t>
            </a:r>
          </a:p>
          <a:p>
            <a:pPr marL="457200" lvl="1" indent="0">
              <a:buNone/>
            </a:pPr>
            <a:r>
              <a:rPr lang="en-AU" dirty="0"/>
              <a:t>function body 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Parameters have three modes: IN, OUT, INOUT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PSM in Real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Unfortunately, the PSM standard was developed after most DBMSs had their own stored procedure language  -&gt; No DBMS implements the PSM standard exactly.</a:t>
            </a:r>
          </a:p>
          <a:p>
            <a:pPr>
              <a:lnSpc>
                <a:spcPct val="170000"/>
              </a:lnSpc>
            </a:pPr>
            <a:r>
              <a:rPr lang="en-AU" dirty="0"/>
              <a:t>IBM's DB2 and MySQL implement the SQL/PSM closely (but not exactly)</a:t>
            </a:r>
          </a:p>
          <a:p>
            <a:pPr>
              <a:lnSpc>
                <a:spcPct val="170000"/>
              </a:lnSpc>
            </a:pPr>
            <a:r>
              <a:rPr lang="en-AU" dirty="0"/>
              <a:t>Oracle's PL/SQL is moderately close to the SQL/PSM standard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syntax differences e.g. EXIT vs LEAVE, DECLARE only needed once, . . 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extra programming features e.g. packages, exceptions, input/output</a:t>
            </a:r>
          </a:p>
          <a:p>
            <a:pPr>
              <a:lnSpc>
                <a:spcPct val="170000"/>
              </a:lnSpc>
            </a:pPr>
            <a:r>
              <a:rPr lang="en-AU" dirty="0" err="1"/>
              <a:t>PostgreSQL's</a:t>
            </a:r>
            <a:r>
              <a:rPr lang="en-AU" dirty="0"/>
              <a:t> </a:t>
            </a:r>
            <a:r>
              <a:rPr lang="en-AU" dirty="0" err="1"/>
              <a:t>PLpgSQL</a:t>
            </a:r>
            <a:r>
              <a:rPr lang="en-AU" dirty="0"/>
              <a:t> is close to PL/SQL (95% compatible)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SQL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PostgreSQL Manual: 35.4. Query Language (SQL) Functions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PostgreSQL allows functions to be defined in SQL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>
                <a:solidFill>
                  <a:srgbClr val="FF0000"/>
                </a:solidFill>
                <a:latin typeface="+mj-lt"/>
              </a:rPr>
              <a:t>CREATE OR REPLACE FUNCTION </a:t>
            </a:r>
          </a:p>
          <a:p>
            <a:pPr marL="457200" lvl="1" indent="0">
              <a:buNone/>
            </a:pPr>
            <a:r>
              <a:rPr lang="en-AU" i="1" dirty="0">
                <a:latin typeface="+mj-lt"/>
              </a:rPr>
              <a:t>	</a:t>
            </a:r>
            <a:r>
              <a:rPr lang="en-AU" i="1" dirty="0" err="1">
                <a:latin typeface="+mj-lt"/>
              </a:rPr>
              <a:t>funcName</a:t>
            </a:r>
            <a:r>
              <a:rPr lang="en-AU" dirty="0">
                <a:latin typeface="+mj-lt"/>
              </a:rPr>
              <a:t>(</a:t>
            </a:r>
            <a:r>
              <a:rPr lang="en-AU" i="1" dirty="0">
                <a:latin typeface="+mj-lt"/>
              </a:rPr>
              <a:t>arg1type</a:t>
            </a:r>
            <a:r>
              <a:rPr lang="en-AU" dirty="0">
                <a:latin typeface="+mj-lt"/>
              </a:rPr>
              <a:t>, </a:t>
            </a:r>
            <a:r>
              <a:rPr lang="en-AU" i="1" dirty="0">
                <a:latin typeface="+mj-lt"/>
              </a:rPr>
              <a:t>arg2type</a:t>
            </a:r>
            <a:r>
              <a:rPr lang="en-AU" dirty="0">
                <a:latin typeface="+mj-lt"/>
              </a:rPr>
              <a:t>, ....)</a:t>
            </a:r>
          </a:p>
          <a:p>
            <a:pPr marL="457200" lvl="1" indent="0">
              <a:buNone/>
            </a:pPr>
            <a:r>
              <a:rPr lang="en-AU" dirty="0">
                <a:latin typeface="+mj-lt"/>
              </a:rPr>
              <a:t>	</a:t>
            </a:r>
            <a:r>
              <a:rPr lang="en-AU" dirty="0">
                <a:solidFill>
                  <a:srgbClr val="FF0000"/>
                </a:solidFill>
                <a:latin typeface="+mj-lt"/>
              </a:rPr>
              <a:t>RETURNS </a:t>
            </a:r>
            <a:r>
              <a:rPr lang="en-AU" i="1" dirty="0" err="1">
                <a:solidFill>
                  <a:srgbClr val="FF0000"/>
                </a:solidFill>
                <a:latin typeface="+mj-lt"/>
              </a:rPr>
              <a:t>rettype</a:t>
            </a:r>
            <a:endParaRPr lang="en-AU" dirty="0">
              <a:solidFill>
                <a:srgbClr val="FF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AU" dirty="0">
                <a:solidFill>
                  <a:srgbClr val="FF0000"/>
                </a:solidFill>
                <a:latin typeface="+mj-lt"/>
              </a:rPr>
              <a:t>AS $$ </a:t>
            </a:r>
          </a:p>
          <a:p>
            <a:pPr marL="457200" lvl="1" indent="0">
              <a:buNone/>
            </a:pPr>
            <a:r>
              <a:rPr lang="en-AU" i="1" dirty="0">
                <a:latin typeface="+mj-lt"/>
              </a:rPr>
              <a:t>	SQL</a:t>
            </a:r>
            <a:r>
              <a:rPr lang="en-AU" dirty="0">
                <a:latin typeface="+mj-lt"/>
              </a:rPr>
              <a:t> </a:t>
            </a:r>
            <a:r>
              <a:rPr lang="en-AU" i="1" dirty="0">
                <a:latin typeface="+mj-lt"/>
              </a:rPr>
              <a:t>statements</a:t>
            </a:r>
            <a:endParaRPr lang="en-AU" dirty="0">
              <a:latin typeface="+mj-lt"/>
            </a:endParaRPr>
          </a:p>
          <a:p>
            <a:pPr marL="457200" lvl="1" indent="0">
              <a:buNone/>
            </a:pPr>
            <a:r>
              <a:rPr lang="en-AU" dirty="0">
                <a:solidFill>
                  <a:srgbClr val="FF0000"/>
                </a:solidFill>
                <a:latin typeface="+mj-lt"/>
              </a:rPr>
              <a:t>$$</a:t>
            </a:r>
            <a:r>
              <a:rPr lang="en-AU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AU" dirty="0">
                <a:latin typeface="+mj-lt"/>
              </a:rPr>
              <a:t>LANGUAGE </a:t>
            </a:r>
            <a:r>
              <a:rPr lang="en-AU" dirty="0" err="1">
                <a:latin typeface="+mj-lt"/>
              </a:rPr>
              <a:t>sql</a:t>
            </a:r>
            <a:r>
              <a:rPr lang="en-AU" dirty="0">
                <a:latin typeface="+mj-lt"/>
              </a:rPr>
              <a:t>;</a:t>
            </a:r>
          </a:p>
          <a:p>
            <a:pPr marL="457200" lvl="1" indent="0">
              <a:buNone/>
            </a:pPr>
            <a:endParaRPr lang="en-AU" dirty="0">
              <a:latin typeface="+mj-lt"/>
            </a:endParaRPr>
          </a:p>
          <a:p>
            <a:endParaRPr lang="en-AU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Limitations of Basic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What we have seen of SQL so far: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data definition language   (</a:t>
            </a:r>
            <a:r>
              <a:rPr lang="en-AU" i="1" dirty="0"/>
              <a:t>create table(...)</a:t>
            </a:r>
            <a:r>
              <a:rPr lang="en-AU" dirty="0"/>
              <a:t>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constraints   (</a:t>
            </a:r>
            <a:r>
              <a:rPr lang="en-AU" i="1" dirty="0"/>
              <a:t>domain, key, referential integrity</a:t>
            </a:r>
            <a:r>
              <a:rPr lang="en-AU" dirty="0"/>
              <a:t>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query language   (</a:t>
            </a:r>
            <a:r>
              <a:rPr lang="en-AU" i="1" dirty="0"/>
              <a:t>select...from...where...</a:t>
            </a:r>
            <a:r>
              <a:rPr lang="en-AU" dirty="0"/>
              <a:t>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views   (give names to SQL queries) </a:t>
            </a:r>
          </a:p>
          <a:p>
            <a:pPr>
              <a:lnSpc>
                <a:spcPct val="160000"/>
              </a:lnSpc>
            </a:pPr>
            <a:r>
              <a:rPr lang="en-AU" dirty="0"/>
              <a:t>This is not sufficient to write complete applications. </a:t>
            </a:r>
          </a:p>
          <a:p>
            <a:pPr>
              <a:lnSpc>
                <a:spcPct val="160000"/>
              </a:lnSpc>
            </a:pPr>
            <a:r>
              <a:rPr lang="en-AU" dirty="0"/>
              <a:t>More </a:t>
            </a:r>
            <a:r>
              <a:rPr lang="en-AU" dirty="0">
                <a:solidFill>
                  <a:srgbClr val="FF0000"/>
                </a:solidFill>
              </a:rPr>
              <a:t>extensibility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programmability</a:t>
            </a:r>
            <a:r>
              <a:rPr lang="en-AU" dirty="0"/>
              <a:t> are needed. </a:t>
            </a:r>
          </a:p>
          <a:p>
            <a:pPr>
              <a:lnSpc>
                <a:spcPct val="160000"/>
              </a:lnSpc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8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SQL Functions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Within the function, arguments are accessed as $1, $2, ... 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Return value: result of the last SQL statement. </a:t>
            </a:r>
          </a:p>
          <a:p>
            <a:pPr>
              <a:lnSpc>
                <a:spcPct val="150000"/>
              </a:lnSpc>
            </a:pPr>
            <a:r>
              <a:rPr lang="en-AU" i="1" dirty="0" err="1">
                <a:latin typeface="+mj-lt"/>
              </a:rPr>
              <a:t>rettype</a:t>
            </a:r>
            <a:r>
              <a:rPr lang="en-AU" dirty="0">
                <a:latin typeface="+mj-lt"/>
              </a:rPr>
              <a:t> can be any PostgreSQL data type (</a:t>
            </a:r>
            <a:r>
              <a:rPr lang="en-AU" dirty="0" err="1">
                <a:latin typeface="+mj-lt"/>
              </a:rPr>
              <a:t>incl</a:t>
            </a:r>
            <a:r>
              <a:rPr lang="en-AU" dirty="0">
                <a:latin typeface="+mj-lt"/>
              </a:rPr>
              <a:t> </a:t>
            </a:r>
            <a:r>
              <a:rPr lang="en-AU" dirty="0" err="1">
                <a:latin typeface="+mj-lt"/>
              </a:rPr>
              <a:t>tuples,tables</a:t>
            </a:r>
            <a:r>
              <a:rPr lang="en-AU" dirty="0">
                <a:latin typeface="+mj-lt"/>
              </a:rPr>
              <a:t>). 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+mj-lt"/>
              </a:rPr>
              <a:t>Function returning a table: returns </a:t>
            </a:r>
            <a:r>
              <a:rPr lang="en-AU" dirty="0" err="1">
                <a:latin typeface="+mj-lt"/>
              </a:rPr>
              <a:t>setof</a:t>
            </a:r>
            <a:r>
              <a:rPr lang="en-AU" dirty="0">
                <a:latin typeface="+mj-lt"/>
              </a:rPr>
              <a:t> </a:t>
            </a:r>
            <a:r>
              <a:rPr lang="en-AU" i="1" dirty="0" err="1">
                <a:latin typeface="+mj-lt"/>
              </a:rPr>
              <a:t>TupleType</a:t>
            </a:r>
            <a:r>
              <a:rPr lang="en-AU" dirty="0">
                <a:latin typeface="+mj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AU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SQL Functions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Examples: 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 max price of specified beer 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accent1"/>
                </a:solidFill>
                <a:latin typeface="+mj-lt"/>
              </a:rPr>
              <a:t>create or replace function </a:t>
            </a:r>
          </a:p>
          <a:p>
            <a:pPr marL="457200" lvl="1" indent="0">
              <a:buNone/>
            </a:pPr>
            <a:r>
              <a:rPr lang="en-AU" sz="2400" dirty="0">
                <a:latin typeface="+mj-lt"/>
              </a:rPr>
              <a:t>	</a:t>
            </a:r>
            <a:r>
              <a:rPr lang="en-AU" sz="2400" dirty="0" err="1">
                <a:latin typeface="+mj-lt"/>
              </a:rPr>
              <a:t>maxPrice</a:t>
            </a:r>
            <a:r>
              <a:rPr lang="en-AU" sz="2400" dirty="0">
                <a:latin typeface="+mj-lt"/>
              </a:rPr>
              <a:t>(text) </a:t>
            </a:r>
            <a:r>
              <a:rPr lang="en-AU" sz="2400" dirty="0">
                <a:solidFill>
                  <a:schemeClr val="accent1"/>
                </a:solidFill>
                <a:latin typeface="+mj-lt"/>
              </a:rPr>
              <a:t>returns</a:t>
            </a:r>
            <a:r>
              <a:rPr lang="en-AU" sz="2400" dirty="0">
                <a:latin typeface="+mj-lt"/>
              </a:rPr>
              <a:t> float 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accent1"/>
                </a:solidFill>
                <a:latin typeface="+mj-lt"/>
              </a:rPr>
              <a:t>as</a:t>
            </a:r>
            <a:r>
              <a:rPr lang="en-AU" sz="2400" dirty="0">
                <a:latin typeface="+mj-lt"/>
              </a:rPr>
              <a:t> </a:t>
            </a:r>
            <a:r>
              <a:rPr lang="en-AU" sz="2400" dirty="0">
                <a:solidFill>
                  <a:schemeClr val="accent1"/>
                </a:solidFill>
                <a:latin typeface="+mj-lt"/>
              </a:rPr>
              <a:t>$$</a:t>
            </a:r>
            <a:r>
              <a:rPr lang="en-AU" sz="2400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AU" sz="2400" dirty="0">
                <a:latin typeface="+mj-lt"/>
              </a:rPr>
              <a:t>	select max(price) from Sells where beer = $1; 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accent1"/>
                </a:solidFill>
                <a:latin typeface="+mj-lt"/>
              </a:rPr>
              <a:t>$$</a:t>
            </a:r>
            <a:r>
              <a:rPr lang="en-AU" sz="2400" dirty="0">
                <a:latin typeface="+mj-lt"/>
              </a:rPr>
              <a:t> language </a:t>
            </a:r>
            <a:r>
              <a:rPr lang="en-AU" sz="2400" dirty="0" err="1">
                <a:latin typeface="+mj-lt"/>
              </a:rPr>
              <a:t>sql</a:t>
            </a:r>
            <a:r>
              <a:rPr lang="en-AU" sz="2400" dirty="0">
                <a:latin typeface="+mj-lt"/>
              </a:rPr>
              <a:t>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SQL Functions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usage examples </a:t>
            </a:r>
          </a:p>
          <a:p>
            <a:pPr marL="400050" lvl="1" indent="0">
              <a:buNone/>
            </a:pPr>
            <a:endParaRPr lang="en-AU" dirty="0">
              <a:solidFill>
                <a:schemeClr val="bg2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AU" dirty="0"/>
              <a:t>select </a:t>
            </a:r>
            <a:r>
              <a:rPr lang="en-AU" dirty="0" err="1"/>
              <a:t>maxPrice</a:t>
            </a:r>
            <a:r>
              <a:rPr lang="en-AU" dirty="0"/>
              <a:t>('New'); </a:t>
            </a:r>
          </a:p>
          <a:p>
            <a:pPr marL="400050" lvl="1" indent="0">
              <a:buNone/>
            </a:pPr>
            <a:r>
              <a:rPr lang="en-AU" dirty="0" err="1"/>
              <a:t>maxprice</a:t>
            </a:r>
            <a:r>
              <a:rPr lang="en-AU" dirty="0"/>
              <a:t> </a:t>
            </a:r>
          </a:p>
          <a:p>
            <a:pPr marL="400050" lvl="1" indent="0">
              <a:buNone/>
            </a:pPr>
            <a:r>
              <a:rPr lang="en-AU" dirty="0"/>
              <a:t>---------- </a:t>
            </a:r>
          </a:p>
          <a:p>
            <a:pPr marL="400050" lvl="1" indent="0">
              <a:buNone/>
            </a:pPr>
            <a:r>
              <a:rPr lang="en-AU" dirty="0"/>
              <a:t>2.8</a:t>
            </a:r>
          </a:p>
          <a:p>
            <a:pPr marL="400050" lvl="1" indent="0">
              <a:buNone/>
            </a:pPr>
            <a:endParaRPr lang="en-AU" dirty="0"/>
          </a:p>
          <a:p>
            <a:pPr marL="400050" lvl="1" indent="0">
              <a:buNone/>
            </a:pPr>
            <a:r>
              <a:rPr lang="en-AU" dirty="0"/>
              <a:t>select </a:t>
            </a:r>
            <a:r>
              <a:rPr lang="en-AU" dirty="0" err="1"/>
              <a:t>bar,price</a:t>
            </a:r>
            <a:r>
              <a:rPr lang="en-AU" dirty="0"/>
              <a:t> from sells </a:t>
            </a:r>
          </a:p>
          <a:p>
            <a:pPr marL="400050" lvl="1" indent="0">
              <a:buNone/>
            </a:pPr>
            <a:r>
              <a:rPr lang="en-AU" dirty="0"/>
              <a:t>where beer='New' and price=</a:t>
            </a:r>
            <a:r>
              <a:rPr lang="en-AU" dirty="0" err="1"/>
              <a:t>maxPrice</a:t>
            </a:r>
            <a:r>
              <a:rPr lang="en-AU" dirty="0"/>
              <a:t>('New'); </a:t>
            </a:r>
          </a:p>
          <a:p>
            <a:pPr marL="400050" lvl="1" indent="0">
              <a:buNone/>
            </a:pPr>
            <a:r>
              <a:rPr lang="en-AU" dirty="0"/>
              <a:t>bar  		price </a:t>
            </a:r>
          </a:p>
          <a:p>
            <a:pPr marL="400050" lvl="1" indent="0">
              <a:buNone/>
            </a:pPr>
            <a:r>
              <a:rPr lang="en-AU" dirty="0"/>
              <a:t>----------------	------- </a:t>
            </a:r>
          </a:p>
          <a:p>
            <a:pPr marL="400050" lvl="1" indent="0">
              <a:buNone/>
            </a:pPr>
            <a:r>
              <a:rPr lang="en-AU" dirty="0"/>
              <a:t>Marble Bar  	2.8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4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SQL Functions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Examples: </a:t>
            </a:r>
          </a:p>
          <a:p>
            <a:pPr marL="457200" lvl="1" indent="0">
              <a:buNone/>
            </a:pPr>
            <a:r>
              <a:rPr lang="en-AU" sz="2000" dirty="0">
                <a:solidFill>
                  <a:schemeClr val="bg2">
                    <a:lumMod val="50000"/>
                  </a:schemeClr>
                </a:solidFill>
              </a:rPr>
              <a:t>-- set of Bars from specified suburb </a:t>
            </a:r>
          </a:p>
          <a:p>
            <a:pPr marL="457200" lvl="1" indent="0">
              <a:buNone/>
            </a:pPr>
            <a:r>
              <a:rPr lang="en-AU" sz="2000" dirty="0"/>
              <a:t>create or replace function </a:t>
            </a:r>
          </a:p>
          <a:p>
            <a:pPr marL="457200" lvl="1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hotelsIn</a:t>
            </a:r>
            <a:r>
              <a:rPr lang="en-AU" sz="2000" dirty="0"/>
              <a:t>(text) returns </a:t>
            </a:r>
            <a:r>
              <a:rPr lang="en-AU" sz="2000" dirty="0" err="1"/>
              <a:t>setof</a:t>
            </a:r>
            <a:r>
              <a:rPr lang="en-AU" sz="2000" dirty="0"/>
              <a:t> Bars </a:t>
            </a:r>
          </a:p>
          <a:p>
            <a:pPr marL="457200" lvl="1" indent="0">
              <a:buNone/>
            </a:pPr>
            <a:r>
              <a:rPr lang="en-AU" sz="2000" dirty="0"/>
              <a:t>as $$ </a:t>
            </a:r>
          </a:p>
          <a:p>
            <a:pPr marL="457200" lvl="1" indent="0">
              <a:buNone/>
            </a:pPr>
            <a:r>
              <a:rPr lang="en-AU" sz="2000" dirty="0"/>
              <a:t>	select * from Bars where </a:t>
            </a:r>
            <a:r>
              <a:rPr lang="en-AU" sz="2000" dirty="0" err="1"/>
              <a:t>addr</a:t>
            </a:r>
            <a:r>
              <a:rPr lang="en-AU" sz="2000" dirty="0"/>
              <a:t> = $1; </a:t>
            </a:r>
          </a:p>
          <a:p>
            <a:pPr marL="457200" lvl="1" indent="0">
              <a:buNone/>
            </a:pPr>
            <a:r>
              <a:rPr lang="en-AU" sz="2000" dirty="0"/>
              <a:t>$$ language </a:t>
            </a:r>
            <a:r>
              <a:rPr lang="en-AU" sz="2000" dirty="0" err="1"/>
              <a:t>sql</a:t>
            </a:r>
            <a:r>
              <a:rPr lang="en-AU" sz="2000" dirty="0"/>
              <a:t>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SQL Functions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usage examples </a:t>
            </a:r>
          </a:p>
          <a:p>
            <a:pPr marL="457200" lvl="1" indent="0">
              <a:buNone/>
            </a:pPr>
            <a:r>
              <a:rPr lang="en-AU" dirty="0"/>
              <a:t>select * from </a:t>
            </a:r>
            <a:r>
              <a:rPr lang="en-AU" dirty="0" err="1"/>
              <a:t>hotelsIn</a:t>
            </a:r>
            <a:r>
              <a:rPr lang="en-AU" dirty="0"/>
              <a:t>('The Rocks'); 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	</a:t>
            </a:r>
            <a:r>
              <a:rPr lang="en-AU" dirty="0" err="1"/>
              <a:t>addr</a:t>
            </a:r>
            <a:r>
              <a:rPr lang="en-AU" dirty="0"/>
              <a:t> 			license </a:t>
            </a:r>
          </a:p>
          <a:p>
            <a:pPr marL="457200" lvl="1" indent="0">
              <a:buNone/>
            </a:pPr>
            <a:r>
              <a:rPr lang="en-AU" dirty="0"/>
              <a:t>------------			--------------		----------- </a:t>
            </a:r>
          </a:p>
          <a:p>
            <a:pPr marL="457200" lvl="1" indent="0">
              <a:buNone/>
            </a:pPr>
            <a:r>
              <a:rPr lang="en-AU" dirty="0"/>
              <a:t>Australia Hotel 		The Rocks  		123456 </a:t>
            </a:r>
          </a:p>
          <a:p>
            <a:pPr marL="457200" lvl="1" indent="0">
              <a:buNone/>
            </a:pPr>
            <a:r>
              <a:rPr lang="en-AU" dirty="0"/>
              <a:t>Lord Nelson 	 		The Rocks 	 	123888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64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PLpgSQL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PostgreSQL Manual: Chapter 40: </a:t>
            </a:r>
            <a:r>
              <a:rPr lang="en-AU" dirty="0" err="1"/>
              <a:t>PLpgSQL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 err="1"/>
              <a:t>PLpgSQL</a:t>
            </a:r>
            <a:r>
              <a:rPr lang="en-AU" dirty="0"/>
              <a:t> = </a:t>
            </a:r>
            <a:r>
              <a:rPr lang="en-AU" b="1" dirty="0"/>
              <a:t>P</a:t>
            </a:r>
            <a:r>
              <a:rPr lang="en-AU" dirty="0"/>
              <a:t>rocedural </a:t>
            </a:r>
            <a:r>
              <a:rPr lang="en-AU" b="1" dirty="0"/>
              <a:t>L</a:t>
            </a:r>
            <a:r>
              <a:rPr lang="en-AU" dirty="0"/>
              <a:t>anguage extensions to </a:t>
            </a:r>
            <a:r>
              <a:rPr lang="en-AU" b="1" dirty="0"/>
              <a:t>P</a:t>
            </a:r>
            <a:r>
              <a:rPr lang="en-AU" dirty="0"/>
              <a:t>ost</a:t>
            </a:r>
            <a:r>
              <a:rPr lang="en-AU" b="1" dirty="0"/>
              <a:t>g</a:t>
            </a:r>
            <a:r>
              <a:rPr lang="en-AU" dirty="0"/>
              <a:t>re</a:t>
            </a:r>
            <a:r>
              <a:rPr lang="en-AU" b="1" dirty="0"/>
              <a:t>SQL</a:t>
            </a:r>
          </a:p>
          <a:p>
            <a:pPr>
              <a:lnSpc>
                <a:spcPct val="170000"/>
              </a:lnSpc>
            </a:pPr>
            <a:r>
              <a:rPr lang="en-AU" dirty="0"/>
              <a:t>A PostgreSQL-specific language integrating features of: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procedural programming and SQL programming </a:t>
            </a:r>
          </a:p>
          <a:p>
            <a:pPr>
              <a:lnSpc>
                <a:spcPct val="170000"/>
              </a:lnSpc>
            </a:pPr>
            <a:r>
              <a:rPr lang="en-AU" dirty="0"/>
              <a:t>Functions are stored in the database with the data.</a:t>
            </a:r>
          </a:p>
          <a:p>
            <a:pPr>
              <a:lnSpc>
                <a:spcPct val="170000"/>
              </a:lnSpc>
            </a:pPr>
            <a:r>
              <a:rPr lang="en-AU" dirty="0"/>
              <a:t>Provides a means for extending DBMS functionality, e.g.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implementing constraint checking (triggered functions)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complex query evaluation (e.g. recursive)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complex computation of column values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detailed control of displayed results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PLpgSQL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The </a:t>
            </a:r>
            <a:r>
              <a:rPr lang="en-AU" sz="2400" dirty="0" err="1"/>
              <a:t>PLpgSQL</a:t>
            </a:r>
            <a:r>
              <a:rPr lang="en-AU" sz="2400" dirty="0"/>
              <a:t> interpreter 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executes procedural code and manages variables 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calls PostgreSQL engine to evaluate SQL statements </a:t>
            </a:r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3692" r="2677" b="6545"/>
          <a:stretch/>
        </p:blipFill>
        <p:spPr bwMode="auto">
          <a:xfrm>
            <a:off x="1905000" y="3124200"/>
            <a:ext cx="4864963" cy="2769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667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Defining </a:t>
            </a:r>
            <a:r>
              <a:rPr lang="en-AU" dirty="0" err="1"/>
              <a:t>PLpgSQL</a:t>
            </a:r>
            <a:r>
              <a:rPr lang="en-AU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functions are created (and inserted into </a:t>
            </a:r>
            <a:r>
              <a:rPr lang="en-AU" dirty="0" err="1"/>
              <a:t>db</a:t>
            </a:r>
            <a:r>
              <a:rPr lang="en-AU" dirty="0"/>
              <a:t>) via: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  <a:p>
            <a:r>
              <a:rPr lang="en-AU" dirty="0"/>
              <a:t>Note: the entire function body is a single SQL string.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1600200"/>
            <a:ext cx="4800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AU" dirty="0"/>
              <a:t>CREATE OR REPLACE </a:t>
            </a:r>
          </a:p>
          <a:p>
            <a:pPr lvl="1"/>
            <a:r>
              <a:rPr lang="en-AU" i="1" dirty="0"/>
              <a:t>	</a:t>
            </a:r>
            <a:r>
              <a:rPr lang="en-AU" i="1" dirty="0" err="1"/>
              <a:t>funcName</a:t>
            </a:r>
            <a:r>
              <a:rPr lang="en-AU" dirty="0"/>
              <a:t>(</a:t>
            </a:r>
            <a:r>
              <a:rPr lang="en-AU" i="1" dirty="0"/>
              <a:t>param1</a:t>
            </a:r>
            <a:r>
              <a:rPr lang="en-AU" dirty="0"/>
              <a:t>, </a:t>
            </a:r>
            <a:r>
              <a:rPr lang="en-AU" i="1" dirty="0"/>
              <a:t>param2</a:t>
            </a:r>
            <a:r>
              <a:rPr lang="en-AU" dirty="0"/>
              <a:t>, ....) </a:t>
            </a:r>
          </a:p>
          <a:p>
            <a:pPr lvl="1"/>
            <a:r>
              <a:rPr lang="en-AU" dirty="0"/>
              <a:t>	RETURNS </a:t>
            </a:r>
            <a:r>
              <a:rPr lang="en-AU" i="1" dirty="0" err="1"/>
              <a:t>rettype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AS $$ </a:t>
            </a:r>
          </a:p>
          <a:p>
            <a:pPr lvl="1"/>
            <a:r>
              <a:rPr lang="en-AU" dirty="0"/>
              <a:t>DECLARE </a:t>
            </a:r>
          </a:p>
          <a:p>
            <a:pPr lvl="1"/>
            <a:r>
              <a:rPr lang="en-AU" i="1" dirty="0"/>
              <a:t>	variable</a:t>
            </a:r>
            <a:r>
              <a:rPr lang="en-AU" dirty="0"/>
              <a:t> </a:t>
            </a:r>
            <a:r>
              <a:rPr lang="en-AU" i="1" dirty="0"/>
              <a:t>declarations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BEGIN </a:t>
            </a:r>
          </a:p>
          <a:p>
            <a:pPr lvl="1"/>
            <a:r>
              <a:rPr lang="en-AU" i="1" dirty="0"/>
              <a:t>	code</a:t>
            </a:r>
            <a:r>
              <a:rPr lang="en-AU" dirty="0"/>
              <a:t> </a:t>
            </a:r>
            <a:r>
              <a:rPr lang="en-AU" i="1" dirty="0"/>
              <a:t>for</a:t>
            </a:r>
            <a:r>
              <a:rPr lang="en-AU" dirty="0"/>
              <a:t> </a:t>
            </a:r>
            <a:r>
              <a:rPr lang="en-AU" i="1" dirty="0"/>
              <a:t>function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END; </a:t>
            </a:r>
          </a:p>
          <a:p>
            <a:pPr lvl="1"/>
            <a:r>
              <a:rPr lang="en-AU" dirty="0"/>
              <a:t>$$ LANGUAGE </a:t>
            </a:r>
            <a:r>
              <a:rPr lang="en-AU" dirty="0" err="1"/>
              <a:t>plpgsql</a:t>
            </a:r>
            <a:r>
              <a:rPr lang="en-AU" dirty="0"/>
              <a:t>;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884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Defining </a:t>
            </a:r>
            <a:r>
              <a:rPr lang="en-AU" dirty="0" err="1"/>
              <a:t>PLpgSQL</a:t>
            </a:r>
            <a:r>
              <a:rPr lang="en-AU" dirty="0"/>
              <a:t> Functions</a:t>
            </a:r>
            <a:r>
              <a:rPr lang="en-AU" sz="1600" dirty="0"/>
              <a:t>(cont.)</a:t>
            </a:r>
            <a:endParaRPr lang="en-A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0668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Recap Stored-procedure approach (</a:t>
            </a:r>
            <a:r>
              <a:rPr lang="en-AU" sz="1600" b="1" dirty="0" err="1"/>
              <a:t>PLpgSQL</a:t>
            </a:r>
            <a:r>
              <a:rPr lang="en-AU" sz="1600" b="1" dirty="0"/>
              <a:t>): </a:t>
            </a:r>
          </a:p>
          <a:p>
            <a:r>
              <a:rPr lang="en-AU" sz="1600" dirty="0"/>
              <a:t>create function </a:t>
            </a:r>
          </a:p>
          <a:p>
            <a:r>
              <a:rPr lang="en-AU" sz="1600" dirty="0"/>
              <a:t>	withdraw(</a:t>
            </a:r>
            <a:r>
              <a:rPr lang="en-AU" sz="1600" dirty="0" err="1"/>
              <a:t>acctNum</a:t>
            </a:r>
            <a:r>
              <a:rPr lang="en-AU" sz="1600" dirty="0"/>
              <a:t> text, amount integer) returns text as $$ </a:t>
            </a:r>
          </a:p>
          <a:p>
            <a:r>
              <a:rPr lang="en-AU" sz="1600" dirty="0"/>
              <a:t>declare </a:t>
            </a:r>
            <a:r>
              <a:rPr lang="en-AU" sz="1600" dirty="0" err="1"/>
              <a:t>bal</a:t>
            </a:r>
            <a:r>
              <a:rPr lang="en-AU" sz="1600" dirty="0"/>
              <a:t> integer; </a:t>
            </a:r>
          </a:p>
          <a:p>
            <a:r>
              <a:rPr lang="en-AU" sz="1600" dirty="0"/>
              <a:t>begin </a:t>
            </a:r>
          </a:p>
          <a:p>
            <a:r>
              <a:rPr lang="en-AU" sz="1600" dirty="0"/>
              <a:t>	select balance into </a:t>
            </a:r>
            <a:r>
              <a:rPr lang="en-AU" sz="1600" dirty="0" err="1"/>
              <a:t>bal</a:t>
            </a:r>
            <a:r>
              <a:rPr lang="en-AU" sz="1600" dirty="0"/>
              <a:t> </a:t>
            </a:r>
          </a:p>
          <a:p>
            <a:r>
              <a:rPr lang="en-AU" sz="1600" dirty="0"/>
              <a:t>	from Accounts </a:t>
            </a:r>
          </a:p>
          <a:p>
            <a:r>
              <a:rPr lang="en-AU" sz="1600" dirty="0"/>
              <a:t>	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if (</a:t>
            </a:r>
            <a:r>
              <a:rPr lang="en-AU" sz="1600" dirty="0" err="1"/>
              <a:t>bal</a:t>
            </a:r>
            <a:r>
              <a:rPr lang="en-AU" sz="1600" dirty="0"/>
              <a:t> &lt; amount) then </a:t>
            </a:r>
          </a:p>
          <a:p>
            <a:r>
              <a:rPr lang="en-AU" sz="1600" dirty="0"/>
              <a:t>		return 'Insufficient Funds'; </a:t>
            </a:r>
          </a:p>
          <a:p>
            <a:r>
              <a:rPr lang="en-AU" sz="1600" dirty="0"/>
              <a:t>	else </a:t>
            </a:r>
          </a:p>
          <a:p>
            <a:r>
              <a:rPr lang="en-AU" sz="1600" dirty="0"/>
              <a:t>		update Accounts </a:t>
            </a:r>
          </a:p>
          <a:p>
            <a:r>
              <a:rPr lang="en-AU" sz="1600" dirty="0"/>
              <a:t>		set balance = balance - amount </a:t>
            </a:r>
          </a:p>
          <a:p>
            <a:r>
              <a:rPr lang="en-AU" sz="1600" dirty="0"/>
              <a:t>		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	select balance into </a:t>
            </a:r>
            <a:r>
              <a:rPr lang="en-AU" sz="1600" dirty="0" err="1"/>
              <a:t>bal</a:t>
            </a:r>
            <a:r>
              <a:rPr lang="en-AU" sz="1600" dirty="0"/>
              <a:t> </a:t>
            </a:r>
          </a:p>
          <a:p>
            <a:r>
              <a:rPr lang="en-AU" sz="1600" dirty="0"/>
              <a:t>		from Accounts where </a:t>
            </a:r>
            <a:r>
              <a:rPr lang="en-AU" sz="1600" dirty="0" err="1"/>
              <a:t>acctNo</a:t>
            </a:r>
            <a:r>
              <a:rPr lang="en-AU" sz="1600" dirty="0"/>
              <a:t> = </a:t>
            </a:r>
            <a:r>
              <a:rPr lang="en-AU" sz="1600" dirty="0" err="1"/>
              <a:t>acctNum</a:t>
            </a:r>
            <a:r>
              <a:rPr lang="en-AU" sz="1600" dirty="0"/>
              <a:t>; </a:t>
            </a:r>
          </a:p>
          <a:p>
            <a:r>
              <a:rPr lang="en-AU" sz="1600" dirty="0"/>
              <a:t>		return 'New Balance: ' || </a:t>
            </a:r>
            <a:r>
              <a:rPr lang="en-AU" sz="1600" dirty="0" err="1"/>
              <a:t>bal</a:t>
            </a:r>
            <a:r>
              <a:rPr lang="en-AU" sz="1600" dirty="0"/>
              <a:t>; </a:t>
            </a:r>
          </a:p>
          <a:p>
            <a:r>
              <a:rPr lang="en-AU" sz="1600" dirty="0"/>
              <a:t>	end if; </a:t>
            </a:r>
          </a:p>
          <a:p>
            <a:r>
              <a:rPr lang="en-AU" sz="1600" dirty="0"/>
              <a:t>end; </a:t>
            </a:r>
          </a:p>
          <a:p>
            <a:r>
              <a:rPr lang="en-AU" sz="1600" dirty="0"/>
              <a:t>$$ language </a:t>
            </a:r>
            <a:r>
              <a:rPr lang="en-AU" sz="1600" dirty="0" err="1"/>
              <a:t>plpgsql</a:t>
            </a:r>
            <a:r>
              <a:rPr lang="en-AU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700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229600" cy="426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All parameters are passed by value in </a:t>
            </a:r>
            <a:r>
              <a:rPr lang="en-AU" sz="2400" dirty="0" err="1"/>
              <a:t>PLpgSQL</a:t>
            </a:r>
            <a:r>
              <a:rPr lang="en-AU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Within a function, parameters can be referred to: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using positional notation ($1, $2, ...)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via aliases, supplied either</a:t>
            </a:r>
          </a:p>
          <a:p>
            <a:pPr lvl="2">
              <a:lnSpc>
                <a:spcPct val="150000"/>
              </a:lnSpc>
            </a:pPr>
            <a:r>
              <a:rPr lang="en-AU" sz="1600" dirty="0"/>
              <a:t>as part of the function header (e.g. f(a </a:t>
            </a:r>
            <a:r>
              <a:rPr lang="en-AU" sz="1600" dirty="0" err="1"/>
              <a:t>int</a:t>
            </a:r>
            <a:r>
              <a:rPr lang="en-AU" sz="1600" dirty="0"/>
              <a:t>, b </a:t>
            </a:r>
            <a:r>
              <a:rPr lang="en-AU" sz="1600" dirty="0" err="1"/>
              <a:t>int</a:t>
            </a:r>
            <a:r>
              <a:rPr lang="en-AU" sz="1600" dirty="0"/>
              <a:t>))</a:t>
            </a:r>
          </a:p>
          <a:p>
            <a:pPr lvl="2">
              <a:lnSpc>
                <a:spcPct val="150000"/>
              </a:lnSpc>
            </a:pPr>
            <a:r>
              <a:rPr lang="en-AU" sz="1600" dirty="0"/>
              <a:t>as part of the declarations (e.g. a alias for $1; b alias for $2)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Extending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Ways in which standard SQL might be extended: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new data types (incl. constraints, I/O, indexes, ...)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object-orientation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more powerful constraint checking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packaging/parameterizing queries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more functions/aggregates for use in queries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event-based triggered actions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massive data, spread over a network </a:t>
            </a:r>
          </a:p>
          <a:p>
            <a:pPr>
              <a:lnSpc>
                <a:spcPct val="160000"/>
              </a:lnSpc>
            </a:pPr>
            <a:r>
              <a:rPr lang="en-AU" dirty="0"/>
              <a:t>All are required to assist in application development.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Parameters</a:t>
            </a:r>
            <a:r>
              <a:rPr lang="en-AU" sz="16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775"/>
            <a:ext cx="8229600" cy="5791200"/>
          </a:xfrm>
        </p:spPr>
        <p:txBody>
          <a:bodyPr>
            <a:normAutofit/>
          </a:bodyPr>
          <a:lstStyle/>
          <a:p>
            <a:r>
              <a:rPr lang="en-AU" sz="2400" dirty="0"/>
              <a:t>Example: old-style function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AU" sz="2400" b="1" dirty="0"/>
              <a:t>Beware: never give aliases the same names as attributes.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1524000"/>
            <a:ext cx="47244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CREATE OR REPLACE FUNCTION </a:t>
            </a:r>
          </a:p>
          <a:p>
            <a:r>
              <a:rPr lang="en-AU" dirty="0"/>
              <a:t>	cat(text, text) RETURNS text </a:t>
            </a:r>
          </a:p>
          <a:p>
            <a:r>
              <a:rPr lang="en-AU" dirty="0"/>
              <a:t>AS ‘</a:t>
            </a:r>
          </a:p>
          <a:p>
            <a:r>
              <a:rPr lang="en-AU" dirty="0"/>
              <a:t>DECLARE </a:t>
            </a:r>
          </a:p>
          <a:p>
            <a:r>
              <a:rPr lang="en-AU" dirty="0"/>
              <a:t>	x alias for $1; -- alias for parameter </a:t>
            </a:r>
          </a:p>
          <a:p>
            <a:r>
              <a:rPr lang="en-AU" dirty="0"/>
              <a:t>	y alias for $2; -- alias for parameter </a:t>
            </a:r>
          </a:p>
          <a:p>
            <a:r>
              <a:rPr lang="en-AU" dirty="0"/>
              <a:t>	result text; -- local variable </a:t>
            </a:r>
          </a:p>
          <a:p>
            <a:r>
              <a:rPr lang="en-AU" dirty="0"/>
              <a:t>BEGIN </a:t>
            </a:r>
          </a:p>
          <a:p>
            <a:r>
              <a:rPr lang="en-AU" dirty="0"/>
              <a:t>	result := x||''''''''||y; </a:t>
            </a:r>
          </a:p>
          <a:p>
            <a:r>
              <a:rPr lang="en-AU" dirty="0"/>
              <a:t>	return result; </a:t>
            </a:r>
          </a:p>
          <a:p>
            <a:r>
              <a:rPr lang="en-AU" dirty="0"/>
              <a:t>END; </a:t>
            </a:r>
          </a:p>
          <a:p>
            <a:r>
              <a:rPr lang="en-AU" dirty="0"/>
              <a:t>‘ LANGUAGE ‘</a:t>
            </a:r>
            <a:r>
              <a:rPr lang="en-AU" dirty="0" err="1"/>
              <a:t>plpgsql</a:t>
            </a:r>
            <a:r>
              <a:rPr lang="en-AU" dirty="0"/>
              <a:t>’;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10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Parameters</a:t>
            </a:r>
            <a:r>
              <a:rPr lang="en-AU" sz="16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229600" cy="4876800"/>
          </a:xfrm>
        </p:spPr>
        <p:txBody>
          <a:bodyPr>
            <a:noAutofit/>
          </a:bodyPr>
          <a:lstStyle/>
          <a:p>
            <a:r>
              <a:rPr lang="en-AU" sz="2400" dirty="0"/>
              <a:t>Example: new-style function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AU" sz="2400" b="1" dirty="0"/>
              <a:t>Beware: never give aliases the same names as attributes. 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1600200"/>
            <a:ext cx="47244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CREATE OR REPLACE FUNCTION </a:t>
            </a:r>
          </a:p>
          <a:p>
            <a:r>
              <a:rPr lang="en-AU" dirty="0"/>
              <a:t>	add(x text, y text) RETURNS text </a:t>
            </a:r>
          </a:p>
          <a:p>
            <a:r>
              <a:rPr lang="en-AU" dirty="0"/>
              <a:t>AS $$</a:t>
            </a:r>
          </a:p>
          <a:p>
            <a:r>
              <a:rPr lang="en-AU" dirty="0"/>
              <a:t>DECLARE </a:t>
            </a:r>
          </a:p>
          <a:p>
            <a:r>
              <a:rPr lang="en-AU" dirty="0"/>
              <a:t>	result text; -- local variable </a:t>
            </a:r>
          </a:p>
          <a:p>
            <a:r>
              <a:rPr lang="en-AU" dirty="0"/>
              <a:t>BEGIN </a:t>
            </a:r>
          </a:p>
          <a:p>
            <a:r>
              <a:rPr lang="en-AU" dirty="0"/>
              <a:t>	result := x||''''||y; </a:t>
            </a:r>
          </a:p>
          <a:p>
            <a:r>
              <a:rPr lang="en-AU" dirty="0"/>
              <a:t>	return result; </a:t>
            </a:r>
          </a:p>
          <a:p>
            <a:r>
              <a:rPr lang="en-AU" dirty="0"/>
              <a:t>END; </a:t>
            </a:r>
          </a:p>
          <a:p>
            <a:r>
              <a:rPr lang="en-AU" dirty="0"/>
              <a:t>$$ LANGUAGE '</a:t>
            </a:r>
            <a:r>
              <a:rPr lang="en-AU" dirty="0" err="1"/>
              <a:t>plpgsql</a:t>
            </a:r>
            <a:r>
              <a:rPr lang="en-AU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94633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Parameters</a:t>
            </a:r>
            <a:r>
              <a:rPr lang="en-AU" sz="16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810000"/>
            <a:ext cx="73914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Restrictions: requires x and y to have values of the same “addable" type.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670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CREATE OR REPLACE FUNCTION</a:t>
            </a:r>
          </a:p>
          <a:p>
            <a:r>
              <a:rPr lang="en-AU" dirty="0"/>
              <a:t>	add ( x </a:t>
            </a:r>
            <a:r>
              <a:rPr lang="en-AU" dirty="0" err="1"/>
              <a:t>anyelement</a:t>
            </a:r>
            <a:r>
              <a:rPr lang="en-AU" dirty="0"/>
              <a:t> , y </a:t>
            </a:r>
            <a:r>
              <a:rPr lang="en-AU" dirty="0" err="1"/>
              <a:t>anyelement</a:t>
            </a:r>
            <a:r>
              <a:rPr lang="en-AU" dirty="0"/>
              <a:t> ) RETURNS </a:t>
            </a:r>
            <a:r>
              <a:rPr lang="en-AU" dirty="0" err="1"/>
              <a:t>anyelement</a:t>
            </a:r>
            <a:endParaRPr lang="en-AU" dirty="0"/>
          </a:p>
          <a:p>
            <a:r>
              <a:rPr lang="en-AU" dirty="0"/>
              <a:t>AS $$</a:t>
            </a:r>
          </a:p>
          <a:p>
            <a:r>
              <a:rPr lang="en-AU" dirty="0"/>
              <a:t>BEGIN</a:t>
            </a:r>
          </a:p>
          <a:p>
            <a:r>
              <a:rPr lang="en-AU" dirty="0"/>
              <a:t>	return x + y ;</a:t>
            </a:r>
          </a:p>
          <a:p>
            <a:r>
              <a:rPr lang="en-AU" dirty="0"/>
              <a:t>END ;</a:t>
            </a:r>
          </a:p>
          <a:p>
            <a:r>
              <a:rPr lang="en-AU" dirty="0"/>
              <a:t>$$ LANGUAGE </a:t>
            </a:r>
            <a:r>
              <a:rPr lang="en-AU" dirty="0" err="1"/>
              <a:t>plpgsql</a:t>
            </a:r>
            <a:r>
              <a:rPr lang="en-AU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623025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PLpgSQL</a:t>
            </a:r>
            <a:r>
              <a:rPr lang="en-AU" dirty="0"/>
              <a:t> Function Parameters</a:t>
            </a:r>
            <a:r>
              <a:rPr lang="en-AU" sz="16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AU" sz="1600" dirty="0" err="1"/>
              <a:t>PLpgSQL</a:t>
            </a:r>
            <a:r>
              <a:rPr lang="en-AU" sz="1600" dirty="0"/>
              <a:t> allows overloading (i.e. same name, different </a:t>
            </a:r>
            <a:r>
              <a:rPr lang="en-AU" sz="1600" dirty="0" err="1"/>
              <a:t>arg</a:t>
            </a:r>
            <a:r>
              <a:rPr lang="en-AU" sz="1600" dirty="0"/>
              <a:t> types)</a:t>
            </a:r>
          </a:p>
          <a:p>
            <a:pPr>
              <a:lnSpc>
                <a:spcPct val="160000"/>
              </a:lnSpc>
            </a:pPr>
            <a:r>
              <a:rPr lang="en-AU" sz="1600" dirty="0"/>
              <a:t>Example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sz="1400" dirty="0"/>
              <a:t>CREATE FUNCTION add ( </a:t>
            </a:r>
            <a:r>
              <a:rPr lang="en-AU" sz="1400" dirty="0" err="1"/>
              <a:t>int</a:t>
            </a:r>
            <a:r>
              <a:rPr lang="en-AU" sz="1400" dirty="0"/>
              <a:t> , </a:t>
            </a:r>
            <a:r>
              <a:rPr lang="en-AU" sz="1400" dirty="0" err="1"/>
              <a:t>int</a:t>
            </a:r>
            <a:r>
              <a:rPr lang="en-AU" sz="1400" dirty="0"/>
              <a:t> ) RETURNS </a:t>
            </a:r>
            <a:r>
              <a:rPr lang="en-AU" sz="1400" dirty="0" err="1"/>
              <a:t>int</a:t>
            </a:r>
            <a:r>
              <a:rPr lang="en-AU" sz="1400" dirty="0"/>
              <a:t> AS</a:t>
            </a:r>
          </a:p>
          <a:p>
            <a:pPr marL="457200" lvl="1" indent="0">
              <a:buNone/>
            </a:pPr>
            <a:r>
              <a:rPr lang="en-AU" sz="1400" dirty="0"/>
              <a:t>$$ BEGIN return $1 + $2 ; END ; $$ LANGUAGE </a:t>
            </a:r>
            <a:r>
              <a:rPr lang="en-AU" sz="1400" dirty="0" err="1"/>
              <a:t>plpgsql</a:t>
            </a:r>
            <a:r>
              <a:rPr lang="en-AU" sz="1400" dirty="0"/>
              <a:t> ;</a:t>
            </a:r>
          </a:p>
          <a:p>
            <a:pPr marL="457200" lvl="1" indent="0">
              <a:buNone/>
            </a:pPr>
            <a:endParaRPr lang="en-AU" sz="1400" dirty="0"/>
          </a:p>
          <a:p>
            <a:pPr marL="457200" lvl="1" indent="0">
              <a:buNone/>
            </a:pPr>
            <a:r>
              <a:rPr lang="en-AU" sz="1400" dirty="0"/>
              <a:t>CREATE FUNCTION add ( </a:t>
            </a:r>
            <a:r>
              <a:rPr lang="en-AU" sz="1400" dirty="0" err="1"/>
              <a:t>int</a:t>
            </a:r>
            <a:r>
              <a:rPr lang="en-AU" sz="1400" dirty="0"/>
              <a:t> , </a:t>
            </a:r>
            <a:r>
              <a:rPr lang="en-AU" sz="1400" dirty="0" err="1"/>
              <a:t>int</a:t>
            </a:r>
            <a:r>
              <a:rPr lang="en-AU" sz="1400" dirty="0"/>
              <a:t> , </a:t>
            </a:r>
            <a:r>
              <a:rPr lang="en-AU" sz="1400" dirty="0" err="1"/>
              <a:t>int</a:t>
            </a:r>
            <a:r>
              <a:rPr lang="en-AU" sz="1400" dirty="0"/>
              <a:t> ) RETURNS </a:t>
            </a:r>
            <a:r>
              <a:rPr lang="en-AU" sz="1400" dirty="0" err="1"/>
              <a:t>int</a:t>
            </a:r>
            <a:r>
              <a:rPr lang="en-AU" sz="1400" dirty="0"/>
              <a:t> AS</a:t>
            </a:r>
          </a:p>
          <a:p>
            <a:pPr marL="457200" lvl="1" indent="0">
              <a:buNone/>
            </a:pPr>
            <a:r>
              <a:rPr lang="en-AU" sz="1400" dirty="0"/>
              <a:t>$$ BEGIN return $1 + $2 + $3 ; END ; $$ LANGUAGE </a:t>
            </a:r>
            <a:r>
              <a:rPr lang="en-AU" sz="1400" dirty="0" err="1"/>
              <a:t>plpgsql</a:t>
            </a:r>
            <a:r>
              <a:rPr lang="en-AU" sz="1400" dirty="0"/>
              <a:t> ;</a:t>
            </a:r>
          </a:p>
          <a:p>
            <a:pPr marL="457200" lvl="1" indent="0">
              <a:buNone/>
            </a:pPr>
            <a:endParaRPr lang="en-AU" sz="1400" dirty="0"/>
          </a:p>
          <a:p>
            <a:pPr marL="457200" lvl="1" indent="0">
              <a:buNone/>
            </a:pPr>
            <a:r>
              <a:rPr lang="en-AU" sz="1400" dirty="0"/>
              <a:t>CREATE FUNCTION add ( char (1) , </a:t>
            </a:r>
            <a:r>
              <a:rPr lang="en-AU" sz="1400" dirty="0" err="1"/>
              <a:t>int</a:t>
            </a:r>
            <a:r>
              <a:rPr lang="en-AU" sz="1400" dirty="0"/>
              <a:t> ) RETURNS </a:t>
            </a:r>
            <a:r>
              <a:rPr lang="en-AU" sz="1400" dirty="0" err="1"/>
              <a:t>int</a:t>
            </a:r>
            <a:r>
              <a:rPr lang="en-AU" sz="1400" dirty="0"/>
              <a:t>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sz="1400" dirty="0"/>
              <a:t>$$ BEGIN return </a:t>
            </a:r>
            <a:r>
              <a:rPr lang="en-AU" sz="1400" dirty="0" err="1"/>
              <a:t>ascii</a:t>
            </a:r>
            <a:r>
              <a:rPr lang="en-AU" sz="1400" dirty="0"/>
              <a:t> ( $1 )+ $2 ; END ; $$ LANGUAGE </a:t>
            </a:r>
            <a:r>
              <a:rPr lang="en-AU" sz="1400" dirty="0" err="1"/>
              <a:t>plpgsql</a:t>
            </a:r>
            <a:r>
              <a:rPr lang="en-AU" sz="1400" dirty="0"/>
              <a:t> ;</a:t>
            </a:r>
          </a:p>
          <a:p>
            <a:pPr>
              <a:lnSpc>
                <a:spcPct val="160000"/>
              </a:lnSpc>
            </a:pPr>
            <a:r>
              <a:rPr lang="en-AU" sz="1600" dirty="0"/>
              <a:t>But must differ in </a:t>
            </a:r>
            <a:r>
              <a:rPr lang="en-AU" sz="1600" dirty="0" err="1"/>
              <a:t>arg</a:t>
            </a:r>
            <a:r>
              <a:rPr lang="en-AU" sz="1600" dirty="0"/>
              <a:t> types, so cannot also define: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sz="1400" dirty="0"/>
              <a:t>CREATE FUNCTION add ( char (1) , </a:t>
            </a:r>
            <a:r>
              <a:rPr lang="en-AU" sz="1400" dirty="0" err="1"/>
              <a:t>int</a:t>
            </a:r>
            <a:r>
              <a:rPr lang="en-AU" sz="1400" dirty="0"/>
              <a:t> ) RETURNS char AS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400" dirty="0"/>
              <a:t>$$ BEGIN return </a:t>
            </a:r>
            <a:r>
              <a:rPr lang="en-AU" sz="1400" dirty="0" err="1"/>
              <a:t>chr</a:t>
            </a:r>
            <a:r>
              <a:rPr lang="en-AU" sz="1400" dirty="0"/>
              <a:t> ( </a:t>
            </a:r>
            <a:r>
              <a:rPr lang="en-AU" sz="1400" dirty="0" err="1"/>
              <a:t>ascii</a:t>
            </a:r>
            <a:r>
              <a:rPr lang="en-AU" sz="1400" dirty="0"/>
              <a:t> ( $1 )+ $2 ); END ; $$ LANGUAGE </a:t>
            </a:r>
            <a:r>
              <a:rPr lang="en-AU" sz="1400" dirty="0" err="1"/>
              <a:t>plpgsql</a:t>
            </a:r>
            <a:r>
              <a:rPr lang="en-AU" sz="1400" dirty="0"/>
              <a:t> ;</a:t>
            </a:r>
          </a:p>
          <a:p>
            <a:pPr>
              <a:lnSpc>
                <a:spcPct val="170000"/>
              </a:lnSpc>
            </a:pPr>
            <a:r>
              <a:rPr lang="en-AU" sz="1600" dirty="0"/>
              <a:t>i.e. cannot have two functions that look like add(char(1), </a:t>
            </a:r>
            <a:r>
              <a:rPr lang="en-AU" sz="1600" dirty="0" err="1"/>
              <a:t>int</a:t>
            </a:r>
            <a:r>
              <a:rPr lang="en-AU" sz="1600" dirty="0"/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8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 Return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 PostgreSQL function can return a value which is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void   (i.e. no return value)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an atomic data type   (e.g. integer, text, ...)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 tuple   (e.g. table record type or tuple type)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 set of atomic values   (like a table column)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 set of tuples   (i.e. a table) </a:t>
            </a:r>
          </a:p>
          <a:p>
            <a:pPr>
              <a:lnSpc>
                <a:spcPct val="160000"/>
              </a:lnSpc>
            </a:pPr>
            <a:r>
              <a:rPr lang="en-AU" dirty="0"/>
              <a:t>A function returning a set of tuples is similar to a view.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1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 Return Types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Examples of different function return types: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type Employee as </a:t>
            </a:r>
          </a:p>
          <a:p>
            <a:pPr marL="457200" lvl="1" indent="0">
              <a:buNone/>
            </a:pPr>
            <a:r>
              <a:rPr lang="en-AU" dirty="0"/>
              <a:t>	(id integer, name text, salary float, ...);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create function factorial(integer) </a:t>
            </a:r>
          </a:p>
          <a:p>
            <a:pPr marL="457200" lvl="1" indent="0">
              <a:buNone/>
            </a:pPr>
            <a:r>
              <a:rPr lang="en-AU" dirty="0"/>
              <a:t>	returns integer ... </a:t>
            </a:r>
          </a:p>
          <a:p>
            <a:pPr marL="457200" lvl="1" indent="0">
              <a:buNone/>
            </a:pPr>
            <a:r>
              <a:rPr lang="en-AU" dirty="0"/>
              <a:t>create function </a:t>
            </a:r>
            <a:r>
              <a:rPr lang="en-AU" dirty="0" err="1"/>
              <a:t>EmployeeOfMonth</a:t>
            </a:r>
            <a:r>
              <a:rPr lang="en-AU" dirty="0"/>
              <a:t>(date) </a:t>
            </a:r>
          </a:p>
          <a:p>
            <a:pPr marL="457200" lvl="1" indent="0">
              <a:buNone/>
            </a:pPr>
            <a:r>
              <a:rPr lang="en-AU" dirty="0"/>
              <a:t>	returns Employee ... </a:t>
            </a:r>
          </a:p>
          <a:p>
            <a:pPr marL="457200" lvl="1" indent="0">
              <a:buNone/>
            </a:pPr>
            <a:r>
              <a:rPr lang="en-AU" dirty="0"/>
              <a:t>create function </a:t>
            </a:r>
            <a:r>
              <a:rPr lang="en-AU" dirty="0" err="1"/>
              <a:t>allSalaries</a:t>
            </a:r>
            <a:r>
              <a:rPr lang="en-AU" dirty="0"/>
              <a:t>() </a:t>
            </a:r>
          </a:p>
          <a:p>
            <a:pPr marL="457200" lvl="1" indent="0">
              <a:buNone/>
            </a:pPr>
            <a:r>
              <a:rPr lang="en-AU" dirty="0"/>
              <a:t>	returns </a:t>
            </a:r>
            <a:r>
              <a:rPr lang="en-AU" dirty="0" err="1"/>
              <a:t>setof</a:t>
            </a:r>
            <a:r>
              <a:rPr lang="en-AU" dirty="0"/>
              <a:t> float ... </a:t>
            </a:r>
          </a:p>
          <a:p>
            <a:pPr marL="457200" lvl="1" indent="0">
              <a:buNone/>
            </a:pPr>
            <a:r>
              <a:rPr lang="en-AU" dirty="0"/>
              <a:t>create function </a:t>
            </a:r>
            <a:r>
              <a:rPr lang="en-AU" dirty="0" err="1"/>
              <a:t>OlderEmployees</a:t>
            </a:r>
            <a:r>
              <a:rPr lang="en-AU" dirty="0"/>
              <a:t>() </a:t>
            </a:r>
          </a:p>
          <a:p>
            <a:pPr marL="457200" lvl="1" indent="0">
              <a:buNone/>
            </a:pPr>
            <a:r>
              <a:rPr lang="en-AU" dirty="0"/>
              <a:t>	returns </a:t>
            </a:r>
            <a:r>
              <a:rPr lang="en-AU" dirty="0" err="1"/>
              <a:t>setof</a:t>
            </a:r>
            <a:r>
              <a:rPr lang="en-AU" dirty="0"/>
              <a:t> Employee 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5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 Return Types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Different kinds of functions are invoked in different ways: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factorial(5); 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returns one integer </a:t>
            </a:r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dirty="0" err="1"/>
              <a:t>EmployeeOfMonth</a:t>
            </a:r>
            <a:r>
              <a:rPr lang="en-AU" dirty="0"/>
              <a:t>('2008-04-01'); 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returns (</a:t>
            </a:r>
            <a:r>
              <a:rPr lang="en-AU" dirty="0" err="1">
                <a:solidFill>
                  <a:schemeClr val="bg2">
                    <a:lumMod val="50000"/>
                  </a:schemeClr>
                </a:solidFill>
              </a:rPr>
              <a:t>x,y,z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,...) </a:t>
            </a:r>
          </a:p>
          <a:p>
            <a:pPr marL="457200" lvl="1" indent="0">
              <a:buNone/>
            </a:pPr>
            <a:r>
              <a:rPr lang="en-AU" dirty="0"/>
              <a:t>select * from </a:t>
            </a:r>
            <a:r>
              <a:rPr lang="en-AU" dirty="0" err="1"/>
              <a:t>EmployeeOfMonth</a:t>
            </a:r>
            <a:r>
              <a:rPr lang="en-AU" dirty="0"/>
              <a:t>('2008-04-01'); 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one-row table </a:t>
            </a:r>
          </a:p>
          <a:p>
            <a:pPr marL="457200" lvl="1" indent="0">
              <a:buNone/>
            </a:pPr>
            <a:r>
              <a:rPr lang="en-AU" dirty="0"/>
              <a:t>select * from </a:t>
            </a:r>
            <a:r>
              <a:rPr lang="en-AU" dirty="0" err="1"/>
              <a:t>allSalaries</a:t>
            </a:r>
            <a:r>
              <a:rPr lang="en-AU" dirty="0"/>
              <a:t>(); 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single-column table </a:t>
            </a:r>
          </a:p>
          <a:p>
            <a:pPr marL="457200" lvl="1" indent="0">
              <a:buNone/>
            </a:pPr>
            <a:r>
              <a:rPr lang="en-AU" dirty="0"/>
              <a:t>select * from </a:t>
            </a:r>
            <a:r>
              <a:rPr lang="en-AU" dirty="0" err="1"/>
              <a:t>OlderEmployees</a:t>
            </a:r>
            <a:r>
              <a:rPr lang="en-AU" dirty="0"/>
              <a:t>(); 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-- subset of Employees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3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Using </a:t>
            </a:r>
            <a:r>
              <a:rPr lang="en-AU" dirty="0" err="1"/>
              <a:t>PLpgSQL</a:t>
            </a:r>
            <a:r>
              <a:rPr lang="en-AU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 err="1"/>
              <a:t>PLpgSQL</a:t>
            </a:r>
            <a:r>
              <a:rPr lang="en-AU" dirty="0"/>
              <a:t> functions can be invoked in several ways: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as part of a SELECT statement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myFunction</a:t>
            </a:r>
            <a:r>
              <a:rPr lang="en-AU" dirty="0"/>
              <a:t> ( arg1 , arg2 );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select * from </a:t>
            </a:r>
            <a:r>
              <a:rPr lang="en-AU" dirty="0" err="1"/>
              <a:t>myTableFunction</a:t>
            </a:r>
            <a:r>
              <a:rPr lang="en-AU" dirty="0"/>
              <a:t> ( arg1 , arg2 );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as part of the execution of another </a:t>
            </a:r>
            <a:r>
              <a:rPr lang="en-AU" dirty="0" err="1"/>
              <a:t>PLpgSQL</a:t>
            </a:r>
            <a:r>
              <a:rPr lang="en-AU" dirty="0"/>
              <a:t> function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PERFORM </a:t>
            </a:r>
            <a:r>
              <a:rPr lang="en-AU" dirty="0" err="1"/>
              <a:t>myVoidFunction</a:t>
            </a:r>
            <a:r>
              <a:rPr lang="en-AU" dirty="0"/>
              <a:t> ( arg1 , arg2 );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result := </a:t>
            </a:r>
            <a:r>
              <a:rPr lang="en-AU" dirty="0" err="1"/>
              <a:t>myOtherFunction</a:t>
            </a:r>
            <a:r>
              <a:rPr lang="en-AU" dirty="0"/>
              <a:t> ( arg1 );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automatically, via an insert/delete/update trigger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create trigger T before update on R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for each row execute procedure </a:t>
            </a:r>
            <a:r>
              <a:rPr lang="en-AU" dirty="0" err="1"/>
              <a:t>myCheck</a:t>
            </a:r>
            <a:r>
              <a:rPr lang="en-AU" dirty="0"/>
              <a:t> 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Special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by deriving a type from an existing database table, e.g.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account Accounts % ROWTYPE ;</a:t>
            </a:r>
          </a:p>
          <a:p>
            <a:pPr>
              <a:lnSpc>
                <a:spcPct val="170000"/>
              </a:lnSpc>
            </a:pPr>
            <a:r>
              <a:rPr lang="en-AU" dirty="0"/>
              <a:t>Record components referenced via attribute name </a:t>
            </a:r>
            <a:r>
              <a:rPr lang="en-AU" dirty="0" err="1"/>
              <a:t>account.branchName%TYPE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09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Special Data Types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Variables can also be defined in terms of: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the type of an existing variable or table column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the type of an existing table row (</a:t>
            </a:r>
            <a:r>
              <a:rPr lang="en-AU" dirty="0" err="1"/>
              <a:t>implict</a:t>
            </a:r>
            <a:r>
              <a:rPr lang="en-AU" dirty="0"/>
              <a:t> RECORD type)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quantity INTEGER 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 err="1"/>
              <a:t>start_qty</a:t>
            </a:r>
            <a:r>
              <a:rPr lang="en-AU" dirty="0"/>
              <a:t> quantity % TYPE 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employee Employees % ROWTYPE 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name Employees.name % TYPE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SQL data definition language provides: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atomic types: integer, float, character, </a:t>
            </a:r>
            <a:r>
              <a:rPr lang="en-AU" dirty="0" err="1"/>
              <a:t>boolean</a:t>
            </a:r>
            <a:r>
              <a:rPr lang="en-AU" dirty="0"/>
              <a:t>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ability to define tuple types (</a:t>
            </a:r>
            <a:r>
              <a:rPr lang="en-AU" i="1" dirty="0"/>
              <a:t>create table</a:t>
            </a:r>
            <a:r>
              <a:rPr lang="en-AU" dirty="0"/>
              <a:t>) </a:t>
            </a:r>
          </a:p>
          <a:p>
            <a:pPr>
              <a:lnSpc>
                <a:spcPct val="160000"/>
              </a:lnSpc>
            </a:pPr>
            <a:r>
              <a:rPr lang="en-AU" dirty="0"/>
              <a:t>SQL also provides mechanisms to define new types: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basic types: CREATE DOMAIN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tuple types: CREATE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5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Assigment</a:t>
            </a:r>
            <a:endParaRPr lang="en-AU" dirty="0"/>
          </a:p>
          <a:p>
            <a:pPr lvl="1"/>
            <a:r>
              <a:rPr lang="en-AU" dirty="0"/>
              <a:t>variable := expression;</a:t>
            </a:r>
          </a:p>
          <a:p>
            <a:r>
              <a:rPr lang="en-US" dirty="0"/>
              <a:t>Example: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tax := subtotal * 0.06; </a:t>
            </a:r>
          </a:p>
          <a:p>
            <a:pPr marL="457200" lvl="1" indent="0">
              <a:buNone/>
            </a:pPr>
            <a:r>
              <a:rPr lang="en-AU" dirty="0" err="1"/>
              <a:t>my_record.user_id</a:t>
            </a:r>
            <a:r>
              <a:rPr lang="en-AU" dirty="0"/>
              <a:t> := 20;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Conditionals</a:t>
            </a:r>
          </a:p>
          <a:p>
            <a:pPr lvl="1"/>
            <a:r>
              <a:rPr lang="en-AU" dirty="0"/>
              <a:t>IF ... THEN</a:t>
            </a:r>
          </a:p>
          <a:p>
            <a:pPr lvl="1"/>
            <a:r>
              <a:rPr lang="en-AU" dirty="0"/>
              <a:t>IF ... THEN ... ELSE</a:t>
            </a:r>
          </a:p>
          <a:p>
            <a:pPr lvl="1"/>
            <a:r>
              <a:rPr lang="en-AU" dirty="0"/>
              <a:t>IF ... THEN ... ELSIF ... THEN ... ELSE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AU" dirty="0"/>
              <a:t>IF </a:t>
            </a:r>
            <a:r>
              <a:rPr lang="en-AU" dirty="0" err="1"/>
              <a:t>v_user_id</a:t>
            </a:r>
            <a:r>
              <a:rPr lang="en-AU" dirty="0"/>
              <a:t> &gt; 0 THEN </a:t>
            </a:r>
          </a:p>
          <a:p>
            <a:pPr marL="457200" lvl="1" indent="0">
              <a:buNone/>
            </a:pPr>
            <a:r>
              <a:rPr lang="en-AU" dirty="0"/>
              <a:t>UPDATE users SET email = </a:t>
            </a:r>
            <a:r>
              <a:rPr lang="en-AU" dirty="0" err="1"/>
              <a:t>v_email</a:t>
            </a:r>
            <a:r>
              <a:rPr lang="en-AU" dirty="0"/>
              <a:t> WHERE </a:t>
            </a:r>
            <a:r>
              <a:rPr lang="en-AU" dirty="0" err="1"/>
              <a:t>user_id</a:t>
            </a:r>
            <a:r>
              <a:rPr lang="en-AU" dirty="0"/>
              <a:t> = </a:t>
            </a:r>
            <a:r>
              <a:rPr lang="en-AU" dirty="0" err="1"/>
              <a:t>v_user_id</a:t>
            </a:r>
            <a:r>
              <a:rPr lang="en-AU" dirty="0"/>
              <a:t>; END IF;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8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Control Structures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Iteration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LOOP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</a:t>
            </a:r>
            <a:r>
              <a:rPr lang="en-AU" dirty="0" err="1"/>
              <a:t>Satement</a:t>
            </a:r>
            <a:r>
              <a:rPr lang="en-AU" dirty="0"/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LOOP ;</a:t>
            </a:r>
          </a:p>
          <a:p>
            <a:pPr>
              <a:lnSpc>
                <a:spcPct val="160000"/>
              </a:lnSpc>
            </a:pPr>
            <a:r>
              <a:rPr lang="en-US" dirty="0"/>
              <a:t>Example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LOOP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IF count &gt; 0 THEN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	-- some computations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END IF;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LOOP;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0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Control Structures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Iteration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</a:t>
            </a:r>
            <a:r>
              <a:rPr lang="en-AU" dirty="0" err="1"/>
              <a:t>int_var</a:t>
            </a:r>
            <a:r>
              <a:rPr lang="en-AU" dirty="0"/>
              <a:t> IN low .. high LOOP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</a:t>
            </a:r>
            <a:r>
              <a:rPr lang="en-AU" dirty="0" err="1"/>
              <a:t>Satement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LOOP ;</a:t>
            </a:r>
          </a:p>
          <a:p>
            <a:pPr>
              <a:lnSpc>
                <a:spcPct val="160000"/>
              </a:lnSpc>
            </a:pPr>
            <a:r>
              <a:rPr lang="en-US" dirty="0"/>
              <a:t>Example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</a:t>
            </a:r>
            <a:r>
              <a:rPr lang="en-AU" dirty="0" err="1"/>
              <a:t>i</a:t>
            </a:r>
            <a:r>
              <a:rPr lang="en-AU" dirty="0"/>
              <a:t> IN 1..10 LOOP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-- </a:t>
            </a:r>
            <a:r>
              <a:rPr lang="en-AU" dirty="0" err="1"/>
              <a:t>i</a:t>
            </a:r>
            <a:r>
              <a:rPr lang="en-AU" dirty="0"/>
              <a:t> will take on the values 1,2,3,4,5,6,7,8,9,10 within the loop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LOOP;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1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SELECT ...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capture query results via: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Exp1 , Exp2 , ... , </a:t>
            </a:r>
            <a:r>
              <a:rPr lang="en-AU" dirty="0" err="1"/>
              <a:t>Expn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INTO Var1 , Var2 , ... , </a:t>
            </a:r>
            <a:r>
              <a:rPr lang="en-AU" dirty="0" err="1"/>
              <a:t>Varn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</a:t>
            </a:r>
            <a:r>
              <a:rPr lang="en-AU" dirty="0" err="1"/>
              <a:t>TableList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Condition ...</a:t>
            </a:r>
          </a:p>
          <a:p>
            <a:pPr>
              <a:lnSpc>
                <a:spcPct val="160000"/>
              </a:lnSpc>
            </a:pPr>
            <a:r>
              <a:rPr lang="en-AU" dirty="0"/>
              <a:t>The semantics:</a:t>
            </a:r>
          </a:p>
          <a:p>
            <a:pPr>
              <a:lnSpc>
                <a:spcPct val="160000"/>
              </a:lnSpc>
            </a:pPr>
            <a:r>
              <a:rPr lang="en-AU" dirty="0"/>
              <a:t>execute the query as usual</a:t>
            </a:r>
          </a:p>
          <a:p>
            <a:pPr>
              <a:lnSpc>
                <a:spcPct val="160000"/>
              </a:lnSpc>
            </a:pPr>
            <a:r>
              <a:rPr lang="en-AU" dirty="0"/>
              <a:t>return “projection list" (Exp1, Exp2, ...) as usual</a:t>
            </a:r>
          </a:p>
          <a:p>
            <a:pPr>
              <a:lnSpc>
                <a:spcPct val="160000"/>
              </a:lnSpc>
            </a:pPr>
            <a:r>
              <a:rPr lang="en-AU" dirty="0"/>
              <a:t>assign each </a:t>
            </a:r>
            <a:r>
              <a:rPr lang="en-AU" dirty="0" err="1"/>
              <a:t>Expi</a:t>
            </a:r>
            <a:r>
              <a:rPr lang="en-AU" dirty="0"/>
              <a:t> to corresponding </a:t>
            </a:r>
            <a:r>
              <a:rPr lang="en-AU" dirty="0" err="1"/>
              <a:t>Vari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SELECT ... INTO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Assigning a simple value via SELECT ... INTO: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-- cost is local </a:t>
            </a:r>
            <a:r>
              <a:rPr lang="en-AU" dirty="0" err="1"/>
              <a:t>var</a:t>
            </a:r>
            <a:r>
              <a:rPr lang="en-AU" dirty="0"/>
              <a:t> , price is </a:t>
            </a:r>
            <a:r>
              <a:rPr lang="en-AU" dirty="0" err="1"/>
              <a:t>attr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SELECT price INTO cost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FROM </a:t>
            </a:r>
            <a:r>
              <a:rPr lang="en-AU" dirty="0" err="1"/>
              <a:t>StockList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WHERE item = ' Cricket Bat ';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cost := cost * (1 + </a:t>
            </a:r>
            <a:r>
              <a:rPr lang="en-AU" dirty="0" err="1"/>
              <a:t>tax_rate</a:t>
            </a:r>
            <a:r>
              <a:rPr lang="en-AU" dirty="0"/>
              <a:t> 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total := total + cost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65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Syntax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BEGIN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Statements 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EXCEPTION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WHEN Exceptions1 THEN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	StatementsForHandler1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WHEN Exceptions2 THEN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	StatementsForHandler2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;</a:t>
            </a:r>
          </a:p>
          <a:p>
            <a:pPr>
              <a:lnSpc>
                <a:spcPct val="170000"/>
              </a:lnSpc>
            </a:pPr>
            <a:r>
              <a:rPr lang="en-AU" dirty="0"/>
              <a:t>Each </a:t>
            </a:r>
            <a:r>
              <a:rPr lang="en-AU" dirty="0" err="1"/>
              <a:t>Exceptionsi</a:t>
            </a:r>
            <a:r>
              <a:rPr lang="en-AU" dirty="0"/>
              <a:t> is an OR list of exception names, e.g.,</a:t>
            </a:r>
          </a:p>
          <a:p>
            <a:pPr lvl="1">
              <a:lnSpc>
                <a:spcPct val="170000"/>
              </a:lnSpc>
            </a:pPr>
            <a:r>
              <a:rPr lang="en-AU" dirty="0" err="1"/>
              <a:t>division_by_zero</a:t>
            </a:r>
            <a:r>
              <a:rPr lang="en-AU" dirty="0"/>
              <a:t> OR </a:t>
            </a:r>
            <a:r>
              <a:rPr lang="en-AU" dirty="0" err="1"/>
              <a:t>floating_point_exception</a:t>
            </a:r>
            <a:r>
              <a:rPr lang="en-AU" dirty="0"/>
              <a:t> OR 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1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Exceptions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 table T contains one tuple ( ' Tom ' , ' Jones ')</a:t>
            </a:r>
          </a:p>
          <a:p>
            <a:pPr marL="457200" lvl="1" indent="0">
              <a:buNone/>
            </a:pPr>
            <a:r>
              <a:rPr lang="en-AU" dirty="0"/>
              <a:t>DECLARE</a:t>
            </a:r>
          </a:p>
          <a:p>
            <a:pPr marL="457200" lvl="1" indent="0">
              <a:buNone/>
            </a:pPr>
            <a:r>
              <a:rPr lang="en-AU" dirty="0"/>
              <a:t>	x INTEGER := 3;</a:t>
            </a:r>
          </a:p>
          <a:p>
            <a:pPr marL="457200" lvl="1" indent="0">
              <a:buNone/>
            </a:pPr>
            <a:r>
              <a:rPr lang="en-AU" dirty="0"/>
              <a:t>BEGIN</a:t>
            </a:r>
          </a:p>
          <a:p>
            <a:pPr marL="457200" lvl="1" indent="0">
              <a:buNone/>
            </a:pPr>
            <a:r>
              <a:rPr lang="en-AU" dirty="0"/>
              <a:t>	UPDATE T SET </a:t>
            </a:r>
            <a:r>
              <a:rPr lang="en-AU" dirty="0" err="1"/>
              <a:t>firstname</a:t>
            </a:r>
            <a:r>
              <a:rPr lang="en-AU" dirty="0"/>
              <a:t> = ' Joe ' WHERE </a:t>
            </a:r>
            <a:r>
              <a:rPr lang="en-AU" dirty="0" err="1"/>
              <a:t>lastname</a:t>
            </a:r>
            <a:r>
              <a:rPr lang="en-AU" dirty="0"/>
              <a:t> = ' Jones ';</a:t>
            </a:r>
          </a:p>
          <a:p>
            <a:pPr marL="457200" lvl="1" indent="0">
              <a:buNone/>
            </a:pPr>
            <a:r>
              <a:rPr lang="en-AU" dirty="0"/>
              <a:t>	-- table T now contains ( ' Joe ' , ' Jones ')</a:t>
            </a:r>
          </a:p>
          <a:p>
            <a:pPr marL="457200" lvl="1" indent="0">
              <a:buNone/>
            </a:pPr>
            <a:r>
              <a:rPr lang="en-AU" dirty="0"/>
              <a:t>	x := x + 1;</a:t>
            </a:r>
          </a:p>
          <a:p>
            <a:pPr marL="457200" lvl="1" indent="0">
              <a:buNone/>
            </a:pPr>
            <a:r>
              <a:rPr lang="en-AU" dirty="0"/>
              <a:t>         y := x / y;  ---- y: = # of Tom Jones in Staff Table</a:t>
            </a:r>
          </a:p>
          <a:p>
            <a:pPr marL="457200" lvl="1" indent="0">
              <a:buNone/>
            </a:pPr>
            <a:r>
              <a:rPr lang="en-AU" dirty="0"/>
              <a:t>EXCEPTION</a:t>
            </a:r>
          </a:p>
          <a:p>
            <a:pPr marL="457200" lvl="1" indent="0">
              <a:buNone/>
            </a:pPr>
            <a:r>
              <a:rPr lang="en-AU" dirty="0"/>
              <a:t>	WHEN </a:t>
            </a:r>
            <a:r>
              <a:rPr lang="en-AU" dirty="0" err="1"/>
              <a:t>division_by_zero</a:t>
            </a:r>
            <a:r>
              <a:rPr lang="en-AU" dirty="0"/>
              <a:t> THEN</a:t>
            </a:r>
          </a:p>
          <a:p>
            <a:pPr marL="457200" lvl="1" indent="0">
              <a:buNone/>
            </a:pPr>
            <a:r>
              <a:rPr lang="en-AU" dirty="0"/>
              <a:t>	-- update on T is rolled back to ( ' Tom ' , ' Jones ')</a:t>
            </a:r>
          </a:p>
          <a:p>
            <a:pPr marL="457200" lvl="1" indent="0">
              <a:buNone/>
            </a:pPr>
            <a:r>
              <a:rPr lang="en-AU" dirty="0"/>
              <a:t>	RAISE NOTICE ' Caught </a:t>
            </a:r>
            <a:r>
              <a:rPr lang="en-AU" dirty="0" err="1"/>
              <a:t>division_by_zero</a:t>
            </a:r>
            <a:r>
              <a:rPr lang="en-AU" dirty="0"/>
              <a:t> ';</a:t>
            </a:r>
          </a:p>
          <a:p>
            <a:pPr marL="457200" lvl="1" indent="0">
              <a:buNone/>
            </a:pPr>
            <a:r>
              <a:rPr lang="en-AU" dirty="0"/>
              <a:t>	RETURN x ;</a:t>
            </a:r>
          </a:p>
          <a:p>
            <a:pPr marL="457200" lvl="1" indent="0">
              <a:buNone/>
            </a:pPr>
            <a:r>
              <a:rPr lang="en-AU" dirty="0"/>
              <a:t>	-- value returned is 4</a:t>
            </a:r>
          </a:p>
          <a:p>
            <a:pPr marL="457200" lvl="1" indent="0">
              <a:buNone/>
            </a:pPr>
            <a:r>
              <a:rPr lang="en-AU" dirty="0"/>
              <a:t>END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2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Exceptions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The RAISE operator generates server log entries, e.g.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RAISE DEBUG ' Simple message ';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RAISE NOTICE ' User = % ' , </a:t>
            </a:r>
            <a:r>
              <a:rPr lang="en-AU" dirty="0" err="1"/>
              <a:t>user_id</a:t>
            </a:r>
            <a:r>
              <a:rPr lang="en-AU" dirty="0"/>
              <a:t> ;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RAISE EXCEPTION ' Fatal : value was % ' , value ;</a:t>
            </a:r>
          </a:p>
          <a:p>
            <a:pPr>
              <a:lnSpc>
                <a:spcPct val="160000"/>
              </a:lnSpc>
            </a:pPr>
            <a:r>
              <a:rPr lang="en-AU" dirty="0"/>
              <a:t>There are several levels of severity: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DEBUG, LOG, INFO, NOTICE, WARNING, and EXCEPTION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not all severities generate a message to the client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 cursor is a variable that can be used to access the result of a particular SQL query</a:t>
            </a:r>
          </a:p>
          <a:p>
            <a:r>
              <a:rPr lang="en-AU" sz="2400" dirty="0"/>
              <a:t>Cursors move sequentially from row to row (cf., file pointers in C).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7640"/>
              </p:ext>
            </p:extLst>
          </p:nvPr>
        </p:nvGraphicFramePr>
        <p:xfrm>
          <a:off x="1524000" y="3733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961234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John Smith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35000.00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954321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Kevin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48000.00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912222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David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32766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Employees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40599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cursor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90600" y="4590659"/>
            <a:ext cx="53340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28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Cursors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Simplest way to use cursors: implicitly via FOR ... IN</a:t>
            </a:r>
          </a:p>
          <a:p>
            <a:r>
              <a:rPr lang="en-AU" dirty="0"/>
              <a:t>Requires: RECORD variable or </a:t>
            </a:r>
            <a:r>
              <a:rPr lang="en-AU" dirty="0" err="1"/>
              <a:t>Table%ROWTYPE</a:t>
            </a:r>
            <a:r>
              <a:rPr lang="en-AU" dirty="0"/>
              <a:t> variable</a:t>
            </a:r>
          </a:p>
          <a:p>
            <a:r>
              <a:rPr lang="en-AU" dirty="0"/>
              <a:t>Example: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FUNCTION </a:t>
            </a:r>
            <a:r>
              <a:rPr lang="en-AU" dirty="0" err="1"/>
              <a:t>totsal</a:t>
            </a:r>
            <a:r>
              <a:rPr lang="en-AU" dirty="0"/>
              <a:t> () RETURNS REAL AS $$</a:t>
            </a:r>
          </a:p>
          <a:p>
            <a:pPr marL="457200" lvl="1" indent="0">
              <a:buNone/>
            </a:pPr>
            <a:r>
              <a:rPr lang="en-AU" dirty="0"/>
              <a:t>DECLARE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emp</a:t>
            </a:r>
            <a:r>
              <a:rPr lang="en-AU" dirty="0"/>
              <a:t> RECORD ;</a:t>
            </a:r>
          </a:p>
          <a:p>
            <a:pPr marL="457200" lvl="1" indent="0">
              <a:buNone/>
            </a:pPr>
            <a:r>
              <a:rPr lang="en-AU" dirty="0"/>
              <a:t>	total REAL := 0;</a:t>
            </a:r>
          </a:p>
          <a:p>
            <a:pPr marL="457200" lvl="1" indent="0">
              <a:buNone/>
            </a:pPr>
            <a:r>
              <a:rPr lang="en-AU" dirty="0"/>
              <a:t>BEGIN</a:t>
            </a:r>
          </a:p>
          <a:p>
            <a:pPr marL="457200" lvl="1" indent="0">
              <a:buNone/>
            </a:pPr>
            <a:r>
              <a:rPr lang="en-AU" dirty="0"/>
              <a:t>	FOR </a:t>
            </a:r>
            <a:r>
              <a:rPr lang="en-AU" dirty="0" err="1"/>
              <a:t>emp</a:t>
            </a:r>
            <a:r>
              <a:rPr lang="en-AU" dirty="0"/>
              <a:t> IN SELECT * FROM Employees</a:t>
            </a:r>
          </a:p>
          <a:p>
            <a:pPr marL="457200" lvl="1" indent="0">
              <a:buNone/>
            </a:pPr>
            <a:r>
              <a:rPr lang="en-AU" dirty="0"/>
              <a:t>	LOOP</a:t>
            </a:r>
          </a:p>
          <a:p>
            <a:pPr marL="457200" lvl="1" indent="0">
              <a:buNone/>
            </a:pPr>
            <a:r>
              <a:rPr lang="en-AU" dirty="0"/>
              <a:t>		total := total + </a:t>
            </a:r>
            <a:r>
              <a:rPr lang="en-AU" dirty="0" err="1"/>
              <a:t>emp</a:t>
            </a:r>
            <a:r>
              <a:rPr lang="en-AU" dirty="0"/>
              <a:t> . salary ;</a:t>
            </a:r>
          </a:p>
          <a:p>
            <a:pPr marL="457200" lvl="1" indent="0">
              <a:buNone/>
            </a:pPr>
            <a:r>
              <a:rPr lang="en-AU" dirty="0"/>
              <a:t>	END LOOP ;</a:t>
            </a:r>
          </a:p>
          <a:p>
            <a:pPr marL="457200" lvl="1" indent="0">
              <a:buNone/>
            </a:pPr>
            <a:r>
              <a:rPr lang="en-AU" dirty="0"/>
              <a:t>	RETURN total ;</a:t>
            </a:r>
          </a:p>
          <a:p>
            <a:pPr marL="457200" lvl="1" indent="0">
              <a:buNone/>
            </a:pPr>
            <a:r>
              <a:rPr lang="en-AU" dirty="0"/>
              <a:t>END ; $$ LANGUAGE </a:t>
            </a:r>
            <a:r>
              <a:rPr lang="en-AU" dirty="0" err="1"/>
              <a:t>plpgsql</a:t>
            </a:r>
            <a:r>
              <a:rPr lang="en-AU" dirty="0"/>
              <a:t> 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This style accounts for 95% of cursor usage.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Data Types</a:t>
            </a:r>
            <a:r>
              <a:rPr lang="en-US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Defining an atomic type (as specialisation of existing type):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DOMAIN </a:t>
            </a:r>
            <a:r>
              <a:rPr lang="en-AU" dirty="0" err="1"/>
              <a:t>DomainName</a:t>
            </a:r>
            <a:r>
              <a:rPr lang="en-AU" dirty="0"/>
              <a:t> [ AS ] </a:t>
            </a:r>
            <a:r>
              <a:rPr lang="en-AU" dirty="0" err="1"/>
              <a:t>DataType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[ DEFAULT expression 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[ CONSTRAINT </a:t>
            </a:r>
            <a:r>
              <a:rPr lang="en-AU" dirty="0" err="1"/>
              <a:t>ConstrName</a:t>
            </a:r>
            <a:r>
              <a:rPr lang="en-AU" dirty="0"/>
              <a:t> constraint ]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domain </a:t>
            </a:r>
            <a:r>
              <a:rPr lang="en-AU" dirty="0" err="1"/>
              <a:t>UnswCourseCode</a:t>
            </a:r>
            <a:r>
              <a:rPr lang="en-AU" dirty="0"/>
              <a:t> as text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check ( value ~ '[A - Z ]{4}[0 -9]{4} ' );</a:t>
            </a:r>
          </a:p>
          <a:p>
            <a:pPr>
              <a:lnSpc>
                <a:spcPct val="150000"/>
              </a:lnSpc>
            </a:pPr>
            <a:r>
              <a:rPr lang="en-AU" dirty="0"/>
              <a:t>which can then be used like other SQL atomic types, e.g.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table Course (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	id integer 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	code </a:t>
            </a:r>
            <a:r>
              <a:rPr lang="en-AU" dirty="0" err="1"/>
              <a:t>UnswCourseCode</a:t>
            </a:r>
            <a:r>
              <a:rPr lang="en-AU" dirty="0"/>
              <a:t> 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	...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90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Cursors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Of course, the previous example would be better done 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FUNCTION </a:t>
            </a:r>
            <a:r>
              <a:rPr lang="en-AU" dirty="0" err="1"/>
              <a:t>totsal</a:t>
            </a:r>
            <a:r>
              <a:rPr lang="en-AU" dirty="0"/>
              <a:t> () RETURNS REAL AS $$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DECLARE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total REAL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BEGIN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SELECT sum ( salary ) INTO total FROM Employees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return total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 ; $$ LANGUAGE </a:t>
            </a:r>
            <a:r>
              <a:rPr lang="en-AU" dirty="0" err="1"/>
              <a:t>plpgsql</a:t>
            </a:r>
            <a:r>
              <a:rPr lang="en-AU" dirty="0"/>
              <a:t> ;</a:t>
            </a:r>
          </a:p>
          <a:p>
            <a:pPr>
              <a:lnSpc>
                <a:spcPct val="160000"/>
              </a:lnSpc>
            </a:pPr>
            <a:r>
              <a:rPr lang="en-AU" dirty="0"/>
              <a:t>The iteration/summation can be done much more efficiently as an aggregation.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4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Cursors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sz="2400" dirty="0"/>
              <a:t>Basic operations on cursors: OPEN, FETCH, CLOSE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-- assume ... e CURSOR FOR SELECT * FROM Employees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OPEN e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LOOP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	FETCH e INTO </a:t>
            </a:r>
            <a:r>
              <a:rPr lang="en-AU" sz="2000" dirty="0" err="1"/>
              <a:t>emp</a:t>
            </a:r>
            <a:r>
              <a:rPr lang="en-AU" sz="2000" dirty="0"/>
              <a:t>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	EXIT WHEN NOT FOUND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	total := total + </a:t>
            </a:r>
            <a:r>
              <a:rPr lang="en-AU" sz="2000" dirty="0" err="1"/>
              <a:t>emp.salary</a:t>
            </a:r>
            <a:r>
              <a:rPr lang="en-AU" sz="2000" dirty="0"/>
              <a:t>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END LOOP 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2000" dirty="0"/>
              <a:t>CLOSE e 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5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Cursors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sz="2400" dirty="0"/>
              <a:t>The FETCH operation can also extract components of a row: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sz="2000" dirty="0"/>
              <a:t>FETCH e INTO </a:t>
            </a:r>
            <a:r>
              <a:rPr lang="en-AU" sz="2000" dirty="0" err="1"/>
              <a:t>my_id</a:t>
            </a:r>
            <a:r>
              <a:rPr lang="en-AU" sz="2000" dirty="0"/>
              <a:t> , </a:t>
            </a:r>
            <a:r>
              <a:rPr lang="en-AU" sz="2000" dirty="0" err="1"/>
              <a:t>my_name</a:t>
            </a:r>
            <a:r>
              <a:rPr lang="en-AU" sz="2000" dirty="0"/>
              <a:t> , </a:t>
            </a:r>
            <a:r>
              <a:rPr lang="en-AU" sz="2000" dirty="0" err="1"/>
              <a:t>my_salary</a:t>
            </a:r>
            <a:r>
              <a:rPr lang="en-AU" sz="2000" dirty="0"/>
              <a:t> ;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There must be one variable, of the correct type, for each column in the result.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4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Triggers are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procedures stored in the database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activated in response to database events   (e.g. updates) </a:t>
            </a:r>
          </a:p>
          <a:p>
            <a:pPr>
              <a:lnSpc>
                <a:spcPct val="160000"/>
              </a:lnSpc>
            </a:pPr>
            <a:r>
              <a:rPr lang="en-AU" dirty="0"/>
              <a:t>Examples of uses for triggers: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maintaining summary data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checking schema-level constraints (assertions) on update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performing multi-table updates (to maintain assertions) </a:t>
            </a:r>
          </a:p>
          <a:p>
            <a:pPr>
              <a:lnSpc>
                <a:spcPct val="160000"/>
              </a:lnSpc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Triggers provide event-condition-action (ECA) programming: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an event activates the trigger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on activation, the trigger checks a condition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if the condition holds, a procedure is executed (the action) </a:t>
            </a:r>
          </a:p>
          <a:p>
            <a:pPr>
              <a:lnSpc>
                <a:spcPct val="170000"/>
              </a:lnSpc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2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Consider two triggers and an INSERT statement </a:t>
            </a:r>
          </a:p>
          <a:p>
            <a:pPr marL="457200" lvl="1" indent="0">
              <a:buNone/>
            </a:pPr>
            <a:r>
              <a:rPr lang="en-AU" dirty="0"/>
              <a:t>create trigger X before insert on T Code1; </a:t>
            </a:r>
          </a:p>
          <a:p>
            <a:pPr marL="457200" lvl="1" indent="0">
              <a:buNone/>
            </a:pPr>
            <a:r>
              <a:rPr lang="en-AU" dirty="0"/>
              <a:t>create trigger Y after insert on T Code2; </a:t>
            </a:r>
          </a:p>
          <a:p>
            <a:pPr marL="457200" lvl="1" indent="0">
              <a:buNone/>
            </a:pPr>
            <a:r>
              <a:rPr lang="en-AU" dirty="0"/>
              <a:t>insert into T values (</a:t>
            </a:r>
            <a:r>
              <a:rPr lang="en-AU" dirty="0" err="1"/>
              <a:t>a,b,c</a:t>
            </a:r>
            <a:r>
              <a:rPr lang="en-AU" dirty="0"/>
              <a:t>,...);</a:t>
            </a:r>
          </a:p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en-AU" sz="3200" dirty="0"/>
              <a:t>Consider two triggers and an UPDATE statement </a:t>
            </a:r>
          </a:p>
          <a:p>
            <a:pPr marL="457200" lvl="1" indent="0">
              <a:buNone/>
            </a:pPr>
            <a:r>
              <a:rPr lang="en-AU" dirty="0"/>
              <a:t>create trigger X before update on T Code1; </a:t>
            </a:r>
          </a:p>
          <a:p>
            <a:pPr marL="457200" lvl="1" indent="0">
              <a:buNone/>
            </a:pPr>
            <a:r>
              <a:rPr lang="en-AU" dirty="0"/>
              <a:t>create trigger Y after update on T Code2; </a:t>
            </a:r>
          </a:p>
          <a:p>
            <a:pPr marL="457200" lvl="1" indent="0">
              <a:buNone/>
            </a:pPr>
            <a:r>
              <a:rPr lang="en-AU" dirty="0"/>
              <a:t>update T set b=</a:t>
            </a:r>
            <a:r>
              <a:rPr lang="en-AU" dirty="0" err="1"/>
              <a:t>j,c</a:t>
            </a:r>
            <a:r>
              <a:rPr lang="en-AU" dirty="0"/>
              <a:t>=k where a=m;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0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Triggers in PostgreSQL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PostgreSQL triggers provide a mechanism for INSERT, DELETE or UPDATE events to automatically activate </a:t>
            </a:r>
            <a:r>
              <a:rPr lang="en-AU" dirty="0" err="1"/>
              <a:t>PLpgSQL</a:t>
            </a:r>
            <a:r>
              <a:rPr lang="en-AU" dirty="0"/>
              <a:t> functions </a:t>
            </a:r>
          </a:p>
          <a:p>
            <a:pPr>
              <a:lnSpc>
                <a:spcPct val="170000"/>
              </a:lnSpc>
            </a:pPr>
            <a:r>
              <a:rPr lang="en-AU" dirty="0"/>
              <a:t>Syntax for PostgreSQL trigger definition: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CREATE TRIGGER </a:t>
            </a:r>
            <a:r>
              <a:rPr lang="en-AU" i="1" dirty="0" err="1"/>
              <a:t>TriggerName</a:t>
            </a:r>
            <a:r>
              <a:rPr lang="en-AU" dirty="0"/>
              <a:t> </a:t>
            </a:r>
          </a:p>
          <a:p>
            <a:pPr marL="457200" lvl="1" indent="0">
              <a:buNone/>
            </a:pPr>
            <a:r>
              <a:rPr lang="en-AU" dirty="0"/>
              <a:t>{AFTER|BEFORE} </a:t>
            </a:r>
            <a:r>
              <a:rPr lang="en-AU" i="1" dirty="0"/>
              <a:t>Event1</a:t>
            </a:r>
            <a:r>
              <a:rPr lang="en-AU" dirty="0"/>
              <a:t> [OR </a:t>
            </a:r>
            <a:r>
              <a:rPr lang="en-AU" i="1" dirty="0"/>
              <a:t>Event2</a:t>
            </a:r>
            <a:r>
              <a:rPr lang="en-AU" dirty="0"/>
              <a:t> ...] </a:t>
            </a:r>
          </a:p>
          <a:p>
            <a:pPr marL="457200" lvl="1" indent="0">
              <a:buNone/>
            </a:pPr>
            <a:r>
              <a:rPr lang="en-AU" dirty="0"/>
              <a:t>ON </a:t>
            </a:r>
            <a:r>
              <a:rPr lang="en-AU" i="1" dirty="0" err="1"/>
              <a:t>TableName</a:t>
            </a:r>
            <a:r>
              <a:rPr lang="en-AU" dirty="0"/>
              <a:t> </a:t>
            </a:r>
          </a:p>
          <a:p>
            <a:pPr marL="457200" lvl="1" indent="0">
              <a:buNone/>
            </a:pPr>
            <a:r>
              <a:rPr lang="en-AU" dirty="0"/>
              <a:t>[ WHEN ( </a:t>
            </a:r>
            <a:r>
              <a:rPr lang="en-AU" i="1" dirty="0"/>
              <a:t>Condition</a:t>
            </a:r>
            <a:r>
              <a:rPr lang="en-AU" dirty="0"/>
              <a:t> ) ] </a:t>
            </a:r>
          </a:p>
          <a:p>
            <a:pPr marL="457200" lvl="1" indent="0">
              <a:buNone/>
            </a:pPr>
            <a:r>
              <a:rPr lang="en-AU" dirty="0"/>
              <a:t>FOR EACH {ROW|STATEMENT} </a:t>
            </a:r>
          </a:p>
          <a:p>
            <a:pPr marL="457200" lvl="1" indent="0">
              <a:buNone/>
            </a:pPr>
            <a:r>
              <a:rPr lang="en-AU" dirty="0"/>
              <a:t>EXECUTE PROCEDURE </a:t>
            </a:r>
            <a:r>
              <a:rPr lang="en-AU" i="1" dirty="0" err="1"/>
              <a:t>FunctionName</a:t>
            </a:r>
            <a:r>
              <a:rPr lang="en-AU" dirty="0"/>
              <a:t>(</a:t>
            </a:r>
            <a:r>
              <a:rPr lang="en-AU" i="1" dirty="0" err="1"/>
              <a:t>args</a:t>
            </a:r>
            <a:r>
              <a:rPr lang="en-AU" i="1" dirty="0"/>
              <a:t>...</a:t>
            </a: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2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Triggers in PostgreSQL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 err="1"/>
              <a:t>PLpgSQL</a:t>
            </a:r>
            <a:r>
              <a:rPr lang="en-AU" dirty="0"/>
              <a:t> Functions for Triggers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CREATE OR REPLACE FUNCTION name () RETURNS TRIGGER ..</a:t>
            </a:r>
          </a:p>
          <a:p>
            <a:pPr>
              <a:lnSpc>
                <a:spcPct val="170000"/>
              </a:lnSpc>
            </a:pPr>
            <a:r>
              <a:rPr lang="en-AU" dirty="0"/>
              <a:t>There is no restriction on what code can go in the function. </a:t>
            </a:r>
          </a:p>
          <a:p>
            <a:pPr>
              <a:lnSpc>
                <a:spcPct val="170000"/>
              </a:lnSpc>
            </a:pPr>
            <a:r>
              <a:rPr lang="en-AU" dirty="0"/>
              <a:t>However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RETURN OLD or RETURN new (depending on which version of the tuple is to be used)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Raise an EXCEPTION. In that case, no change occurs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46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Consider a database of people in the USA:</a:t>
            </a:r>
          </a:p>
          <a:p>
            <a:pPr marL="0" indent="0">
              <a:buNone/>
            </a:pPr>
            <a:r>
              <a:rPr lang="en-AU" dirty="0"/>
              <a:t>      create table Person ( </a:t>
            </a:r>
          </a:p>
          <a:p>
            <a:pPr marL="400050" lvl="2" indent="0">
              <a:buNone/>
            </a:pPr>
            <a:r>
              <a:rPr lang="en-AU" sz="2800" dirty="0"/>
              <a:t>	id integer primary key, </a:t>
            </a:r>
          </a:p>
          <a:p>
            <a:pPr marL="400050" lvl="2" indent="0">
              <a:buNone/>
            </a:pPr>
            <a:r>
              <a:rPr lang="en-AU" sz="2800" dirty="0"/>
              <a:t>	</a:t>
            </a:r>
            <a:r>
              <a:rPr lang="en-AU" sz="2800" dirty="0" err="1"/>
              <a:t>ssn</a:t>
            </a:r>
            <a:r>
              <a:rPr lang="en-AU" sz="2800" dirty="0"/>
              <a:t> </a:t>
            </a:r>
            <a:r>
              <a:rPr lang="en-AU" sz="2800" dirty="0" err="1"/>
              <a:t>varchar</a:t>
            </a:r>
            <a:r>
              <a:rPr lang="en-AU" sz="2800" dirty="0"/>
              <a:t>(11) unique,</a:t>
            </a:r>
          </a:p>
          <a:p>
            <a:pPr marL="400050" lvl="2" indent="0">
              <a:buNone/>
            </a:pPr>
            <a:r>
              <a:rPr lang="en-AU" sz="2800" dirty="0"/>
              <a:t>	... e.g. family, given, street, town ... </a:t>
            </a:r>
          </a:p>
          <a:p>
            <a:pPr marL="400050" lvl="2" indent="0">
              <a:buNone/>
            </a:pPr>
            <a:r>
              <a:rPr lang="en-AU" sz="2800" dirty="0"/>
              <a:t>	state char(2), ... </a:t>
            </a:r>
          </a:p>
          <a:p>
            <a:pPr marL="400050" lvl="2" indent="0">
              <a:buNone/>
            </a:pPr>
            <a:r>
              <a:rPr lang="en-AU" sz="2800" dirty="0"/>
              <a:t>); </a:t>
            </a:r>
          </a:p>
          <a:p>
            <a:pPr marL="400050" lvl="2" indent="0">
              <a:buNone/>
            </a:pPr>
            <a:r>
              <a:rPr lang="en-AU" sz="2800" dirty="0"/>
              <a:t>create table States ( </a:t>
            </a:r>
          </a:p>
          <a:p>
            <a:pPr marL="400050" lvl="2" indent="0">
              <a:buNone/>
            </a:pPr>
            <a:r>
              <a:rPr lang="en-AU" sz="2800" dirty="0"/>
              <a:t>	id integer primary key, </a:t>
            </a:r>
          </a:p>
          <a:p>
            <a:pPr marL="400050" lvl="2" indent="0">
              <a:buNone/>
            </a:pPr>
            <a:r>
              <a:rPr lang="en-AU" sz="2800" dirty="0"/>
              <a:t>	code char(2) unique, </a:t>
            </a:r>
          </a:p>
          <a:p>
            <a:pPr marL="400050" lvl="2" indent="0">
              <a:buNone/>
            </a:pPr>
            <a:r>
              <a:rPr lang="en-AU" sz="2800" dirty="0"/>
              <a:t>	... e.g. name, area, population, flag ... </a:t>
            </a:r>
          </a:p>
          <a:p>
            <a:pPr marL="400050" lvl="2" indent="0">
              <a:buNone/>
            </a:pPr>
            <a:r>
              <a:rPr lang="en-AU" sz="2800" dirty="0"/>
              <a:t>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dirty="0"/>
              <a:t>Constraint:  </a:t>
            </a:r>
            <a:r>
              <a:rPr lang="en-AU" dirty="0" err="1"/>
              <a:t>Person.state</a:t>
            </a:r>
            <a:r>
              <a:rPr lang="en-AU" dirty="0"/>
              <a:t> ∈ (select code from States),  or</a:t>
            </a:r>
            <a:br>
              <a:rPr lang="en-AU" dirty="0"/>
            </a:br>
            <a:r>
              <a:rPr lang="en-AU" dirty="0"/>
              <a:t>exists (select id from States where code=</a:t>
            </a:r>
            <a:r>
              <a:rPr lang="en-AU" dirty="0" err="1"/>
              <a:t>Person.state</a:t>
            </a:r>
            <a:r>
              <a:rPr lang="en-AU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01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AU" sz="1800" b="1" dirty="0"/>
              <a:t>Example:</a:t>
            </a:r>
            <a:r>
              <a:rPr lang="en-AU" sz="1800" dirty="0"/>
              <a:t> ensure that only valid state codes are used: </a:t>
            </a:r>
          </a:p>
          <a:p>
            <a:endParaRPr lang="en-AU" sz="1800" dirty="0"/>
          </a:p>
          <a:p>
            <a:pPr marL="457200" lvl="1" indent="0">
              <a:buNone/>
            </a:pPr>
            <a:r>
              <a:rPr lang="en-AU" sz="1600" dirty="0"/>
              <a:t>create trigger </a:t>
            </a:r>
            <a:r>
              <a:rPr lang="en-AU" sz="1600" dirty="0" err="1"/>
              <a:t>checkState</a:t>
            </a:r>
            <a:r>
              <a:rPr lang="en-AU" sz="1600" dirty="0"/>
              <a:t> before insert or update on Person for each row execute procedure </a:t>
            </a:r>
            <a:r>
              <a:rPr lang="en-AU" sz="1600" dirty="0" err="1"/>
              <a:t>checkState</a:t>
            </a:r>
            <a:r>
              <a:rPr lang="en-AU" sz="1600" dirty="0"/>
              <a:t>(); </a:t>
            </a:r>
          </a:p>
          <a:p>
            <a:pPr marL="457200" lvl="1" indent="0">
              <a:buNone/>
            </a:pPr>
            <a:endParaRPr lang="en-AU" sz="1600" dirty="0"/>
          </a:p>
          <a:p>
            <a:pPr marL="457200" lvl="1" indent="0">
              <a:buNone/>
            </a:pPr>
            <a:r>
              <a:rPr lang="en-AU" sz="1600" dirty="0"/>
              <a:t>create function </a:t>
            </a:r>
            <a:r>
              <a:rPr lang="en-AU" sz="1600" dirty="0" err="1"/>
              <a:t>checkState</a:t>
            </a:r>
            <a:r>
              <a:rPr lang="en-AU" sz="1600" dirty="0"/>
              <a:t>() returns trigger as $$ </a:t>
            </a:r>
          </a:p>
          <a:p>
            <a:pPr marL="457200" lvl="1" indent="0">
              <a:buNone/>
            </a:pPr>
            <a:r>
              <a:rPr lang="en-AU" sz="1600" dirty="0"/>
              <a:t>begin </a:t>
            </a:r>
          </a:p>
          <a:p>
            <a:pPr marL="457200" lvl="1" indent="0">
              <a:buNone/>
            </a:pPr>
            <a:r>
              <a:rPr lang="en-AU" sz="1600" dirty="0"/>
              <a:t>	-- normalise the user-supplied value </a:t>
            </a:r>
          </a:p>
          <a:p>
            <a:pPr marL="457200" lvl="1" indent="0">
              <a:buNone/>
            </a:pPr>
            <a:r>
              <a:rPr lang="en-AU" sz="1600" dirty="0"/>
              <a:t>	</a:t>
            </a:r>
            <a:r>
              <a:rPr lang="en-AU" sz="1600" dirty="0" err="1"/>
              <a:t>new.state</a:t>
            </a:r>
            <a:r>
              <a:rPr lang="en-AU" sz="1600" dirty="0"/>
              <a:t> = upper(trim(</a:t>
            </a:r>
            <a:r>
              <a:rPr lang="en-AU" sz="1600" dirty="0" err="1"/>
              <a:t>new.state</a:t>
            </a:r>
            <a:r>
              <a:rPr lang="en-AU" sz="1600" dirty="0"/>
              <a:t>)); </a:t>
            </a:r>
          </a:p>
          <a:p>
            <a:pPr marL="457200" lvl="1" indent="0">
              <a:buNone/>
            </a:pPr>
            <a:r>
              <a:rPr lang="en-AU" sz="1600" dirty="0"/>
              <a:t>	if (</a:t>
            </a:r>
            <a:r>
              <a:rPr lang="en-AU" sz="1600" dirty="0" err="1"/>
              <a:t>new.state</a:t>
            </a:r>
            <a:r>
              <a:rPr lang="en-AU" sz="1600" dirty="0"/>
              <a:t> !~ '^[A-Z][A-Z]$') then </a:t>
            </a:r>
          </a:p>
          <a:p>
            <a:pPr marL="457200" lvl="1" indent="0">
              <a:buNone/>
            </a:pPr>
            <a:r>
              <a:rPr lang="en-AU" sz="1600" dirty="0"/>
              <a:t>		raise exception 'Code must be two alpha chars'; </a:t>
            </a:r>
          </a:p>
          <a:p>
            <a:pPr marL="457200" lvl="1" indent="0">
              <a:buNone/>
            </a:pPr>
            <a:r>
              <a:rPr lang="en-AU" sz="1600" dirty="0"/>
              <a:t>	end if; </a:t>
            </a:r>
          </a:p>
          <a:p>
            <a:pPr marL="457200" lvl="1" indent="0">
              <a:buNone/>
            </a:pPr>
            <a:r>
              <a:rPr lang="en-AU" sz="1600" dirty="0"/>
              <a:t>	-- implement referential integrity check </a:t>
            </a:r>
          </a:p>
          <a:p>
            <a:pPr marL="457200" lvl="1" indent="0">
              <a:buNone/>
            </a:pPr>
            <a:r>
              <a:rPr lang="en-AU" sz="1600" dirty="0"/>
              <a:t>	select * from States where code=</a:t>
            </a:r>
            <a:r>
              <a:rPr lang="en-AU" sz="1600" dirty="0" err="1"/>
              <a:t>new.state</a:t>
            </a:r>
            <a:r>
              <a:rPr lang="en-AU" sz="1600" dirty="0"/>
              <a:t>; </a:t>
            </a:r>
          </a:p>
          <a:p>
            <a:pPr marL="457200" lvl="1" indent="0">
              <a:buNone/>
            </a:pPr>
            <a:r>
              <a:rPr lang="en-AU" sz="1600" dirty="0"/>
              <a:t>	if (not found) then </a:t>
            </a:r>
          </a:p>
          <a:p>
            <a:pPr marL="457200" lvl="1" indent="0">
              <a:buNone/>
            </a:pPr>
            <a:r>
              <a:rPr lang="en-AU" sz="1600" dirty="0"/>
              <a:t>		raise exception 'Invalid code %',</a:t>
            </a:r>
            <a:r>
              <a:rPr lang="en-AU" sz="1600" dirty="0" err="1"/>
              <a:t>new.state</a:t>
            </a:r>
            <a:r>
              <a:rPr lang="en-AU" sz="1600" dirty="0"/>
              <a:t>;</a:t>
            </a:r>
          </a:p>
          <a:p>
            <a:pPr marL="457200" lvl="1" indent="0">
              <a:buNone/>
            </a:pPr>
            <a:r>
              <a:rPr lang="en-AU" sz="1600" dirty="0"/>
              <a:t>	end if; </a:t>
            </a:r>
          </a:p>
          <a:p>
            <a:pPr marL="457200" lvl="1" indent="0">
              <a:buNone/>
            </a:pPr>
            <a:r>
              <a:rPr lang="en-AU" sz="1600" dirty="0"/>
              <a:t>	return new; </a:t>
            </a:r>
          </a:p>
          <a:p>
            <a:pPr marL="457200" lvl="1" indent="0">
              <a:buNone/>
            </a:pPr>
            <a:r>
              <a:rPr lang="en-AU" sz="1600" dirty="0"/>
              <a:t>end; </a:t>
            </a:r>
          </a:p>
          <a:p>
            <a:pPr marL="457200" lvl="1" indent="0">
              <a:buNone/>
            </a:pPr>
            <a:r>
              <a:rPr lang="en-AU" sz="1600" dirty="0"/>
              <a:t>$$ language </a:t>
            </a:r>
            <a:r>
              <a:rPr lang="en-AU" sz="1600" dirty="0" err="1"/>
              <a:t>plpgsql</a:t>
            </a:r>
            <a:r>
              <a:rPr lang="en-AU" sz="16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Data Types</a:t>
            </a:r>
            <a:r>
              <a:rPr lang="en-US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Defining a tuple type: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TYPE </a:t>
            </a:r>
            <a:r>
              <a:rPr lang="en-AU" dirty="0" err="1"/>
              <a:t>TypeName</a:t>
            </a:r>
            <a:r>
              <a:rPr lang="en-AU" dirty="0"/>
              <a:t> AS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( AttrName1 DataType1 , AttrName2 DataType2 , ...)</a:t>
            </a:r>
          </a:p>
          <a:p>
            <a:pPr>
              <a:lnSpc>
                <a:spcPct val="150000"/>
              </a:lnSpc>
            </a:pPr>
            <a:r>
              <a:rPr lang="en-AU" dirty="0"/>
              <a:t>Example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type </a:t>
            </a:r>
            <a:r>
              <a:rPr lang="en-AU" dirty="0" err="1"/>
              <a:t>ComplexNumber</a:t>
            </a:r>
            <a:r>
              <a:rPr lang="en-AU" dirty="0"/>
              <a:t> as ( r float , </a:t>
            </a:r>
            <a:r>
              <a:rPr lang="en-AU" dirty="0" err="1"/>
              <a:t>i</a:t>
            </a:r>
            <a:r>
              <a:rPr lang="en-AU" dirty="0"/>
              <a:t> float 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create type </a:t>
            </a:r>
            <a:r>
              <a:rPr lang="en-AU" dirty="0" err="1"/>
              <a:t>CourseInfo</a:t>
            </a:r>
            <a:r>
              <a:rPr lang="en-AU" dirty="0"/>
              <a:t> as (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	course </a:t>
            </a:r>
            <a:r>
              <a:rPr lang="en-AU" dirty="0" err="1"/>
              <a:t>UnswCourseCode</a:t>
            </a:r>
            <a:r>
              <a:rPr lang="en-AU" dirty="0"/>
              <a:t> 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	syllabus text 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	lecturer text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);</a:t>
            </a:r>
          </a:p>
          <a:p>
            <a:pPr>
              <a:lnSpc>
                <a:spcPct val="150000"/>
              </a:lnSpc>
            </a:pPr>
            <a:r>
              <a:rPr lang="en-AU" dirty="0"/>
              <a:t>If attributes need constraints, can be supplied by using a DOMAIN.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4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department salary totals </a:t>
            </a:r>
          </a:p>
          <a:p>
            <a:pPr>
              <a:lnSpc>
                <a:spcPct val="170000"/>
              </a:lnSpc>
            </a:pPr>
            <a:r>
              <a:rPr lang="en-AU" dirty="0"/>
              <a:t>Scenario: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Employee(id, name, address, </a:t>
            </a:r>
            <a:r>
              <a:rPr lang="en-AU" dirty="0" err="1"/>
              <a:t>dept</a:t>
            </a:r>
            <a:r>
              <a:rPr lang="en-AU" dirty="0"/>
              <a:t>, salary, ...)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Department(id, name, manager, </a:t>
            </a:r>
            <a:r>
              <a:rPr lang="en-AU" dirty="0" err="1"/>
              <a:t>totSal</a:t>
            </a:r>
            <a:r>
              <a:rPr lang="en-AU" dirty="0"/>
              <a:t>, ...)</a:t>
            </a:r>
          </a:p>
          <a:p>
            <a:pPr>
              <a:lnSpc>
                <a:spcPct val="170000"/>
              </a:lnSpc>
            </a:pPr>
            <a:r>
              <a:rPr lang="en-AU" dirty="0"/>
              <a:t>An assertion that we wish to maintain: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err="1"/>
              <a:t>Department.totSal</a:t>
            </a:r>
            <a:r>
              <a:rPr lang="en-AU" dirty="0"/>
              <a:t> =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	(select sum(</a:t>
            </a:r>
            <a:r>
              <a:rPr lang="en-AU" dirty="0" err="1"/>
              <a:t>e.salary</a:t>
            </a:r>
            <a:r>
              <a:rPr lang="en-AU" dirty="0"/>
              <a:t>) from Employee e where </a:t>
            </a:r>
            <a:r>
              <a:rPr lang="en-AU" dirty="0" err="1"/>
              <a:t>e.dept</a:t>
            </a:r>
            <a:r>
              <a:rPr lang="en-AU" dirty="0"/>
              <a:t> = d.id) )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27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Events that might affect the validity of the database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 new employee starts work in some department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an employee gets a rise in salary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an employee changes from one department to another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an employee leaves the company </a:t>
            </a:r>
          </a:p>
          <a:p>
            <a:pPr>
              <a:lnSpc>
                <a:spcPct val="160000"/>
              </a:lnSpc>
            </a:pPr>
            <a:r>
              <a:rPr lang="en-AU" dirty="0"/>
              <a:t>A single assertion could check validity after each change. </a:t>
            </a:r>
          </a:p>
          <a:p>
            <a:pPr>
              <a:lnSpc>
                <a:spcPct val="160000"/>
              </a:lnSpc>
            </a:pPr>
            <a:r>
              <a:rPr lang="en-AU" dirty="0"/>
              <a:t>With triggers, we have to program each case separately. </a:t>
            </a:r>
          </a:p>
          <a:p>
            <a:pPr>
              <a:lnSpc>
                <a:spcPct val="160000"/>
              </a:lnSpc>
            </a:pPr>
            <a:r>
              <a:rPr lang="en-AU" dirty="0"/>
              <a:t>Each program implements updates to </a:t>
            </a:r>
            <a:r>
              <a:rPr lang="en-AU" i="1" dirty="0"/>
              <a:t>ensure</a:t>
            </a:r>
            <a:r>
              <a:rPr lang="en-AU" dirty="0"/>
              <a:t> assertion holds.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91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Implement the Employee update triggers from above in PostgreSQL: </a:t>
            </a:r>
          </a:p>
          <a:p>
            <a:pPr>
              <a:lnSpc>
                <a:spcPct val="160000"/>
              </a:lnSpc>
            </a:pPr>
            <a:r>
              <a:rPr lang="en-AU" dirty="0"/>
              <a:t>Case 1: new employees arrive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trigger TotalSalary1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after insert on Employees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row execute procedure totalSalary1();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function totalSalary1() returns trigger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as $$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begin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if (</a:t>
            </a:r>
            <a:r>
              <a:rPr lang="en-AU" dirty="0" err="1"/>
              <a:t>new.dept</a:t>
            </a:r>
            <a:r>
              <a:rPr lang="en-AU" dirty="0"/>
              <a:t> is not null) then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	update Department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	set </a:t>
            </a:r>
            <a:r>
              <a:rPr lang="en-AU" dirty="0" err="1"/>
              <a:t>totSal</a:t>
            </a:r>
            <a:r>
              <a:rPr lang="en-AU" dirty="0"/>
              <a:t> = </a:t>
            </a:r>
            <a:r>
              <a:rPr lang="en-AU" dirty="0" err="1"/>
              <a:t>totSal</a:t>
            </a:r>
            <a:r>
              <a:rPr lang="en-AU" dirty="0"/>
              <a:t> + </a:t>
            </a:r>
            <a:r>
              <a:rPr lang="en-AU" dirty="0" err="1"/>
              <a:t>new.salary</a:t>
            </a:r>
            <a:r>
              <a:rPr lang="en-AU" dirty="0"/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	where Department.id = </a:t>
            </a:r>
            <a:r>
              <a:rPr lang="en-AU" dirty="0" err="1"/>
              <a:t>new.dept</a:t>
            </a:r>
            <a:r>
              <a:rPr lang="en-AU" dirty="0"/>
              <a:t>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end if;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return new;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end; $$ language </a:t>
            </a:r>
            <a:r>
              <a:rPr lang="en-AU" dirty="0" err="1"/>
              <a:t>plpgsql</a:t>
            </a:r>
            <a:r>
              <a:rPr lang="en-AU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9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Case 2: employees change departments/salaries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trigger TotalSalary2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after update on Employee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row execute procedure totalSalary2();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function totalSalary2() returns trigger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as $$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begin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update Department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set </a:t>
            </a:r>
            <a:r>
              <a:rPr lang="en-AU" dirty="0" err="1"/>
              <a:t>totSal</a:t>
            </a:r>
            <a:r>
              <a:rPr lang="en-AU" dirty="0"/>
              <a:t> = </a:t>
            </a:r>
            <a:r>
              <a:rPr lang="en-AU" dirty="0" err="1"/>
              <a:t>totSal</a:t>
            </a:r>
            <a:r>
              <a:rPr lang="en-AU" dirty="0"/>
              <a:t> + </a:t>
            </a:r>
            <a:r>
              <a:rPr lang="en-AU" dirty="0" err="1"/>
              <a:t>new.salary</a:t>
            </a:r>
            <a:r>
              <a:rPr lang="en-AU" dirty="0"/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where Department.id = </a:t>
            </a:r>
            <a:r>
              <a:rPr lang="en-AU" dirty="0" err="1"/>
              <a:t>new.dept</a:t>
            </a:r>
            <a:r>
              <a:rPr lang="en-AU" dirty="0"/>
              <a:t>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update Department set </a:t>
            </a:r>
            <a:r>
              <a:rPr lang="en-AU" dirty="0" err="1"/>
              <a:t>totSal</a:t>
            </a:r>
            <a:r>
              <a:rPr lang="en-AU" dirty="0"/>
              <a:t> = </a:t>
            </a:r>
            <a:r>
              <a:rPr lang="en-AU" dirty="0" err="1"/>
              <a:t>totSal</a:t>
            </a:r>
            <a:r>
              <a:rPr lang="en-AU" dirty="0"/>
              <a:t> - </a:t>
            </a:r>
            <a:r>
              <a:rPr lang="en-AU" dirty="0" err="1"/>
              <a:t>old.salary</a:t>
            </a:r>
            <a:r>
              <a:rPr lang="en-AU" dirty="0"/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where Department.id = </a:t>
            </a:r>
            <a:r>
              <a:rPr lang="en-AU" dirty="0" err="1"/>
              <a:t>old.dept</a:t>
            </a:r>
            <a:r>
              <a:rPr lang="en-AU" dirty="0"/>
              <a:t>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return new;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end; $$ language </a:t>
            </a:r>
            <a:r>
              <a:rPr lang="en-AU" dirty="0" err="1"/>
              <a:t>plpgsql</a:t>
            </a:r>
            <a:r>
              <a:rPr lang="en-AU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7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Trigger Example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Case 3: employees leave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trigger TotalSalary3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after delete on Employee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row execute procedure totalSalary3();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create function totalSalary3() returns trigger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as $$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begin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if (</a:t>
            </a:r>
            <a:r>
              <a:rPr lang="en-AU" dirty="0" err="1"/>
              <a:t>old.dept</a:t>
            </a:r>
            <a:r>
              <a:rPr lang="en-AU" dirty="0"/>
              <a:t> is not null) then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	update Department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	set </a:t>
            </a:r>
            <a:r>
              <a:rPr lang="en-AU" dirty="0" err="1"/>
              <a:t>totSal</a:t>
            </a:r>
            <a:r>
              <a:rPr lang="en-AU" dirty="0"/>
              <a:t> = </a:t>
            </a:r>
            <a:r>
              <a:rPr lang="en-AU" dirty="0" err="1"/>
              <a:t>totSal</a:t>
            </a:r>
            <a:r>
              <a:rPr lang="en-AU" dirty="0"/>
              <a:t> - </a:t>
            </a:r>
            <a:r>
              <a:rPr lang="en-AU" dirty="0" err="1"/>
              <a:t>old.salary</a:t>
            </a:r>
            <a:r>
              <a:rPr lang="en-AU" dirty="0"/>
              <a:t> where Department.id = </a:t>
            </a:r>
            <a:r>
              <a:rPr lang="en-AU" dirty="0" err="1"/>
              <a:t>old.dept</a:t>
            </a:r>
            <a:r>
              <a:rPr lang="en-AU" dirty="0"/>
              <a:t>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end if;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return old;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end; $$ language </a:t>
            </a:r>
            <a:r>
              <a:rPr lang="en-AU" dirty="0" err="1"/>
              <a:t>plpgsql</a:t>
            </a:r>
            <a:r>
              <a:rPr lang="en-AU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Data Types</a:t>
            </a:r>
            <a:r>
              <a:rPr lang="en-US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Other ways that tuple types are defined in SQL: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CREATE TABLE T (effectively creates tuple type T)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CREATE VIEW V (effectively creates tuple type V)</a:t>
            </a:r>
          </a:p>
          <a:p>
            <a:pPr>
              <a:lnSpc>
                <a:spcPct val="150000"/>
              </a:lnSpc>
            </a:pPr>
            <a:r>
              <a:rPr lang="en-AU" dirty="0"/>
              <a:t>CREATE TYPE is different from CREATE TABLE: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does not create a new (empty) table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does not provide for key constraints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does not have explicit specification of domain constraints</a:t>
            </a:r>
          </a:p>
          <a:p>
            <a:pPr>
              <a:lnSpc>
                <a:spcPct val="150000"/>
              </a:lnSpc>
            </a:pPr>
            <a:r>
              <a:rPr lang="en-AU" dirty="0"/>
              <a:t>Used for specifying return types of functions that return tuples or sets.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SQL as 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SQL is a powerful language for manipulating relational data. But it is not a powerful programming language.</a:t>
            </a:r>
          </a:p>
          <a:p>
            <a:pPr>
              <a:lnSpc>
                <a:spcPct val="170000"/>
              </a:lnSpc>
            </a:pPr>
            <a:r>
              <a:rPr lang="en-AU" dirty="0"/>
              <a:t>At some point in developing complete database applications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we need to implement user interactions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we need to control sequences of database operations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we need to process query results in complex ways</a:t>
            </a:r>
          </a:p>
          <a:p>
            <a:pPr>
              <a:lnSpc>
                <a:spcPct val="170000"/>
              </a:lnSpc>
            </a:pPr>
            <a:r>
              <a:rPr lang="en-AU" dirty="0"/>
              <a:t>and SQL cannot do any of these.</a:t>
            </a:r>
          </a:p>
          <a:p>
            <a:pPr>
              <a:lnSpc>
                <a:spcPct val="170000"/>
              </a:lnSpc>
            </a:pPr>
            <a:r>
              <a:rPr lang="en-AU" dirty="0"/>
              <a:t>SQL cannot even do something as simple as factorial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What's wrong with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Consider the problem of withdrawal from a bank account:</a:t>
            </a:r>
          </a:p>
          <a:p>
            <a:pPr>
              <a:lnSpc>
                <a:spcPct val="150000"/>
              </a:lnSpc>
            </a:pPr>
            <a:r>
              <a:rPr lang="en-AU" dirty="0"/>
              <a:t>If a bank customer attempts to withdraw more funds than they have in their account, then indicate ‘Insufficient Funds’, otherwise update the account.</a:t>
            </a:r>
          </a:p>
          <a:p>
            <a:pPr>
              <a:lnSpc>
                <a:spcPct val="150000"/>
              </a:lnSpc>
            </a:pPr>
            <a:r>
              <a:rPr lang="en-AU" dirty="0"/>
              <a:t>An attempt to implement this in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557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2821</Words>
  <Application>Microsoft Office PowerPoint</Application>
  <PresentationFormat>全屏显示(4:3)</PresentationFormat>
  <Paragraphs>758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8" baseType="lpstr">
      <vt:lpstr>Arial</vt:lpstr>
      <vt:lpstr>Calibri</vt:lpstr>
      <vt:lpstr>Times New Roman</vt:lpstr>
      <vt:lpstr>回顾</vt:lpstr>
      <vt:lpstr>PLpgSQL</vt:lpstr>
      <vt:lpstr>Limitations of Basic SQL</vt:lpstr>
      <vt:lpstr>Extending SQL</vt:lpstr>
      <vt:lpstr>SQL Data Types</vt:lpstr>
      <vt:lpstr>SQL Data Types(cont.)</vt:lpstr>
      <vt:lpstr>SQL Data Types(cont.)</vt:lpstr>
      <vt:lpstr>SQL Data Types(cont.)</vt:lpstr>
      <vt:lpstr>SQL as a Programming Language</vt:lpstr>
      <vt:lpstr>What's wrong with SQL?</vt:lpstr>
      <vt:lpstr>What's wrong with SQL?(cont.)</vt:lpstr>
      <vt:lpstr>What's wrong with SQL?(cont.)</vt:lpstr>
      <vt:lpstr>What's wrong with SQL?(cont.)</vt:lpstr>
      <vt:lpstr>Database programming(cont.)</vt:lpstr>
      <vt:lpstr>Database programming(cont.)</vt:lpstr>
      <vt:lpstr>Database Programming(cont.)</vt:lpstr>
      <vt:lpstr>Stored Procedures</vt:lpstr>
      <vt:lpstr>SQL/PSM</vt:lpstr>
      <vt:lpstr>PSM in Real DBMSs</vt:lpstr>
      <vt:lpstr>SQL Functions</vt:lpstr>
      <vt:lpstr>SQL Functions(cont.)</vt:lpstr>
      <vt:lpstr>SQL Functions(cont.)</vt:lpstr>
      <vt:lpstr>SQL Functions(cont.)</vt:lpstr>
      <vt:lpstr>SQL Functions(cont.)</vt:lpstr>
      <vt:lpstr>SQL Functions(cont.)</vt:lpstr>
      <vt:lpstr>PLpgSQL</vt:lpstr>
      <vt:lpstr>PLpgSQL(cont)</vt:lpstr>
      <vt:lpstr>Defining PLpgSQL Functions</vt:lpstr>
      <vt:lpstr>Defining PLpgSQL Functions(cont.)</vt:lpstr>
      <vt:lpstr>PLpgSQL Function Parameters</vt:lpstr>
      <vt:lpstr>PLpgSQL Function Parameters(cont.)</vt:lpstr>
      <vt:lpstr>PLpgSQL Function Parameters(cont.)</vt:lpstr>
      <vt:lpstr>PLpgSQL Function Parameters(cont.)</vt:lpstr>
      <vt:lpstr>PLpgSQL Function Parameters(cont.)</vt:lpstr>
      <vt:lpstr>Function Return Types</vt:lpstr>
      <vt:lpstr>Function Return Types(cont)</vt:lpstr>
      <vt:lpstr>Function Return Types(cont)</vt:lpstr>
      <vt:lpstr>Using PLpgSQL Functions</vt:lpstr>
      <vt:lpstr>Special Data Types</vt:lpstr>
      <vt:lpstr>Special Data Types(cont.)</vt:lpstr>
      <vt:lpstr>Control Structures</vt:lpstr>
      <vt:lpstr>Control Structures(cont.)</vt:lpstr>
      <vt:lpstr>Control Structures(cont.)</vt:lpstr>
      <vt:lpstr>SELECT ... INTO</vt:lpstr>
      <vt:lpstr>SELECT ... INTO(cont.)</vt:lpstr>
      <vt:lpstr>Exceptions</vt:lpstr>
      <vt:lpstr>Exceptions(cont.)</vt:lpstr>
      <vt:lpstr>Exceptions(cont.)</vt:lpstr>
      <vt:lpstr>Cursors</vt:lpstr>
      <vt:lpstr>Cursors(cont.)</vt:lpstr>
      <vt:lpstr>Cursors(cont.)</vt:lpstr>
      <vt:lpstr>Cursors(cont.)</vt:lpstr>
      <vt:lpstr>Cursors(cont.)</vt:lpstr>
      <vt:lpstr>Triggers</vt:lpstr>
      <vt:lpstr>Triggers(cont.)</vt:lpstr>
      <vt:lpstr>Triggers(cont.)</vt:lpstr>
      <vt:lpstr>Triggers in PostgreSQL</vt:lpstr>
      <vt:lpstr>Triggers in PostgreSQL(cont.)</vt:lpstr>
      <vt:lpstr>Trigger Example</vt:lpstr>
      <vt:lpstr>Trigger Example(cont.)</vt:lpstr>
      <vt:lpstr>Trigger Example(cont.)</vt:lpstr>
      <vt:lpstr>Trigger Example(cont.)</vt:lpstr>
      <vt:lpstr>Trigger Example(cont.)</vt:lpstr>
      <vt:lpstr>Trigger Example(cont.)</vt:lpstr>
      <vt:lpstr>Trigger Example(cont.)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PLpgSQL</dc:title>
  <dc:creator>Kai Wang</dc:creator>
  <cp:lastModifiedBy>Kai Wang</cp:lastModifiedBy>
  <cp:revision>23</cp:revision>
  <dcterms:created xsi:type="dcterms:W3CDTF">2019-01-02T03:45:25Z</dcterms:created>
  <dcterms:modified xsi:type="dcterms:W3CDTF">2019-01-02T04:16:49Z</dcterms:modified>
</cp:coreProperties>
</file>