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6" r:id="rId2"/>
    <p:sldId id="257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84" r:id="rId19"/>
    <p:sldId id="285" r:id="rId20"/>
    <p:sldId id="286" r:id="rId21"/>
    <p:sldId id="287" r:id="rId22"/>
    <p:sldId id="288" r:id="rId23"/>
    <p:sldId id="289" r:id="rId24"/>
    <p:sldId id="290" r:id="rId25"/>
    <p:sldId id="291" r:id="rId26"/>
    <p:sldId id="292" r:id="rId27"/>
    <p:sldId id="293" r:id="rId28"/>
    <p:sldId id="294" r:id="rId29"/>
    <p:sldId id="295" r:id="rId30"/>
    <p:sldId id="296" r:id="rId31"/>
    <p:sldId id="297" r:id="rId32"/>
    <p:sldId id="298" r:id="rId33"/>
    <p:sldId id="299" r:id="rId34"/>
    <p:sldId id="300" r:id="rId35"/>
    <p:sldId id="301" r:id="rId36"/>
    <p:sldId id="302" r:id="rId37"/>
    <p:sldId id="303" r:id="rId38"/>
    <p:sldId id="304" r:id="rId39"/>
    <p:sldId id="305" r:id="rId40"/>
    <p:sldId id="306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imes New Roman" panose="02020603050405020304" pitchFamily="18" charset="0"/>
              </a:defRPr>
            </a:lvl1pPr>
          </a:lstStyle>
          <a:p>
            <a:endParaRPr lang="en-A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fld id="{C1D20436-808D-4BFD-91C0-40FB78BB8666}" type="datetimeFigureOut">
              <a:rPr lang="en-AU" smtClean="0"/>
              <a:pPr/>
              <a:t>15/02/2021</a:t>
            </a:fld>
            <a:endParaRPr lang="en-A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imes New Roman" panose="02020603050405020304" pitchFamily="18" charset="0"/>
              </a:defRPr>
            </a:lvl1pPr>
          </a:lstStyle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fld id="{83E8672F-5B59-48C3-9388-EF08A0347038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226400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9E0A5-77D0-4D7C-A880-A59100BC3688}" type="datetime1">
              <a:rPr lang="en-US" smtClean="0"/>
              <a:t>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39E17-EF28-4952-AA73-B8D4DDFD7D54}" type="datetime1">
              <a:rPr lang="en-US" smtClean="0"/>
              <a:t>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F6C27-7324-4BAA-B7C9-2E69BE248818}" type="datetime1">
              <a:rPr lang="en-US" smtClean="0"/>
              <a:t>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A8260-9146-4405-B77C-32589E491E90}" type="datetime1">
              <a:rPr lang="en-US" smtClean="0"/>
              <a:t>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5F09E-C905-46F9-9608-F878D4425A76}" type="datetime1">
              <a:rPr lang="en-US" smtClean="0"/>
              <a:t>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29BCE-15BE-4C3C-B883-71B6C3C23307}" type="datetime1">
              <a:rPr lang="en-US" smtClean="0"/>
              <a:t>2/15/2021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F4B89-A60F-4C2F-822D-8B3C9E3A035E}" type="datetime1">
              <a:rPr lang="en-US" smtClean="0"/>
              <a:t>2/15/2021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A4812-6203-4CFF-B99B-982BC021C358}" type="datetime1">
              <a:rPr lang="en-US" smtClean="0"/>
              <a:t>2/15/2021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A1CCD-94FB-4043-BA23-715A7885E6A0}" type="datetime1">
              <a:rPr lang="en-US" smtClean="0"/>
              <a:t>2/15/2021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FC957-A82A-4642-B515-808C16C8B038}" type="datetime1">
              <a:rPr lang="en-US" smtClean="0"/>
              <a:t>2/15/2021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639F-CF31-4CFA-8793-3EBA776403DC}" type="datetime1">
              <a:rPr lang="en-US" smtClean="0"/>
              <a:t>2/15/2021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fld id="{4CD8C95A-A63D-44A9-A04B-153B3BF54FBA}" type="datetime1">
              <a:rPr lang="en-US" smtClean="0"/>
              <a:pPr/>
              <a:t>2/15/2021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Times New Roman" panose="02020603050405020304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Conceptual Database Design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5B0C8-650B-4AAB-9990-ADF7F087B725}" type="datetime1">
              <a:rPr lang="en-US" smtClean="0"/>
              <a:t>2/15/2021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4653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1.1 Entity and Attributes</a:t>
            </a:r>
            <a:r>
              <a:rPr lang="en-AU" sz="1800" dirty="0"/>
              <a:t>(</a:t>
            </a:r>
            <a:r>
              <a:rPr lang="en-AU" sz="1800" dirty="0" err="1"/>
              <a:t>cont</a:t>
            </a:r>
            <a:r>
              <a:rPr lang="en-AU" sz="1800" dirty="0"/>
              <a:t>)</a:t>
            </a:r>
            <a:endParaRPr lang="en-AU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3155397"/>
              </p:ext>
            </p:extLst>
          </p:nvPr>
        </p:nvGraphicFramePr>
        <p:xfrm>
          <a:off x="457200" y="2087882"/>
          <a:ext cx="8229600" cy="22555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6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149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6679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</a:rPr>
                        <a:t>Schema (Intension)</a:t>
                      </a:r>
                      <a:endParaRPr lang="en-AU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latin typeface="Times New Roman" panose="02020603050405020304" pitchFamily="18" charset="0"/>
                        </a:rPr>
                        <a:t>RESEACHER</a:t>
                      </a:r>
                    </a:p>
                    <a:p>
                      <a:pPr algn="ctr"/>
                      <a:r>
                        <a:rPr lang="en-AU" dirty="0">
                          <a:latin typeface="Times New Roman" panose="02020603050405020304" pitchFamily="18" charset="0"/>
                        </a:rPr>
                        <a:t>Name, </a:t>
                      </a:r>
                      <a:r>
                        <a:rPr lang="en-AU" dirty="0" err="1">
                          <a:latin typeface="Times New Roman" panose="02020603050405020304" pitchFamily="18" charset="0"/>
                        </a:rPr>
                        <a:t>Payroll_no</a:t>
                      </a:r>
                      <a:r>
                        <a:rPr lang="en-AU" dirty="0">
                          <a:latin typeface="Times New Roman" panose="02020603050405020304" pitchFamily="18" charset="0"/>
                        </a:rPr>
                        <a:t>, </a:t>
                      </a:r>
                      <a:r>
                        <a:rPr lang="en-AU" dirty="0" err="1">
                          <a:latin typeface="Times New Roman" panose="02020603050405020304" pitchFamily="18" charset="0"/>
                        </a:rPr>
                        <a:t>No_of_students</a:t>
                      </a:r>
                      <a:r>
                        <a:rPr lang="en-AU" dirty="0">
                          <a:latin typeface="Times New Roman" panose="02020603050405020304" pitchFamily="18" charset="0"/>
                        </a:rPr>
                        <a:t>,</a:t>
                      </a:r>
                    </a:p>
                    <a:p>
                      <a:pPr algn="ctr"/>
                      <a:r>
                        <a:rPr lang="en-AU" dirty="0">
                          <a:latin typeface="Times New Roman" panose="02020603050405020304" pitchFamily="18" charset="0"/>
                        </a:rPr>
                        <a:t>Keywords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latin typeface="Times New Roman" panose="02020603050405020304" pitchFamily="18" charset="0"/>
                        </a:rPr>
                        <a:t>DEPARTMENT</a:t>
                      </a:r>
                    </a:p>
                    <a:p>
                      <a:pPr algn="ctr"/>
                      <a:r>
                        <a:rPr lang="en-AU" dirty="0">
                          <a:latin typeface="Times New Roman" panose="02020603050405020304" pitchFamily="18" charset="0"/>
                        </a:rPr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</a:rPr>
                        <a:t>Instances (Extension)</a:t>
                      </a:r>
                      <a:endParaRPr lang="en-AU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latin typeface="Times New Roman" panose="02020603050405020304" pitchFamily="18" charset="0"/>
                        </a:rPr>
                        <a:t>(Dr C.C. Chen, 230-0013, 3, Neural Networks)</a:t>
                      </a:r>
                    </a:p>
                    <a:p>
                      <a:pPr algn="ctr"/>
                      <a:endParaRPr lang="en-US" dirty="0">
                        <a:latin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AU" dirty="0">
                          <a:latin typeface="Times New Roman" panose="02020603050405020304" pitchFamily="18" charset="0"/>
                        </a:rPr>
                        <a:t>(Dr R. Wilkinson, 231-0091, 1, Databases)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latin typeface="Times New Roman" panose="02020603050405020304" pitchFamily="18" charset="0"/>
                        </a:rPr>
                        <a:t>Computer Science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>
                          <a:latin typeface="Times New Roman" panose="02020603050405020304" pitchFamily="18" charset="0"/>
                        </a:rPr>
                        <a:t>Psychology</a:t>
                      </a:r>
                    </a:p>
                    <a:p>
                      <a:pPr algn="ctr"/>
                      <a:r>
                        <a:rPr lang="en-AU" dirty="0">
                          <a:latin typeface="Times New Roman" panose="02020603050405020304" pitchFamily="18" charset="0"/>
                        </a:rPr>
                        <a:t>Management</a:t>
                      </a:r>
                    </a:p>
                    <a:p>
                      <a:pPr algn="ctr"/>
                      <a:endParaRPr lang="en-AU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A8260-9146-4405-B77C-32589E491E90}" type="datetime1">
              <a:rPr lang="en-US" smtClean="0"/>
              <a:t>2/15/2021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1360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1.1 Entity and Attributes</a:t>
            </a:r>
            <a:r>
              <a:rPr lang="en-AU" sz="1800" dirty="0"/>
              <a:t>(</a:t>
            </a:r>
            <a:r>
              <a:rPr lang="en-AU" sz="1800" dirty="0" err="1"/>
              <a:t>cont</a:t>
            </a:r>
            <a:r>
              <a:rPr lang="en-AU" sz="1800" dirty="0"/>
              <a:t>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en-AU" dirty="0"/>
              <a:t>An entity type usually has a </a:t>
            </a:r>
            <a:r>
              <a:rPr lang="en-AU" i="1" dirty="0"/>
              <a:t>key</a:t>
            </a:r>
            <a:r>
              <a:rPr lang="en-AU" dirty="0"/>
              <a:t>: a set of attributes that uniquely identifies an entity. For example:</a:t>
            </a:r>
          </a:p>
          <a:p>
            <a:pPr lvl="1">
              <a:lnSpc>
                <a:spcPct val="150000"/>
              </a:lnSpc>
            </a:pPr>
            <a:r>
              <a:rPr lang="en-AU" dirty="0"/>
              <a:t>{payroll number} is a key of RESEARCHER,</a:t>
            </a:r>
          </a:p>
          <a:p>
            <a:pPr lvl="1">
              <a:lnSpc>
                <a:spcPct val="150000"/>
              </a:lnSpc>
            </a:pPr>
            <a:r>
              <a:rPr lang="en-AU" dirty="0"/>
              <a:t>{name} is a key of DEPARTMENT.</a:t>
            </a:r>
          </a:p>
          <a:p>
            <a:pPr>
              <a:lnSpc>
                <a:spcPct val="150000"/>
              </a:lnSpc>
            </a:pPr>
            <a:r>
              <a:rPr lang="en-AU" dirty="0"/>
              <a:t>There may be more than one possible key.</a:t>
            </a:r>
          </a:p>
          <a:p>
            <a:pPr>
              <a:lnSpc>
                <a:spcPct val="150000"/>
              </a:lnSpc>
            </a:pPr>
            <a:r>
              <a:rPr lang="en-AU" dirty="0"/>
              <a:t>An important constraint is the key constraint: in any extension of the entity type, there cannot be two entities having the same values for their key attributes.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A8260-9146-4405-B77C-32589E491E90}" type="datetime1">
              <a:rPr lang="en-US" smtClean="0"/>
              <a:t>2/15/2021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8964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1.1 Entity and Attributes</a:t>
            </a:r>
            <a:r>
              <a:rPr lang="en-AU" sz="1800" dirty="0"/>
              <a:t>(</a:t>
            </a:r>
            <a:r>
              <a:rPr lang="en-AU" sz="1800" dirty="0" err="1"/>
              <a:t>cont</a:t>
            </a:r>
            <a:r>
              <a:rPr lang="en-AU" sz="1800" dirty="0"/>
              <a:t>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AU" dirty="0"/>
              <a:t>We can describe schemata with composite attributes using ()’s and with multi-valued attributes using {}’s. e.g.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A8260-9146-4405-B77C-32589E491E90}" type="datetime1">
              <a:rPr lang="en-US" smtClean="0"/>
              <a:t>2/15/2021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3703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1.1 Entity and Attributes</a:t>
            </a:r>
            <a:r>
              <a:rPr lang="en-AU" sz="1800" dirty="0"/>
              <a:t>(</a:t>
            </a:r>
            <a:r>
              <a:rPr lang="en-AU" sz="1800" dirty="0" err="1"/>
              <a:t>cont</a:t>
            </a:r>
            <a:r>
              <a:rPr lang="en-AU" sz="1800" dirty="0"/>
              <a:t>)</a:t>
            </a:r>
            <a:endParaRPr lang="en-AU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4821996"/>
              </p:ext>
            </p:extLst>
          </p:nvPr>
        </p:nvGraphicFramePr>
        <p:xfrm>
          <a:off x="457200" y="1600200"/>
          <a:ext cx="8229600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latin typeface="Times New Roman" panose="02020603050405020304" pitchFamily="18" charset="0"/>
                        </a:rPr>
                        <a:t>CAR</a:t>
                      </a:r>
                    </a:p>
                    <a:p>
                      <a:pPr algn="ctr"/>
                      <a:r>
                        <a:rPr lang="en-AU" dirty="0">
                          <a:latin typeface="Times New Roman" panose="02020603050405020304" pitchFamily="18" charset="0"/>
                        </a:rPr>
                        <a:t>Registration(Registration No, State), Make, Model, Year, {Colour}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latin typeface="Times New Roman" panose="02020603050405020304" pitchFamily="18" charset="0"/>
                        </a:rPr>
                        <a:t>((ARQ) 595, Vic), Datsun, 120Y, 1972, {green})</a:t>
                      </a:r>
                    </a:p>
                    <a:p>
                      <a:pPr algn="ctr"/>
                      <a:r>
                        <a:rPr lang="en-AU" dirty="0">
                          <a:latin typeface="Times New Roman" panose="02020603050405020304" pitchFamily="18" charset="0"/>
                        </a:rPr>
                        <a:t>((8HR) 696, WA), Mazda, 929, 1979, {grey, black})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A8260-9146-4405-B77C-32589E491E90}" type="datetime1">
              <a:rPr lang="en-US" smtClean="0"/>
              <a:t>2/15/2021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5054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1.1 Entity and Attributes</a:t>
            </a:r>
            <a:r>
              <a:rPr lang="en-AU" sz="1800" dirty="0"/>
              <a:t>(</a:t>
            </a:r>
            <a:r>
              <a:rPr lang="en-AU" sz="1800" dirty="0" err="1"/>
              <a:t>cont</a:t>
            </a:r>
            <a:r>
              <a:rPr lang="en-AU" sz="1800" dirty="0"/>
              <a:t>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Entities and their attributes can also be described with Entity-Relationship Diagrams (ERDs). e.g.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A8260-9146-4405-B77C-32589E491E90}" type="datetime1">
              <a:rPr lang="en-US" smtClean="0"/>
              <a:t>2/15/2021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grpSp>
        <p:nvGrpSpPr>
          <p:cNvPr id="32" name="Group 31"/>
          <p:cNvGrpSpPr/>
          <p:nvPr/>
        </p:nvGrpSpPr>
        <p:grpSpPr>
          <a:xfrm>
            <a:off x="2364259" y="2895600"/>
            <a:ext cx="5560541" cy="3728651"/>
            <a:chOff x="2364259" y="2895600"/>
            <a:chExt cx="5560541" cy="3728651"/>
          </a:xfrm>
        </p:grpSpPr>
        <p:sp>
          <p:nvSpPr>
            <p:cNvPr id="7" name="Oval 6"/>
            <p:cNvSpPr/>
            <p:nvPr/>
          </p:nvSpPr>
          <p:spPr>
            <a:xfrm>
              <a:off x="2895600" y="2895600"/>
              <a:ext cx="1981200" cy="9144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Registration</a:t>
              </a:r>
            </a:p>
            <a:p>
              <a:pPr algn="ctr"/>
              <a:r>
                <a:rPr lang="en-AU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Number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4342370" y="3962400"/>
              <a:ext cx="2057400" cy="6858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u="sng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Registration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5561570" y="2901778"/>
              <a:ext cx="1752600" cy="6858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State</a:t>
              </a:r>
              <a:endParaRPr lang="en-AU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2364259" y="5766486"/>
              <a:ext cx="1217141" cy="6858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Make</a:t>
              </a:r>
              <a:endParaRPr lang="en-AU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4038600" y="5817972"/>
              <a:ext cx="1332470" cy="6858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Model</a:t>
              </a:r>
              <a:endParaRPr lang="en-AU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5819260" y="5938451"/>
              <a:ext cx="1163080" cy="6858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Year</a:t>
              </a:r>
              <a:endParaRPr lang="en-AU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6400800" y="4457700"/>
              <a:ext cx="1524000" cy="1104900"/>
              <a:chOff x="7086600" y="4182762"/>
              <a:chExt cx="1524000" cy="1104900"/>
            </a:xfrm>
          </p:grpSpPr>
          <p:sp>
            <p:nvSpPr>
              <p:cNvPr id="10" name="Donut 9"/>
              <p:cNvSpPr/>
              <p:nvPr/>
            </p:nvSpPr>
            <p:spPr>
              <a:xfrm>
                <a:off x="7086600" y="4182762"/>
                <a:ext cx="1524000" cy="1104900"/>
              </a:xfrm>
              <a:prstGeom prst="donut">
                <a:avLst>
                  <a:gd name="adj" fmla="val 7015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7410450" y="4550546"/>
                <a:ext cx="8763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err="1">
                    <a:latin typeface="Times New Roman" panose="02020603050405020304" pitchFamily="18" charset="0"/>
                  </a:rPr>
                  <a:t>Colour</a:t>
                </a:r>
                <a:endParaRPr lang="en-AU" dirty="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17" name="Rectangle 16"/>
            <p:cNvSpPr/>
            <p:nvPr/>
          </p:nvSpPr>
          <p:spPr>
            <a:xfrm>
              <a:off x="4267200" y="4953000"/>
              <a:ext cx="1219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CAR</a:t>
              </a:r>
              <a:endParaRPr lang="en-AU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cxnSp>
          <p:nvCxnSpPr>
            <p:cNvPr id="19" name="Straight Connector 18"/>
            <p:cNvCxnSpPr>
              <a:stCxn id="9" idx="3"/>
              <a:endCxn id="8" idx="0"/>
            </p:cNvCxnSpPr>
            <p:nvPr/>
          </p:nvCxnSpPr>
          <p:spPr>
            <a:xfrm flipH="1">
              <a:off x="5371070" y="3487145"/>
              <a:ext cx="447162" cy="47525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7" idx="5"/>
              <a:endCxn id="8" idx="0"/>
            </p:cNvCxnSpPr>
            <p:nvPr/>
          </p:nvCxnSpPr>
          <p:spPr>
            <a:xfrm>
              <a:off x="4586660" y="3676089"/>
              <a:ext cx="784410" cy="28631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8" idx="4"/>
              <a:endCxn id="17" idx="0"/>
            </p:cNvCxnSpPr>
            <p:nvPr/>
          </p:nvCxnSpPr>
          <p:spPr>
            <a:xfrm flipH="1">
              <a:off x="4876800" y="4648200"/>
              <a:ext cx="494270" cy="304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17" idx="1"/>
              <a:endCxn id="11" idx="7"/>
            </p:cNvCxnSpPr>
            <p:nvPr/>
          </p:nvCxnSpPr>
          <p:spPr>
            <a:xfrm flipH="1">
              <a:off x="3403154" y="5181600"/>
              <a:ext cx="864046" cy="68531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17" idx="2"/>
              <a:endCxn id="12" idx="0"/>
            </p:cNvCxnSpPr>
            <p:nvPr/>
          </p:nvCxnSpPr>
          <p:spPr>
            <a:xfrm flipH="1">
              <a:off x="4704835" y="5410200"/>
              <a:ext cx="171965" cy="40777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17" idx="3"/>
              <a:endCxn id="13" idx="0"/>
            </p:cNvCxnSpPr>
            <p:nvPr/>
          </p:nvCxnSpPr>
          <p:spPr>
            <a:xfrm>
              <a:off x="5486400" y="5181600"/>
              <a:ext cx="914400" cy="7568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17" idx="3"/>
              <a:endCxn id="10" idx="2"/>
            </p:cNvCxnSpPr>
            <p:nvPr/>
          </p:nvCxnSpPr>
          <p:spPr>
            <a:xfrm flipV="1">
              <a:off x="5486400" y="5010150"/>
              <a:ext cx="914400" cy="1714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451582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1.2 Relationships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60000"/>
              </a:lnSpc>
            </a:pPr>
            <a:r>
              <a:rPr lang="en-AU" dirty="0"/>
              <a:t>A </a:t>
            </a:r>
            <a:r>
              <a:rPr lang="en-AU" i="1" dirty="0"/>
              <a:t>relationship</a:t>
            </a:r>
            <a:r>
              <a:rPr lang="en-AU" dirty="0"/>
              <a:t> represents an association between things.</a:t>
            </a:r>
          </a:p>
          <a:p>
            <a:pPr>
              <a:lnSpc>
                <a:spcPct val="160000"/>
              </a:lnSpc>
            </a:pPr>
            <a:r>
              <a:rPr lang="en-AU" dirty="0"/>
              <a:t>A </a:t>
            </a:r>
            <a:r>
              <a:rPr lang="en-AU" i="1" dirty="0"/>
              <a:t>relationship</a:t>
            </a:r>
            <a:r>
              <a:rPr lang="en-AU" dirty="0"/>
              <a:t> type </a:t>
            </a:r>
            <a:r>
              <a:rPr lang="en-AU" i="1" dirty="0"/>
              <a:t>R</a:t>
            </a:r>
            <a:r>
              <a:rPr lang="en-AU" dirty="0"/>
              <a:t> among </a:t>
            </a:r>
            <a:r>
              <a:rPr lang="en-AU" i="1" dirty="0"/>
              <a:t>n</a:t>
            </a:r>
            <a:r>
              <a:rPr lang="en-AU" dirty="0"/>
              <a:t> entity types </a:t>
            </a:r>
            <a:r>
              <a:rPr lang="en-AU" i="1" dirty="0"/>
              <a:t>E</a:t>
            </a:r>
            <a:r>
              <a:rPr lang="en-AU" i="1" baseline="-25000" dirty="0"/>
              <a:t>1</a:t>
            </a:r>
            <a:r>
              <a:rPr lang="en-AU" i="1" dirty="0"/>
              <a:t>, . . . , E</a:t>
            </a:r>
            <a:r>
              <a:rPr lang="en-AU" i="1" baseline="-25000" dirty="0"/>
              <a:t>n</a:t>
            </a:r>
            <a:r>
              <a:rPr lang="en-AU" dirty="0"/>
              <a:t> is a set of associations among entities from these types.</a:t>
            </a:r>
          </a:p>
          <a:p>
            <a:pPr>
              <a:lnSpc>
                <a:spcPct val="160000"/>
              </a:lnSpc>
            </a:pPr>
            <a:r>
              <a:rPr lang="en-AU" dirty="0"/>
              <a:t>Mathematically, a relationship type </a:t>
            </a:r>
            <a:r>
              <a:rPr lang="en-AU" i="1" dirty="0"/>
              <a:t>R</a:t>
            </a:r>
            <a:r>
              <a:rPr lang="en-AU" dirty="0"/>
              <a:t> among entity types </a:t>
            </a:r>
            <a:r>
              <a:rPr lang="en-AU" i="1" dirty="0"/>
              <a:t>E</a:t>
            </a:r>
            <a:r>
              <a:rPr lang="en-AU" i="1" baseline="-25000" dirty="0"/>
              <a:t>1</a:t>
            </a:r>
            <a:r>
              <a:rPr lang="en-AU" i="1" dirty="0"/>
              <a:t>, . . . , E</a:t>
            </a:r>
            <a:r>
              <a:rPr lang="en-AU" i="1" baseline="-25000" dirty="0"/>
              <a:t>n</a:t>
            </a:r>
            <a:r>
              <a:rPr lang="en-AU" dirty="0"/>
              <a:t> is a subset of </a:t>
            </a:r>
            <a:r>
              <a:rPr lang="en-AU" i="1" dirty="0"/>
              <a:t>E</a:t>
            </a:r>
            <a:r>
              <a:rPr lang="en-AU" i="1" baseline="-25000" dirty="0"/>
              <a:t>1</a:t>
            </a:r>
            <a:r>
              <a:rPr lang="en-AU" i="1" dirty="0"/>
              <a:t> × . . . × E</a:t>
            </a:r>
            <a:r>
              <a:rPr lang="en-AU" i="1" baseline="-25000" dirty="0"/>
              <a:t>n</a:t>
            </a:r>
            <a:r>
              <a:rPr lang="en-AU" dirty="0"/>
              <a:t>.</a:t>
            </a:r>
          </a:p>
          <a:p>
            <a:pPr>
              <a:lnSpc>
                <a:spcPct val="160000"/>
              </a:lnSpc>
            </a:pPr>
            <a:r>
              <a:rPr lang="en-AU" dirty="0"/>
              <a:t>Each instance </a:t>
            </a:r>
            <a:r>
              <a:rPr lang="en-AU" i="1" dirty="0"/>
              <a:t>r = (e</a:t>
            </a:r>
            <a:r>
              <a:rPr lang="en-AU" i="1" baseline="-25000" dirty="0"/>
              <a:t>1</a:t>
            </a:r>
            <a:r>
              <a:rPr lang="en-AU" i="1" dirty="0"/>
              <a:t>, . . . , e</a:t>
            </a:r>
            <a:r>
              <a:rPr lang="en-AU" i="1" baseline="-25000" dirty="0"/>
              <a:t>n</a:t>
            </a:r>
            <a:r>
              <a:rPr lang="en-AU" i="1" dirty="0"/>
              <a:t>)</a:t>
            </a:r>
            <a:r>
              <a:rPr lang="en-AU" dirty="0"/>
              <a:t> in </a:t>
            </a:r>
            <a:r>
              <a:rPr lang="en-AU" i="1" dirty="0"/>
              <a:t>R</a:t>
            </a:r>
            <a:r>
              <a:rPr lang="en-AU" dirty="0"/>
              <a:t> is a relationship.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A8260-9146-4405-B77C-32589E491E90}" type="datetime1">
              <a:rPr lang="en-US" smtClean="0"/>
              <a:t>2/15/2021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7128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1.2 Relationships</a:t>
            </a:r>
            <a:r>
              <a:rPr lang="en-AU" sz="1800" dirty="0"/>
              <a:t>(</a:t>
            </a:r>
            <a:r>
              <a:rPr lang="en-AU" sz="1800" dirty="0" err="1"/>
              <a:t>cont</a:t>
            </a:r>
            <a:r>
              <a:rPr lang="en-AU" sz="1800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60000"/>
              </a:lnSpc>
            </a:pPr>
            <a:r>
              <a:rPr lang="en-AU" dirty="0"/>
              <a:t>We say that </a:t>
            </a:r>
            <a:r>
              <a:rPr lang="en-AU" i="1" dirty="0"/>
              <a:t>E</a:t>
            </a:r>
            <a:r>
              <a:rPr lang="en-AU" i="1" baseline="-25000" dirty="0"/>
              <a:t>1</a:t>
            </a:r>
            <a:r>
              <a:rPr lang="en-AU" i="1" dirty="0"/>
              <a:t>, . . . , E</a:t>
            </a:r>
            <a:r>
              <a:rPr lang="en-AU" i="1" baseline="-25000" dirty="0"/>
              <a:t>n</a:t>
            </a:r>
            <a:r>
              <a:rPr lang="en-AU" i="1" dirty="0"/>
              <a:t> </a:t>
            </a:r>
            <a:r>
              <a:rPr lang="en-AU" dirty="0"/>
              <a:t>participate in </a:t>
            </a:r>
            <a:r>
              <a:rPr lang="en-AU" i="1" dirty="0"/>
              <a:t>R</a:t>
            </a:r>
            <a:r>
              <a:rPr lang="en-AU" dirty="0"/>
              <a:t>.</a:t>
            </a:r>
          </a:p>
          <a:p>
            <a:pPr>
              <a:lnSpc>
                <a:spcPct val="160000"/>
              </a:lnSpc>
            </a:pPr>
            <a:r>
              <a:rPr lang="en-AU" dirty="0"/>
              <a:t>Similarly if </a:t>
            </a:r>
            <a:r>
              <a:rPr lang="en-AU" i="1" dirty="0"/>
              <a:t>r = (e</a:t>
            </a:r>
            <a:r>
              <a:rPr lang="en-AU" i="1" baseline="-25000" dirty="0"/>
              <a:t>1</a:t>
            </a:r>
            <a:r>
              <a:rPr lang="en-AU" i="1" dirty="0"/>
              <a:t>, . . . , e</a:t>
            </a:r>
            <a:r>
              <a:rPr lang="en-AU" i="1" baseline="-25000" dirty="0"/>
              <a:t>n</a:t>
            </a:r>
            <a:r>
              <a:rPr lang="en-AU" i="1" dirty="0"/>
              <a:t>)</a:t>
            </a:r>
            <a:r>
              <a:rPr lang="en-AU" dirty="0"/>
              <a:t> is an instance of </a:t>
            </a:r>
            <a:r>
              <a:rPr lang="en-AU" i="1" dirty="0"/>
              <a:t>R</a:t>
            </a:r>
            <a:r>
              <a:rPr lang="en-AU" dirty="0"/>
              <a:t>, we say that each </a:t>
            </a:r>
            <a:r>
              <a:rPr lang="en-AU" i="1" dirty="0" err="1"/>
              <a:t>e</a:t>
            </a:r>
            <a:r>
              <a:rPr lang="en-AU" i="1" baseline="-25000" dirty="0" err="1"/>
              <a:t>i</a:t>
            </a:r>
            <a:r>
              <a:rPr lang="en-AU" baseline="-25000" dirty="0"/>
              <a:t> </a:t>
            </a:r>
            <a:r>
              <a:rPr lang="en-AU" dirty="0"/>
              <a:t>participates in </a:t>
            </a:r>
            <a:r>
              <a:rPr lang="en-AU" i="1" dirty="0"/>
              <a:t>r</a:t>
            </a:r>
            <a:r>
              <a:rPr lang="en-AU" dirty="0"/>
              <a:t>.</a:t>
            </a:r>
          </a:p>
          <a:p>
            <a:pPr>
              <a:lnSpc>
                <a:spcPct val="160000"/>
              </a:lnSpc>
            </a:pPr>
            <a:r>
              <a:rPr lang="en-AU" dirty="0"/>
              <a:t>The </a:t>
            </a:r>
            <a:r>
              <a:rPr lang="en-AU" i="1" dirty="0"/>
              <a:t>degree</a:t>
            </a:r>
            <a:r>
              <a:rPr lang="en-AU" dirty="0"/>
              <a:t> of </a:t>
            </a:r>
            <a:r>
              <a:rPr lang="en-AU" i="1" dirty="0"/>
              <a:t>R</a:t>
            </a:r>
            <a:r>
              <a:rPr lang="en-AU" dirty="0"/>
              <a:t> is the number of participating entity types. For example,</a:t>
            </a:r>
          </a:p>
          <a:p>
            <a:pPr lvl="1">
              <a:lnSpc>
                <a:spcPct val="160000"/>
              </a:lnSpc>
            </a:pPr>
            <a:r>
              <a:rPr lang="en-AU" dirty="0"/>
              <a:t>ENROLMENT could be a ternary (degree 3) relationship between RESEARCHER, STUDENT and COURSE.</a:t>
            </a:r>
          </a:p>
          <a:p>
            <a:pPr>
              <a:lnSpc>
                <a:spcPct val="160000"/>
              </a:lnSpc>
            </a:pPr>
            <a:r>
              <a:rPr lang="en-AU" dirty="0"/>
              <a:t>We can illustrate this using an occurrence diagram: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A8260-9146-4405-B77C-32589E491E90}" type="datetime1">
              <a:rPr lang="en-US" smtClean="0"/>
              <a:t>2/15/2021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729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A8260-9146-4405-B77C-32589E491E90}" type="datetime1">
              <a:rPr lang="en-US" smtClean="0"/>
              <a:t>2/15/2021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81000"/>
            <a:ext cx="6696075" cy="6179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87403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1.2 Relationships</a:t>
            </a:r>
            <a:r>
              <a:rPr lang="en-AU" sz="1800" dirty="0"/>
              <a:t>(</a:t>
            </a:r>
            <a:r>
              <a:rPr lang="en-AU" sz="1800" dirty="0" err="1"/>
              <a:t>cont</a:t>
            </a:r>
            <a:r>
              <a:rPr lang="en-AU" sz="1800" dirty="0"/>
              <a:t>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Entities and their relationships can also be represented using Entity-Relationship diagrams: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A8260-9146-4405-B77C-32589E491E90}" type="datetime1">
              <a:rPr lang="en-US" smtClean="0"/>
              <a:t>2/15/2021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Flowchart: Decision 5"/>
          <p:cNvSpPr/>
          <p:nvPr/>
        </p:nvSpPr>
        <p:spPr>
          <a:xfrm>
            <a:off x="3048000" y="4191000"/>
            <a:ext cx="2895600" cy="106680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  <a:latin typeface="Times New Roman" panose="02020603050405020304" pitchFamily="18" charset="0"/>
              </a:rPr>
              <a:t>ENROLMENT</a:t>
            </a:r>
          </a:p>
        </p:txBody>
      </p:sp>
      <p:sp>
        <p:nvSpPr>
          <p:cNvPr id="7" name="Rectangle 6"/>
          <p:cNvSpPr/>
          <p:nvPr/>
        </p:nvSpPr>
        <p:spPr>
          <a:xfrm>
            <a:off x="1066800" y="3505200"/>
            <a:ext cx="19812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  <a:latin typeface="Times New Roman" panose="02020603050405020304" pitchFamily="18" charset="0"/>
              </a:rPr>
              <a:t>RESEARCHER</a:t>
            </a:r>
          </a:p>
        </p:txBody>
      </p:sp>
      <p:sp>
        <p:nvSpPr>
          <p:cNvPr id="8" name="Rectangle 7"/>
          <p:cNvSpPr/>
          <p:nvPr/>
        </p:nvSpPr>
        <p:spPr>
          <a:xfrm>
            <a:off x="3505200" y="5867400"/>
            <a:ext cx="19812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COURSE</a:t>
            </a:r>
            <a:endParaRPr lang="en-AU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943600" y="3488724"/>
            <a:ext cx="19812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  <a:latin typeface="Times New Roman" panose="02020603050405020304" pitchFamily="18" charset="0"/>
              </a:rPr>
              <a:t>STUDENT</a:t>
            </a:r>
          </a:p>
        </p:txBody>
      </p:sp>
      <p:cxnSp>
        <p:nvCxnSpPr>
          <p:cNvPr id="11" name="Straight Connector 10"/>
          <p:cNvCxnSpPr>
            <a:stCxn id="7" idx="3"/>
          </p:cNvCxnSpPr>
          <p:nvPr/>
        </p:nvCxnSpPr>
        <p:spPr>
          <a:xfrm>
            <a:off x="3048000" y="3771900"/>
            <a:ext cx="838200" cy="6477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9" idx="1"/>
          </p:cNvCxnSpPr>
          <p:nvPr/>
        </p:nvCxnSpPr>
        <p:spPr>
          <a:xfrm flipH="1">
            <a:off x="5257800" y="3755424"/>
            <a:ext cx="685800" cy="6641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6" idx="2"/>
            <a:endCxn id="8" idx="0"/>
          </p:cNvCxnSpPr>
          <p:nvPr/>
        </p:nvCxnSpPr>
        <p:spPr>
          <a:xfrm>
            <a:off x="4495800" y="5257800"/>
            <a:ext cx="0" cy="609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36821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1.2 Relationships</a:t>
            </a:r>
            <a:r>
              <a:rPr lang="en-AU" sz="1800" dirty="0"/>
              <a:t>(</a:t>
            </a:r>
            <a:r>
              <a:rPr lang="en-AU" sz="1800" dirty="0" err="1"/>
              <a:t>cont</a:t>
            </a:r>
            <a:r>
              <a:rPr lang="en-AU" sz="1800" dirty="0"/>
              <a:t>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70000"/>
              </a:lnSpc>
            </a:pPr>
            <a:r>
              <a:rPr lang="en-AU" dirty="0"/>
              <a:t>Each entity type that participates in a relationship plays a particular </a:t>
            </a:r>
            <a:r>
              <a:rPr lang="en-AU" i="1" dirty="0"/>
              <a:t>role</a:t>
            </a:r>
            <a:r>
              <a:rPr lang="en-AU" dirty="0"/>
              <a:t> in the relationship.</a:t>
            </a:r>
          </a:p>
          <a:p>
            <a:pPr>
              <a:lnSpc>
                <a:spcPct val="170000"/>
              </a:lnSpc>
            </a:pPr>
            <a:r>
              <a:rPr lang="en-AU" dirty="0"/>
              <a:t>An entity type can play</a:t>
            </a:r>
          </a:p>
          <a:p>
            <a:pPr lvl="1">
              <a:lnSpc>
                <a:spcPct val="170000"/>
              </a:lnSpc>
            </a:pPr>
            <a:r>
              <a:rPr lang="en-AU" dirty="0"/>
              <a:t>different roles in different relationships, or</a:t>
            </a:r>
          </a:p>
          <a:p>
            <a:pPr lvl="1">
              <a:lnSpc>
                <a:spcPct val="170000"/>
              </a:lnSpc>
            </a:pPr>
            <a:r>
              <a:rPr lang="en-AU" dirty="0"/>
              <a:t>more than one role in a relationship.</a:t>
            </a:r>
          </a:p>
          <a:p>
            <a:pPr>
              <a:lnSpc>
                <a:spcPct val="170000"/>
              </a:lnSpc>
            </a:pPr>
            <a:r>
              <a:rPr lang="en-AU" dirty="0"/>
              <a:t>A role name can be used to distinguish these.</a:t>
            </a:r>
          </a:p>
          <a:p>
            <a:pPr>
              <a:lnSpc>
                <a:spcPct val="170000"/>
              </a:lnSpc>
            </a:pPr>
            <a:r>
              <a:rPr lang="en-AU" dirty="0"/>
              <a:t>For example, ENROLMENT could be a relationship between PERSON(as researcher), PERSON(as student) and COURSE as in the diagram below: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A8260-9146-4405-B77C-32589E491E90}" type="datetime1">
              <a:rPr lang="en-US" smtClean="0"/>
              <a:t>2/15/2021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85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1. Conceptual Database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AU" dirty="0"/>
          </a:p>
          <a:p>
            <a:endParaRPr lang="en-AU" dirty="0"/>
          </a:p>
          <a:p>
            <a:pPr marL="0" indent="0">
              <a:buNone/>
            </a:pPr>
            <a:endParaRPr lang="en-AU" dirty="0"/>
          </a:p>
          <a:p>
            <a:endParaRPr lang="en-AU" dirty="0"/>
          </a:p>
          <a:p>
            <a:endParaRPr lang="en-AU" dirty="0"/>
          </a:p>
          <a:p>
            <a:pPr marL="0" indent="0">
              <a:buNone/>
            </a:pPr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A8260-9146-4405-B77C-32589E491E90}" type="datetime1">
              <a:rPr lang="en-US" smtClean="0"/>
              <a:t>2/15/2021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383562" y="28194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</a:rPr>
              <a:t>Appl</a:t>
            </a:r>
            <a:endParaRPr lang="en-AU" dirty="0">
              <a:latin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14800" y="2824450"/>
            <a:ext cx="589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</a:rPr>
              <a:t>E-R</a:t>
            </a:r>
            <a:endParaRPr lang="en-AU" dirty="0">
              <a:latin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48400" y="2819400"/>
            <a:ext cx="1679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</a:rPr>
              <a:t>Relational DB</a:t>
            </a:r>
            <a:endParaRPr lang="en-AU" dirty="0">
              <a:latin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657600" y="4349262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</a:rPr>
              <a:t>Database Design</a:t>
            </a:r>
            <a:endParaRPr lang="en-AU" dirty="0">
              <a:latin typeface="Times New Roman" panose="02020603050405020304" pitchFamily="18" charset="0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2362200" y="3004066"/>
            <a:ext cx="1600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953000" y="3009116"/>
            <a:ext cx="1219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35637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A8260-9146-4405-B77C-32589E491E90}" type="datetime1">
              <a:rPr lang="en-US" smtClean="0"/>
              <a:t>2/15/2021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225" y="1081088"/>
            <a:ext cx="7067550" cy="469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69306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1.2 Relationships</a:t>
            </a:r>
            <a:r>
              <a:rPr lang="en-AU" sz="1800" dirty="0"/>
              <a:t>(</a:t>
            </a:r>
            <a:r>
              <a:rPr lang="en-AU" sz="1800" dirty="0" err="1"/>
              <a:t>cont</a:t>
            </a:r>
            <a:r>
              <a:rPr lang="en-AU" sz="1800" dirty="0"/>
              <a:t>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Or, using an ERD: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AU" dirty="0"/>
              <a:t>This is called a recursive relationship.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A8260-9146-4405-B77C-32589E491E90}" type="datetime1">
              <a:rPr lang="en-US" smtClean="0"/>
              <a:t>2/15/2021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389" y="2326273"/>
            <a:ext cx="6272212" cy="2750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3433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1.3 Weak entity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60000"/>
              </a:lnSpc>
            </a:pPr>
            <a:r>
              <a:rPr lang="en-AU" dirty="0"/>
              <a:t>Some entity types do not have a key of their own.</a:t>
            </a:r>
          </a:p>
          <a:p>
            <a:pPr>
              <a:lnSpc>
                <a:spcPct val="160000"/>
              </a:lnSpc>
            </a:pPr>
            <a:r>
              <a:rPr lang="en-AU" dirty="0"/>
              <a:t>Such entity types are called weak entity types.</a:t>
            </a:r>
          </a:p>
          <a:p>
            <a:pPr>
              <a:lnSpc>
                <a:spcPct val="160000"/>
              </a:lnSpc>
            </a:pPr>
            <a:r>
              <a:rPr lang="en-AU" dirty="0"/>
              <a:t>Entities of a weak entity type can be identified by a partial key and by being related to another entity type - </a:t>
            </a:r>
            <a:r>
              <a:rPr lang="en-AU" i="1" dirty="0"/>
              <a:t>owner.</a:t>
            </a:r>
          </a:p>
          <a:p>
            <a:pPr>
              <a:lnSpc>
                <a:spcPct val="160000"/>
              </a:lnSpc>
            </a:pPr>
            <a:r>
              <a:rPr lang="en-AU" dirty="0"/>
              <a:t>The relationship type between a weak entity type to its owner is the </a:t>
            </a:r>
            <a:r>
              <a:rPr lang="en-AU" i="1" dirty="0"/>
              <a:t>identifying relationship </a:t>
            </a:r>
            <a:r>
              <a:rPr lang="en-AU" dirty="0"/>
              <a:t>of the weak entity type.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A8260-9146-4405-B77C-32589E491E90}" type="datetime1">
              <a:rPr lang="en-US" smtClean="0"/>
              <a:t>2/15/2021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8383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1.3 Weak entity types</a:t>
            </a:r>
            <a:r>
              <a:rPr lang="en-AU" sz="1800" dirty="0"/>
              <a:t>(</a:t>
            </a:r>
            <a:r>
              <a:rPr lang="en-AU" sz="1800" dirty="0" err="1"/>
              <a:t>cont</a:t>
            </a:r>
            <a:r>
              <a:rPr lang="en-AU" sz="1800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60000"/>
              </a:lnSpc>
            </a:pPr>
            <a:r>
              <a:rPr lang="en-AU" dirty="0"/>
              <a:t>For example, a TAX PAYER entity may be related to several DEPENDENT, identified by their names.</a:t>
            </a:r>
          </a:p>
          <a:p>
            <a:pPr>
              <a:lnSpc>
                <a:spcPct val="160000"/>
              </a:lnSpc>
            </a:pPr>
            <a:r>
              <a:rPr lang="en-AU" dirty="0"/>
              <a:t>In this example, DEPENDENT is called a weak entity, {Name} is a partial key for it. The identifying relationship between DEPENDENT and TAX PAYER is </a:t>
            </a:r>
            <a:r>
              <a:rPr lang="en-AU" dirty="0" err="1"/>
              <a:t>IS</a:t>
            </a:r>
            <a:r>
              <a:rPr lang="en-AU" dirty="0"/>
              <a:t> DEPENDENT OF. TAX PAYER is said to </a:t>
            </a:r>
            <a:r>
              <a:rPr lang="en-AU" i="1" dirty="0"/>
              <a:t>own</a:t>
            </a:r>
            <a:r>
              <a:rPr lang="en-AU" dirty="0"/>
              <a:t> DEPENDENT.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A8260-9146-4405-B77C-32589E491E90}" type="datetime1">
              <a:rPr lang="en-US" smtClean="0"/>
              <a:t>2/15/2021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4716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1.4 Constraints on relationship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70000"/>
              </a:lnSpc>
            </a:pPr>
            <a:r>
              <a:rPr lang="en-AU" dirty="0"/>
              <a:t>Relationship types usually have certain constraints that limit the possible combinations of entities participating in relationship instances.</a:t>
            </a:r>
          </a:p>
          <a:p>
            <a:pPr>
              <a:lnSpc>
                <a:spcPct val="170000"/>
              </a:lnSpc>
            </a:pPr>
            <a:r>
              <a:rPr lang="en-AU" dirty="0"/>
              <a:t>They should reflect the correct factors</a:t>
            </a:r>
          </a:p>
          <a:p>
            <a:pPr>
              <a:lnSpc>
                <a:spcPct val="170000"/>
              </a:lnSpc>
            </a:pPr>
            <a:r>
              <a:rPr lang="en-AU" i="1" dirty="0"/>
              <a:t>Cardinality ratio constraint</a:t>
            </a:r>
            <a:r>
              <a:rPr lang="en-AU" dirty="0"/>
              <a:t>: specifies the number of relationship instances an entity can participate in.</a:t>
            </a:r>
          </a:p>
          <a:p>
            <a:pPr>
              <a:lnSpc>
                <a:spcPct val="170000"/>
              </a:lnSpc>
            </a:pPr>
            <a:r>
              <a:rPr lang="en-AU" dirty="0"/>
              <a:t>Example: A research grant supports only one research project, but a research project may be supported by many grants. PROJECT:GRANT is a 1 : N relationship.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A8260-9146-4405-B77C-32589E491E90}" type="datetime1">
              <a:rPr lang="en-US" smtClean="0"/>
              <a:t>2/15/2021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5530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1.4 Constraints on relationship types</a:t>
            </a:r>
            <a:r>
              <a:rPr lang="en-AU" sz="2000" dirty="0"/>
              <a:t>(</a:t>
            </a:r>
            <a:r>
              <a:rPr lang="en-AU" sz="2000" dirty="0" err="1"/>
              <a:t>cont</a:t>
            </a:r>
            <a:r>
              <a:rPr lang="en-AU" sz="2000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This is illustrated in the occurrence diagram below: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A8260-9146-4405-B77C-32589E491E90}" type="datetime1">
              <a:rPr lang="en-US" smtClean="0"/>
              <a:t>2/15/2021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590800"/>
            <a:ext cx="5486400" cy="32810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56494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1.4 Constraints on relationship types</a:t>
            </a:r>
            <a:r>
              <a:rPr lang="en-AU" sz="2000" dirty="0"/>
              <a:t>(</a:t>
            </a:r>
            <a:r>
              <a:rPr lang="en-AU" sz="2000" dirty="0" err="1"/>
              <a:t>cont</a:t>
            </a:r>
            <a:r>
              <a:rPr lang="en-AU" sz="2000" dirty="0"/>
              <a:t>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We can also show this in an ERD: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A8260-9146-4405-B77C-32589E491E90}" type="datetime1">
              <a:rPr lang="en-US" smtClean="0"/>
              <a:t>2/15/2021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6" name="Flowchart: Decision 5"/>
          <p:cNvSpPr/>
          <p:nvPr/>
        </p:nvSpPr>
        <p:spPr>
          <a:xfrm>
            <a:off x="3200400" y="4114800"/>
            <a:ext cx="2895600" cy="106680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  <a:latin typeface="Times New Roman" panose="02020603050405020304" pitchFamily="18" charset="0"/>
              </a:rPr>
              <a:t>SUPPORTS</a:t>
            </a:r>
          </a:p>
        </p:txBody>
      </p:sp>
      <p:sp>
        <p:nvSpPr>
          <p:cNvPr id="7" name="Rectangle 6"/>
          <p:cNvSpPr/>
          <p:nvPr/>
        </p:nvSpPr>
        <p:spPr>
          <a:xfrm>
            <a:off x="533400" y="4359875"/>
            <a:ext cx="19812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  <a:latin typeface="Times New Roman" panose="02020603050405020304" pitchFamily="18" charset="0"/>
              </a:rPr>
              <a:t>GRANT</a:t>
            </a:r>
          </a:p>
        </p:txBody>
      </p:sp>
      <p:sp>
        <p:nvSpPr>
          <p:cNvPr id="9" name="Rectangle 8"/>
          <p:cNvSpPr/>
          <p:nvPr/>
        </p:nvSpPr>
        <p:spPr>
          <a:xfrm>
            <a:off x="6781800" y="4306329"/>
            <a:ext cx="19812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  <a:latin typeface="Times New Roman" panose="02020603050405020304" pitchFamily="18" charset="0"/>
              </a:rPr>
              <a:t>PROJECT</a:t>
            </a:r>
          </a:p>
        </p:txBody>
      </p:sp>
      <p:cxnSp>
        <p:nvCxnSpPr>
          <p:cNvPr id="10" name="Straight Connector 9"/>
          <p:cNvCxnSpPr>
            <a:stCxn id="7" idx="3"/>
            <a:endCxn id="6" idx="1"/>
          </p:cNvCxnSpPr>
          <p:nvPr/>
        </p:nvCxnSpPr>
        <p:spPr>
          <a:xfrm>
            <a:off x="2514600" y="4626575"/>
            <a:ext cx="685800" cy="216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9" idx="1"/>
            <a:endCxn id="6" idx="3"/>
          </p:cNvCxnSpPr>
          <p:nvPr/>
        </p:nvCxnSpPr>
        <p:spPr>
          <a:xfrm flipH="1">
            <a:off x="6096000" y="4573029"/>
            <a:ext cx="685800" cy="751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667000" y="4306329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</a:rPr>
              <a:t>N</a:t>
            </a:r>
            <a:endParaRPr lang="en-AU" dirty="0">
              <a:latin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47254" y="4175209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</a:rPr>
              <a:t>1</a:t>
            </a:r>
            <a:endParaRPr lang="en-AU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9778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1.4 Constraints on relationship types</a:t>
            </a:r>
            <a:r>
              <a:rPr lang="en-AU" sz="2000" dirty="0"/>
              <a:t>(</a:t>
            </a:r>
            <a:r>
              <a:rPr lang="en-AU" sz="2000" dirty="0" err="1"/>
              <a:t>cont</a:t>
            </a:r>
            <a:r>
              <a:rPr lang="en-AU" sz="2000" dirty="0"/>
              <a:t>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800" dirty="0"/>
              <a:t>Example: Consider a database of AFL (here substitute your favourite team sport) statistics. The relationship of head coaches to clubs is an example of a 1 : 1 relationship.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A8260-9146-4405-B77C-32589E491E90}" type="datetime1">
              <a:rPr lang="en-US" smtClean="0"/>
              <a:t>2/15/2021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3581400"/>
            <a:ext cx="5205413" cy="2852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099557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1.4 Constraints on relationship types</a:t>
            </a:r>
            <a:r>
              <a:rPr lang="en-AU" sz="2000" dirty="0"/>
              <a:t>(</a:t>
            </a:r>
            <a:r>
              <a:rPr lang="en-AU" sz="2000" dirty="0" err="1"/>
              <a:t>cont</a:t>
            </a:r>
            <a:r>
              <a:rPr lang="en-AU" sz="2000" dirty="0"/>
              <a:t>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With an ERD: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A8260-9146-4405-B77C-32589E491E90}" type="datetime1">
              <a:rPr lang="en-US" smtClean="0"/>
              <a:t>2/15/2021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6" name="Flowchart: Decision 5"/>
          <p:cNvSpPr/>
          <p:nvPr/>
        </p:nvSpPr>
        <p:spPr>
          <a:xfrm>
            <a:off x="3200400" y="4114800"/>
            <a:ext cx="2895600" cy="106680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  <a:latin typeface="Times New Roman" panose="02020603050405020304" pitchFamily="18" charset="0"/>
              </a:rPr>
              <a:t>COACHES</a:t>
            </a:r>
          </a:p>
        </p:txBody>
      </p:sp>
      <p:sp>
        <p:nvSpPr>
          <p:cNvPr id="7" name="Rectangle 6"/>
          <p:cNvSpPr/>
          <p:nvPr/>
        </p:nvSpPr>
        <p:spPr>
          <a:xfrm>
            <a:off x="533400" y="4359875"/>
            <a:ext cx="19812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  <a:latin typeface="Times New Roman" panose="02020603050405020304" pitchFamily="18" charset="0"/>
              </a:rPr>
              <a:t>EMPLOYEE</a:t>
            </a:r>
          </a:p>
        </p:txBody>
      </p:sp>
      <p:sp>
        <p:nvSpPr>
          <p:cNvPr id="8" name="Rectangle 7"/>
          <p:cNvSpPr/>
          <p:nvPr/>
        </p:nvSpPr>
        <p:spPr>
          <a:xfrm>
            <a:off x="6781800" y="4306329"/>
            <a:ext cx="19812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  <a:latin typeface="Times New Roman" panose="02020603050405020304" pitchFamily="18" charset="0"/>
              </a:rPr>
              <a:t>CLUB</a:t>
            </a:r>
          </a:p>
        </p:txBody>
      </p:sp>
      <p:cxnSp>
        <p:nvCxnSpPr>
          <p:cNvPr id="9" name="Straight Connector 8"/>
          <p:cNvCxnSpPr>
            <a:stCxn id="7" idx="3"/>
            <a:endCxn id="6" idx="1"/>
          </p:cNvCxnSpPr>
          <p:nvPr/>
        </p:nvCxnSpPr>
        <p:spPr>
          <a:xfrm>
            <a:off x="2514600" y="4626575"/>
            <a:ext cx="685800" cy="216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8" idx="1"/>
            <a:endCxn id="6" idx="3"/>
          </p:cNvCxnSpPr>
          <p:nvPr/>
        </p:nvCxnSpPr>
        <p:spPr>
          <a:xfrm flipH="1">
            <a:off x="6096000" y="4573029"/>
            <a:ext cx="685800" cy="751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667000" y="4306329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</a:rPr>
              <a:t>1</a:t>
            </a:r>
            <a:endParaRPr lang="en-AU" dirty="0">
              <a:latin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347254" y="4175209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</a:rPr>
              <a:t>1</a:t>
            </a:r>
            <a:endParaRPr lang="en-AU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897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1.4 Constraints on relationship types</a:t>
            </a:r>
            <a:r>
              <a:rPr lang="en-A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A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</a:t>
            </a:r>
            <a:r>
              <a:rPr lang="en-A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A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An example of an N : M relationship is authorship of publications: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A8260-9146-4405-B77C-32589E491E90}" type="datetime1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2/15/2021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29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971800"/>
            <a:ext cx="5529262" cy="3181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6624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Entity-Relationship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AU" dirty="0"/>
              <a:t>The Entity-Relationship (ER) model is a high-level conceptual data model (Chen in 1966).</a:t>
            </a:r>
          </a:p>
          <a:p>
            <a:pPr>
              <a:lnSpc>
                <a:spcPct val="150000"/>
              </a:lnSpc>
            </a:pPr>
            <a:r>
              <a:rPr lang="en-AU" dirty="0"/>
              <a:t> ER is used mainly as a design tool.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A8260-9146-4405-B77C-32589E491E90}" type="datetime1">
              <a:rPr lang="en-US" smtClean="0"/>
              <a:t>2/15/2021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207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1.4 Constraints on relationship types</a:t>
            </a:r>
            <a:r>
              <a:rPr lang="en-AU" sz="2000" dirty="0"/>
              <a:t>(</a:t>
            </a:r>
            <a:r>
              <a:rPr lang="en-AU" sz="2000" dirty="0" err="1"/>
              <a:t>cont</a:t>
            </a:r>
            <a:r>
              <a:rPr lang="en-AU" sz="2000" dirty="0"/>
              <a:t>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The equivalent ERD: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A8260-9146-4405-B77C-32589E491E90}" type="datetime1">
              <a:rPr lang="en-US" smtClean="0"/>
              <a:t>2/15/2021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6" name="Flowchart: Decision 5"/>
          <p:cNvSpPr/>
          <p:nvPr/>
        </p:nvSpPr>
        <p:spPr>
          <a:xfrm>
            <a:off x="3048000" y="3108409"/>
            <a:ext cx="2895600" cy="106680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  <a:latin typeface="Times New Roman" panose="02020603050405020304" pitchFamily="18" charset="0"/>
              </a:rPr>
              <a:t>AUTHOR_OF</a:t>
            </a:r>
          </a:p>
        </p:txBody>
      </p:sp>
      <p:sp>
        <p:nvSpPr>
          <p:cNvPr id="7" name="Rectangle 6"/>
          <p:cNvSpPr/>
          <p:nvPr/>
        </p:nvSpPr>
        <p:spPr>
          <a:xfrm>
            <a:off x="381000" y="3353484"/>
            <a:ext cx="19812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  <a:latin typeface="Times New Roman" panose="02020603050405020304" pitchFamily="18" charset="0"/>
              </a:rPr>
              <a:t>PERSON</a:t>
            </a:r>
          </a:p>
        </p:txBody>
      </p:sp>
      <p:sp>
        <p:nvSpPr>
          <p:cNvPr id="8" name="Rectangle 7"/>
          <p:cNvSpPr/>
          <p:nvPr/>
        </p:nvSpPr>
        <p:spPr>
          <a:xfrm>
            <a:off x="6629400" y="3299938"/>
            <a:ext cx="19812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  <a:latin typeface="Times New Roman" panose="02020603050405020304" pitchFamily="18" charset="0"/>
              </a:rPr>
              <a:t>PUBLICATION</a:t>
            </a:r>
          </a:p>
        </p:txBody>
      </p:sp>
      <p:cxnSp>
        <p:nvCxnSpPr>
          <p:cNvPr id="9" name="Straight Connector 8"/>
          <p:cNvCxnSpPr>
            <a:stCxn id="7" idx="3"/>
            <a:endCxn id="6" idx="1"/>
          </p:cNvCxnSpPr>
          <p:nvPr/>
        </p:nvCxnSpPr>
        <p:spPr>
          <a:xfrm>
            <a:off x="2362200" y="3620184"/>
            <a:ext cx="685800" cy="216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8" idx="1"/>
            <a:endCxn id="6" idx="3"/>
          </p:cNvCxnSpPr>
          <p:nvPr/>
        </p:nvCxnSpPr>
        <p:spPr>
          <a:xfrm flipH="1">
            <a:off x="5943600" y="3566638"/>
            <a:ext cx="685800" cy="751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514600" y="3299938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</a:rPr>
              <a:t>N</a:t>
            </a:r>
            <a:endParaRPr lang="en-AU" dirty="0">
              <a:latin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94854" y="3168818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</a:rPr>
              <a:t>M</a:t>
            </a:r>
            <a:endParaRPr lang="en-AU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32841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1.2.4 Constraints on relationship types</a:t>
            </a:r>
            <a:r>
              <a:rPr lang="en-AU" sz="2000" dirty="0"/>
              <a:t>(</a:t>
            </a:r>
            <a:r>
              <a:rPr lang="en-AU" sz="2000" dirty="0" err="1"/>
              <a:t>cont</a:t>
            </a:r>
            <a:r>
              <a:rPr lang="en-AU" sz="2000" dirty="0"/>
              <a:t>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AU" sz="2800" dirty="0"/>
              <a:t>Another kind of constraint that can be represented using the ER model is a</a:t>
            </a:r>
          </a:p>
          <a:p>
            <a:pPr lvl="1">
              <a:lnSpc>
                <a:spcPct val="150000"/>
              </a:lnSpc>
            </a:pPr>
            <a:r>
              <a:rPr lang="en-AU" sz="2400" i="1" dirty="0"/>
              <a:t>Participation constraint</a:t>
            </a:r>
            <a:r>
              <a:rPr lang="en-AU" sz="2400" dirty="0"/>
              <a:t>: participation of an entity in a relationship can be:</a:t>
            </a:r>
          </a:p>
          <a:p>
            <a:pPr lvl="2">
              <a:lnSpc>
                <a:spcPct val="150000"/>
              </a:lnSpc>
            </a:pPr>
            <a:r>
              <a:rPr lang="en-AU" sz="2000" i="1" dirty="0"/>
              <a:t>total</a:t>
            </a:r>
            <a:r>
              <a:rPr lang="en-AU" sz="2000" dirty="0"/>
              <a:t>: every entity must participate e.g. every publication has an author.</a:t>
            </a:r>
          </a:p>
          <a:p>
            <a:pPr lvl="2">
              <a:lnSpc>
                <a:spcPct val="150000"/>
              </a:lnSpc>
            </a:pPr>
            <a:r>
              <a:rPr lang="en-AU" sz="2000" i="1" dirty="0"/>
              <a:t>partial</a:t>
            </a:r>
            <a:r>
              <a:rPr lang="en-AU" sz="2000" dirty="0"/>
              <a:t>: not necessarily total. e.g. not every person has publications.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A8260-9146-4405-B77C-32589E491E90}" type="datetime1">
              <a:rPr lang="en-US" smtClean="0"/>
              <a:t>2/15/2021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9185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1.4 Constraints on relationship types</a:t>
            </a:r>
            <a:r>
              <a:rPr lang="en-AU" sz="2000" dirty="0"/>
              <a:t>(</a:t>
            </a:r>
            <a:r>
              <a:rPr lang="en-AU" sz="2000" dirty="0" err="1"/>
              <a:t>cont</a:t>
            </a:r>
            <a:r>
              <a:rPr lang="en-AU" sz="2000" dirty="0"/>
              <a:t>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This can be shown with an ERD like the one below: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A8260-9146-4405-B77C-32589E491E90}" type="datetime1">
              <a:rPr lang="en-US" smtClean="0"/>
              <a:t>2/15/2021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6" name="Flowchart: Decision 5"/>
          <p:cNvSpPr/>
          <p:nvPr/>
        </p:nvSpPr>
        <p:spPr>
          <a:xfrm>
            <a:off x="3048000" y="3108409"/>
            <a:ext cx="2895600" cy="106680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  <a:latin typeface="Times New Roman" panose="02020603050405020304" pitchFamily="18" charset="0"/>
              </a:rPr>
              <a:t>AUTHOR_OF</a:t>
            </a:r>
          </a:p>
        </p:txBody>
      </p:sp>
      <p:sp>
        <p:nvSpPr>
          <p:cNvPr id="7" name="Rectangle 6"/>
          <p:cNvSpPr/>
          <p:nvPr/>
        </p:nvSpPr>
        <p:spPr>
          <a:xfrm>
            <a:off x="381000" y="3353484"/>
            <a:ext cx="19812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  <a:latin typeface="Times New Roman" panose="02020603050405020304" pitchFamily="18" charset="0"/>
              </a:rPr>
              <a:t>PERSON</a:t>
            </a:r>
          </a:p>
        </p:txBody>
      </p:sp>
      <p:sp>
        <p:nvSpPr>
          <p:cNvPr id="8" name="Rectangle 7"/>
          <p:cNvSpPr/>
          <p:nvPr/>
        </p:nvSpPr>
        <p:spPr>
          <a:xfrm>
            <a:off x="6629400" y="3352800"/>
            <a:ext cx="19812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  <a:latin typeface="Times New Roman" panose="02020603050405020304" pitchFamily="18" charset="0"/>
              </a:rPr>
              <a:t>PUBLICATION</a:t>
            </a:r>
          </a:p>
        </p:txBody>
      </p:sp>
      <p:cxnSp>
        <p:nvCxnSpPr>
          <p:cNvPr id="9" name="Straight Connector 8"/>
          <p:cNvCxnSpPr>
            <a:stCxn id="7" idx="3"/>
            <a:endCxn id="6" idx="1"/>
          </p:cNvCxnSpPr>
          <p:nvPr/>
        </p:nvCxnSpPr>
        <p:spPr>
          <a:xfrm>
            <a:off x="2362200" y="3620184"/>
            <a:ext cx="685800" cy="216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8" idx="1"/>
            <a:endCxn id="6" idx="3"/>
          </p:cNvCxnSpPr>
          <p:nvPr/>
        </p:nvCxnSpPr>
        <p:spPr>
          <a:xfrm flipH="1">
            <a:off x="5943600" y="3619500"/>
            <a:ext cx="685800" cy="223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514600" y="3299938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</a:rPr>
              <a:t>N</a:t>
            </a:r>
            <a:endParaRPr lang="en-AU" dirty="0">
              <a:latin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94854" y="3168818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</a:rPr>
              <a:t>M</a:t>
            </a:r>
            <a:endParaRPr lang="en-AU" dirty="0">
              <a:latin typeface="Times New Roman" panose="02020603050405020304" pitchFamily="18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 flipH="1">
            <a:off x="5867400" y="3533002"/>
            <a:ext cx="762000" cy="483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52881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1.5 Attributes of relationship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AU" dirty="0"/>
              <a:t>Relationship types can have attributes – for example,</a:t>
            </a:r>
          </a:p>
          <a:p>
            <a:pPr lvl="1">
              <a:lnSpc>
                <a:spcPct val="150000"/>
              </a:lnSpc>
            </a:pPr>
            <a:r>
              <a:rPr lang="en-AU" dirty="0"/>
              <a:t>a researcher may work on several projects. The fraction of her time devoted to a particular project could be an attribute of the WORKS ON relationship type.</a:t>
            </a:r>
          </a:p>
          <a:p>
            <a:pPr>
              <a:lnSpc>
                <a:spcPct val="150000"/>
              </a:lnSpc>
            </a:pPr>
            <a:r>
              <a:rPr lang="en-AU" dirty="0"/>
              <a:t>This can be shown in an ERD as below: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A8260-9146-4405-B77C-32589E491E90}" type="datetime1">
              <a:rPr lang="en-US" smtClean="0"/>
              <a:t>2/15/2021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0827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1.5 Attributes of relationship types</a:t>
            </a:r>
            <a:r>
              <a:rPr lang="en-AU" sz="2000" dirty="0"/>
              <a:t>(</a:t>
            </a:r>
            <a:r>
              <a:rPr lang="en-AU" sz="2000" dirty="0" err="1"/>
              <a:t>cont</a:t>
            </a:r>
            <a:r>
              <a:rPr lang="en-AU" sz="2000" dirty="0"/>
              <a:t>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A8260-9146-4405-B77C-32589E491E90}" type="datetime1">
              <a:rPr lang="en-US" smtClean="0"/>
              <a:t>2/15/2021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385" y="1981200"/>
            <a:ext cx="7172325" cy="300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63138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1.5 Attributes of relationship types</a:t>
            </a:r>
            <a:r>
              <a:rPr lang="en-AU" sz="2000" dirty="0"/>
              <a:t>(</a:t>
            </a:r>
            <a:r>
              <a:rPr lang="en-AU" sz="2000" dirty="0" err="1"/>
              <a:t>cont</a:t>
            </a:r>
            <a:r>
              <a:rPr lang="en-AU" sz="2000" dirty="0"/>
              <a:t>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800" dirty="0"/>
              <a:t>The notation used for ERDs is summarised in </a:t>
            </a:r>
            <a:r>
              <a:rPr lang="en-AU" sz="2800" dirty="0" err="1"/>
              <a:t>Elmasre</a:t>
            </a:r>
            <a:r>
              <a:rPr lang="en-AU" sz="2800" dirty="0"/>
              <a:t>/</a:t>
            </a:r>
            <a:r>
              <a:rPr lang="en-AU" sz="2800" dirty="0" err="1"/>
              <a:t>Navathe</a:t>
            </a:r>
            <a:r>
              <a:rPr lang="en-AU" sz="2800" dirty="0"/>
              <a:t> Figure 3.15.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A8260-9146-4405-B77C-32589E491E90}" type="datetime1">
              <a:rPr lang="en-US" smtClean="0"/>
              <a:t>2/15/2021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67000"/>
            <a:ext cx="4786312" cy="3355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3547651"/>
            <a:ext cx="4388252" cy="1594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6D43FE3D-AB6D-4762-8208-0041362EDA1E}"/>
              </a:ext>
            </a:extLst>
          </p:cNvPr>
          <p:cNvSpPr txBox="1"/>
          <p:nvPr/>
        </p:nvSpPr>
        <p:spPr>
          <a:xfrm>
            <a:off x="5410200" y="2438400"/>
            <a:ext cx="251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Identifying</a:t>
            </a:r>
            <a:r>
              <a:rPr lang="zh-CN" altLang="en-US" dirty="0"/>
              <a:t>：</a:t>
            </a:r>
            <a:r>
              <a:rPr lang="en-US" altLang="zh-CN" dirty="0"/>
              <a:t>children depends on father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798852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1.6 Enhanced ER (EER) model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AU" sz="2800" dirty="0"/>
              <a:t>Designers must use additionally modelling concepts to</a:t>
            </a:r>
          </a:p>
          <a:p>
            <a:pPr lvl="1">
              <a:lnSpc>
                <a:spcPct val="150000"/>
              </a:lnSpc>
            </a:pPr>
            <a:r>
              <a:rPr lang="en-AU" sz="2400" dirty="0"/>
              <a:t>represent the requirements from applications as accurately and explicitly as possible.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A8260-9146-4405-B77C-32589E491E90}" type="datetime1">
              <a:rPr lang="en-US" smtClean="0"/>
              <a:t>2/15/2021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27988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dirty="0"/>
              <a:t>1.6 Enhanced ER (EER) model</a:t>
            </a:r>
            <a:r>
              <a:rPr lang="da-DK" sz="2000" dirty="0"/>
              <a:t>(cont)</a:t>
            </a:r>
            <a:endParaRPr lang="en-AU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en-AU" dirty="0"/>
              <a:t>There are many extensions to the ER model. We will look at one:</a:t>
            </a:r>
          </a:p>
          <a:p>
            <a:pPr lvl="1">
              <a:lnSpc>
                <a:spcPct val="150000"/>
              </a:lnSpc>
            </a:pPr>
            <a:r>
              <a:rPr lang="en-AU" i="1" dirty="0"/>
              <a:t>Specialisation</a:t>
            </a:r>
            <a:r>
              <a:rPr lang="en-AU" dirty="0"/>
              <a:t>: the process of defining a set of subclasses of an entity type; this entity type is called the superclass of the specialization.</a:t>
            </a:r>
          </a:p>
          <a:p>
            <a:pPr lvl="1">
              <a:lnSpc>
                <a:spcPct val="150000"/>
              </a:lnSpc>
            </a:pPr>
            <a:r>
              <a:rPr lang="en-AU" i="1" dirty="0"/>
              <a:t>Generalisation</a:t>
            </a:r>
            <a:r>
              <a:rPr lang="en-AU" dirty="0"/>
              <a:t>: a reverse process of specialisation.</a:t>
            </a:r>
          </a:p>
          <a:p>
            <a:pPr>
              <a:lnSpc>
                <a:spcPct val="150000"/>
              </a:lnSpc>
            </a:pPr>
            <a:r>
              <a:rPr lang="en-AU" dirty="0"/>
              <a:t>A subclass inherits all the attributes of the superclasses.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A8260-9146-4405-B77C-32589E491E90}" type="datetime1">
              <a:rPr lang="en-US" smtClean="0"/>
              <a:t>2/15/2021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07304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1.6 Enhanced ER (EER) model</a:t>
            </a:r>
            <a:r>
              <a:rPr lang="da-DK" sz="2000" dirty="0"/>
              <a:t>(cont)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70000"/>
              </a:lnSpc>
            </a:pPr>
            <a:r>
              <a:rPr lang="en-AU" dirty="0"/>
              <a:t>A specialisation involves the following aspects:</a:t>
            </a:r>
          </a:p>
          <a:p>
            <a:pPr lvl="1">
              <a:lnSpc>
                <a:spcPct val="170000"/>
              </a:lnSpc>
            </a:pPr>
            <a:r>
              <a:rPr lang="en-AU" dirty="0"/>
              <a:t>Define a set of subclasses of an entity type.</a:t>
            </a:r>
          </a:p>
          <a:p>
            <a:pPr lvl="1">
              <a:lnSpc>
                <a:spcPct val="170000"/>
              </a:lnSpc>
            </a:pPr>
            <a:r>
              <a:rPr lang="en-AU" dirty="0"/>
              <a:t>Associate additional specific attributes with each subclass.</a:t>
            </a:r>
          </a:p>
          <a:p>
            <a:pPr lvl="1">
              <a:lnSpc>
                <a:spcPct val="170000"/>
              </a:lnSpc>
            </a:pPr>
            <a:r>
              <a:rPr lang="en-AU" dirty="0"/>
              <a:t>Establish additional specific relationship types between each subclass and other entity types, or other subclasses.</a:t>
            </a:r>
          </a:p>
          <a:p>
            <a:pPr>
              <a:lnSpc>
                <a:spcPct val="170000"/>
              </a:lnSpc>
            </a:pPr>
            <a:r>
              <a:rPr lang="en-AU" dirty="0"/>
              <a:t>A subclass may have multiple superclasses.</a:t>
            </a:r>
          </a:p>
          <a:p>
            <a:pPr>
              <a:lnSpc>
                <a:spcPct val="170000"/>
              </a:lnSpc>
            </a:pPr>
            <a:r>
              <a:rPr lang="en-AU" dirty="0"/>
              <a:t>A specialisation:</a:t>
            </a:r>
          </a:p>
          <a:p>
            <a:pPr lvl="1">
              <a:lnSpc>
                <a:spcPct val="170000"/>
              </a:lnSpc>
            </a:pPr>
            <a:r>
              <a:rPr lang="en-AU" dirty="0"/>
              <a:t>may be either total or partial; and</a:t>
            </a:r>
          </a:p>
          <a:p>
            <a:pPr lvl="1">
              <a:lnSpc>
                <a:spcPct val="170000"/>
              </a:lnSpc>
            </a:pPr>
            <a:r>
              <a:rPr lang="en-AU" dirty="0"/>
              <a:t>may be either disjoint or overlapping.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A8260-9146-4405-B77C-32589E491E90}" type="datetime1">
              <a:rPr lang="en-US" smtClean="0"/>
              <a:t>2/15/2021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34351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A8260-9146-4405-B77C-32589E491E90}" type="datetime1">
              <a:rPr lang="en-US" smtClean="0"/>
              <a:t>2/15/2021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01488"/>
            <a:ext cx="7162800" cy="663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164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Entity-Relationship Model</a:t>
            </a:r>
            <a:r>
              <a:rPr lang="en-AU" sz="2000" dirty="0"/>
              <a:t>(</a:t>
            </a:r>
            <a:r>
              <a:rPr lang="en-AU" sz="2000" dirty="0" err="1"/>
              <a:t>cont</a:t>
            </a:r>
            <a:r>
              <a:rPr lang="en-AU" sz="2000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60000"/>
              </a:lnSpc>
            </a:pPr>
            <a:r>
              <a:rPr lang="en-AU" i="1" dirty="0"/>
              <a:t>Entity type</a:t>
            </a:r>
            <a:r>
              <a:rPr lang="en-AU" dirty="0"/>
              <a:t>: Group of object with the same properties</a:t>
            </a:r>
          </a:p>
          <a:p>
            <a:pPr>
              <a:lnSpc>
                <a:spcPct val="160000"/>
              </a:lnSpc>
            </a:pPr>
            <a:r>
              <a:rPr lang="en-AU" i="1" dirty="0"/>
              <a:t>Entity</a:t>
            </a:r>
            <a:r>
              <a:rPr lang="en-AU" dirty="0"/>
              <a:t>: member of an entity type - analogous to an object.</a:t>
            </a:r>
          </a:p>
          <a:p>
            <a:pPr>
              <a:lnSpc>
                <a:spcPct val="160000"/>
              </a:lnSpc>
            </a:pPr>
            <a:r>
              <a:rPr lang="en-AU" i="1" dirty="0"/>
              <a:t>Attribute</a:t>
            </a:r>
            <a:r>
              <a:rPr lang="en-AU" dirty="0"/>
              <a:t>: a property of object</a:t>
            </a:r>
          </a:p>
          <a:p>
            <a:pPr>
              <a:lnSpc>
                <a:spcPct val="160000"/>
              </a:lnSpc>
            </a:pPr>
            <a:r>
              <a:rPr lang="en-AU" i="1" dirty="0"/>
              <a:t>Relationship</a:t>
            </a:r>
            <a:r>
              <a:rPr lang="en-AU" dirty="0"/>
              <a:t>: among objects</a:t>
            </a:r>
          </a:p>
          <a:p>
            <a:pPr lvl="1">
              <a:lnSpc>
                <a:spcPct val="160000"/>
              </a:lnSpc>
            </a:pPr>
            <a:r>
              <a:rPr lang="en-AU" dirty="0"/>
              <a:t>ER can model “n-way” relationship,  </a:t>
            </a:r>
          </a:p>
          <a:p>
            <a:pPr lvl="1">
              <a:lnSpc>
                <a:spcPct val="160000"/>
              </a:lnSpc>
            </a:pPr>
            <a:r>
              <a:rPr lang="en-AU" dirty="0"/>
              <a:t>ER models a relationship and its inverse  by a single relationship.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A8260-9146-4405-B77C-32589E491E90}" type="datetime1">
              <a:rPr lang="en-US" smtClean="0"/>
              <a:t>2/15/2021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52797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1.7 Design Principles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AU" sz="2800" dirty="0"/>
              <a:t>Faithfulness: reflect reality.</a:t>
            </a:r>
          </a:p>
          <a:p>
            <a:pPr>
              <a:lnSpc>
                <a:spcPct val="150000"/>
              </a:lnSpc>
            </a:pPr>
            <a:r>
              <a:rPr lang="en-AU" sz="2800" dirty="0"/>
              <a:t>Avoid redundancy.</a:t>
            </a:r>
          </a:p>
          <a:p>
            <a:pPr>
              <a:lnSpc>
                <a:spcPct val="150000"/>
              </a:lnSpc>
            </a:pPr>
            <a:r>
              <a:rPr lang="en-AU" sz="2800" dirty="0"/>
              <a:t>Picking the right kind of element.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A8260-9146-4405-B77C-32589E491E90}" type="datetime1">
              <a:rPr lang="en-US" smtClean="0"/>
              <a:t>2/15/2021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808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1.1 Entity and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AU" i="1" dirty="0"/>
              <a:t>Entities</a:t>
            </a:r>
            <a:r>
              <a:rPr lang="en-AU" dirty="0"/>
              <a:t> represent things in the real word.</a:t>
            </a:r>
          </a:p>
          <a:p>
            <a:pPr>
              <a:lnSpc>
                <a:spcPct val="150000"/>
              </a:lnSpc>
            </a:pPr>
            <a:r>
              <a:rPr lang="en-AU" i="1" dirty="0"/>
              <a:t>Attributes</a:t>
            </a:r>
            <a:r>
              <a:rPr lang="en-AU" dirty="0"/>
              <a:t> describe properties of entities.</a:t>
            </a:r>
          </a:p>
          <a:p>
            <a:pPr>
              <a:lnSpc>
                <a:spcPct val="150000"/>
              </a:lnSpc>
            </a:pPr>
            <a:r>
              <a:rPr lang="en-AU" dirty="0"/>
              <a:t>Attributes may be</a:t>
            </a:r>
          </a:p>
          <a:p>
            <a:pPr lvl="1">
              <a:lnSpc>
                <a:spcPct val="150000"/>
              </a:lnSpc>
            </a:pPr>
            <a:r>
              <a:rPr lang="en-AU" dirty="0"/>
              <a:t>simple(atomic) e.g. sex = ’Female’, or</a:t>
            </a:r>
          </a:p>
          <a:p>
            <a:pPr lvl="1">
              <a:lnSpc>
                <a:spcPct val="150000"/>
              </a:lnSpc>
            </a:pPr>
            <a:r>
              <a:rPr lang="en-AU" dirty="0"/>
              <a:t>composite e.g. name consists of title (Dr), Initials (C.C.), family name (Chen).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A8260-9146-4405-B77C-32589E491E90}" type="datetime1">
              <a:rPr lang="en-US" smtClean="0"/>
              <a:t>2/15/2021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864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1.1 Entity and Attributes</a:t>
            </a:r>
            <a:r>
              <a:rPr lang="en-AU" sz="1800" dirty="0"/>
              <a:t>(</a:t>
            </a:r>
            <a:r>
              <a:rPr lang="en-AU" sz="1800" dirty="0" err="1"/>
              <a:t>cont</a:t>
            </a:r>
            <a:r>
              <a:rPr lang="en-AU" sz="1800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AU" dirty="0"/>
              <a:t>Each entity has values for each attribute.</a:t>
            </a:r>
          </a:p>
          <a:p>
            <a:pPr>
              <a:lnSpc>
                <a:spcPct val="150000"/>
              </a:lnSpc>
            </a:pPr>
            <a:r>
              <a:rPr lang="en-AU" dirty="0"/>
              <a:t>Attributes may be</a:t>
            </a:r>
          </a:p>
          <a:p>
            <a:pPr lvl="1">
              <a:lnSpc>
                <a:spcPct val="150000"/>
              </a:lnSpc>
            </a:pPr>
            <a:r>
              <a:rPr lang="en-AU" i="1" dirty="0"/>
              <a:t>single-valued</a:t>
            </a:r>
            <a:r>
              <a:rPr lang="en-AU" dirty="0"/>
              <a:t> e.g. student number, name, or</a:t>
            </a:r>
          </a:p>
          <a:p>
            <a:pPr lvl="1">
              <a:lnSpc>
                <a:spcPct val="150000"/>
              </a:lnSpc>
            </a:pPr>
            <a:r>
              <a:rPr lang="en-AU" i="1" dirty="0"/>
              <a:t>multivalued</a:t>
            </a:r>
            <a:r>
              <a:rPr lang="en-AU" dirty="0"/>
              <a:t> e.g. keywords = neural networks, computer graphics, databases.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A8260-9146-4405-B77C-32589E491E90}" type="datetime1">
              <a:rPr lang="en-US" smtClean="0"/>
              <a:t>2/15/2021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701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1.1 Entity and Attributes</a:t>
            </a:r>
            <a:r>
              <a:rPr lang="en-AU" sz="1800" dirty="0"/>
              <a:t>(</a:t>
            </a:r>
            <a:r>
              <a:rPr lang="en-AU" sz="1800" dirty="0" err="1"/>
              <a:t>cont</a:t>
            </a:r>
            <a:r>
              <a:rPr lang="en-AU" sz="1800" dirty="0"/>
              <a:t>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60000"/>
              </a:lnSpc>
            </a:pPr>
            <a:r>
              <a:rPr lang="en-AU" dirty="0"/>
              <a:t>Each simple attribute has a </a:t>
            </a:r>
            <a:r>
              <a:rPr lang="en-AU" i="1" dirty="0"/>
              <a:t>value set (domain)</a:t>
            </a:r>
            <a:r>
              <a:rPr lang="en-AU" dirty="0"/>
              <a:t>: the set of possible values for that attribute.</a:t>
            </a:r>
          </a:p>
          <a:p>
            <a:pPr>
              <a:lnSpc>
                <a:spcPct val="160000"/>
              </a:lnSpc>
            </a:pPr>
            <a:r>
              <a:rPr lang="en-AU" dirty="0"/>
              <a:t>In a composite attribute </a:t>
            </a:r>
            <a:r>
              <a:rPr lang="en-AU" i="1" dirty="0"/>
              <a:t>A =</a:t>
            </a:r>
            <a:r>
              <a:rPr lang="en-AU" dirty="0"/>
              <a:t> </a:t>
            </a:r>
            <a:r>
              <a:rPr lang="en-AU" i="1" dirty="0"/>
              <a:t>(A</a:t>
            </a:r>
            <a:r>
              <a:rPr lang="en-AU" i="1" baseline="-25000" dirty="0"/>
              <a:t>1</a:t>
            </a:r>
            <a:r>
              <a:rPr lang="en-AU" i="1" dirty="0"/>
              <a:t>, . . . , A</a:t>
            </a:r>
            <a:r>
              <a:rPr lang="en-AU" i="1" baseline="-25000" dirty="0"/>
              <a:t>n</a:t>
            </a:r>
            <a:r>
              <a:rPr lang="en-AU" i="1" dirty="0"/>
              <a:t>)</a:t>
            </a:r>
            <a:r>
              <a:rPr lang="en-AU" dirty="0"/>
              <a:t>, suppose that </a:t>
            </a:r>
            <a:r>
              <a:rPr lang="en-AU" i="1" dirty="0"/>
              <a:t>V</a:t>
            </a:r>
            <a:r>
              <a:rPr lang="en-AU" i="1" baseline="-25000" dirty="0"/>
              <a:t>1</a:t>
            </a:r>
            <a:r>
              <a:rPr lang="en-AU" i="1" dirty="0"/>
              <a:t>, ..., </a:t>
            </a:r>
            <a:r>
              <a:rPr lang="en-AU" i="1" dirty="0" err="1"/>
              <a:t>V</a:t>
            </a:r>
            <a:r>
              <a:rPr lang="en-AU" i="1" baseline="-25000" dirty="0" err="1"/>
              <a:t>n</a:t>
            </a:r>
            <a:r>
              <a:rPr lang="en-AU" dirty="0"/>
              <a:t> are the domains of </a:t>
            </a:r>
            <a:r>
              <a:rPr lang="en-AU" i="1" dirty="0"/>
              <a:t>A</a:t>
            </a:r>
            <a:r>
              <a:rPr lang="en-AU" i="1" baseline="-25000" dirty="0"/>
              <a:t>1</a:t>
            </a:r>
            <a:r>
              <a:rPr lang="en-AU" i="1" dirty="0"/>
              <a:t>, . . . , A</a:t>
            </a:r>
            <a:r>
              <a:rPr lang="en-AU" i="1" baseline="-25000" dirty="0"/>
              <a:t>n</a:t>
            </a:r>
            <a:r>
              <a:rPr lang="en-AU" dirty="0"/>
              <a:t>.</a:t>
            </a:r>
          </a:p>
          <a:p>
            <a:pPr>
              <a:lnSpc>
                <a:spcPct val="160000"/>
              </a:lnSpc>
            </a:pPr>
            <a:r>
              <a:rPr lang="en-AU" dirty="0"/>
              <a:t>The domain </a:t>
            </a:r>
            <a:r>
              <a:rPr lang="en-AU" i="1" dirty="0"/>
              <a:t>V</a:t>
            </a:r>
            <a:r>
              <a:rPr lang="en-AU" dirty="0"/>
              <a:t> of </a:t>
            </a:r>
            <a:r>
              <a:rPr lang="en-AU" i="1" dirty="0"/>
              <a:t>A</a:t>
            </a:r>
            <a:r>
              <a:rPr lang="en-AU" dirty="0"/>
              <a:t> is </a:t>
            </a:r>
            <a:r>
              <a:rPr lang="en-AU" i="1" dirty="0"/>
              <a:t>V</a:t>
            </a:r>
            <a:r>
              <a:rPr lang="en-AU" i="1" baseline="-25000" dirty="0"/>
              <a:t>1</a:t>
            </a:r>
            <a:r>
              <a:rPr lang="en-AU" i="1" dirty="0"/>
              <a:t> × . . . × </a:t>
            </a:r>
            <a:r>
              <a:rPr lang="en-AU" i="1" dirty="0" err="1"/>
              <a:t>V</a:t>
            </a:r>
            <a:r>
              <a:rPr lang="en-AU" i="1" baseline="-25000" dirty="0" err="1"/>
              <a:t>n</a:t>
            </a:r>
            <a:r>
              <a:rPr lang="en-AU" dirty="0"/>
              <a:t>. </a:t>
            </a:r>
          </a:p>
          <a:p>
            <a:pPr>
              <a:lnSpc>
                <a:spcPct val="160000"/>
              </a:lnSpc>
            </a:pPr>
            <a:r>
              <a:rPr lang="en-AU" dirty="0"/>
              <a:t>Mathematically, an attribute </a:t>
            </a:r>
            <a:r>
              <a:rPr lang="en-AU" i="1" dirty="0"/>
              <a:t>A</a:t>
            </a:r>
            <a:r>
              <a:rPr lang="en-AU" dirty="0"/>
              <a:t> of an entity type </a:t>
            </a:r>
            <a:r>
              <a:rPr lang="en-AU" i="1" dirty="0"/>
              <a:t>E</a:t>
            </a:r>
            <a:r>
              <a:rPr lang="en-AU" dirty="0"/>
              <a:t> is a function</a:t>
            </a:r>
          </a:p>
          <a:p>
            <a:pPr marL="0" indent="0" algn="ctr">
              <a:lnSpc>
                <a:spcPct val="160000"/>
              </a:lnSpc>
              <a:buNone/>
            </a:pPr>
            <a:r>
              <a:rPr lang="en-AU" i="1" dirty="0"/>
              <a:t>A : E → ℘(V ) .</a:t>
            </a:r>
          </a:p>
          <a:p>
            <a:pPr>
              <a:lnSpc>
                <a:spcPct val="160000"/>
              </a:lnSpc>
            </a:pPr>
            <a:r>
              <a:rPr lang="en-AU" dirty="0"/>
              <a:t>where </a:t>
            </a:r>
            <a:r>
              <a:rPr lang="en-AU" i="1" dirty="0"/>
              <a:t>V</a:t>
            </a:r>
            <a:r>
              <a:rPr lang="en-AU" dirty="0"/>
              <a:t> is the domain of </a:t>
            </a:r>
            <a:r>
              <a:rPr lang="en-AU" i="1" dirty="0"/>
              <a:t>A</a:t>
            </a:r>
            <a:r>
              <a:rPr lang="en-AU" dirty="0"/>
              <a:t>, and ℘(V ) is the power set of </a:t>
            </a:r>
            <a:r>
              <a:rPr lang="en-AU" i="1" dirty="0"/>
              <a:t>V</a:t>
            </a:r>
            <a:r>
              <a:rPr lang="en-AU" dirty="0"/>
              <a:t> </a:t>
            </a:r>
          </a:p>
          <a:p>
            <a:pPr>
              <a:lnSpc>
                <a:spcPct val="160000"/>
              </a:lnSpc>
            </a:pPr>
            <a:r>
              <a:rPr lang="en-AU" dirty="0"/>
              <a:t>For single-valued attributes, </a:t>
            </a:r>
            <a:r>
              <a:rPr lang="en-AU" i="1" dirty="0"/>
              <a:t>A(e)</a:t>
            </a:r>
            <a:r>
              <a:rPr lang="en-AU" dirty="0"/>
              <a:t> must be a singleton.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A8260-9146-4405-B77C-32589E491E90}" type="datetime1">
              <a:rPr lang="en-US" smtClean="0"/>
              <a:t>2/15/2021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008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1.1 Entity and Attributes</a:t>
            </a:r>
            <a:r>
              <a:rPr lang="en-AU" sz="1800" dirty="0"/>
              <a:t>(</a:t>
            </a:r>
            <a:r>
              <a:rPr lang="en-AU" sz="1800" dirty="0" err="1"/>
              <a:t>cont</a:t>
            </a:r>
            <a:r>
              <a:rPr lang="en-AU" sz="1800" dirty="0"/>
              <a:t>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en-AU" dirty="0"/>
              <a:t>An attribute can have a null value if, for example:</a:t>
            </a:r>
          </a:p>
          <a:p>
            <a:pPr lvl="1">
              <a:lnSpc>
                <a:spcPct val="150000"/>
              </a:lnSpc>
            </a:pPr>
            <a:r>
              <a:rPr lang="en-AU" dirty="0"/>
              <a:t>there is no suitable value e.g. a student may have no interests: keywords = NULL</a:t>
            </a:r>
          </a:p>
          <a:p>
            <a:pPr lvl="1">
              <a:lnSpc>
                <a:spcPct val="150000"/>
              </a:lnSpc>
            </a:pPr>
            <a:r>
              <a:rPr lang="en-AU" dirty="0"/>
              <a:t>the true value is not known e.g. the marriage date of a person is not known: marriage date = NULL.</a:t>
            </a:r>
          </a:p>
          <a:p>
            <a:pPr>
              <a:lnSpc>
                <a:spcPct val="150000"/>
              </a:lnSpc>
            </a:pPr>
            <a:r>
              <a:rPr lang="en-AU" dirty="0"/>
              <a:t>A derived attribute is one whose value can be derived from other attributes and entities. e.g. number of students.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A8260-9146-4405-B77C-32589E491E90}" type="datetime1">
              <a:rPr lang="en-US" smtClean="0"/>
              <a:t>2/15/2021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956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1.1 Entity and Attributes</a:t>
            </a:r>
            <a:r>
              <a:rPr lang="en-AU" sz="1800" dirty="0"/>
              <a:t>(</a:t>
            </a:r>
            <a:r>
              <a:rPr lang="en-AU" sz="1800" dirty="0" err="1"/>
              <a:t>cont</a:t>
            </a:r>
            <a:r>
              <a:rPr lang="en-AU" sz="1800" dirty="0"/>
              <a:t>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AU" dirty="0"/>
              <a:t>An </a:t>
            </a:r>
            <a:r>
              <a:rPr lang="en-AU" i="1" dirty="0"/>
              <a:t>entity</a:t>
            </a:r>
            <a:r>
              <a:rPr lang="en-AU" dirty="0"/>
              <a:t> type is a set of entities with the same attributes.</a:t>
            </a:r>
          </a:p>
          <a:p>
            <a:pPr>
              <a:lnSpc>
                <a:spcPct val="150000"/>
              </a:lnSpc>
            </a:pPr>
            <a:r>
              <a:rPr lang="en-AU" dirty="0"/>
              <a:t>It is described by an </a:t>
            </a:r>
            <a:r>
              <a:rPr lang="en-AU" i="1" dirty="0"/>
              <a:t>entity</a:t>
            </a:r>
            <a:r>
              <a:rPr lang="en-AU" dirty="0"/>
              <a:t> schema: a name and a list of attributes.</a:t>
            </a:r>
          </a:p>
          <a:p>
            <a:pPr>
              <a:lnSpc>
                <a:spcPct val="150000"/>
              </a:lnSpc>
            </a:pPr>
            <a:r>
              <a:rPr lang="en-AU" dirty="0"/>
              <a:t>The set of individual entity </a:t>
            </a:r>
            <a:r>
              <a:rPr lang="en-AU" i="1" dirty="0"/>
              <a:t>instances</a:t>
            </a:r>
            <a:r>
              <a:rPr lang="en-AU" dirty="0"/>
              <a:t> at a particular moment in time is called an extension of the entity type.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A8260-9146-4405-B77C-32589E491E90}" type="datetime1">
              <a:rPr lang="en-US" smtClean="0"/>
              <a:t>2/15/2021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072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515</TotalTime>
  <Words>1838</Words>
  <Application>Microsoft Office PowerPoint</Application>
  <PresentationFormat>全屏显示(4:3)</PresentationFormat>
  <Paragraphs>279</Paragraphs>
  <Slides>40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44" baseType="lpstr">
      <vt:lpstr>Arial</vt:lpstr>
      <vt:lpstr>Calibri</vt:lpstr>
      <vt:lpstr>Times New Roman</vt:lpstr>
      <vt:lpstr>Office Theme</vt:lpstr>
      <vt:lpstr>Conceptual Database Design</vt:lpstr>
      <vt:lpstr>1. Conceptual Database Design</vt:lpstr>
      <vt:lpstr>Entity-Relationship Model</vt:lpstr>
      <vt:lpstr>Entity-Relationship Model(cont)</vt:lpstr>
      <vt:lpstr>1.1 Entity and Attributes</vt:lpstr>
      <vt:lpstr>1.1 Entity and Attributes(cont)</vt:lpstr>
      <vt:lpstr>1.1 Entity and Attributes(cont)</vt:lpstr>
      <vt:lpstr>1.1 Entity and Attributes(cont)</vt:lpstr>
      <vt:lpstr>1.1 Entity and Attributes(cont)</vt:lpstr>
      <vt:lpstr>1.1 Entity and Attributes(cont)</vt:lpstr>
      <vt:lpstr>1.1 Entity and Attributes(cont)</vt:lpstr>
      <vt:lpstr>1.1 Entity and Attributes(cont)</vt:lpstr>
      <vt:lpstr>1.1 Entity and Attributes(cont)</vt:lpstr>
      <vt:lpstr>1.1 Entity and Attributes(cont)</vt:lpstr>
      <vt:lpstr>1.2 Relationships</vt:lpstr>
      <vt:lpstr>1.2 Relationships(cont)</vt:lpstr>
      <vt:lpstr>PowerPoint 演示文稿</vt:lpstr>
      <vt:lpstr>1.2 Relationships(cont)</vt:lpstr>
      <vt:lpstr>1.2 Relationships(cont)</vt:lpstr>
      <vt:lpstr>PowerPoint 演示文稿</vt:lpstr>
      <vt:lpstr>1.2 Relationships(cont)</vt:lpstr>
      <vt:lpstr>1.3 Weak entity types</vt:lpstr>
      <vt:lpstr>1.3 Weak entity types(cont)</vt:lpstr>
      <vt:lpstr>1.4 Constraints on relationship types</vt:lpstr>
      <vt:lpstr>1.4 Constraints on relationship types(cont)</vt:lpstr>
      <vt:lpstr>1.4 Constraints on relationship types(cont)</vt:lpstr>
      <vt:lpstr>1.4 Constraints on relationship types(cont)</vt:lpstr>
      <vt:lpstr>1.4 Constraints on relationship types(cont)</vt:lpstr>
      <vt:lpstr>1.4 Constraints on relationship types(cont)</vt:lpstr>
      <vt:lpstr>1.4 Constraints on relationship types(cont)</vt:lpstr>
      <vt:lpstr>1.2.4 Constraints on relationship types(cont)</vt:lpstr>
      <vt:lpstr>1.4 Constraints on relationship types(cont)</vt:lpstr>
      <vt:lpstr>1.5 Attributes of relationship types</vt:lpstr>
      <vt:lpstr>1.5 Attributes of relationship types(cont)</vt:lpstr>
      <vt:lpstr>1.5 Attributes of relationship types(cont)</vt:lpstr>
      <vt:lpstr>1.6 Enhanced ER (EER) model</vt:lpstr>
      <vt:lpstr>1.6 Enhanced ER (EER) model(cont)</vt:lpstr>
      <vt:lpstr>1.6 Enhanced ER (EER) model(cont)</vt:lpstr>
      <vt:lpstr>PowerPoint 演示文稿</vt:lpstr>
      <vt:lpstr>1.7 Design Principles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Conceptual Database Design</dc:title>
  <dc:creator>xiaoyangw</dc:creator>
  <cp:lastModifiedBy>Administrator</cp:lastModifiedBy>
  <cp:revision>193</cp:revision>
  <dcterms:created xsi:type="dcterms:W3CDTF">2006-08-16T00:00:00Z</dcterms:created>
  <dcterms:modified xsi:type="dcterms:W3CDTF">2021-02-15T21:48:12Z</dcterms:modified>
</cp:coreProperties>
</file>