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6" r:id="rId10"/>
    <p:sldId id="263" r:id="rId11"/>
    <p:sldId id="278" r:id="rId12"/>
    <p:sldId id="279" r:id="rId13"/>
    <p:sldId id="264" r:id="rId14"/>
    <p:sldId id="268" r:id="rId15"/>
    <p:sldId id="280" r:id="rId16"/>
    <p:sldId id="281" r:id="rId17"/>
    <p:sldId id="282" r:id="rId18"/>
    <p:sldId id="270" r:id="rId19"/>
    <p:sldId id="276" r:id="rId20"/>
    <p:sldId id="285" r:id="rId21"/>
    <p:sldId id="283" r:id="rId22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7244A-31C9-4C9B-8E84-E27265867652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B655A-DA4D-4A23-9D3B-A426AB15A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4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655A-DA4D-4A23-9D3B-A426AB15A9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4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655A-DA4D-4A23-9D3B-A426AB15A9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655A-DA4D-4A23-9D3B-A426AB15A9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4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0D6D-D7CB-4A3C-AD21-F1B58C8C8053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05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9EE-1C2E-4282-9872-A61A1CE53C22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03F8-5935-4D2B-B5F1-139F654A8C98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9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31" y="1124744"/>
            <a:ext cx="7543801" cy="4744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D06C-A48E-4EF5-B795-B68315F2E221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147-67B1-49A8-8FF1-7784167B00A9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53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47C-92E0-4E29-AA53-B462FAB47F8E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8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F03B-13EC-4E70-8AEC-D4CDFB227047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6C4-6AB1-4018-B583-2D7D0E362640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2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352-41B2-458D-823F-B5FE57D84E0B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14D0552-ECC9-4D9B-9160-43643AA98E6F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9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2BFD-45AF-4E16-8146-0B94FF2A5FC3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3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631" y="1124744"/>
            <a:ext cx="7543801" cy="4744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029D22-480B-436D-BADE-510707A18DEC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9592" y="105273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US" altLang="zh-CN" sz="6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Functional Dependency</a:t>
            </a:r>
            <a:endParaRPr lang="zh-CN" altLang="en-US" sz="68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913308-F349-4B6D-A68A-DD1791B4A57B}" type="slidenum">
              <a:rPr lang="zh-CN" alt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9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Armstrong’s axioms (1974)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6631" y="1124744"/>
            <a:ext cx="7759825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If X and Y are sets of attributes, we write XY for their union.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e.g. X = {A, B}, Y = {B, C}, XY = {A, B, C}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F1 (Reflexivity) If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⊇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F2 (Augmentation) {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 Y Z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F3 (Transitivity) 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Y , 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F4 (Additivity)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X→ Y , X →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F5 (Projectivity)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F6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Pseudotransitivity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Y , Y 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597CAB-5ED9-4830-A89F-B0892FB1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701DCD74-DACA-43C5-AD88-CC83DE7C7DE1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57214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Given F =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B,A → C,BC → 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}, derive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A → D: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1.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2.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3.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BC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(by F4, from 1 and 2)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4.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BC → 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5.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(by F3, from 3 and 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DD7930-D3EF-47F1-9452-9D67E23D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66CFCFEB-599E-4B27-B14B-9B5C4B656C17}"/>
              </a:ext>
            </a:extLst>
          </p:cNvPr>
          <p:cNvSpPr txBox="1">
            <a:spLocks/>
          </p:cNvSpPr>
          <p:nvPr/>
        </p:nvSpPr>
        <p:spPr>
          <a:xfrm>
            <a:off x="827584" y="404664"/>
            <a:ext cx="8229600" cy="57214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F4 (Additivity)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X→ Y , X →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F5 (Projectivity)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F6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Pseudotransitivity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Y , Y 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fact, F4, F5, and F6 can be derived from F1-F3.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Prove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X→ Y , X → Z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given.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XX → XY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(by F2)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XY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Z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given.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Y → Y Z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(by F2)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Y Z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(by F3, 2) and 4))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24744"/>
            <a:ext cx="7546032" cy="56494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prove that Armstrong’s axioms are sound and complete: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Sound: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derives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by using Armstrong’s axioms, then F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Definition 1.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Complete: if F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→ 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Definition 1, 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derives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→ 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using Armstrong’s axioms.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A3831E-61AE-4573-BD1D-316A1EE0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Armstrong’s axioms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1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Algorithm to Check a FD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24744"/>
            <a:ext cx="6912768" cy="474435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how do we check if </a:t>
            </a: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→Y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in </a:t>
            </a: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denotes the smallest set of FD’s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contains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is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closed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under Armstrong’s axioms.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of 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3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853A1D-E4C4-4761-8EE8-9BE05504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48E1DC2-BCA3-4785-BDF0-8AF08188C8BB}"/>
              </a:ext>
            </a:extLst>
          </p:cNvPr>
          <p:cNvSpPr txBox="1"/>
          <p:nvPr/>
        </p:nvSpPr>
        <p:spPr>
          <a:xfrm>
            <a:off x="611560" y="620688"/>
            <a:ext cx="7927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+mj-lt"/>
              </a:rPr>
              <a:t>F = { A 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→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B, B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→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C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→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C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</a:p>
          <a:p>
            <a:endParaRPr lang="en-US" altLang="zh-CN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F</a:t>
            </a:r>
            <a:r>
              <a:rPr lang="en-US" altLang="zh-CN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{AB -&gt; A, AB -&gt; B, AB -&gt; C, AC -&gt; A, AC -&gt; B,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AC -&gt; C, 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ABC -&gt; A, ABC -&gt; B, ABC -&gt; C, AB -&gt; AB, </a:t>
            </a:r>
          </a:p>
          <a:p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AB -&gt; BC, AB -&gt; AC, …….}</a:t>
            </a:r>
          </a:p>
          <a:p>
            <a:endParaRPr lang="en-US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F</a:t>
            </a:r>
            <a:r>
              <a:rPr lang="en-US" altLang="zh-CN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always has an exponential size regarding |F|.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55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853A1D-E4C4-4761-8EE8-9BE05504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555A45B-5BA9-4801-8F0B-7058514B81C1}"/>
              </a:ext>
            </a:extLst>
          </p:cNvPr>
          <p:cNvSpPr txBox="1">
            <a:spLocks/>
          </p:cNvSpPr>
          <p:nvPr/>
        </p:nvSpPr>
        <p:spPr>
          <a:xfrm>
            <a:off x="457200" y="692696"/>
            <a:ext cx="8229600" cy="543346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Too expensive to compute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verify a membership.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Instead we can compute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X under F,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largest set of attributes functionally determined by X.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can be proven (using additivity) that</a:t>
            </a: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S1: </a:t>
            </a: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S2: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366E02-16EE-4A00-8C2F-1126ED5C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2996952" cy="632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7F9FE3-CF18-4BCB-8C53-84F657D5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653136"/>
            <a:ext cx="4635844" cy="720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552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D89078-D4CB-4D53-B111-571D143C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51EF709-DBC4-4492-9D09-9A32154EA236}"/>
              </a:ext>
            </a:extLst>
          </p:cNvPr>
          <p:cNvSpPr txBox="1"/>
          <p:nvPr/>
        </p:nvSpPr>
        <p:spPr>
          <a:xfrm>
            <a:off x="1073721" y="1052736"/>
            <a:ext cx="7927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 = { A 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→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B, BC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→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D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→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C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}, compute {A}</a:t>
            </a:r>
            <a:r>
              <a:rPr lang="en-US" altLang="zh-CN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</a:p>
          <a:p>
            <a:endParaRPr lang="en-US" altLang="zh-CN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5C1F450-C8A7-4E42-B1E5-67BCA3FA1F80}"/>
              </a:ext>
            </a:extLst>
          </p:cNvPr>
          <p:cNvSpPr txBox="1"/>
          <p:nvPr/>
        </p:nvSpPr>
        <p:spPr>
          <a:xfrm>
            <a:off x="1043608" y="1556792"/>
            <a:ext cx="63193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st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scan of F: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{A}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{A, B}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{A, B, C}</a:t>
            </a:r>
          </a:p>
          <a:p>
            <a:pPr lvl="0"/>
            <a:endParaRPr lang="en-US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nd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scan of F: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{A, B, C, D }</a:t>
            </a:r>
          </a:p>
          <a:p>
            <a:pPr lvl="0"/>
            <a:endParaRPr lang="en-US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rd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scan of F: no change, therefore the algorithm terminates.</a:t>
            </a:r>
          </a:p>
          <a:p>
            <a:pPr lvl="0"/>
            <a:endParaRPr lang="en-AU" sz="2000" dirty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{A}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{A, B, C, D 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ED004-52B2-4431-8DDA-9041743E216E}"/>
              </a:ext>
            </a:extLst>
          </p:cNvPr>
          <p:cNvSpPr/>
          <p:nvPr/>
        </p:nvSpPr>
        <p:spPr>
          <a:xfrm>
            <a:off x="611560" y="476672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Example: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04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change := true;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while change do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begin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change := false;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for each FD W → Z 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begin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if (W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⊆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and (Z   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then do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	begin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	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:=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Z;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	change := true;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	end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end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end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EA2A71-E257-4ED7-9523-F7D6ACDBF206}"/>
              </a:ext>
            </a:extLst>
          </p:cNvPr>
          <p:cNvSpPr/>
          <p:nvPr/>
        </p:nvSpPr>
        <p:spPr>
          <a:xfrm>
            <a:off x="826584" y="332656"/>
            <a:ext cx="5833648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Algorithm to compute X</a:t>
            </a:r>
            <a:r>
              <a:rPr lang="en-US" altLang="zh-CN" sz="4300" baseline="30000" dirty="0">
                <a:latin typeface="Times New Roman" pitchFamily="18" charset="0"/>
                <a:cs typeface="Times New Roman" pitchFamily="18" charset="0"/>
              </a:rPr>
              <a:t>+</a:t>
            </a:r>
            <a:endParaRPr lang="en-US" altLang="zh-CN" sz="4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46E8DBD-69FB-45D0-BEB8-159C2AC04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1868"/>
              </p:ext>
            </p:extLst>
          </p:nvPr>
        </p:nvGraphicFramePr>
        <p:xfrm>
          <a:off x="4644008" y="3717032"/>
          <a:ext cx="14446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Formula" r:id="rId3" imgW="73800" imgH="141120" progId="Equation.Ribbit">
                  <p:embed/>
                </p:oleObj>
              </mc:Choice>
              <mc:Fallback>
                <p:oleObj name="Formula" r:id="rId3" imgW="73800" imgH="141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3717032"/>
                        <a:ext cx="144463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67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Algorithm to Compute a Candidate Key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904" y="1124744"/>
            <a:ext cx="8229600" cy="4824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Given a relational schema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a set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functional dependencies on R.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key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must have the property that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= R.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Algorithm to compute a candidate key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Step 1: Assign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in F.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Step 2: Iteratively remove attributes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while retaining the property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= 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till no reduction 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The remaining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candidate key.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5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Functional Dependency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24744"/>
            <a:ext cx="8244408" cy="474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 “good” database schema should not lead to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update anomalies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update anomalies,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functional dependencies,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Armstrong Axioms,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closures.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5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Algorithm to Compute All the Candidate Keys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78904" y="1124744"/>
                <a:ext cx="7941568" cy="53285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Given a relational schema R and a set F of functional dependencies on R, the algorithm to compute all the candidate keys is as follows:</a:t>
                </a:r>
                <a:endParaRPr lang="en-US" altLang="zh-CN" sz="1800" dirty="0"/>
              </a:p>
              <a:p>
                <a:r>
                  <a:rPr lang="en-US" altLang="zh-CN" sz="1800" dirty="0"/>
                  <a:t>T :=</a:t>
                </a:r>
                <a:r>
                  <a:rPr lang="zh-CN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sz="1800" i="1" dirty="0"/>
                  <a:t>Main</a:t>
                </a:r>
                <a:r>
                  <a:rPr lang="en-US" altLang="zh-CN" sz="1800" dirty="0"/>
                  <a:t>:</a:t>
                </a:r>
                <a:endParaRPr lang="zh-CN" altLang="zh-CN" sz="1800" dirty="0"/>
              </a:p>
              <a:p>
                <a:r>
                  <a:rPr lang="en-US" altLang="zh-CN" sz="1800" dirty="0"/>
                  <a:t>        X :=</a:t>
                </a:r>
                <a:r>
                  <a:rPr lang="zh-CN" altLang="zh-CN" sz="1800" dirty="0"/>
                  <a:t> </a:t>
                </a:r>
                <a:r>
                  <a:rPr lang="en-US" altLang="zh-CN" sz="1800" dirty="0"/>
                  <a:t>S where S is a super key which does not contain any candidate key in T</a:t>
                </a:r>
                <a:endParaRPr lang="zh-CN" altLang="zh-CN" sz="1800" dirty="0"/>
              </a:p>
              <a:p>
                <a:r>
                  <a:rPr lang="en-US" altLang="zh-CN" sz="1800" dirty="0"/>
                  <a:t>        remove := true</a:t>
                </a:r>
                <a:endParaRPr lang="zh-CN" altLang="zh-CN" sz="1800" dirty="0"/>
              </a:p>
              <a:p>
                <a:r>
                  <a:rPr lang="en-US" altLang="zh-CN" sz="1800" dirty="0"/>
                  <a:t>        While remove do </a:t>
                </a:r>
                <a:endParaRPr lang="zh-CN" altLang="zh-CN" sz="1800" dirty="0"/>
              </a:p>
              <a:p>
                <a:r>
                  <a:rPr lang="en-US" altLang="zh-CN" sz="1800" dirty="0"/>
                  <a:t>                For each attribute A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800" dirty="0"/>
                  <a:t> X</a:t>
                </a:r>
                <a:endParaRPr lang="zh-CN" altLang="zh-CN" sz="1800" dirty="0"/>
              </a:p>
              <a:p>
                <a:r>
                  <a:rPr lang="en-US" altLang="zh-CN" sz="1800" dirty="0"/>
                  <a:t>                Compute {X-A}</a:t>
                </a:r>
                <a:r>
                  <a:rPr lang="en-US" altLang="zh-CN" sz="1800" baseline="30000" dirty="0"/>
                  <a:t>+</a:t>
                </a:r>
                <a:r>
                  <a:rPr lang="en-US" altLang="zh-CN" sz="1800" dirty="0"/>
                  <a:t> with respect to F</a:t>
                </a:r>
                <a:endParaRPr lang="zh-CN" altLang="zh-CN" sz="1800" dirty="0"/>
              </a:p>
              <a:p>
                <a:r>
                  <a:rPr lang="en-US" altLang="zh-CN" sz="1800" dirty="0"/>
                  <a:t>                If {X-A}</a:t>
                </a:r>
                <a:r>
                  <a:rPr lang="en-US" altLang="zh-CN" sz="1800" baseline="30000" dirty="0"/>
                  <a:t>+</a:t>
                </a:r>
                <a:r>
                  <a:rPr lang="en-US" altLang="zh-CN" sz="1800" dirty="0"/>
                  <a:t> contains all attributes of R then </a:t>
                </a:r>
                <a:endParaRPr lang="zh-CN" altLang="zh-CN" sz="1800" dirty="0"/>
              </a:p>
              <a:p>
                <a:r>
                  <a:rPr lang="en-US" altLang="zh-CN" sz="1800" dirty="0"/>
                  <a:t>                        X := X – {A}</a:t>
                </a:r>
                <a:endParaRPr lang="zh-CN" altLang="zh-CN" sz="1800" dirty="0"/>
              </a:p>
              <a:p>
                <a:r>
                  <a:rPr lang="en-US" altLang="zh-CN" sz="1800" dirty="0"/>
                  <a:t>	 Else  </a:t>
                </a:r>
              </a:p>
              <a:p>
                <a:r>
                  <a:rPr lang="en-US" altLang="zh-CN" sz="1800" dirty="0"/>
                  <a:t>                        remove := false</a:t>
                </a:r>
                <a:endParaRPr lang="zh-CN" altLang="zh-CN" sz="1800" dirty="0"/>
              </a:p>
              <a:p>
                <a:r>
                  <a:rPr lang="en-US" altLang="zh-CN" sz="1800" dirty="0"/>
                  <a:t>        T :=T </a:t>
                </a:r>
                <a:r>
                  <a:rPr lang="zh-CN" altLang="en-US" sz="1800" dirty="0">
                    <a:latin typeface="Times New Roman" pitchFamily="18" charset="0"/>
                    <a:cs typeface="Times New Roman" pitchFamily="18" charset="0"/>
                  </a:rPr>
                  <a:t>∪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800" dirty="0"/>
                  <a:t>X</a:t>
                </a:r>
                <a:endParaRPr lang="zh-CN" altLang="zh-CN" sz="1800" dirty="0"/>
              </a:p>
              <a:p>
                <a:r>
                  <a:rPr lang="en-US" altLang="zh-CN" sz="1800" dirty="0"/>
                  <a:t>Repeat </a:t>
                </a:r>
                <a:r>
                  <a:rPr lang="en-US" altLang="zh-CN" sz="1800" i="1" dirty="0"/>
                  <a:t>Main </a:t>
                </a:r>
                <a:r>
                  <a:rPr lang="en-US" altLang="zh-CN" sz="1800" dirty="0"/>
                  <a:t>until no available S can be found. Finally, T contains all the candidate keys.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endParaRPr lang="en-US" altLang="zh-C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8904" y="1124744"/>
                <a:ext cx="7941568" cy="5328592"/>
              </a:xfrm>
              <a:blipFill>
                <a:blip r:embed="rId3"/>
                <a:stretch>
                  <a:fillRect l="-460" t="-1716" r="-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95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A242DA-A1D6-4A57-9B11-0AC2D856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+mj-lt"/>
              </a:rPr>
              <a:t>21</a:t>
            </a:fld>
            <a:endParaRPr lang="zh-CN" altLang="en-US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6ED42-392E-429F-A6F5-8496C174A795}"/>
              </a:ext>
            </a:extLst>
          </p:cNvPr>
          <p:cNvSpPr txBox="1">
            <a:spLocks/>
          </p:cNvSpPr>
          <p:nvPr/>
        </p:nvSpPr>
        <p:spPr>
          <a:xfrm>
            <a:off x="395536" y="54868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300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6B4D180-91CD-4FF6-986B-DFC9B6AE0EEA}"/>
              </a:ext>
            </a:extLst>
          </p:cNvPr>
          <p:cNvSpPr txBox="1"/>
          <p:nvPr/>
        </p:nvSpPr>
        <p:spPr>
          <a:xfrm>
            <a:off x="971600" y="1052736"/>
            <a:ext cx="853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+mj-lt"/>
              </a:rPr>
              <a:t>R = {A, B, C, D} and F = { A → B, BC → D, A → C } </a:t>
            </a:r>
            <a:endParaRPr lang="en-US" altLang="zh-CN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5" name="Right Arrow 5">
            <a:extLst>
              <a:ext uri="{FF2B5EF4-FFF2-40B4-BE49-F238E27FC236}">
                <a16:creationId xmlns:a16="http://schemas.microsoft.com/office/drawing/2014/main" id="{607D754D-566C-4EB2-A5B2-7BDECC474A46}"/>
              </a:ext>
            </a:extLst>
          </p:cNvPr>
          <p:cNvSpPr/>
          <p:nvPr/>
        </p:nvSpPr>
        <p:spPr>
          <a:xfrm>
            <a:off x="1043608" y="3789040"/>
            <a:ext cx="40193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0C3A8A94-AEB0-4994-8AC6-E432776473B8}"/>
              </a:ext>
            </a:extLst>
          </p:cNvPr>
          <p:cNvSpPr/>
          <p:nvPr/>
        </p:nvSpPr>
        <p:spPr>
          <a:xfrm>
            <a:off x="1043608" y="4869160"/>
            <a:ext cx="40193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51A7AAC-1DE4-4309-9A47-DA41137A60EA}"/>
              </a:ext>
            </a:extLst>
          </p:cNvPr>
          <p:cNvSpPr txBox="1"/>
          <p:nvPr/>
        </p:nvSpPr>
        <p:spPr>
          <a:xfrm>
            <a:off x="971600" y="1772816"/>
            <a:ext cx="70262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 = {A, B, C} if the left hand side of F is a super key.</a:t>
            </a:r>
          </a:p>
          <a:p>
            <a:pPr lvl="0"/>
            <a:endParaRPr lang="en-AU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 cannot be removed because {BC}</a:t>
            </a:r>
            <a:r>
              <a:rPr lang="en-AU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{B, C, D} ≠ R</a:t>
            </a:r>
          </a:p>
          <a:p>
            <a:pPr lvl="0"/>
            <a:endParaRPr lang="en-AU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B can be removed because {AC}</a:t>
            </a:r>
            <a:r>
              <a:rPr lang="en-AU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{A, B, C, D} = R </a:t>
            </a: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X = { A, C}</a:t>
            </a:r>
          </a:p>
          <a:p>
            <a:pPr lvl="0"/>
            <a:endParaRPr lang="en-AU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C can be further removed because {A}</a:t>
            </a:r>
            <a:r>
              <a:rPr lang="en-AU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{A, B, C, D}</a:t>
            </a: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X = {A}</a:t>
            </a:r>
          </a:p>
          <a:p>
            <a:pPr lvl="0"/>
            <a:endParaRPr lang="en-AU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endParaRPr lang="en-US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1CAF28-5751-4812-84A5-09DBEE8912D9}"/>
              </a:ext>
            </a:extLst>
          </p:cNvPr>
          <p:cNvSpPr/>
          <p:nvPr/>
        </p:nvSpPr>
        <p:spPr>
          <a:xfrm>
            <a:off x="323528" y="260648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Example: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Update Anomalies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7632848" cy="4525963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Redundancy in a database means storing a piece of data more than once.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Redundancy is often useful for efficiency and semantic reasons, but creates the potential for consistency problems.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poor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redundancy control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may cause update anomalies.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Consider the example relation below (adapted from “An Introduction to Database Systems” by Desai):</a:t>
            </a:r>
          </a:p>
          <a:p>
            <a:pPr marL="0" indent="0" algn="just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8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435280" cy="5257800"/>
          </a:xfrm>
        </p:spPr>
        <p:txBody>
          <a:bodyPr>
            <a:normAutofit/>
          </a:bodyPr>
          <a:lstStyle/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Modification anomalies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e.g. Jones’s phone number appears 3 times. When a phone number is changed, it must be changed in all 3 places, or the data will be inconsistent.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0141"/>
              </p:ext>
            </p:extLst>
          </p:nvPr>
        </p:nvGraphicFramePr>
        <p:xfrm>
          <a:off x="683568" y="332656"/>
          <a:ext cx="7848870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Course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Phone_no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Major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237-4539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427-7390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Chemistry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Turner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237-4539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Martin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388-5183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Physics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Dulles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371-6259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Decision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823-7293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Mathematics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823-7293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237- 4539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Baxter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839-0827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English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Broes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47864" y="1124744"/>
            <a:ext cx="1008112" cy="2846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347864" y="1832273"/>
            <a:ext cx="1008112" cy="2846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347864" y="3717032"/>
            <a:ext cx="1008112" cy="2846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1600" y="4221088"/>
            <a:ext cx="72008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08720"/>
            <a:ext cx="7546032" cy="48531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Insertion anomalies: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• If Jones enrolls in another course, and a different phone number is entered, again the data will be inconsistent.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• Also, if the only way that the association between course and professor is stored in this relation, we can only enter the association when someone enrolls in the course.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Deletion anomalies: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If the last student in a course is deleted, the association between professor and course is lost.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91BBCF0-717B-4AAF-8427-4D9B55FC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Update Anomalies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7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638944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Functional dependencies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80728"/>
            <a:ext cx="8229600" cy="5400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function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has the property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generalization of keys to avoid design flaws violating the above rule.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Let X and Y be sets of attributes in R.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 determines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[X] =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[X] </a:t>
            </a:r>
            <a:r>
              <a:rPr lang="fr-FR" altLang="zh-CN" sz="1800" dirty="0" err="1">
                <a:latin typeface="Times New Roman" pitchFamily="18" charset="0"/>
                <a:cs typeface="Times New Roman" pitchFamily="18" charset="0"/>
              </a:rPr>
              <a:t>implies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[Y ] =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[Y ].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i.e., f (t(X)) = t [Y]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also say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 →Y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dependency, and that Y is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dependent on X.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X is called the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left side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Y the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right side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of the dependency.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7744" y="1700808"/>
                <a:ext cx="4279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𝑖𝑓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 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then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 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00808"/>
                <a:ext cx="4279441" cy="369332"/>
              </a:xfrm>
              <a:prstGeom prst="rect">
                <a:avLst/>
              </a:prstGeom>
              <a:blipFill>
                <a:blip r:embed="rId2"/>
                <a:stretch>
                  <a:fillRect l="-427" t="-8197" r="-85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04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4704"/>
            <a:ext cx="76900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Name, there is a unique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Phone_no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Major, assume Name is unique;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Course, there is a unique Prof;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Name and Course, there is a unique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Grade.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FD1525-5A79-47D5-A90B-0425618C5090}"/>
              </a:ext>
            </a:extLst>
          </p:cNvPr>
          <p:cNvSpPr/>
          <p:nvPr/>
        </p:nvSpPr>
        <p:spPr>
          <a:xfrm>
            <a:off x="827584" y="332656"/>
            <a:ext cx="2361544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1598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29C6A9-4D38-4529-B7A3-1717F9AB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29CAB-4BA8-4555-AFD6-F5E00FA58E1E}"/>
              </a:ext>
            </a:extLst>
          </p:cNvPr>
          <p:cNvSpPr txBox="1">
            <a:spLocks/>
          </p:cNvSpPr>
          <p:nvPr/>
        </p:nvSpPr>
        <p:spPr>
          <a:xfrm>
            <a:off x="683568" y="260648"/>
            <a:ext cx="8229600" cy="612068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In this example: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→{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Phone_no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 , Major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Name , Course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can also show these in a diagram like this one: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Notice that other FD’s follow from these: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	 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Course , Grade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Prof , Grade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CFCADEE-C1BC-4EFE-8168-D636B6F3787B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6B0024-C938-4100-A401-26474B8EB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02127"/>
              </p:ext>
            </p:extLst>
          </p:nvPr>
        </p:nvGraphicFramePr>
        <p:xfrm>
          <a:off x="1624308" y="3633237"/>
          <a:ext cx="649885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Course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Phone_no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Major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CEA5721-7F94-4D02-AA8A-B793E83AD1AB}"/>
              </a:ext>
            </a:extLst>
          </p:cNvPr>
          <p:cNvGrpSpPr/>
          <p:nvPr/>
        </p:nvGrpSpPr>
        <p:grpSpPr>
          <a:xfrm>
            <a:off x="2220619" y="3306758"/>
            <a:ext cx="5392835" cy="1556335"/>
            <a:chOff x="2263919" y="3456841"/>
            <a:chExt cx="5392835" cy="155633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7EEBB79-ACF0-43B5-B500-F2B23A54AF15}"/>
                </a:ext>
              </a:extLst>
            </p:cNvPr>
            <p:cNvGrpSpPr/>
            <p:nvPr/>
          </p:nvGrpSpPr>
          <p:grpSpPr>
            <a:xfrm>
              <a:off x="2263919" y="3456841"/>
              <a:ext cx="3240360" cy="298724"/>
              <a:chOff x="1907704" y="4365104"/>
              <a:chExt cx="3240360" cy="298724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4710145-F553-4D10-A55F-36552829160C}"/>
                  </a:ext>
                </a:extLst>
              </p:cNvPr>
              <p:cNvCxnSpPr/>
              <p:nvPr/>
            </p:nvCxnSpPr>
            <p:spPr>
              <a:xfrm flipV="1">
                <a:off x="1907704" y="4365104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9C747A2-898F-4B2B-8D03-0CAC0D18DA13}"/>
                  </a:ext>
                </a:extLst>
              </p:cNvPr>
              <p:cNvCxnSpPr/>
              <p:nvPr/>
            </p:nvCxnSpPr>
            <p:spPr>
              <a:xfrm>
                <a:off x="1907704" y="4365104"/>
                <a:ext cx="32403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AB0B1114-84B0-4F8C-B4D8-845F7A95F7AD}"/>
                  </a:ext>
                </a:extLst>
              </p:cNvPr>
              <p:cNvCxnSpPr/>
              <p:nvPr/>
            </p:nvCxnSpPr>
            <p:spPr>
              <a:xfrm>
                <a:off x="5148064" y="436510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737300E-6031-4E7B-9A9E-934B0D7E357C}"/>
                  </a:ext>
                </a:extLst>
              </p:cNvPr>
              <p:cNvCxnSpPr/>
              <p:nvPr/>
            </p:nvCxnSpPr>
            <p:spPr>
              <a:xfrm>
                <a:off x="4139952" y="4375796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1D6E3B6-1E1C-4505-89F3-95694917D059}"/>
                </a:ext>
              </a:extLst>
            </p:cNvPr>
            <p:cNvGrpSpPr/>
            <p:nvPr/>
          </p:nvGrpSpPr>
          <p:grpSpPr>
            <a:xfrm>
              <a:off x="2289799" y="4149080"/>
              <a:ext cx="5366955" cy="864096"/>
              <a:chOff x="2301389" y="4149080"/>
              <a:chExt cx="5366955" cy="864096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DB51614-CB3D-45F1-9179-ACDAB5397EE4}"/>
                  </a:ext>
                </a:extLst>
              </p:cNvPr>
              <p:cNvCxnSpPr/>
              <p:nvPr/>
            </p:nvCxnSpPr>
            <p:spPr>
              <a:xfrm>
                <a:off x="3275856" y="4423321"/>
                <a:ext cx="33055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F794B03-FD19-4E0B-AA41-C8DBBB5900FE}"/>
                  </a:ext>
                </a:extLst>
              </p:cNvPr>
              <p:cNvCxnSpPr/>
              <p:nvPr/>
            </p:nvCxnSpPr>
            <p:spPr>
              <a:xfrm flipV="1">
                <a:off x="3275856" y="414908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07C5BAB2-7BC1-4FAF-B495-D9B438A5F275}"/>
                  </a:ext>
                </a:extLst>
              </p:cNvPr>
              <p:cNvCxnSpPr/>
              <p:nvPr/>
            </p:nvCxnSpPr>
            <p:spPr>
              <a:xfrm flipV="1">
                <a:off x="6581398" y="414908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880DD76-5B5D-4DA7-8CFE-7A2CC2515413}"/>
                  </a:ext>
                </a:extLst>
              </p:cNvPr>
              <p:cNvGrpSpPr/>
              <p:nvPr/>
            </p:nvGrpSpPr>
            <p:grpSpPr>
              <a:xfrm>
                <a:off x="2301389" y="4149080"/>
                <a:ext cx="5366955" cy="864096"/>
                <a:chOff x="2301389" y="4149080"/>
                <a:chExt cx="5366955" cy="864096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C1FF34A4-90B1-4CA5-A719-E6977CA6E55D}"/>
                    </a:ext>
                  </a:extLst>
                </p:cNvPr>
                <p:cNvGrpSpPr/>
                <p:nvPr/>
              </p:nvGrpSpPr>
              <p:grpSpPr>
                <a:xfrm>
                  <a:off x="2301389" y="4509120"/>
                  <a:ext cx="974467" cy="288032"/>
                  <a:chOff x="2301389" y="4581128"/>
                  <a:chExt cx="974467" cy="288032"/>
                </a:xfrm>
              </p:grpSpPr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817AE403-E770-4BB5-B1B8-B96DA5988DCB}"/>
                      </a:ext>
                    </a:extLst>
                  </p:cNvPr>
                  <p:cNvCxnSpPr/>
                  <p:nvPr/>
                </p:nvCxnSpPr>
                <p:spPr>
                  <a:xfrm>
                    <a:off x="2301389" y="4869160"/>
                    <a:ext cx="97446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88740607-D534-44A2-95D3-16BC2D842E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75856" y="4581128"/>
                    <a:ext cx="0" cy="2880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F4807B7D-70CB-45E6-A6BE-E76D8B300E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319038" y="4581128"/>
                    <a:ext cx="0" cy="2880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304807E-859B-478F-B8DB-DF4998137F4A}"/>
                    </a:ext>
                  </a:extLst>
                </p:cNvPr>
                <p:cNvCxnSpPr/>
                <p:nvPr/>
              </p:nvCxnSpPr>
              <p:spPr>
                <a:xfrm flipV="1">
                  <a:off x="7668344" y="4149080"/>
                  <a:ext cx="0" cy="864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5E0EFA23-3E05-495E-A097-B9955F5AE96F}"/>
                    </a:ext>
                  </a:extLst>
                </p:cNvPr>
                <p:cNvCxnSpPr/>
                <p:nvPr/>
              </p:nvCxnSpPr>
              <p:spPr>
                <a:xfrm>
                  <a:off x="2788622" y="5013176"/>
                  <a:ext cx="487972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46526109-F907-4BCA-8964-C491DD62CA08}"/>
                    </a:ext>
                  </a:extLst>
                </p:cNvPr>
                <p:cNvCxnSpPr/>
                <p:nvPr/>
              </p:nvCxnSpPr>
              <p:spPr>
                <a:xfrm flipV="1">
                  <a:off x="2788622" y="4797152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8339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08720"/>
            <a:ext cx="8229600" cy="55054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be a set of FD’s.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Definition 1: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(or that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infers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), written in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X→ Y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any relation instance satisfying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must also satisfy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Impossible to list every relation to verify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ρ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derivation rules are required, such that: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F according to Definition 1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it can be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derived using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CD02C3B-33EB-44D4-87F4-50500C93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96" y="404664"/>
            <a:ext cx="8229600" cy="638944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Functional dependencies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8396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1533</Words>
  <Application>Microsoft Macintosh PowerPoint</Application>
  <PresentationFormat>On-screen Show (4:3)</PresentationFormat>
  <Paragraphs>266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回顾</vt:lpstr>
      <vt:lpstr>Formula</vt:lpstr>
      <vt:lpstr>Functional Dependency</vt:lpstr>
      <vt:lpstr>Functional Dependency</vt:lpstr>
      <vt:lpstr>Update Anomalies</vt:lpstr>
      <vt:lpstr>PowerPoint Presentation</vt:lpstr>
      <vt:lpstr>Update Anomalies</vt:lpstr>
      <vt:lpstr>Functional dependencies</vt:lpstr>
      <vt:lpstr>PowerPoint Presentation</vt:lpstr>
      <vt:lpstr>PowerPoint Presentation</vt:lpstr>
      <vt:lpstr>Functional dependencies</vt:lpstr>
      <vt:lpstr>Armstrong’s axioms (1974)</vt:lpstr>
      <vt:lpstr>PowerPoint Presentation</vt:lpstr>
      <vt:lpstr>PowerPoint Presentation</vt:lpstr>
      <vt:lpstr>Armstrong’s axioms</vt:lpstr>
      <vt:lpstr>Algorithm to Check a FD</vt:lpstr>
      <vt:lpstr>PowerPoint Presentation</vt:lpstr>
      <vt:lpstr>PowerPoint Presentation</vt:lpstr>
      <vt:lpstr>PowerPoint Presentation</vt:lpstr>
      <vt:lpstr>PowerPoint Presentation</vt:lpstr>
      <vt:lpstr>Algorithm to Compute a Candidate Key</vt:lpstr>
      <vt:lpstr>Algorithm to Compute All the Candidate Keys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Kai Wang</dc:creator>
  <cp:lastModifiedBy>CJ Huang</cp:lastModifiedBy>
  <cp:revision>87</cp:revision>
  <cp:lastPrinted>2019-03-18T00:15:35Z</cp:lastPrinted>
  <dcterms:created xsi:type="dcterms:W3CDTF">2019-01-02T03:19:56Z</dcterms:created>
  <dcterms:modified xsi:type="dcterms:W3CDTF">2019-05-03T06:53:56Z</dcterms:modified>
</cp:coreProperties>
</file>