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60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2" r:id="rId14"/>
    <p:sldId id="284" r:id="rId15"/>
    <p:sldId id="261" r:id="rId16"/>
    <p:sldId id="286" r:id="rId17"/>
    <p:sldId id="263" r:id="rId18"/>
    <p:sldId id="264" r:id="rId19"/>
    <p:sldId id="265" r:id="rId20"/>
    <p:sldId id="273" r:id="rId21"/>
    <p:sldId id="289" r:id="rId22"/>
    <p:sldId id="282" r:id="rId23"/>
    <p:sldId id="276" r:id="rId24"/>
    <p:sldId id="277" r:id="rId25"/>
    <p:sldId id="290" r:id="rId26"/>
    <p:sldId id="278" r:id="rId27"/>
    <p:sldId id="291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>
      <p:cViewPr varScale="1">
        <p:scale>
          <a:sx n="91" d="100"/>
          <a:sy n="91" d="100"/>
        </p:scale>
        <p:origin x="1349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FEB1D83-955A-4478-A0E3-2F5B7AD4ABAC}"/>
    <pc:docChg chg="modSld">
      <pc:chgData name="" userId="" providerId="" clId="Web-{9FEB1D83-955A-4478-A0E3-2F5B7AD4ABAC}" dt="2019-03-14T11:48:14.487" v="170" actId="20577"/>
      <pc:docMkLst>
        <pc:docMk/>
      </pc:docMkLst>
      <pc:sldChg chg="modSp">
        <pc:chgData name="" userId="" providerId="" clId="Web-{9FEB1D83-955A-4478-A0E3-2F5B7AD4ABAC}" dt="2019-03-14T11:48:14.487" v="169" actId="20577"/>
        <pc:sldMkLst>
          <pc:docMk/>
          <pc:sldMk cId="1407306107" sldId="261"/>
        </pc:sldMkLst>
        <pc:spChg chg="mod">
          <ac:chgData name="" userId="" providerId="" clId="Web-{9FEB1D83-955A-4478-A0E3-2F5B7AD4ABAC}" dt="2019-03-14T11:48:14.487" v="169" actId="20577"/>
          <ac:spMkLst>
            <pc:docMk/>
            <pc:sldMk cId="1407306107" sldId="261"/>
            <ac:spMk id="7" creationId="{00000000-0000-0000-0000-000000000000}"/>
          </ac:spMkLst>
        </pc:spChg>
      </pc:sldChg>
      <pc:sldChg chg="modSp">
        <pc:chgData name="" userId="" providerId="" clId="Web-{9FEB1D83-955A-4478-A0E3-2F5B7AD4ABAC}" dt="2019-03-14T11:35:23.172" v="16" actId="20577"/>
        <pc:sldMkLst>
          <pc:docMk/>
          <pc:sldMk cId="39997301" sldId="262"/>
        </pc:sldMkLst>
        <pc:spChg chg="mod">
          <ac:chgData name="" userId="" providerId="" clId="Web-{9FEB1D83-955A-4478-A0E3-2F5B7AD4ABAC}" dt="2019-03-14T11:35:23.172" v="16" actId="20577"/>
          <ac:spMkLst>
            <pc:docMk/>
            <pc:sldMk cId="39997301" sldId="262"/>
            <ac:spMk id="3" creationId="{00000000-0000-0000-0000-000000000000}"/>
          </ac:spMkLst>
        </pc:spChg>
      </pc:sldChg>
      <pc:sldChg chg="addSp delSp modSp addAnim delAnim">
        <pc:chgData name="" userId="" providerId="" clId="Web-{9FEB1D83-955A-4478-A0E3-2F5B7AD4ABAC}" dt="2019-03-14T11:46:42.815" v="117" actId="20577"/>
        <pc:sldMkLst>
          <pc:docMk/>
          <pc:sldMk cId="15447982" sldId="284"/>
        </pc:sldMkLst>
        <pc:spChg chg="add mod">
          <ac:chgData name="" userId="" providerId="" clId="Web-{9FEB1D83-955A-4478-A0E3-2F5B7AD4ABAC}" dt="2019-03-14T11:40:44.970" v="93" actId="20577"/>
          <ac:spMkLst>
            <pc:docMk/>
            <pc:sldMk cId="15447982" sldId="284"/>
            <ac:spMk id="2" creationId="{02AD46CC-9504-41FF-83FE-36DF71C69ED6}"/>
          </ac:spMkLst>
        </pc:spChg>
        <pc:spChg chg="mod">
          <ac:chgData name="" userId="" providerId="" clId="Web-{9FEB1D83-955A-4478-A0E3-2F5B7AD4ABAC}" dt="2019-03-14T11:46:42.815" v="117" actId="20577"/>
          <ac:spMkLst>
            <pc:docMk/>
            <pc:sldMk cId="15447982" sldId="284"/>
            <ac:spMk id="3" creationId="{00000000-0000-0000-0000-000000000000}"/>
          </ac:spMkLst>
        </pc:spChg>
        <pc:spChg chg="mod">
          <ac:chgData name="" userId="" providerId="" clId="Web-{9FEB1D83-955A-4478-A0E3-2F5B7AD4ABAC}" dt="2019-03-14T11:38:44.079" v="62" actId="14100"/>
          <ac:spMkLst>
            <pc:docMk/>
            <pc:sldMk cId="15447982" sldId="284"/>
            <ac:spMk id="6" creationId="{00000000-0000-0000-0000-000000000000}"/>
          </ac:spMkLst>
        </pc:spChg>
        <pc:spChg chg="add mod">
          <ac:chgData name="" userId="" providerId="" clId="Web-{9FEB1D83-955A-4478-A0E3-2F5B7AD4ABAC}" dt="2019-03-14T11:41:06.673" v="99" actId="1076"/>
          <ac:spMkLst>
            <pc:docMk/>
            <pc:sldMk cId="15447982" sldId="284"/>
            <ac:spMk id="8" creationId="{1F80C9F1-11A2-4682-A7CF-3D1F44080AA6}"/>
          </ac:spMkLst>
        </pc:spChg>
        <pc:spChg chg="add mod">
          <ac:chgData name="" userId="" providerId="" clId="Web-{9FEB1D83-955A-4478-A0E3-2F5B7AD4ABAC}" dt="2019-03-14T11:41:16.330" v="101" actId="1076"/>
          <ac:spMkLst>
            <pc:docMk/>
            <pc:sldMk cId="15447982" sldId="284"/>
            <ac:spMk id="9" creationId="{1220AD38-1AF2-43AF-8902-4798935F016A}"/>
          </ac:spMkLst>
        </pc:spChg>
        <pc:spChg chg="mod">
          <ac:chgData name="" userId="" providerId="" clId="Web-{9FEB1D83-955A-4478-A0E3-2F5B7AD4ABAC}" dt="2019-03-14T11:37:36.532" v="33" actId="1076"/>
          <ac:spMkLst>
            <pc:docMk/>
            <pc:sldMk cId="15447982" sldId="284"/>
            <ac:spMk id="10" creationId="{00000000-0000-0000-0000-000000000000}"/>
          </ac:spMkLst>
        </pc:spChg>
        <pc:spChg chg="mod">
          <ac:chgData name="" userId="" providerId="" clId="Web-{9FEB1D83-955A-4478-A0E3-2F5B7AD4ABAC}" dt="2019-03-14T11:37:43.344" v="39" actId="1076"/>
          <ac:spMkLst>
            <pc:docMk/>
            <pc:sldMk cId="15447982" sldId="284"/>
            <ac:spMk id="13" creationId="{00000000-0000-0000-0000-000000000000}"/>
          </ac:spMkLst>
        </pc:spChg>
        <pc:spChg chg="mod">
          <ac:chgData name="" userId="" providerId="" clId="Web-{9FEB1D83-955A-4478-A0E3-2F5B7AD4ABAC}" dt="2019-03-14T11:37:36.563" v="36" actId="1076"/>
          <ac:spMkLst>
            <pc:docMk/>
            <pc:sldMk cId="15447982" sldId="284"/>
            <ac:spMk id="14" creationId="{00000000-0000-0000-0000-000000000000}"/>
          </ac:spMkLst>
        </pc:spChg>
        <pc:spChg chg="add mod">
          <ac:chgData name="" userId="" providerId="" clId="Web-{9FEB1D83-955A-4478-A0E3-2F5B7AD4ABAC}" dt="2019-03-14T11:40:54.611" v="96" actId="1076"/>
          <ac:spMkLst>
            <pc:docMk/>
            <pc:sldMk cId="15447982" sldId="284"/>
            <ac:spMk id="27" creationId="{4646E1DD-DDE4-4A01-8C4E-F5094AD477D6}"/>
          </ac:spMkLst>
        </pc:spChg>
        <pc:spChg chg="add mod">
          <ac:chgData name="" userId="" providerId="" clId="Web-{9FEB1D83-955A-4478-A0E3-2F5B7AD4ABAC}" dt="2019-03-14T11:41:21.861" v="104" actId="1076"/>
          <ac:spMkLst>
            <pc:docMk/>
            <pc:sldMk cId="15447982" sldId="284"/>
            <ac:spMk id="29" creationId="{C3B3F4B9-660E-4648-BC53-7AD513A1C170}"/>
          </ac:spMkLst>
        </pc:spChg>
        <pc:cxnChg chg="add mod">
          <ac:chgData name="" userId="" providerId="" clId="Web-{9FEB1D83-955A-4478-A0E3-2F5B7AD4ABAC}" dt="2019-03-14T11:41:02.126" v="98" actId="1076"/>
          <ac:cxnSpMkLst>
            <pc:docMk/>
            <pc:sldMk cId="15447982" sldId="284"/>
            <ac:cxnSpMk id="4" creationId="{35273A69-0439-4AE2-A649-4829B690B6EC}"/>
          </ac:cxnSpMkLst>
        </pc:cxnChg>
        <pc:cxnChg chg="add mod">
          <ac:chgData name="" userId="" providerId="" clId="Web-{9FEB1D83-955A-4478-A0E3-2F5B7AD4ABAC}" dt="2019-03-14T11:38:06.157" v="55" actId="1076"/>
          <ac:cxnSpMkLst>
            <pc:docMk/>
            <pc:sldMk cId="15447982" sldId="284"/>
            <ac:cxnSpMk id="7" creationId="{A4387B7D-5643-4565-9A02-D25EB5F6BB09}"/>
          </ac:cxnSpMkLst>
        </pc:cxnChg>
        <pc:cxnChg chg="mod">
          <ac:chgData name="" userId="" providerId="" clId="Web-{9FEB1D83-955A-4478-A0E3-2F5B7AD4ABAC}" dt="2019-03-14T11:37:36.579" v="37" actId="1076"/>
          <ac:cxnSpMkLst>
            <pc:docMk/>
            <pc:sldMk cId="15447982" sldId="284"/>
            <ac:cxnSpMk id="11" creationId="{00000000-0000-0000-0000-000000000000}"/>
          </ac:cxnSpMkLst>
        </pc:cxnChg>
        <pc:cxnChg chg="mod">
          <ac:chgData name="" userId="" providerId="" clId="Web-{9FEB1D83-955A-4478-A0E3-2F5B7AD4ABAC}" dt="2019-03-14T11:37:36.594" v="38" actId="1076"/>
          <ac:cxnSpMkLst>
            <pc:docMk/>
            <pc:sldMk cId="15447982" sldId="284"/>
            <ac:cxnSpMk id="12" creationId="{00000000-0000-0000-0000-000000000000}"/>
          </ac:cxnSpMkLst>
        </pc:cxnChg>
        <pc:cxnChg chg="mod">
          <ac:chgData name="" userId="" providerId="" clId="Web-{9FEB1D83-955A-4478-A0E3-2F5B7AD4ABAC}" dt="2019-03-14T11:37:36.563" v="35" actId="1076"/>
          <ac:cxnSpMkLst>
            <pc:docMk/>
            <pc:sldMk cId="15447982" sldId="284"/>
            <ac:cxnSpMk id="18" creationId="{00000000-0000-0000-0000-000000000000}"/>
          </ac:cxnSpMkLst>
        </pc:cxnChg>
        <pc:cxnChg chg="add mod">
          <ac:chgData name="" userId="" providerId="" clId="Web-{9FEB1D83-955A-4478-A0E3-2F5B7AD4ABAC}" dt="2019-03-14T11:41:12.595" v="100" actId="1076"/>
          <ac:cxnSpMkLst>
            <pc:docMk/>
            <pc:sldMk cId="15447982" sldId="284"/>
            <ac:cxnSpMk id="23" creationId="{D0C11422-27DF-485D-91B7-38E28B62E065}"/>
          </ac:cxnSpMkLst>
        </pc:cxnChg>
        <pc:cxnChg chg="add del mod">
          <ac:chgData name="" userId="" providerId="" clId="Web-{9FEB1D83-955A-4478-A0E3-2F5B7AD4ABAC}" dt="2019-03-14T11:46:28.518" v="106"/>
          <ac:cxnSpMkLst>
            <pc:docMk/>
            <pc:sldMk cId="15447982" sldId="284"/>
            <ac:cxnSpMk id="24" creationId="{A2EC75FE-7583-4C4F-ACB5-C2DB898B5283}"/>
          </ac:cxnSpMkLst>
        </pc:cxnChg>
        <pc:cxnChg chg="add del mod">
          <ac:chgData name="" userId="" providerId="" clId="Web-{9FEB1D83-955A-4478-A0E3-2F5B7AD4ABAC}" dt="2019-03-14T11:46:32.268" v="107"/>
          <ac:cxnSpMkLst>
            <pc:docMk/>
            <pc:sldMk cId="15447982" sldId="284"/>
            <ac:cxnSpMk id="25" creationId="{1693899E-4651-4BD8-B4F4-AF1461C9E34B}"/>
          </ac:cxnSpMkLst>
        </pc:cxnChg>
        <pc:cxnChg chg="add mod">
          <ac:chgData name="" userId="" providerId="" clId="Web-{9FEB1D83-955A-4478-A0E3-2F5B7AD4ABAC}" dt="2019-03-14T11:41:21.876" v="105" actId="1076"/>
          <ac:cxnSpMkLst>
            <pc:docMk/>
            <pc:sldMk cId="15447982" sldId="284"/>
            <ac:cxnSpMk id="31" creationId="{1A8957D2-38BC-4725-8EAA-049E54F4D9F8}"/>
          </ac:cxnSpMkLst>
        </pc:cxnChg>
      </pc:sldChg>
    </pc:docChg>
  </pc:docChgLst>
  <pc:docChgLst>
    <pc:chgData clId="Web-{4AD484C0-AB87-448C-B28D-5540C078F73E}"/>
    <pc:docChg chg="modSld">
      <pc:chgData name="" userId="" providerId="" clId="Web-{4AD484C0-AB87-448C-B28D-5540C078F73E}" dt="2019-03-14T11:55:46.980" v="10" actId="1076"/>
      <pc:docMkLst>
        <pc:docMk/>
      </pc:docMkLst>
      <pc:sldChg chg="modSp">
        <pc:chgData name="" userId="" providerId="" clId="Web-{4AD484C0-AB87-448C-B28D-5540C078F73E}" dt="2019-03-14T11:55:46.980" v="10" actId="1076"/>
        <pc:sldMkLst>
          <pc:docMk/>
          <pc:sldMk cId="15447982" sldId="284"/>
        </pc:sldMkLst>
        <pc:spChg chg="mod">
          <ac:chgData name="" userId="" providerId="" clId="Web-{4AD484C0-AB87-448C-B28D-5540C078F73E}" dt="2019-03-14T11:55:14.574" v="2" actId="1076"/>
          <ac:spMkLst>
            <pc:docMk/>
            <pc:sldMk cId="15447982" sldId="284"/>
            <ac:spMk id="2" creationId="{02AD46CC-9504-41FF-83FE-36DF71C69ED6}"/>
          </ac:spMkLst>
        </pc:spChg>
        <pc:spChg chg="mod">
          <ac:chgData name="" userId="" providerId="" clId="Web-{4AD484C0-AB87-448C-B28D-5540C078F73E}" dt="2019-03-14T11:55:25.011" v="5" actId="1076"/>
          <ac:spMkLst>
            <pc:docMk/>
            <pc:sldMk cId="15447982" sldId="284"/>
            <ac:spMk id="10" creationId="{00000000-0000-0000-0000-000000000000}"/>
          </ac:spMkLst>
        </pc:spChg>
        <pc:spChg chg="mod">
          <ac:chgData name="" userId="" providerId="" clId="Web-{4AD484C0-AB87-448C-B28D-5540C078F73E}" dt="2019-03-14T11:55:43.324" v="8" actId="1076"/>
          <ac:spMkLst>
            <pc:docMk/>
            <pc:sldMk cId="15447982" sldId="284"/>
            <ac:spMk id="13" creationId="{00000000-0000-0000-0000-000000000000}"/>
          </ac:spMkLst>
        </pc:spChg>
        <pc:cxnChg chg="mod">
          <ac:chgData name="" userId="" providerId="" clId="Web-{4AD484C0-AB87-448C-B28D-5540C078F73E}" dt="2019-03-14T11:55:46.965" v="9" actId="1076"/>
          <ac:cxnSpMkLst>
            <pc:docMk/>
            <pc:sldMk cId="15447982" sldId="284"/>
            <ac:cxnSpMk id="11" creationId="{00000000-0000-0000-0000-000000000000}"/>
          </ac:cxnSpMkLst>
        </pc:cxnChg>
        <pc:cxnChg chg="mod">
          <ac:chgData name="" userId="" providerId="" clId="Web-{4AD484C0-AB87-448C-B28D-5540C078F73E}" dt="2019-03-14T11:55:46.980" v="10" actId="1076"/>
          <ac:cxnSpMkLst>
            <pc:docMk/>
            <pc:sldMk cId="15447982" sldId="284"/>
            <ac:cxnSpMk id="1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0FE50-E232-450C-B32B-D4D3660B66A4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09671-D7DD-43CA-8429-91A19D6BE8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6950-AB79-4278-8F97-91E3CD774A82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8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FE2-3DBE-4630-ABC8-931C2B11D666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8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D8C-6890-4671-AEA0-90819775FA95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CEA-0C09-486A-99BA-CED279DD2547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A743-8956-452D-BCD0-ABF4966AE782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7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8012-E91F-4058-BED8-5C56E2E2EF0E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A5C4-253C-4207-BFD6-8ABBABC675F0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7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7635-D6E5-42D0-BF0D-D77142992E07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F9B0-7E7D-4EFE-A544-1CB61A544E26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DE22FF-FC89-4A20-977C-C94E60148246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2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8FFE-AC87-4E76-8A9B-1696A83F1946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24744"/>
            <a:ext cx="75438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22F9A5-0A55-45D1-A367-113737A7C9A0}" type="datetime1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7584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Relational Database Design</a:t>
            </a:r>
            <a:endParaRPr lang="zh-CN" alt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3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116632"/>
            <a:ext cx="8676456" cy="94096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Testing for the lossless join property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8291264" cy="640871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u="sng" dirty="0">
                <a:latin typeface="Times New Roman" pitchFamily="18" charset="0"/>
                <a:cs typeface="Times New Roman" pitchFamily="18" charset="0"/>
              </a:rPr>
              <a:t>Algorithm TEST_LJ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Step 1: Create a matrix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each element 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 corresponds the relation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and the attribute 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such that: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it-IT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altLang="zh-CN" sz="2000" i="1" baseline="-25000" dirty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it-IT" altLang="zh-CN" sz="2000" dirty="0">
                <a:latin typeface="Times New Roman" pitchFamily="18" charset="0"/>
                <a:cs typeface="Times New Roman" pitchFamily="18" charset="0"/>
              </a:rPr>
              <a:t> = a if </a:t>
            </a:r>
            <a:r>
              <a:rPr lang="it-IT" altLang="zh-C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it-IT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altLang="zh-CN" sz="20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altLang="zh-CN" sz="2000" dirty="0">
                <a:latin typeface="Times New Roman" pitchFamily="18" charset="0"/>
                <a:cs typeface="Times New Roman" pitchFamily="18" charset="0"/>
              </a:rPr>
              <a:t>, otherwise </a:t>
            </a:r>
            <a:r>
              <a:rPr lang="it-IT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altLang="zh-CN" sz="2000" i="1" baseline="-25000" dirty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it-IT" altLang="zh-CN" sz="2000" dirty="0">
                <a:latin typeface="Times New Roman" pitchFamily="18" charset="0"/>
                <a:cs typeface="Times New Roman" pitchFamily="18" charset="0"/>
              </a:rPr>
              <a:t> = b.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Step 2: Repeat the following process till S has no change or one row is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made up entirely of “a” symbols.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Step 2.1: For each X→ Y , choose the rows where the elements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corresponding to X take the value 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Step 2.2: In those chosen rows (must be at least two rows), the elements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          corresponding to Y also take  the value a if one of the chosen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 rows take the value a on Y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7632848" cy="51454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decomposition is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lossless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if one row is entirely made up by “a” values.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algorithm can be found as the Algorithm 15.2 in E/N book.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Note: The correctness of the algorithm is based on the assumption that no null values are allowed for the join attributes.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and only if exists an order such that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∩ M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forms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 M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where M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the join on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…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 algn="just">
              <a:lnSpc>
                <a:spcPct val="16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2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8229600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R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), F = {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A→B,A →C,C → 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Let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),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Initially,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A       B      C    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            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  a       a       a    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            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  b       b       a      a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Note: rows 1 and 2 of S agree on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which is the left hand side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C→D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Therefore, change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value on rows 1 to a, matching the value from row 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Now row 1 is entirely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s, so the decomposition is lossless.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(Check it.)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76A4E3-1336-4DA1-B2D5-7F585411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/>
                <a:cs typeface="Times New Roman"/>
              </a:rPr>
              <a:t>Example 2: R</a:t>
            </a:r>
            <a:r>
              <a:rPr lang="en-US" altLang="zh-CN" dirty="0">
                <a:latin typeface="Times New Roman"/>
                <a:cs typeface="Times New Roman"/>
              </a:rPr>
              <a:t> = (</a:t>
            </a:r>
            <a:r>
              <a:rPr lang="en-US" altLang="zh-CN" i="1" dirty="0">
                <a:latin typeface="Times New Roman"/>
                <a:cs typeface="Times New Roman"/>
              </a:rPr>
              <a:t>A,B,C,D,E</a:t>
            </a:r>
            <a:r>
              <a:rPr lang="en-US" altLang="zh-CN" dirty="0">
                <a:latin typeface="Times New Roman"/>
                <a:cs typeface="Times New Roman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F = {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AB →CD,A → E,C → 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}. Let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B,C,D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and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C,D,E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 err="1">
                <a:latin typeface="Times New Roman"/>
                <a:cs typeface="Times New Roman"/>
              </a:rPr>
              <a:t>Example</a:t>
            </a:r>
            <a:r>
              <a:rPr lang="pt-BR" altLang="zh-CN" dirty="0">
                <a:latin typeface="Times New Roman"/>
                <a:cs typeface="Times New Roman"/>
              </a:rPr>
              <a:t> 3: </a:t>
            </a:r>
            <a:r>
              <a:rPr lang="pt-BR" altLang="zh-CN" i="1" dirty="0">
                <a:latin typeface="Times New Roman"/>
                <a:cs typeface="Times New Roman"/>
              </a:rPr>
              <a:t>R</a:t>
            </a:r>
            <a:r>
              <a:rPr lang="pt-BR" altLang="zh-CN" dirty="0">
                <a:latin typeface="Times New Roman"/>
                <a:cs typeface="Times New Roman"/>
              </a:rPr>
              <a:t> = (</a:t>
            </a:r>
            <a:r>
              <a:rPr lang="pt-BR" altLang="zh-CN" i="1" dirty="0">
                <a:latin typeface="Times New Roman"/>
                <a:cs typeface="Times New Roman"/>
              </a:rPr>
              <a:t>A,B,C,D,E,G</a:t>
            </a:r>
            <a:r>
              <a:rPr lang="pt-BR" altLang="zh-CN" dirty="0">
                <a:latin typeface="Times New Roman"/>
                <a:cs typeface="Times New Roman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/>
                <a:cs typeface="Times New Roman"/>
              </a:rPr>
              <a:t>F = {</a:t>
            </a:r>
            <a:r>
              <a:rPr lang="pt-BR" altLang="zh-CN" i="1" dirty="0">
                <a:latin typeface="Times New Roman"/>
                <a:cs typeface="Times New Roman"/>
              </a:rPr>
              <a:t>A → B,C → DE,AB → G</a:t>
            </a:r>
            <a:r>
              <a:rPr lang="pt-BR" altLang="zh-CN" dirty="0">
                <a:latin typeface="Times New Roman"/>
                <a:cs typeface="Times New Roman"/>
              </a:rPr>
              <a:t>}. </a:t>
            </a:r>
            <a:r>
              <a:rPr lang="pt-BR" altLang="zh-CN" dirty="0" err="1">
                <a:latin typeface="Times New Roman"/>
                <a:cs typeface="Times New Roman"/>
              </a:rPr>
              <a:t>Let</a:t>
            </a:r>
            <a:r>
              <a:rPr lang="pt-BR" altLang="zh-CN" dirty="0">
                <a:latin typeface="Times New Roman"/>
                <a:cs typeface="Times New Roman"/>
              </a:rPr>
              <a:t> R</a:t>
            </a:r>
            <a:r>
              <a:rPr lang="pt-BR" altLang="zh-CN" baseline="-25000" dirty="0">
                <a:latin typeface="Times New Roman"/>
                <a:cs typeface="Times New Roman"/>
              </a:rPr>
              <a:t>1</a:t>
            </a:r>
            <a:r>
              <a:rPr lang="pt-BR" altLang="zh-CN" dirty="0">
                <a:latin typeface="Times New Roman"/>
                <a:cs typeface="Times New Roman"/>
              </a:rPr>
              <a:t> = (</a:t>
            </a:r>
            <a:r>
              <a:rPr lang="pt-BR" altLang="zh-CN" i="1" dirty="0">
                <a:latin typeface="Times New Roman"/>
                <a:cs typeface="Times New Roman"/>
              </a:rPr>
              <a:t>A,B</a:t>
            </a:r>
            <a:r>
              <a:rPr lang="pt-BR" altLang="zh-CN" dirty="0">
                <a:latin typeface="Times New Roman"/>
                <a:cs typeface="Times New Roman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/>
                <a:cs typeface="Times New Roman"/>
              </a:rPr>
              <a:t>R</a:t>
            </a:r>
            <a:r>
              <a:rPr lang="pt-BR" altLang="zh-CN" baseline="-25000" dirty="0">
                <a:latin typeface="Times New Roman"/>
                <a:cs typeface="Times New Roman"/>
              </a:rPr>
              <a:t>2</a:t>
            </a:r>
            <a:r>
              <a:rPr lang="pt-BR" altLang="zh-CN" dirty="0">
                <a:latin typeface="Times New Roman"/>
                <a:cs typeface="Times New Roman"/>
              </a:rPr>
              <a:t> = (</a:t>
            </a:r>
            <a:r>
              <a:rPr lang="pt-BR" altLang="zh-CN" i="1" dirty="0">
                <a:latin typeface="Times New Roman"/>
                <a:cs typeface="Times New Roman"/>
              </a:rPr>
              <a:t>C,D,E</a:t>
            </a:r>
            <a:r>
              <a:rPr lang="pt-BR" altLang="zh-CN" dirty="0">
                <a:latin typeface="Times New Roman"/>
                <a:cs typeface="Times New Roman"/>
              </a:rPr>
              <a:t>) and R</a:t>
            </a:r>
            <a:r>
              <a:rPr lang="pt-BR" altLang="zh-CN" baseline="-25000" dirty="0">
                <a:latin typeface="Times New Roman"/>
                <a:cs typeface="Times New Roman"/>
              </a:rPr>
              <a:t>3</a:t>
            </a:r>
            <a:r>
              <a:rPr lang="pt-BR" altLang="zh-CN" dirty="0">
                <a:latin typeface="Times New Roman"/>
                <a:cs typeface="Times New Roman"/>
              </a:rPr>
              <a:t> = (</a:t>
            </a:r>
            <a:r>
              <a:rPr lang="pt-BR" altLang="zh-CN" i="1" dirty="0">
                <a:latin typeface="Times New Roman"/>
                <a:cs typeface="Times New Roman"/>
              </a:rPr>
              <a:t>A,C,G</a:t>
            </a:r>
            <a:r>
              <a:rPr lang="pt-BR" altLang="zh-CN" dirty="0">
                <a:latin typeface="Times New Roman"/>
                <a:cs typeface="Times New Roman"/>
              </a:rPr>
              <a:t>).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31954F7-1E15-4236-B683-3073EFFA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8229600" cy="25488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/>
                <a:cs typeface="Times New Roman"/>
              </a:rPr>
              <a:t>Example 4: R</a:t>
            </a:r>
            <a:r>
              <a:rPr lang="en-US" altLang="zh-CN" dirty="0">
                <a:latin typeface="Times New Roman"/>
                <a:cs typeface="Times New Roman"/>
              </a:rPr>
              <a:t> = (</a:t>
            </a:r>
            <a:r>
              <a:rPr lang="en-US" altLang="zh-CN" i="1" dirty="0">
                <a:latin typeface="Times New Roman"/>
                <a:cs typeface="Times New Roman"/>
              </a:rPr>
              <a:t>A,B,C,D,E,G</a:t>
            </a:r>
            <a:r>
              <a:rPr lang="en-US" altLang="zh-CN" dirty="0">
                <a:latin typeface="Times New Roman"/>
                <a:cs typeface="Times New Roman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/>
                <a:cs typeface="Times New Roman"/>
              </a:rPr>
              <a:t>F = {</a:t>
            </a:r>
            <a:r>
              <a:rPr lang="pt-BR" altLang="zh-CN" i="1" dirty="0">
                <a:latin typeface="Times New Roman"/>
                <a:cs typeface="Times New Roman"/>
              </a:rPr>
              <a:t>AB →G, </a:t>
            </a:r>
            <a:r>
              <a:rPr lang="pt-BR" altLang="zh-CN" i="1" dirty="0">
                <a:solidFill>
                  <a:prstClr val="black"/>
                </a:solidFill>
                <a:latin typeface="Times New Roman"/>
                <a:cs typeface="Times New Roman"/>
              </a:rPr>
              <a:t>C → DE</a:t>
            </a:r>
            <a:r>
              <a:rPr lang="pt-BR" altLang="zh-CN" i="1" dirty="0">
                <a:latin typeface="Times New Roman"/>
                <a:cs typeface="Times New Roman"/>
                <a:sym typeface="Wingdings" panose="05000000000000000000" pitchFamily="2" charset="2"/>
              </a:rPr>
              <a:t>, </a:t>
            </a:r>
            <a:r>
              <a:rPr lang="pt-BR" altLang="zh-CN" i="1" dirty="0">
                <a:latin typeface="Times New Roman"/>
                <a:cs typeface="Times New Roman"/>
              </a:rPr>
              <a:t>A → B</a:t>
            </a:r>
            <a:r>
              <a:rPr lang="pt-BR" altLang="zh-CN" dirty="0">
                <a:latin typeface="Times New Roman"/>
                <a:cs typeface="Times New Roman"/>
              </a:rPr>
              <a:t>}. </a:t>
            </a:r>
            <a:endParaRPr lang="pt-BR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/>
                <a:cs typeface="Times New Roman"/>
              </a:rPr>
              <a:t>Let R</a:t>
            </a:r>
            <a:r>
              <a:rPr lang="pt-BR" altLang="zh-CN" baseline="-25000" dirty="0">
                <a:latin typeface="Times New Roman"/>
                <a:cs typeface="Times New Roman"/>
              </a:rPr>
              <a:t>1</a:t>
            </a:r>
            <a:r>
              <a:rPr lang="pt-BR" altLang="zh-CN" dirty="0">
                <a:latin typeface="Times New Roman"/>
                <a:cs typeface="Times New Roman"/>
              </a:rPr>
              <a:t> = (</a:t>
            </a:r>
            <a:r>
              <a:rPr lang="pt-BR" altLang="zh-CN" i="1" dirty="0">
                <a:latin typeface="Times New Roman"/>
                <a:cs typeface="Times New Roman"/>
              </a:rPr>
              <a:t>A,B</a:t>
            </a:r>
            <a:r>
              <a:rPr lang="pt-BR" altLang="zh-CN" dirty="0">
                <a:latin typeface="Times New Roman"/>
                <a:cs typeface="Times New Roman"/>
              </a:rPr>
              <a:t>), R</a:t>
            </a:r>
            <a:r>
              <a:rPr lang="pt-BR" altLang="zh-CN" baseline="-25000" dirty="0">
                <a:latin typeface="Times New Roman"/>
                <a:cs typeface="Times New Roman"/>
              </a:rPr>
              <a:t>2</a:t>
            </a:r>
            <a:r>
              <a:rPr lang="pt-BR" altLang="zh-CN" dirty="0">
                <a:latin typeface="Times New Roman"/>
                <a:cs typeface="Times New Roman"/>
              </a:rPr>
              <a:t> = (C, </a:t>
            </a:r>
            <a:r>
              <a:rPr lang="pt-BR" altLang="zh-CN" i="1" dirty="0">
                <a:latin typeface="Times New Roman"/>
                <a:cs typeface="Times New Roman"/>
              </a:rPr>
              <a:t>D, E</a:t>
            </a:r>
            <a:r>
              <a:rPr lang="pt-BR" altLang="zh-CN" dirty="0">
                <a:latin typeface="Times New Roman"/>
                <a:cs typeface="Times New Roman"/>
              </a:rPr>
              <a:t>) </a:t>
            </a:r>
            <a:r>
              <a:rPr lang="pt-BR" altLang="zh-CN" dirty="0" err="1">
                <a:latin typeface="Times New Roman"/>
                <a:cs typeface="Times New Roman"/>
              </a:rPr>
              <a:t>and</a:t>
            </a:r>
            <a:r>
              <a:rPr lang="pt-BR" altLang="zh-CN" dirty="0">
                <a:latin typeface="Times New Roman"/>
                <a:cs typeface="Times New Roman"/>
              </a:rPr>
              <a:t> R</a:t>
            </a:r>
            <a:r>
              <a:rPr lang="pt-BR" altLang="zh-CN" baseline="-25000" dirty="0">
                <a:latin typeface="Times New Roman"/>
                <a:cs typeface="Times New Roman"/>
              </a:rPr>
              <a:t>3</a:t>
            </a:r>
            <a:r>
              <a:rPr lang="pt-BR" altLang="zh-CN" dirty="0">
                <a:latin typeface="Times New Roman"/>
                <a:cs typeface="Times New Roman"/>
              </a:rPr>
              <a:t> = (A,</a:t>
            </a:r>
            <a:r>
              <a:rPr lang="pt-BR" altLang="zh-CN" i="1" dirty="0">
                <a:latin typeface="Times New Roman"/>
                <a:cs typeface="Times New Roman"/>
              </a:rPr>
              <a:t>C,G</a:t>
            </a:r>
            <a:r>
              <a:rPr lang="pt-BR" altLang="zh-CN" dirty="0"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4" y="3754812"/>
            <a:ext cx="2954655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A       B      C      D 	E     G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a        a        b      b	b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b       b       a      a	a 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a      b        a       b	b      a	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827493" y="3732778"/>
            <a:ext cx="2954655" cy="168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A       B      C      D 	E     G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a        a        b      b	b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b       b       a      a	a 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a       b        a       a	a       a	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409437" y="442505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09437" y="521714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0849" y="50693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3117" y="5590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81657" y="5300991"/>
            <a:ext cx="0" cy="3294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25C21C61-A6E2-4915-A836-DE80A50B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2AD46CC-9504-41FF-83FE-36DF71C69ED6}"/>
              </a:ext>
            </a:extLst>
          </p:cNvPr>
          <p:cNvSpPr txBox="1"/>
          <p:nvPr/>
        </p:nvSpPr>
        <p:spPr>
          <a:xfrm>
            <a:off x="2687686" y="3751138"/>
            <a:ext cx="2954655" cy="16866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A       B      C      D 	E     G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a        a        b      b	b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b       b       a      a	a       b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r>
              <a:rPr lang="pt-BR" altLang="zh-CN" sz="1400">
                <a:solidFill>
                  <a:prstClr val="black"/>
                </a:solidFill>
                <a:latin typeface="Times New Roman"/>
                <a:cs typeface="Times New Roman"/>
              </a:rPr>
              <a:t>   a       b        a       b	b       a	</a:t>
            </a:r>
            <a:endParaRPr lang="en-AU">
              <a:latin typeface="Times New Roman"/>
              <a:cs typeface="Times New Roman"/>
            </a:endParaRPr>
          </a:p>
        </p:txBody>
      </p:sp>
      <p:cxnSp>
        <p:nvCxnSpPr>
          <p:cNvPr id="4" name="Straight Arrow Connector 10">
            <a:extLst>
              <a:ext uri="{FF2B5EF4-FFF2-40B4-BE49-F238E27FC236}">
                <a16:creationId xmlns:a16="http://schemas.microsoft.com/office/drawing/2014/main" id="{35273A69-0439-4AE2-A649-4829B690B6EC}"/>
              </a:ext>
            </a:extLst>
          </p:cNvPr>
          <p:cNvCxnSpPr/>
          <p:nvPr/>
        </p:nvCxnSpPr>
        <p:spPr>
          <a:xfrm flipH="1">
            <a:off x="5196184" y="481982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A4387B7D-5643-4565-9A02-D25EB5F6BB09}"/>
              </a:ext>
            </a:extLst>
          </p:cNvPr>
          <p:cNvCxnSpPr/>
          <p:nvPr/>
        </p:nvCxnSpPr>
        <p:spPr>
          <a:xfrm flipH="1">
            <a:off x="5196184" y="525386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1F80C9F1-11A2-4682-A7CF-3D1F44080AA6}"/>
              </a:ext>
            </a:extLst>
          </p:cNvPr>
          <p:cNvSpPr txBox="1"/>
          <p:nvPr/>
        </p:nvSpPr>
        <p:spPr>
          <a:xfrm>
            <a:off x="4188126" y="50969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1220AD38-1AF2-43AF-8902-4798935F016A}"/>
              </a:ext>
            </a:extLst>
          </p:cNvPr>
          <p:cNvSpPr txBox="1"/>
          <p:nvPr/>
        </p:nvSpPr>
        <p:spPr>
          <a:xfrm>
            <a:off x="4192852" y="5590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D0C11422-27DF-485D-91B7-38E28B62E065}"/>
              </a:ext>
            </a:extLst>
          </p:cNvPr>
          <p:cNvCxnSpPr/>
          <p:nvPr/>
        </p:nvCxnSpPr>
        <p:spPr>
          <a:xfrm flipV="1">
            <a:off x="4340573" y="5356075"/>
            <a:ext cx="0" cy="3294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>
            <a:extLst>
              <a:ext uri="{FF2B5EF4-FFF2-40B4-BE49-F238E27FC236}">
                <a16:creationId xmlns:a16="http://schemas.microsoft.com/office/drawing/2014/main" id="{4646E1DD-DDE4-4A01-8C4E-F5094AD477D6}"/>
              </a:ext>
            </a:extLst>
          </p:cNvPr>
          <p:cNvSpPr txBox="1"/>
          <p:nvPr/>
        </p:nvSpPr>
        <p:spPr>
          <a:xfrm>
            <a:off x="4491089" y="50969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C3B3F4B9-660E-4648-BC53-7AD513A1C170}"/>
              </a:ext>
            </a:extLst>
          </p:cNvPr>
          <p:cNvSpPr txBox="1"/>
          <p:nvPr/>
        </p:nvSpPr>
        <p:spPr>
          <a:xfrm>
            <a:off x="4523358" y="5590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1A8957D2-38BC-4725-8EAA-049E54F4D9F8}"/>
              </a:ext>
            </a:extLst>
          </p:cNvPr>
          <p:cNvCxnSpPr/>
          <p:nvPr/>
        </p:nvCxnSpPr>
        <p:spPr>
          <a:xfrm flipV="1">
            <a:off x="4671079" y="5356075"/>
            <a:ext cx="0" cy="3294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" grpId="0"/>
      <p:bldP spid="8" grpId="0"/>
      <p:bldP spid="9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47" y="188640"/>
            <a:ext cx="8435280" cy="86895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decomposition into BCNF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643192" cy="20882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+mj-lt"/>
                <a:cs typeface="Times New Roman" pitchFamily="18" charset="0"/>
              </a:rPr>
              <a:t>Algorithm TO_BCNF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+mj-lt"/>
                <a:cs typeface="Times New Roman" pitchFamily="18" charset="0"/>
              </a:rPr>
              <a:t>D := {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1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,R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2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, ...R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n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+mj-lt"/>
                <a:cs typeface="Times New Roman" pitchFamily="18" charset="0"/>
              </a:rPr>
              <a:t>While</a:t>
            </a:r>
            <a:r>
              <a:rPr lang="zh-CN" altLang="en-US" sz="1800" dirty="0">
                <a:latin typeface="+mj-lt"/>
                <a:cs typeface="Times New Roman" pitchFamily="18" charset="0"/>
              </a:rPr>
              <a:t> ∃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a 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 </a:t>
            </a:r>
            <a:r>
              <a:rPr lang="zh-CN" altLang="en-US" sz="1800" dirty="0">
                <a:latin typeface="+mj-lt"/>
                <a:cs typeface="Times New Roman" pitchFamily="18" charset="0"/>
              </a:rPr>
              <a:t>∈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D and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 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is not in BCNF </a:t>
            </a:r>
            <a:r>
              <a:rPr lang="en-US" altLang="zh-CN" sz="1800" b="1" dirty="0">
                <a:latin typeface="+mj-lt"/>
                <a:cs typeface="Times New Roman" pitchFamily="18" charset="0"/>
              </a:rPr>
              <a:t>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+mj-lt"/>
                <a:cs typeface="Times New Roman" pitchFamily="18" charset="0"/>
              </a:rPr>
              <a:t>        { find a X →Y in R</a:t>
            </a:r>
            <a:r>
              <a:rPr lang="en-US" altLang="zh-CN" sz="1800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that violates BCNF;  replace 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D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by (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− Y ) and (X </a:t>
            </a:r>
            <a:r>
              <a:rPr lang="zh-CN" altLang="en-US" sz="1800" dirty="0">
                <a:latin typeface="+mj-lt"/>
                <a:cs typeface="Times New Roman" pitchFamily="18" charset="0"/>
              </a:rPr>
              <a:t>∪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Y 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356992"/>
            <a:ext cx="8568952" cy="2825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Times New Roman"/>
                <a:cs typeface="Times New Roman"/>
              </a:rPr>
              <a:t>F = {A→B,A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C, 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D, C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E, E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D, C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G}, </a:t>
            </a:r>
            <a:endParaRPr lang="en-AU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R1 = (C, D, E, G), R2 = (A, B, C, D)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R11 = (C, E, G), R12 = (E, D) due ED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R21 = (A, B, C), R22 = (C, D) because of C  D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59360" y="4572744"/>
            <a:ext cx="72008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83696" y="4500736"/>
            <a:ext cx="1152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35824" y="4500736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483496" y="5364832"/>
            <a:ext cx="29523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83496" y="536483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284984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Since a </a:t>
            </a:r>
            <a:r>
              <a:rPr lang="en-US" altLang="zh-CN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→Y  violating BCNF is not always in F,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main difficulty is to verify if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in BCNF; see the approach below: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1. For each subset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computer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violates BCNF, if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≠ ∅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− 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≠ ∅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∅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means that each F.D with X as the left hand side is trivial;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− 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∅ </a:t>
            </a:r>
            <a:r>
              <a:rPr lang="en-AU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means X is a </a:t>
            </a:r>
            <a:r>
              <a:rPr lang="en-AU" altLang="zh-CN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R</a:t>
            </a:r>
            <a:r>
              <a:rPr lang="en-AU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baseline="-25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314D1C8-3BC4-4E7D-8E25-038E726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47" y="188640"/>
            <a:ext cx="8435280" cy="86895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decomposition into BCNF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B57F3D4-7D6D-4751-8438-38B591B6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124744"/>
            <a:ext cx="7643192" cy="20882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+mj-lt"/>
                <a:cs typeface="Times New Roman" pitchFamily="18" charset="0"/>
              </a:rPr>
              <a:t>Algorithm TO_BCNF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+mj-lt"/>
                <a:cs typeface="Times New Roman" pitchFamily="18" charset="0"/>
              </a:rPr>
              <a:t>D := {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1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,R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2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, ...R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n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+mj-lt"/>
                <a:cs typeface="Times New Roman" pitchFamily="18" charset="0"/>
              </a:rPr>
              <a:t>While</a:t>
            </a:r>
            <a:r>
              <a:rPr lang="zh-CN" altLang="en-US" sz="1800" dirty="0">
                <a:latin typeface="+mj-lt"/>
                <a:cs typeface="Times New Roman" pitchFamily="18" charset="0"/>
              </a:rPr>
              <a:t> ∃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a 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 </a:t>
            </a:r>
            <a:r>
              <a:rPr lang="zh-CN" altLang="en-US" sz="1800" dirty="0">
                <a:latin typeface="+mj-lt"/>
                <a:cs typeface="Times New Roman" pitchFamily="18" charset="0"/>
              </a:rPr>
              <a:t>∈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D and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 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is not in BCNF </a:t>
            </a:r>
            <a:r>
              <a:rPr lang="en-US" altLang="zh-CN" sz="1800" b="1" dirty="0">
                <a:latin typeface="+mj-lt"/>
                <a:cs typeface="Times New Roman" pitchFamily="18" charset="0"/>
              </a:rPr>
              <a:t>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+mj-lt"/>
                <a:cs typeface="Times New Roman" pitchFamily="18" charset="0"/>
              </a:rPr>
              <a:t>        { find a X →Y in R</a:t>
            </a:r>
            <a:r>
              <a:rPr lang="en-US" altLang="zh-CN" sz="1800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that violates BCNF;  replace 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D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by (</a:t>
            </a:r>
            <a:r>
              <a:rPr lang="en-US" altLang="zh-CN" sz="1800" i="1" dirty="0">
                <a:latin typeface="+mj-lt"/>
                <a:cs typeface="Times New Roman" pitchFamily="18" charset="0"/>
              </a:rPr>
              <a:t>R</a:t>
            </a:r>
            <a:r>
              <a:rPr lang="en-US" altLang="zh-CN" sz="18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 − Y ) and (X </a:t>
            </a:r>
            <a:r>
              <a:rPr lang="zh-CN" altLang="en-US" sz="1800" dirty="0">
                <a:latin typeface="+mj-lt"/>
                <a:cs typeface="Times New Roman" pitchFamily="18" charset="0"/>
              </a:rPr>
              <a:t>∪ </a:t>
            </a:r>
            <a:r>
              <a:rPr lang="en-US" altLang="zh-CN" sz="1800" dirty="0">
                <a:latin typeface="+mj-lt"/>
                <a:cs typeface="Times New Roman" pitchFamily="18" charset="0"/>
              </a:rPr>
              <a:t>Y ); }</a:t>
            </a:r>
          </a:p>
        </p:txBody>
      </p:sp>
    </p:spTree>
    <p:extLst>
      <p:ext uri="{BB962C8B-B14F-4D97-AF65-F5344CB8AC3E}">
        <p14:creationId xmlns:p14="http://schemas.microsoft.com/office/powerpoint/2010/main" val="197905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(From Desai 6.31)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Find a BCNF decomposition of the relation scheme below: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SHIPPING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Capacity , Date , Cargo ,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F consists of: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Capacity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04056" y="116632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6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052736"/>
            <a:ext cx="7715200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Ship→ 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we decompose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SHIPPING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Date , Cargo ,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A nontrivial FD in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violates BCNF: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Only one nontrivial FD in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→ Capacity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00802" y="1510258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→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Capacity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0C73683-6107-4304-A974-4607D251FFB7}"/>
              </a:ext>
            </a:extLst>
          </p:cNvPr>
          <p:cNvSpPr txBox="1">
            <a:spLocks/>
          </p:cNvSpPr>
          <p:nvPr/>
        </p:nvSpPr>
        <p:spPr>
          <a:xfrm>
            <a:off x="504056" y="116632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not in BCNF so we must decompose it further into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Date , 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Only one nontrivial FD in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 single attribute on the right side: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→Cargo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Cargo ,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Only one nontrivial FD in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 single attribute on the right side: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This is in BCNF and the decomposition is lossless but not dependency preserving (the FD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Capacity,Cargo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 has been lost.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8104" y="1484784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→ Capacity  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C2BF175-8373-4CE0-962D-572BABF4F354}"/>
              </a:ext>
            </a:extLst>
          </p:cNvPr>
          <p:cNvSpPr txBox="1">
            <a:spLocks/>
          </p:cNvSpPr>
          <p:nvPr/>
        </p:nvSpPr>
        <p:spPr>
          <a:xfrm>
            <a:off x="504056" y="116632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41945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10 Relational Database Design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3584" y="1196752"/>
                <a:ext cx="7554840" cy="583264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Anomalies can be removed from relation designs by decomposing them until they are in a normal form.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Several problems should be investigated regarding a decomposition.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A decomposition of a relation scheme, R, is a set of relation schemes {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, . . . ,R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} such that R</a:t>
                </a:r>
                <a:r>
                  <a:rPr lang="en-US" altLang="zh-CN" sz="18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sz="1800" dirty="0">
                    <a:latin typeface="Times New Roman" pitchFamily="18" charset="0"/>
                    <a:cs typeface="Times New Roman" pitchFamily="18" charset="0"/>
                  </a:rPr>
                  <a:t>⊆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R for each </a:t>
                </a:r>
                <a:r>
                  <a:rPr lang="en-US" altLang="zh-CN" sz="18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, and   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1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altLang="zh-C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Note that in a decomposition {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, . . . ,R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}, the intersect of each pair of R</a:t>
                </a:r>
                <a:r>
                  <a:rPr lang="en-US" altLang="zh-CN" sz="18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zh-CN" sz="18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does not have to be empty.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Example: R = {A, B, C, D, E},  R</a:t>
                </a:r>
                <a:r>
                  <a:rPr lang="en-US" altLang="zh-CN" sz="1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= { A, B}, R</a:t>
                </a:r>
                <a:r>
                  <a:rPr lang="en-US" altLang="zh-CN" sz="1800" baseline="-25000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={A, C}, R</a:t>
                </a:r>
                <a:r>
                  <a:rPr lang="en-US" altLang="zh-CN" sz="1800" baseline="-25000" dirty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= {C, D, E}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A naive decomposition: each relation has only attribute.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A good decomposition should have the following two properties.</a:t>
                </a:r>
                <a:endParaRPr lang="zh-CN" alt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584" y="1196752"/>
                <a:ext cx="7554840" cy="5832648"/>
              </a:xfrm>
              <a:blipFill>
                <a:blip r:embed="rId2"/>
                <a:stretch>
                  <a:fillRect l="-1937" t="-522" r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8229600" cy="485740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Or we could have chosen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which would give us: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Capacity , Date , 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A nontrivial FD in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violates BCNF: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Ship → Capacity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 , Capacity ,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Cargo,Capacity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Only one nontrivial FD in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 single attribute on the right side: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16632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1737394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Capacity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6FAF9E-C44F-4C68-8DCC-B17CC924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DC033-D7BC-4C0F-8EAB-8C64DC9094E1}"/>
              </a:ext>
            </a:extLst>
          </p:cNvPr>
          <p:cNvSpPr txBox="1">
            <a:spLocks/>
          </p:cNvSpPr>
          <p:nvPr/>
        </p:nvSpPr>
        <p:spPr>
          <a:xfrm>
            <a:off x="755576" y="332656"/>
            <a:ext cx="8579296" cy="566124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and then from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Ship→ Capacity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Ship , Date , Cargo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Only one nontrivial FD in F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with single attribute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on the right side: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Ship , Capacity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Key: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Only one nontrivial FD 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Ship → Capacity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This is in BCNF and the decomposition is both lossless and dependency preserving.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However, there are relation schemes for which there is no lossless, dependency preserving decomposition into BCNF.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0701E5-C7F5-4101-961E-78FDB3333C5B}"/>
              </a:ext>
            </a:extLst>
          </p:cNvPr>
          <p:cNvSpPr/>
          <p:nvPr/>
        </p:nvSpPr>
        <p:spPr>
          <a:xfrm>
            <a:off x="3494636" y="5445224"/>
            <a:ext cx="288032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116E109-C67D-4816-9E2F-14435FA6EC7A}"/>
              </a:ext>
            </a:extLst>
          </p:cNvPr>
          <p:cNvCxnSpPr/>
          <p:nvPr/>
        </p:nvCxnSpPr>
        <p:spPr>
          <a:xfrm>
            <a:off x="4502748" y="5445224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52036733-DDFE-4A61-8CC2-92CED58C753C}"/>
              </a:ext>
            </a:extLst>
          </p:cNvPr>
          <p:cNvCxnSpPr/>
          <p:nvPr/>
        </p:nvCxnSpPr>
        <p:spPr>
          <a:xfrm>
            <a:off x="5438852" y="5445224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id="{A61136D2-F786-4457-83B6-F911CFA77FCA}"/>
              </a:ext>
            </a:extLst>
          </p:cNvPr>
          <p:cNvSpPr txBox="1"/>
          <p:nvPr/>
        </p:nvSpPr>
        <p:spPr>
          <a:xfrm>
            <a:off x="3854676" y="5512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BA04EB82-BE9A-4687-93E5-8FEECE97B1FF}"/>
              </a:ext>
            </a:extLst>
          </p:cNvPr>
          <p:cNvSpPr txBox="1"/>
          <p:nvPr/>
        </p:nvSpPr>
        <p:spPr>
          <a:xfrm>
            <a:off x="4842435" y="55169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581C0124-141E-46E3-89D1-4DA5F7E4F75E}"/>
              </a:ext>
            </a:extLst>
          </p:cNvPr>
          <p:cNvSpPr txBox="1"/>
          <p:nvPr/>
        </p:nvSpPr>
        <p:spPr>
          <a:xfrm>
            <a:off x="5789809" y="55331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11" name="Straight Connector 21">
            <a:extLst>
              <a:ext uri="{FF2B5EF4-FFF2-40B4-BE49-F238E27FC236}">
                <a16:creationId xmlns:a16="http://schemas.microsoft.com/office/drawing/2014/main" id="{011723C0-40D2-48CA-88CF-C3CA1CDB11F9}"/>
              </a:ext>
            </a:extLst>
          </p:cNvPr>
          <p:cNvCxnSpPr/>
          <p:nvPr/>
        </p:nvCxnSpPr>
        <p:spPr>
          <a:xfrm flipV="1">
            <a:off x="5855123" y="515719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19F783FF-0F7E-45A8-AC30-F79D3F7EB7E3}"/>
              </a:ext>
            </a:extLst>
          </p:cNvPr>
          <p:cNvCxnSpPr/>
          <p:nvPr/>
        </p:nvCxnSpPr>
        <p:spPr>
          <a:xfrm flipH="1">
            <a:off x="5152135" y="5157192"/>
            <a:ext cx="70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5">
            <a:extLst>
              <a:ext uri="{FF2B5EF4-FFF2-40B4-BE49-F238E27FC236}">
                <a16:creationId xmlns:a16="http://schemas.microsoft.com/office/drawing/2014/main" id="{4629827D-2AC3-426B-8494-5F5228B5133E}"/>
              </a:ext>
            </a:extLst>
          </p:cNvPr>
          <p:cNvCxnSpPr/>
          <p:nvPr/>
        </p:nvCxnSpPr>
        <p:spPr>
          <a:xfrm>
            <a:off x="5152135" y="515719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7">
            <a:extLst>
              <a:ext uri="{FF2B5EF4-FFF2-40B4-BE49-F238E27FC236}">
                <a16:creationId xmlns:a16="http://schemas.microsoft.com/office/drawing/2014/main" id="{F844EC02-3AB1-47B0-BBE1-CA730A3E897E}"/>
              </a:ext>
            </a:extLst>
          </p:cNvPr>
          <p:cNvCxnSpPr/>
          <p:nvPr/>
        </p:nvCxnSpPr>
        <p:spPr>
          <a:xfrm>
            <a:off x="4013534" y="5949280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9">
            <a:extLst>
              <a:ext uri="{FF2B5EF4-FFF2-40B4-BE49-F238E27FC236}">
                <a16:creationId xmlns:a16="http://schemas.microsoft.com/office/drawing/2014/main" id="{309CFA7D-E000-4990-B03D-7BD1FDBEBFA6}"/>
              </a:ext>
            </a:extLst>
          </p:cNvPr>
          <p:cNvCxnSpPr/>
          <p:nvPr/>
        </p:nvCxnSpPr>
        <p:spPr>
          <a:xfrm>
            <a:off x="4013534" y="6093296"/>
            <a:ext cx="8289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A776BADC-6B4F-4A6B-A024-244649C9BF1C}"/>
              </a:ext>
            </a:extLst>
          </p:cNvPr>
          <p:cNvCxnSpPr/>
          <p:nvPr/>
        </p:nvCxnSpPr>
        <p:spPr>
          <a:xfrm flipV="1">
            <a:off x="4842435" y="5949280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3">
            <a:extLst>
              <a:ext uri="{FF2B5EF4-FFF2-40B4-BE49-F238E27FC236}">
                <a16:creationId xmlns:a16="http://schemas.microsoft.com/office/drawing/2014/main" id="{4329B3C3-B3A5-4914-9022-890B3D30066A}"/>
              </a:ext>
            </a:extLst>
          </p:cNvPr>
          <p:cNvCxnSpPr/>
          <p:nvPr/>
        </p:nvCxnSpPr>
        <p:spPr>
          <a:xfrm>
            <a:off x="4427984" y="60932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16ADB53D-F1C3-4944-913A-58CD15AA2F02}"/>
              </a:ext>
            </a:extLst>
          </p:cNvPr>
          <p:cNvCxnSpPr/>
          <p:nvPr/>
        </p:nvCxnSpPr>
        <p:spPr>
          <a:xfrm>
            <a:off x="4427984" y="6237312"/>
            <a:ext cx="14271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7">
            <a:extLst>
              <a:ext uri="{FF2B5EF4-FFF2-40B4-BE49-F238E27FC236}">
                <a16:creationId xmlns:a16="http://schemas.microsoft.com/office/drawing/2014/main" id="{7A0298EE-2256-4217-A7B8-B9C8BAF46ED4}"/>
              </a:ext>
            </a:extLst>
          </p:cNvPr>
          <p:cNvCxnSpPr/>
          <p:nvPr/>
        </p:nvCxnSpPr>
        <p:spPr>
          <a:xfrm flipV="1">
            <a:off x="5855123" y="594928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F38D993D-587D-4DCD-B9A2-2518B93B43A5}"/>
              </a:ext>
            </a:extLst>
          </p:cNvPr>
          <p:cNvSpPr txBox="1"/>
          <p:nvPr/>
        </p:nvSpPr>
        <p:spPr>
          <a:xfrm>
            <a:off x="5652120" y="476672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Capacity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76613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Lossless and dependency-preserving decomposition into 3NF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765" y="1052736"/>
            <a:ext cx="8229600" cy="514116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lossless and dependency-preserving decomposition into 3NF is always possible.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More definitions regarding FD’s are needed.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FD’s is minimal if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1. Every FD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 is simple: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consists of a single attribute,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2. Every FD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 is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left-reduced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there is no proper subset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Y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⊂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be replaced with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Y→A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that is, there  is no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⊂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such that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((F − {X → A})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{Y → A})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3. No FD in F can be removed; that is, there is no FD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such that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(F − {X → A})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0509" y="3852935"/>
            <a:ext cx="157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/>
              <a:t>Iff</a:t>
            </a:r>
            <a:r>
              <a:rPr lang="en-AU" sz="2000" dirty="0"/>
              <a:t> F |= Y </a:t>
            </a:r>
            <a:r>
              <a:rPr lang="en-AU" sz="2000" dirty="0">
                <a:sym typeface="Wingdings" panose="05000000000000000000" pitchFamily="2" charset="2"/>
              </a:rPr>
              <a:t> A</a:t>
            </a:r>
            <a:endParaRPr lang="en-AU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26413" y="4052990"/>
            <a:ext cx="720080" cy="2000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6421" y="5085184"/>
            <a:ext cx="2160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/>
              <a:t>Iff</a:t>
            </a:r>
            <a:r>
              <a:rPr lang="en-AU" sz="2000" dirty="0"/>
              <a:t> X</a:t>
            </a:r>
            <a:r>
              <a:rPr lang="en-AU" sz="2000" dirty="0">
                <a:sym typeface="Wingdings" panose="05000000000000000000" pitchFamily="2" charset="2"/>
              </a:rPr>
              <a:t>A is inferred </a:t>
            </a:r>
          </a:p>
          <a:p>
            <a:r>
              <a:rPr lang="en-AU" sz="2000" dirty="0">
                <a:sym typeface="Wingdings" panose="05000000000000000000" pitchFamily="2" charset="2"/>
              </a:rPr>
              <a:t>From F– { XA}</a:t>
            </a:r>
            <a:endParaRPr lang="en-AU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138381" y="5229200"/>
            <a:ext cx="858040" cy="209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Computing a minimum cover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435280" cy="48531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 is a set of FD’s.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minimal cover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canonical cover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for F is a minimal set of FD’s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b="1" u="sng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600" b="1" u="sng" dirty="0" err="1">
                <a:latin typeface="Times New Roman" pitchFamily="18" charset="0"/>
                <a:cs typeface="Times New Roman" pitchFamily="18" charset="0"/>
              </a:rPr>
              <a:t>Min_Cover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Input: a set F of functional dependencies.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Output: a minimum cover of F.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Step 1: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Reduce right side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 Apply Algorithm Reduce right to F.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Step 2: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Reduce left side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 Apply Algorithm Reduce left to the output of Step 2.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Step 3: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Remove redundant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FDs. Apply Algorithm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Remove_redundency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to the output of Step 2. The   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           output is a minimum cover.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Below we detail the three Steps.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6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34888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Computing a minimum cover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831641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7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700" b="1" dirty="0" err="1">
                <a:latin typeface="Times New Roman" pitchFamily="18" charset="0"/>
                <a:cs typeface="Times New Roman" pitchFamily="18" charset="0"/>
              </a:rPr>
              <a:t>Reduce_right</a:t>
            </a:r>
            <a:endParaRPr lang="en-US" altLang="zh-CN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OUTPUT: right side reduced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For each FD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zh-CN" altLang="en-US" sz="1700" i="1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where Y =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altLang="zh-CN" sz="17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, ...,A</a:t>
            </a:r>
            <a:r>
              <a:rPr lang="en-US" altLang="zh-CN" sz="17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}, we use all X →{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 (for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1≤ </a:t>
            </a:r>
            <a:r>
              <a:rPr lang="en-US" altLang="zh-CN" sz="17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 ≤ k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 to replace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7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700" b="1" dirty="0" err="1">
                <a:latin typeface="Times New Roman" pitchFamily="18" charset="0"/>
                <a:cs typeface="Times New Roman" pitchFamily="18" charset="0"/>
              </a:rPr>
              <a:t>Reduce_left</a:t>
            </a:r>
            <a:endParaRPr lang="en-US" altLang="zh-CN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INPUT: right side reduced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OUTPUT: right and left side reduced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700" i="1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where X =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 : 1 ≤ </a:t>
            </a:r>
            <a:r>
              <a:rPr lang="en-US" altLang="zh-CN" sz="17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 ≤ k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}, do the following. For 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= 1 to k, replace X with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−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 if A</a:t>
            </a:r>
            <a:r>
              <a:rPr lang="zh-CN" altLang="en-US" sz="1700" i="1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−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en-US" altLang="zh-CN" sz="17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7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1700" b="1" dirty="0" err="1">
                <a:latin typeface="Times New Roman" pitchFamily="18" charset="0"/>
                <a:cs typeface="Times New Roman" pitchFamily="18" charset="0"/>
              </a:rPr>
              <a:t>Reduce_redundancy</a:t>
            </a:r>
            <a:endParaRPr lang="en-US" altLang="zh-CN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INPUT: right and left side reduced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OUTPUT: a minimum cover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F’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For each FD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1700" i="1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, remove it from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if: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700" i="1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7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with respect to 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− 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}}.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29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E6A10E-A0F8-48A9-BF34-75F37508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31182-01EB-46B1-BB4D-C2C70C03FBC2}"/>
              </a:ext>
            </a:extLst>
          </p:cNvPr>
          <p:cNvSpPr txBox="1">
            <a:spLocks/>
          </p:cNvSpPr>
          <p:nvPr/>
        </p:nvSpPr>
        <p:spPr>
          <a:xfrm>
            <a:off x="467544" y="15278"/>
            <a:ext cx="8229600" cy="626469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</a:rPr>
              <a:t>R = (A, B, C, D, E, G)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</a:rPr>
              <a:t>F = {A </a:t>
            </a: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BCD,  B  CDE, AC  E}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Step 1: F’ = {A  B, AC, A  D, B C, B D, B E, AC  E}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Step 2: AC  E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</a:t>
            </a:r>
            <a:r>
              <a:rPr lang="en-AU" altLang="zh-CN" sz="1800" baseline="30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{C}; thus C  E is not inferred by F’.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Hence, AC  E cannot be replaced by A  E.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</a:t>
            </a:r>
            <a:r>
              <a:rPr lang="en-AU" altLang="zh-CN" sz="1800" baseline="30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 </a:t>
            </a: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{A, B, C, D, E}; thus, A E is inferred by F’.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Hence, AC E can be replaced by A  E.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= {A B, AC, A D, A E, B C, BD, B E}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Step 3: A+|</a:t>
            </a:r>
            <a:r>
              <a:rPr lang="en-AU" altLang="zh-CN" sz="1800" baseline="-25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– {A  B}</a:t>
            </a: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{A, C, D, E}; thus AB is not inferred by F’’ –{AB}.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That is, AB is not redundant.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A+|</a:t>
            </a:r>
            <a:r>
              <a:rPr lang="en-AU" altLang="zh-CN" sz="1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– {A  C}</a:t>
            </a:r>
            <a:r>
              <a:rPr lang="en-AU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{A, B, C, D, E}; thus, A C is redundant.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we can remove AC from F’’ to obtain F’’’.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Iteratively, we can AD and AE but not the others.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</a:t>
            </a:r>
            <a:r>
              <a:rPr lang="en-AU" altLang="zh-CN" sz="18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1800" baseline="-250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min</a:t>
            </a: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={AB, BC, BD, BE}.</a:t>
            </a:r>
            <a:endParaRPr lang="en-AU" altLang="zh-CN" sz="1800" baseline="-25000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AU" altLang="zh-CN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3NF decomposition algorithm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48" y="1268760"/>
            <a:ext cx="8568952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Algorithm 3NF decomposition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1. Find a minimum cover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2. For each left side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that appears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do: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create a relation schema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... 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are all the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dependencies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as left side.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3. if none of the relation schemas contains a key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create one more relation schema that contains attributes that form a key for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See E/N Algorithm 15.4.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2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388641-5024-4683-B497-9E705F85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AC070-DB4C-4EEE-8F77-94C153830FE8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229600" cy="626469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AU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>
                <a:latin typeface="Times New Roman" pitchFamily="18" charset="0"/>
                <a:cs typeface="Times New Roman" pitchFamily="18" charset="0"/>
              </a:rPr>
              <a:t>R = (A, B, C, D, E, G)</a:t>
            </a:r>
            <a:endParaRPr lang="en-AU" altLang="zh-CN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baseline="-250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min</a:t>
            </a: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={AB, BC, BD, BE}.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Candidate key: (A, G)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baseline="-25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(A, B), R</a:t>
            </a:r>
            <a:r>
              <a:rPr lang="en-AU" altLang="zh-CN" baseline="-25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(B, C, D, 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baseline="-25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3</a:t>
            </a: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(A, G)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altLang="zh-CN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8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3NF decomposition algorithm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(From Desai 6.31)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Beginning again with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SHIPPING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relation. The functional dependencies already form a canonical cover.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• From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Ship→Capacity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derive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u="sng" dirty="0" err="1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,Capacity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• From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 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derive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u="sng" dirty="0">
                <a:latin typeface="Times New Roman" pitchFamily="18" charset="0"/>
                <a:cs typeface="Times New Roman" pitchFamily="18" charset="0"/>
              </a:rPr>
              <a:t>Ship , Date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• From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Capacity,Cargo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→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derive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u="sng" dirty="0">
                <a:latin typeface="Times New Roman" pitchFamily="18" charset="0"/>
                <a:cs typeface="Times New Roman" pitchFamily="18" charset="0"/>
              </a:rPr>
              <a:t>Capacity , Cargo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• There are no attributes not yet included and the original key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is included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74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34888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3NF decomposition algorithm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52736"/>
            <a:ext cx="828092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Another Example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: Apply the algorithm to the LOTS example given earlier.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minimal cover is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{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Property_Id→Lot_No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→ Area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City,Lot_No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Area → Price, Area → City, City →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This gives the decomposition: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u="sng" dirty="0" err="1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Lot_No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, Area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u="sng" dirty="0">
                <a:latin typeface="Times New Roman" pitchFamily="18" charset="0"/>
                <a:cs typeface="Times New Roman" pitchFamily="18" charset="0"/>
              </a:rPr>
              <a:t>City , </a:t>
            </a:r>
            <a:r>
              <a:rPr lang="en-US" altLang="zh-CN" sz="1800" i="1" u="sng" dirty="0" err="1">
                <a:latin typeface="Times New Roman" pitchFamily="18" charset="0"/>
                <a:cs typeface="Times New Roman" pitchFamily="18" charset="0"/>
              </a:rPr>
              <a:t>Lot_No</a:t>
            </a:r>
            <a:r>
              <a:rPr lang="en-US" altLang="zh-CN" sz="18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u="sng" dirty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, Price , City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R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u="sng" dirty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Exercise 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: Check that this is a lossless, dependency preserving decomposition into 3NF.</a:t>
            </a:r>
          </a:p>
          <a:p>
            <a:pPr marL="0" indent="0"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Exercise 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: Develop an algorithm for computing a key of a table R with respect to a given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of FDs.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5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 Preserving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124744"/>
                <a:ext cx="8229600" cy="478112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Definition: Two sets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G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of FD’s are equivalent if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i="1" baseline="300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= G</a:t>
                </a:r>
                <a:r>
                  <a:rPr lang="en-US" altLang="zh-CN" i="1" baseline="300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Given a decomposition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decomposition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dependency preserving with respect to F if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baseline="30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124744"/>
                <a:ext cx="8229600" cy="4781128"/>
              </a:xfrm>
              <a:blipFill>
                <a:blip r:embed="rId2"/>
                <a:stretch>
                  <a:fillRect l="-815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560840" cy="55172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redundancies are undesirable as they create the potential for update anomalies,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One way to remove such redundancies is to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normalise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 design, guided by FD’s.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BCNF removes all redundancies due to FD’s, but a dependency preserving decomposition cannot always be found,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dependency preserving, lossless decomposition into 3NF can always be found, but some redundancies may remain,</a:t>
            </a:r>
          </a:p>
          <a:p>
            <a:pPr algn="just">
              <a:lnSpc>
                <a:spcPct val="10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Even where a dependency preserving, lossless decomposition that removes all redundancies can be found, it may not be possible, for efficiency reasons, to remove all redundancies.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= { A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BC, D  EG, M  A }, R = (A, B, C, D, E, G, M, A)</a:t>
            </a:r>
          </a:p>
          <a:p>
            <a:pPr marL="0" indent="0">
              <a:buNone/>
            </a:pPr>
            <a:r>
              <a:rPr lang="en-AU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1)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Given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( A, B, C, M) and 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(C, D, E, G), </a:t>
            </a: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 A  BC, M  A},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{D  EG} </a:t>
            </a: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 =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 thus, dependency preserving</a:t>
            </a:r>
          </a:p>
          <a:p>
            <a:pPr marL="0" indent="0">
              <a:buNone/>
            </a:pPr>
            <a:r>
              <a:rPr lang="en-AU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2)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Suppose that F’ = F U {M  D}.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and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remain the same.</a:t>
            </a: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and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remain the same. </a:t>
            </a: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We need to verify if MD is inferred by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Since M</a:t>
            </a:r>
            <a:r>
              <a:rPr lang="en-AU" altLang="zh-CN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| 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F1 U F2 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{M, A, B, C}, MD is not inferred by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 F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2.</a:t>
            </a:r>
            <a:endParaRPr lang="en-AU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and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are not dependency preserving regarding F’. </a:t>
            </a:r>
          </a:p>
          <a:p>
            <a:pPr marL="0" indent="0">
              <a:buNone/>
            </a:pPr>
            <a:r>
              <a:rPr lang="en-AU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3)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F’’ = {</a:t>
            </a: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  BC, D  EG, M  A , MC, C D, M D}</a:t>
            </a:r>
          </a:p>
          <a:p>
            <a:pPr marL="0" indent="0">
              <a:buNone/>
            </a:pP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pt-BR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{A  BC, M A, M C}, F</a:t>
            </a:r>
            <a:r>
              <a:rPr lang="pt-BR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{D EG, C D}</a:t>
            </a:r>
          </a:p>
          <a:p>
            <a:pPr marL="0" indent="0">
              <a:buNone/>
            </a:pP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It can be verified that M D is inferred by F</a:t>
            </a:r>
            <a:r>
              <a:rPr lang="pt-BR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and F</a:t>
            </a:r>
            <a:r>
              <a:rPr lang="pt-BR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2. </a:t>
            </a:r>
          </a:p>
          <a:p>
            <a:pPr marL="0" indent="0">
              <a:buNone/>
            </a:pP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F’’</a:t>
            </a:r>
            <a:r>
              <a:rPr lang="pt-BR" altLang="zh-CN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r>
              <a:rPr lang="pt-BR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(</a:t>
            </a:r>
            <a:r>
              <a:rPr lang="en-AU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 F</a:t>
            </a:r>
            <a:r>
              <a:rPr lang="en-AU" altLang="zh-CN" sz="2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lang="en-AU" altLang="zh-CN" sz="26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endParaRPr lang="en-AU" altLang="zh-CN" sz="24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Hence,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and R</a:t>
            </a:r>
            <a:r>
              <a:rPr lang="en-AU" altLang="zh-CN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are dependency preserving regarding F’’. 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124744"/>
                <a:ext cx="8435280" cy="47091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second necessary property for decomposition: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decomposition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 of R is a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lossless join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decomposition with respect to a set F of FD’s if for every relation instance r that satisfies F: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/>
                      </a:rPr>
                      <m:t>𝑟</m:t>
                    </m:r>
                    <m:r>
                      <a:rPr lang="en-US" altLang="zh-CN" sz="3000" b="0" i="1" smtClean="0">
                        <a:latin typeface="Cambria Math"/>
                      </a:rPr>
                      <m:t>=</m:t>
                    </m:r>
                    <m:r>
                      <a:rPr lang="zh-CN" altLang="en-US" sz="3000" b="0" i="1" smtClean="0">
                        <a:latin typeface="Cambria Math"/>
                      </a:rPr>
                      <m:t>𝜋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en-US" altLang="zh-CN" sz="3000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a:rPr lang="en-US" altLang="zh-CN" sz="3000" b="0" i="1" smtClean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altLang="zh-CN" sz="3000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a:rPr lang="zh-CN" altLang="en-US" sz="3000" i="1">
                        <a:latin typeface="Cambria Math"/>
                      </a:rPr>
                      <m:t>𝜋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m:rPr>
                        <m:nor/>
                      </m:rPr>
                      <a:rPr lang="zh-CN" altLang="en-US">
                        <a:latin typeface="Times New Roman" pitchFamily="18" charset="0"/>
                        <a:cs typeface="Times New Roman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π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π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the decomposition is 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lossy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124744"/>
                <a:ext cx="8435280" cy="4709119"/>
              </a:xfrm>
              <a:blipFill>
                <a:blip r:embed="rId2"/>
                <a:stretch>
                  <a:fillRect l="-1880" r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196752"/>
                <a:ext cx="8229600" cy="51845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Example 2: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Suppose that we decompose the following relation:</a:t>
                </a: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With dependencies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𝑁𝑎𝑚𝑒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𝐷𝑒𝑝𝑎𝑟𝑡𝑚𝑒𝑛𝑡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𝑁𝑎𝑚𝑒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𝐴𝑑𝑣𝑖𝑠𝑜𝑟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𝐴𝑑𝑣𝑖𝑠𝑜𝑟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𝐷𝑒𝑝𝑎𝑟𝑡𝑚𝑒𝑛𝑡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into two relations: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196752"/>
                <a:ext cx="8229600" cy="5184576"/>
              </a:xfrm>
              <a:blipFill>
                <a:blip r:embed="rId2"/>
                <a:stretch>
                  <a:fillRect l="-2074" t="-2468" b="-15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90232"/>
              </p:ext>
            </p:extLst>
          </p:nvPr>
        </p:nvGraphicFramePr>
        <p:xfrm>
          <a:off x="2483768" y="2132856"/>
          <a:ext cx="424847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95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STUDENT_ADVISOR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Advisor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4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Bosky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Dulles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Hall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Duke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4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4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Baxter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Bronte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7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118904"/>
              </p:ext>
            </p:extLst>
          </p:nvPr>
        </p:nvGraphicFramePr>
        <p:xfrm>
          <a:off x="1331640" y="1412776"/>
          <a:ext cx="2952328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STUDENT_DEPARTMENT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Duke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Dulles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Baxter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80443"/>
              </p:ext>
            </p:extLst>
          </p:nvPr>
        </p:nvGraphicFramePr>
        <p:xfrm>
          <a:off x="5076056" y="1412776"/>
          <a:ext cx="281865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DEPARTMENT_ADVISOR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Advisor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Bosky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Hall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Bronte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4" y="544522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If we join these decomposed relations we get: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6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165" y="1484784"/>
            <a:ext cx="8424936" cy="4997152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This is not the same as the original relation (the tuples marked with * have been added). Thus the decomposition is </a:t>
            </a:r>
            <a:r>
              <a:rPr lang="en-US" altLang="zh-CN" sz="2600" u="sng" dirty="0" err="1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Useful theorem: The decomposition {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} of 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is lossless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the common attributes 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i="1" dirty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form a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for either 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64007"/>
              </p:ext>
            </p:extLst>
          </p:nvPr>
        </p:nvGraphicFramePr>
        <p:xfrm>
          <a:off x="2051720" y="1145272"/>
          <a:ext cx="4896543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Advisor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Clark*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Bosky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Dulles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2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Hall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Duke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Smith*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Clark*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Baxter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itchFamily="18" charset="0"/>
                          <a:cs typeface="Times New Roman" pitchFamily="18" charset="0"/>
                        </a:rPr>
                        <a:t>Bronte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804248" y="1772816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804248" y="3140968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04248" y="3933056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2620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 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Given R(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and F = {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}. The decomposition into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and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A,C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is lossless because A→ B is an FD over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so the common attribute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is a key of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720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3653</Words>
  <Application>Microsoft Office PowerPoint</Application>
  <PresentationFormat>全屏显示(4:3)</PresentationFormat>
  <Paragraphs>429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回顾</vt:lpstr>
      <vt:lpstr>Relational Database Design</vt:lpstr>
      <vt:lpstr>10 Relational Database Design</vt:lpstr>
      <vt:lpstr>Dependency Preserving</vt:lpstr>
      <vt:lpstr>Examples</vt:lpstr>
      <vt:lpstr>Lossless Join Decomposition</vt:lpstr>
      <vt:lpstr>Lossless Join Decomposition(cont)</vt:lpstr>
      <vt:lpstr>Lossless Join Decomposition(cont)</vt:lpstr>
      <vt:lpstr>Lossless Join Decomposition(cont)</vt:lpstr>
      <vt:lpstr>Lossless Join Decomposition(cont)</vt:lpstr>
      <vt:lpstr>Testing for the lossless join property</vt:lpstr>
      <vt:lpstr>Testing for the lossless join property(cont)</vt:lpstr>
      <vt:lpstr>Testing for the lossless join property(cont)</vt:lpstr>
      <vt:lpstr>Testing for the lossless join property(cont)</vt:lpstr>
      <vt:lpstr>Testing for the lossless join property(cont)</vt:lpstr>
      <vt:lpstr>Lossless decomposition into BCNF</vt:lpstr>
      <vt:lpstr>Lossless decomposition into BCNF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Lossless and dependency-preserving decomposition into 3NF</vt:lpstr>
      <vt:lpstr>Computing a minimum cover</vt:lpstr>
      <vt:lpstr>Computing a minimum cover(cont)</vt:lpstr>
      <vt:lpstr>PowerPoint 演示文稿</vt:lpstr>
      <vt:lpstr>3NF decomposition algorithm</vt:lpstr>
      <vt:lpstr>PowerPoint 演示文稿</vt:lpstr>
      <vt:lpstr>3NF decomposition algorithm(cont)</vt:lpstr>
      <vt:lpstr>3NF decomposition algorithm(cont)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Kai Wang</dc:creator>
  <cp:lastModifiedBy>Kai Wang</cp:lastModifiedBy>
  <cp:revision>111</cp:revision>
  <dcterms:created xsi:type="dcterms:W3CDTF">2019-01-02T04:33:12Z</dcterms:created>
  <dcterms:modified xsi:type="dcterms:W3CDTF">2019-03-14T11:55:55Z</dcterms:modified>
</cp:coreProperties>
</file>