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27" r:id="rId3"/>
    <p:sldId id="328" r:id="rId4"/>
    <p:sldId id="329" r:id="rId5"/>
    <p:sldId id="330" r:id="rId6"/>
    <p:sldId id="331" r:id="rId7"/>
    <p:sldId id="373" r:id="rId8"/>
    <p:sldId id="332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74" r:id="rId17"/>
    <p:sldId id="341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90" r:id="rId29"/>
    <p:sldId id="385" r:id="rId30"/>
    <p:sldId id="386" r:id="rId31"/>
    <p:sldId id="387" r:id="rId32"/>
    <p:sldId id="388" r:id="rId33"/>
    <p:sldId id="389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/>
  </p:normalViewPr>
  <p:slideViewPr>
    <p:cSldViewPr>
      <p:cViewPr varScale="1">
        <p:scale>
          <a:sx n="87" d="100"/>
          <a:sy n="87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70722-5FD7-4DCE-BE02-A417432E4078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5413-959A-4C95-8EF9-B79755B962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54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D644-3362-4C51-A0E6-E630B574D1E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FD96-9B42-47C5-BA98-4F2EA35986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03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F866CB-AA5B-4DEA-AFEF-90476BB7C2E1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  <p:sp>
        <p:nvSpPr>
          <p:cNvPr id="72708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D79073-67A9-4C30-ABF1-9F3F50E6FB47}" type="slidenum">
              <a:rPr lang="en-AU" altLang="en-US">
                <a:latin typeface="Times New Roman" charset="0"/>
              </a:rPr>
              <a:pPr/>
              <a:t>27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26B2056-4F59-4F09-BF1A-8E1D59422E32}" type="slidenum">
              <a:rPr lang="en-AU" altLang="en-US">
                <a:latin typeface="Times New Roman" pitchFamily="18" charset="0"/>
              </a:rPr>
              <a:pPr/>
              <a:t>28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BACA5A-652A-43C5-BD8A-6A467F673CE4}" type="slidenum">
              <a:rPr lang="en-AU" altLang="en-US">
                <a:latin typeface="Times New Roman" charset="0"/>
              </a:rPr>
              <a:pPr/>
              <a:t>29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5EC373-2438-4863-AA74-955C0970188A}" type="slidenum">
              <a:rPr lang="en-AU" altLang="en-US">
                <a:latin typeface="Times New Roman" charset="0"/>
              </a:rPr>
              <a:pPr/>
              <a:t>30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4124EA-4959-4DE5-9ADD-7CEA69EF7672}" type="slidenum">
              <a:rPr lang="en-AU" altLang="en-US">
                <a:latin typeface="Times New Roman" charset="0"/>
              </a:rPr>
              <a:pPr/>
              <a:t>31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DB4FF8-646A-4A12-996F-F16ECAD54655}" type="slidenum">
              <a:rPr lang="en-AU" altLang="en-US">
                <a:latin typeface="Times New Roman" charset="0"/>
              </a:rPr>
              <a:pPr/>
              <a:t>32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9E22DE-F9DE-499F-A5A8-35BEF7CEC350}" type="slidenum">
              <a:rPr lang="en-AU" altLang="en-US">
                <a:latin typeface="Times New Roman" charset="0"/>
              </a:rPr>
              <a:pPr/>
              <a:t>33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1019F1-B2AF-4C82-AF25-EB4084FEE5A4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  <p:sp>
        <p:nvSpPr>
          <p:cNvPr id="73732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B20401-5CA3-4E69-9C95-836C67261A6E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523570-A04F-4CBF-AA93-FCC8EAB81871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  <p:sp>
        <p:nvSpPr>
          <p:cNvPr id="75780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BFB364-F11F-4370-97CF-0CD894D47717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966A4C-7245-4A21-AE74-272F7C80C418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8CD831-7692-4D95-91EF-DFFEC6FF7B05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3A9B76-F49A-426D-9055-FCAD37671B00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04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7021" indent="-275777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3109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4353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5597" indent="-220622" defTabSz="93304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6840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8084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9328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50572" indent="-220622" defTabSz="93304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A28AE4-61F9-4DD9-ABEA-7D9F3C2B0951}" type="slidenum">
              <a:rPr lang="en-AU" altLang="en-US">
                <a:latin typeface="Times New Roman" charset="0"/>
              </a:rPr>
              <a:pPr/>
              <a:t>26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A38-AB07-4839-B303-4E234A11868C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9CDA-DE89-463F-BE49-5C1D35A78131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6D10-A526-4D95-9E9B-7AAB7E957CB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5B3-27A8-4F49-8D4E-0AE4D4A8D5BA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967D-A09C-4F4C-AFAF-5A4FA6611B6C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4109-E20A-4F5A-A245-9923EFD7915C}" type="datetime1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736F-E480-4908-8CF7-03FD4CAC6967}" type="datetime1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480F-3824-4D50-B84B-3EF9A3EBE191}" type="datetime1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95C-2A8B-4E97-B6F4-DAA0551D63C2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9DA1-EB28-488D-98A7-62FF302E1F2F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76B2AE2-1D54-41BD-AFCC-ED5894B5A065}" type="datetime1">
              <a:rPr lang="en-US" smtClean="0"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pPr marL="23962">
              <a:tabLst>
                <a:tab pos="1148995" algn="l"/>
              </a:tabLst>
            </a:pPr>
            <a:r>
              <a:rPr lang="en-AU" spc="1000" dirty="0">
                <a:latin typeface="Arial"/>
                <a:cs typeface="Arial"/>
              </a:rPr>
              <a:t>T</a:t>
            </a:r>
            <a:r>
              <a:rPr lang="en-AU" spc="255" dirty="0">
                <a:latin typeface="Arial"/>
                <a:cs typeface="Arial"/>
              </a:rPr>
              <a:t>ransactions,</a:t>
            </a:r>
            <a:r>
              <a:rPr lang="en-AU" dirty="0">
                <a:latin typeface="Arial"/>
                <a:cs typeface="Arial"/>
              </a:rPr>
              <a:t> </a:t>
            </a:r>
            <a:r>
              <a:rPr lang="en-AU" spc="-349" dirty="0">
                <a:latin typeface="Arial"/>
                <a:cs typeface="Arial"/>
              </a:rPr>
              <a:t> </a:t>
            </a:r>
            <a:r>
              <a:rPr lang="en-AU" spc="311" dirty="0">
                <a:latin typeface="Arial"/>
                <a:cs typeface="Arial"/>
              </a:rPr>
              <a:t>Recovery</a:t>
            </a:r>
            <a:r>
              <a:rPr lang="en-AU" dirty="0">
                <a:latin typeface="Arial"/>
                <a:cs typeface="Arial"/>
              </a:rPr>
              <a:t> </a:t>
            </a:r>
            <a:r>
              <a:rPr lang="en-AU" spc="-330" dirty="0">
                <a:latin typeface="Arial"/>
                <a:cs typeface="Arial"/>
              </a:rPr>
              <a:t> </a:t>
            </a:r>
            <a:r>
              <a:rPr lang="en-AU" spc="311" dirty="0">
                <a:latin typeface="Arial"/>
                <a:cs typeface="Arial"/>
              </a:rPr>
              <a:t>and</a:t>
            </a:r>
            <a:r>
              <a:rPr lang="en-AU" dirty="0">
                <a:latin typeface="Arial"/>
                <a:cs typeface="Arial"/>
              </a:rPr>
              <a:t> </a:t>
            </a:r>
            <a:r>
              <a:rPr lang="en-AU" spc="-330" dirty="0">
                <a:latin typeface="Arial"/>
                <a:cs typeface="Arial"/>
              </a:rPr>
              <a:t> </a:t>
            </a:r>
            <a:r>
              <a:rPr lang="en-AU" spc="302" dirty="0" smtClean="0">
                <a:latin typeface="Arial"/>
                <a:cs typeface="Arial"/>
              </a:rPr>
              <a:t>Concurrency (II)</a:t>
            </a:r>
            <a:endParaRPr lang="en-AU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400" dirty="0" smtClean="0">
                <a:solidFill>
                  <a:schemeClr val="tx1"/>
                </a:solidFill>
              </a:rPr>
              <a:t>Concurrency Control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4B18-DC51-4E12-B604-2B41EDCCFCE9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Several methods to deal with deadlocks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i="1" u="sng" dirty="0"/>
              <a:t>deadlock </a:t>
            </a:r>
            <a:r>
              <a:rPr lang="en-AU" sz="2400" i="1" u="sng" dirty="0" smtClean="0"/>
              <a:t>detection</a:t>
            </a:r>
          </a:p>
          <a:p>
            <a:pPr lvl="1"/>
            <a:r>
              <a:rPr lang="en-AU" sz="2400" dirty="0" smtClean="0"/>
              <a:t>periodically </a:t>
            </a:r>
            <a:r>
              <a:rPr lang="en-AU" sz="2400" dirty="0"/>
              <a:t>check </a:t>
            </a:r>
            <a:r>
              <a:rPr lang="en-AU" sz="2400" dirty="0" smtClean="0"/>
              <a:t>for deadlocks</a:t>
            </a:r>
            <a:r>
              <a:rPr lang="en-AU" sz="2400" dirty="0"/>
              <a:t>, abort and rollback </a:t>
            </a:r>
            <a:r>
              <a:rPr lang="en-AU" sz="2400" dirty="0" smtClean="0"/>
              <a:t>some transactions </a:t>
            </a:r>
            <a:r>
              <a:rPr lang="en-AU" sz="2400" dirty="0"/>
              <a:t>(restart them later). This is </a:t>
            </a:r>
            <a:r>
              <a:rPr lang="en-AU" sz="2400" dirty="0" smtClean="0"/>
              <a:t>a good </a:t>
            </a:r>
            <a:r>
              <a:rPr lang="en-AU" sz="2400" dirty="0"/>
              <a:t>choice if transactions are very short </a:t>
            </a:r>
            <a:r>
              <a:rPr lang="en-AU" sz="2400" dirty="0" smtClean="0"/>
              <a:t>or very </a:t>
            </a:r>
            <a:r>
              <a:rPr lang="en-AU" sz="2400" dirty="0"/>
              <a:t>independent.</a:t>
            </a:r>
          </a:p>
          <a:p>
            <a:pPr marL="0" indent="0">
              <a:buNone/>
            </a:pP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Several methods to deal with </a:t>
            </a:r>
            <a:r>
              <a:rPr lang="en-AU" sz="3600" dirty="0" smtClean="0"/>
              <a:t>deadlocks (Cont.)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i="1" u="sng" dirty="0"/>
              <a:t>deadlock prevention </a:t>
            </a:r>
            <a:r>
              <a:rPr lang="en-AU" sz="2200" dirty="0"/>
              <a:t>- Assign priorities based </a:t>
            </a:r>
            <a:r>
              <a:rPr lang="en-AU" sz="2200" dirty="0" smtClean="0"/>
              <a:t>on timestamps</a:t>
            </a:r>
            <a:r>
              <a:rPr lang="en-AU" sz="2200" dirty="0"/>
              <a:t>. Assume </a:t>
            </a:r>
            <a:r>
              <a:rPr lang="en-AU" sz="2200" dirty="0" err="1"/>
              <a:t>Ti</a:t>
            </a:r>
            <a:r>
              <a:rPr lang="en-AU" sz="2200" dirty="0"/>
              <a:t> wants a lock that </a:t>
            </a:r>
            <a:r>
              <a:rPr lang="en-AU" sz="2200" dirty="0" err="1"/>
              <a:t>Tj</a:t>
            </a:r>
            <a:r>
              <a:rPr lang="en-AU" sz="2200" dirty="0"/>
              <a:t> </a:t>
            </a:r>
            <a:r>
              <a:rPr lang="en-AU" sz="2200" dirty="0" smtClean="0"/>
              <a:t>holds. Two </a:t>
            </a:r>
            <a:r>
              <a:rPr lang="en-AU" sz="2200" dirty="0"/>
              <a:t>policies are possible</a:t>
            </a:r>
            <a:r>
              <a:rPr lang="en-AU" sz="2200" dirty="0" smtClean="0"/>
              <a:t>:</a:t>
            </a:r>
          </a:p>
          <a:p>
            <a:endParaRPr lang="en-AU" sz="2200" dirty="0"/>
          </a:p>
          <a:p>
            <a:pPr lvl="1"/>
            <a:r>
              <a:rPr lang="en-AU" sz="2000" dirty="0" smtClean="0"/>
              <a:t>Wait-Die</a:t>
            </a:r>
            <a:r>
              <a:rPr lang="en-AU" sz="2000" dirty="0"/>
              <a:t>: </a:t>
            </a:r>
            <a:r>
              <a:rPr lang="en-AU" sz="2000" dirty="0" smtClean="0"/>
              <a:t>If </a:t>
            </a:r>
            <a:r>
              <a:rPr lang="en-AU" sz="2000" dirty="0" err="1"/>
              <a:t>Ti</a:t>
            </a:r>
            <a:r>
              <a:rPr lang="en-AU" sz="2000" dirty="0"/>
              <a:t> has higher priority, </a:t>
            </a:r>
            <a:r>
              <a:rPr lang="en-AU" sz="2000" dirty="0" err="1"/>
              <a:t>Ti</a:t>
            </a:r>
            <a:r>
              <a:rPr lang="en-AU" sz="2000" dirty="0"/>
              <a:t> waits for </a:t>
            </a:r>
            <a:r>
              <a:rPr lang="en-AU" sz="2000" dirty="0" err="1" smtClean="0"/>
              <a:t>Tj</a:t>
            </a:r>
            <a:r>
              <a:rPr lang="en-AU" sz="2000" dirty="0" smtClean="0"/>
              <a:t>; otherwise </a:t>
            </a:r>
            <a:r>
              <a:rPr lang="en-AU" sz="2000" dirty="0" err="1"/>
              <a:t>Ti</a:t>
            </a:r>
            <a:r>
              <a:rPr lang="en-AU" sz="2000" dirty="0"/>
              <a:t> </a:t>
            </a:r>
            <a:r>
              <a:rPr lang="en-AU" sz="2000" dirty="0" smtClean="0"/>
              <a:t>aborts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Wound-wait</a:t>
            </a:r>
            <a:r>
              <a:rPr lang="en-AU" sz="2000" dirty="0"/>
              <a:t>: If </a:t>
            </a:r>
            <a:r>
              <a:rPr lang="en-AU" sz="2000" dirty="0" err="1"/>
              <a:t>Ti</a:t>
            </a:r>
            <a:r>
              <a:rPr lang="en-AU" sz="2000" dirty="0"/>
              <a:t> has higher priority, </a:t>
            </a:r>
            <a:r>
              <a:rPr lang="en-AU" sz="2000" dirty="0" err="1"/>
              <a:t>Tj</a:t>
            </a:r>
            <a:r>
              <a:rPr lang="en-AU" sz="2000" dirty="0"/>
              <a:t> </a:t>
            </a:r>
            <a:r>
              <a:rPr lang="en-AU" sz="2000" dirty="0" smtClean="0"/>
              <a:t>aborts; otherwise </a:t>
            </a:r>
            <a:r>
              <a:rPr lang="en-AU" sz="2000" dirty="0" err="1"/>
              <a:t>Ti</a:t>
            </a:r>
            <a:r>
              <a:rPr lang="en-AU" sz="2000" dirty="0"/>
              <a:t> waits</a:t>
            </a:r>
          </a:p>
          <a:p>
            <a:endParaRPr lang="en-AU" sz="2200" i="1" dirty="0" smtClean="0"/>
          </a:p>
          <a:p>
            <a:r>
              <a:rPr lang="en-AU" sz="2200" dirty="0" smtClean="0"/>
              <a:t>If </a:t>
            </a:r>
            <a:r>
              <a:rPr lang="en-AU" sz="2200" dirty="0"/>
              <a:t>a transaction re-starts, make sure it has its </a:t>
            </a:r>
            <a:r>
              <a:rPr lang="en-AU" sz="2200" dirty="0" smtClean="0"/>
              <a:t>original timestamp</a:t>
            </a:r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Timestamp ordering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The idea here is</a:t>
            </a:r>
            <a:r>
              <a:rPr lang="en-AU" sz="2200" dirty="0" smtClean="0"/>
              <a:t>:</a:t>
            </a:r>
          </a:p>
          <a:p>
            <a:endParaRPr lang="en-AU" sz="2200" dirty="0"/>
          </a:p>
          <a:p>
            <a:pPr lvl="1"/>
            <a:r>
              <a:rPr lang="en-AU" sz="2000" dirty="0" smtClean="0"/>
              <a:t>to </a:t>
            </a:r>
            <a:r>
              <a:rPr lang="en-AU" sz="2000" dirty="0"/>
              <a:t>assign each transaction a timestamp (e.g. start </a:t>
            </a:r>
            <a:r>
              <a:rPr lang="en-AU" sz="2000" dirty="0" smtClean="0"/>
              <a:t>time of </a:t>
            </a:r>
            <a:r>
              <a:rPr lang="en-AU" sz="2000" dirty="0"/>
              <a:t>transaction), </a:t>
            </a:r>
            <a:r>
              <a:rPr lang="en-AU" sz="2000" dirty="0" smtClean="0"/>
              <a:t>and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to </a:t>
            </a:r>
            <a:r>
              <a:rPr lang="en-AU" sz="2000" dirty="0"/>
              <a:t>ensure that the schedule used is equivalent </a:t>
            </a:r>
            <a:r>
              <a:rPr lang="en-AU" sz="2000" dirty="0" smtClean="0"/>
              <a:t>to executing </a:t>
            </a:r>
            <a:r>
              <a:rPr lang="en-AU" sz="2000" dirty="0"/>
              <a:t>the transactions in timestamp </a:t>
            </a:r>
            <a:r>
              <a:rPr lang="en-AU" sz="2000" dirty="0" smtClean="0"/>
              <a:t>order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/>
              <a:t>Each data item, X, is assigned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a </a:t>
            </a:r>
            <a:r>
              <a:rPr lang="en-AU" sz="2000" dirty="0"/>
              <a:t>read timestamp, </a:t>
            </a:r>
            <a:r>
              <a:rPr lang="en-AU" sz="2000" i="1" dirty="0"/>
              <a:t>read TS</a:t>
            </a:r>
            <a:r>
              <a:rPr lang="en-AU" sz="2000" dirty="0"/>
              <a:t>(</a:t>
            </a:r>
            <a:r>
              <a:rPr lang="en-AU" sz="2000" i="1" dirty="0"/>
              <a:t>X</a:t>
            </a:r>
            <a:r>
              <a:rPr lang="en-AU" sz="2000" dirty="0"/>
              <a:t>) - the </a:t>
            </a:r>
            <a:r>
              <a:rPr lang="en-AU" sz="2000" dirty="0" smtClean="0"/>
              <a:t>latest timestamp </a:t>
            </a:r>
            <a:r>
              <a:rPr lang="en-AU" sz="2000" dirty="0"/>
              <a:t>of a transaction that read X, </a:t>
            </a:r>
            <a:r>
              <a:rPr lang="en-AU" sz="2000" dirty="0" smtClean="0"/>
              <a:t>and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a </a:t>
            </a:r>
            <a:r>
              <a:rPr lang="en-AU" sz="2000" dirty="0"/>
              <a:t>write timestamp, </a:t>
            </a:r>
            <a:r>
              <a:rPr lang="en-AU" sz="2000" i="1" dirty="0"/>
              <a:t>write TS</a:t>
            </a:r>
            <a:r>
              <a:rPr lang="en-AU" sz="2000" dirty="0"/>
              <a:t>(</a:t>
            </a:r>
            <a:r>
              <a:rPr lang="en-AU" sz="2000" i="1" dirty="0"/>
              <a:t>X</a:t>
            </a:r>
            <a:r>
              <a:rPr lang="en-AU" sz="2000" dirty="0"/>
              <a:t>) - the </a:t>
            </a:r>
            <a:r>
              <a:rPr lang="en-AU" sz="2000" dirty="0" smtClean="0"/>
              <a:t>latest timestamp </a:t>
            </a:r>
            <a:r>
              <a:rPr lang="en-AU" sz="2000" dirty="0"/>
              <a:t>of a transaction that write 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These are used in read and write operations as </a:t>
            </a:r>
            <a:r>
              <a:rPr lang="en-AU" sz="2200" dirty="0" smtClean="0"/>
              <a:t>follows. Suppose </a:t>
            </a:r>
            <a:r>
              <a:rPr lang="en-AU" sz="2200" dirty="0"/>
              <a:t>the transaction timestamp is </a:t>
            </a:r>
            <a:r>
              <a:rPr lang="en-AU" sz="2200" i="1" dirty="0"/>
              <a:t>T</a:t>
            </a:r>
            <a:r>
              <a:rPr lang="en-AU" sz="2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99299"/>
            <a:ext cx="5791200" cy="38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b="1" dirty="0"/>
              <a:t>Thomas' write rule:</a:t>
            </a:r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02124"/>
            <a:ext cx="4715469" cy="29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4953000" cy="3657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 smtClean="0"/>
              <a:t>T</a:t>
            </a:r>
            <a:r>
              <a:rPr lang="en-AU" baseline="-25000" dirty="0" smtClean="0"/>
              <a:t>1</a:t>
            </a:r>
            <a:r>
              <a:rPr lang="en-AU" dirty="0" smtClean="0"/>
              <a:t>		T</a:t>
            </a:r>
            <a:r>
              <a:rPr lang="en-AU" baseline="-25000" dirty="0" smtClean="0"/>
              <a:t>2</a:t>
            </a:r>
            <a:r>
              <a:rPr lang="en-AU" dirty="0" smtClean="0"/>
              <a:t>		T</a:t>
            </a:r>
            <a:r>
              <a:rPr lang="en-AU" baseline="-25000" dirty="0" smtClean="0"/>
              <a:t>3</a:t>
            </a:r>
          </a:p>
          <a:p>
            <a:pPr marL="0" indent="0">
              <a:buNone/>
            </a:pPr>
            <a:r>
              <a:rPr lang="en-AU" sz="2400" dirty="0"/>
              <a:t>r</a:t>
            </a:r>
            <a:r>
              <a:rPr lang="en-AU" sz="2400" dirty="0" smtClean="0"/>
              <a:t>ead (x)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	read (y)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	write (y)</a:t>
            </a:r>
          </a:p>
          <a:p>
            <a:pPr marL="0" indent="0">
              <a:buNone/>
            </a:pPr>
            <a:r>
              <a:rPr lang="en-AU" sz="2400" dirty="0"/>
              <a:t>r</a:t>
            </a:r>
            <a:r>
              <a:rPr lang="en-AU" sz="2400" dirty="0" smtClean="0"/>
              <a:t>ead (z)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			read (z)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			write (z)</a:t>
            </a:r>
          </a:p>
          <a:p>
            <a:pPr marL="0" indent="0">
              <a:buNone/>
            </a:pPr>
            <a:r>
              <a:rPr lang="en-AU" sz="2400" dirty="0" smtClean="0"/>
              <a:t>Write (z)</a:t>
            </a:r>
            <a:r>
              <a:rPr lang="en-AU" sz="2400" dirty="0"/>
              <a:t>	</a:t>
            </a:r>
            <a:r>
              <a:rPr lang="en-AU" sz="2400" dirty="0" smtClean="0"/>
              <a:t>		             	</a:t>
            </a:r>
            <a:endParaRPr lang="en-A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928041A-54D0-4745-8314-2DAA41B04A89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4343400"/>
            <a:ext cx="190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r_TS (x) = 0 </a:t>
            </a:r>
          </a:p>
          <a:p>
            <a:r>
              <a:rPr lang="en-AU" sz="2400" dirty="0" err="1" smtClean="0"/>
              <a:t>w_TS</a:t>
            </a:r>
            <a:r>
              <a:rPr lang="en-AU" sz="2400" dirty="0" smtClean="0"/>
              <a:t>(x) = 0</a:t>
            </a:r>
          </a:p>
          <a:p>
            <a:pPr lvl="0"/>
            <a:r>
              <a:rPr lang="en-AU" sz="2400" dirty="0">
                <a:solidFill>
                  <a:prstClr val="black"/>
                </a:solidFill>
              </a:rPr>
              <a:t>r_TS </a:t>
            </a:r>
            <a:r>
              <a:rPr lang="en-AU" sz="2400" dirty="0" smtClean="0">
                <a:solidFill>
                  <a:prstClr val="black"/>
                </a:solidFill>
              </a:rPr>
              <a:t>(y) </a:t>
            </a:r>
            <a:r>
              <a:rPr lang="en-AU" sz="2400" dirty="0">
                <a:solidFill>
                  <a:prstClr val="black"/>
                </a:solidFill>
              </a:rPr>
              <a:t>= 0</a:t>
            </a:r>
          </a:p>
          <a:p>
            <a:pPr lvl="0"/>
            <a:r>
              <a:rPr lang="en-AU" sz="2400" dirty="0" err="1" smtClean="0">
                <a:solidFill>
                  <a:prstClr val="black"/>
                </a:solidFill>
              </a:rPr>
              <a:t>w_TS</a:t>
            </a:r>
            <a:r>
              <a:rPr lang="en-AU" sz="2400" dirty="0" smtClean="0">
                <a:solidFill>
                  <a:prstClr val="black"/>
                </a:solidFill>
              </a:rPr>
              <a:t>(y) </a:t>
            </a:r>
            <a:r>
              <a:rPr lang="en-AU" sz="2400" dirty="0">
                <a:solidFill>
                  <a:prstClr val="black"/>
                </a:solidFill>
              </a:rPr>
              <a:t>= 0</a:t>
            </a:r>
          </a:p>
          <a:p>
            <a:pPr lvl="0"/>
            <a:r>
              <a:rPr lang="en-AU" sz="2400" dirty="0">
                <a:solidFill>
                  <a:prstClr val="black"/>
                </a:solidFill>
              </a:rPr>
              <a:t>r_TS </a:t>
            </a:r>
            <a:r>
              <a:rPr lang="en-AU" sz="2400" dirty="0" smtClean="0">
                <a:solidFill>
                  <a:prstClr val="black"/>
                </a:solidFill>
              </a:rPr>
              <a:t>(z) </a:t>
            </a:r>
            <a:r>
              <a:rPr lang="en-AU" sz="2400" dirty="0">
                <a:solidFill>
                  <a:prstClr val="black"/>
                </a:solidFill>
              </a:rPr>
              <a:t>= 0</a:t>
            </a:r>
          </a:p>
          <a:p>
            <a:pPr lvl="0"/>
            <a:r>
              <a:rPr lang="en-AU" sz="2400" dirty="0" err="1" smtClean="0">
                <a:solidFill>
                  <a:prstClr val="black"/>
                </a:solidFill>
              </a:rPr>
              <a:t>w_TS</a:t>
            </a:r>
            <a:r>
              <a:rPr lang="en-AU" sz="2400" dirty="0" smtClean="0">
                <a:solidFill>
                  <a:prstClr val="black"/>
                </a:solidFill>
              </a:rPr>
              <a:t>(z) </a:t>
            </a:r>
            <a:r>
              <a:rPr lang="en-AU" sz="2400" dirty="0">
                <a:solidFill>
                  <a:prstClr val="black"/>
                </a:solidFill>
              </a:rPr>
              <a:t>= </a:t>
            </a:r>
            <a:r>
              <a:rPr lang="en-AU" sz="2400" dirty="0" smtClean="0">
                <a:solidFill>
                  <a:prstClr val="black"/>
                </a:solidFill>
              </a:rPr>
              <a:t>0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436517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ym typeface="Wingdings" panose="05000000000000000000" pitchFamily="2" charset="2"/>
              </a:rPr>
              <a:t> 1</a:t>
            </a:r>
            <a:endParaRPr lang="en-AU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54829" y="506855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ym typeface="Wingdings" panose="05000000000000000000" pitchFamily="2" charset="2"/>
              </a:rPr>
              <a:t> 2</a:t>
            </a:r>
            <a:endParaRPr lang="en-AU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54829" y="549756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ym typeface="Wingdings" panose="05000000000000000000" pitchFamily="2" charset="2"/>
              </a:rPr>
              <a:t> 2</a:t>
            </a:r>
            <a:endParaRPr lang="en-AU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54829" y="58629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ym typeface="Wingdings" panose="05000000000000000000" pitchFamily="2" charset="2"/>
              </a:rPr>
              <a:t> 1</a:t>
            </a:r>
            <a:endParaRPr lang="en-A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54829" y="620791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ym typeface="Wingdings" panose="05000000000000000000" pitchFamily="2" charset="2"/>
              </a:rPr>
              <a:t> 3</a:t>
            </a:r>
            <a:endParaRPr lang="en-AU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586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ym typeface="Wingdings" panose="05000000000000000000" pitchFamily="2" charset="2"/>
              </a:rPr>
              <a:t> 3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8168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/>
              <a:t>Some problems:</a:t>
            </a:r>
          </a:p>
          <a:p>
            <a:pPr lvl="1"/>
            <a:r>
              <a:rPr lang="en-AU" sz="2000" dirty="0" smtClean="0"/>
              <a:t>Cyclic </a:t>
            </a:r>
            <a:r>
              <a:rPr lang="en-AU" sz="2000" dirty="0"/>
              <a:t>restart: There is no deadlock, but a kind </a:t>
            </a:r>
            <a:r>
              <a:rPr lang="en-AU" sz="2000" dirty="0" smtClean="0"/>
              <a:t>of </a:t>
            </a:r>
            <a:r>
              <a:rPr lang="en-AU" sz="2000" dirty="0" err="1" smtClean="0"/>
              <a:t>livelock</a:t>
            </a:r>
            <a:r>
              <a:rPr lang="en-AU" sz="2000" dirty="0" smtClean="0"/>
              <a:t> </a:t>
            </a:r>
            <a:r>
              <a:rPr lang="en-AU" sz="2000" dirty="0"/>
              <a:t>can occur - some transactions may </a:t>
            </a:r>
            <a:r>
              <a:rPr lang="en-AU" sz="2000" dirty="0" smtClean="0"/>
              <a:t>be constantly </a:t>
            </a:r>
            <a:r>
              <a:rPr lang="en-AU" sz="2000" dirty="0"/>
              <a:t>aborted and restarted</a:t>
            </a:r>
            <a:r>
              <a:rPr lang="en-AU" sz="2000" dirty="0" smtClean="0"/>
              <a:t>.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Cascading </a:t>
            </a:r>
            <a:r>
              <a:rPr lang="en-AU" sz="2000" dirty="0"/>
              <a:t>rollback: When a transaction is rolled </a:t>
            </a:r>
            <a:r>
              <a:rPr lang="en-AU" sz="2000" dirty="0" smtClean="0"/>
              <a:t>back, so </a:t>
            </a:r>
            <a:r>
              <a:rPr lang="en-AU" sz="2000" dirty="0"/>
              <a:t>are any transactions which read a value written </a:t>
            </a:r>
            <a:r>
              <a:rPr lang="en-AU" sz="2000" dirty="0" smtClean="0"/>
              <a:t>by it</a:t>
            </a:r>
            <a:r>
              <a:rPr lang="en-AU" sz="2000" dirty="0"/>
              <a:t>, and any transactions which read a value written </a:t>
            </a:r>
            <a:r>
              <a:rPr lang="en-AU" sz="2000" dirty="0" smtClean="0"/>
              <a:t>by them </a:t>
            </a:r>
            <a:r>
              <a:rPr lang="en-AU" sz="2000" dirty="0"/>
              <a:t>. . . etc. This can be avoided by not </a:t>
            </a:r>
            <a:r>
              <a:rPr lang="en-AU" sz="2000" dirty="0" smtClean="0"/>
              <a:t>allowing transactions </a:t>
            </a:r>
            <a:r>
              <a:rPr lang="en-AU" sz="2000" dirty="0"/>
              <a:t>to read values written by </a:t>
            </a:r>
            <a:r>
              <a:rPr lang="en-AU" sz="2000" dirty="0" smtClean="0"/>
              <a:t>uncommitted transactions </a:t>
            </a:r>
            <a:r>
              <a:rPr lang="en-AU" sz="2000" dirty="0"/>
              <a:t>(make them wait).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Multiple-Granularity Locks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A8B0CE5-0FB7-40F3-B600-99D168EA2F9C}" type="slidenum">
              <a:rPr lang="en-AU"/>
              <a:pPr>
                <a:defRPr/>
              </a:pPr>
              <a:t>18</a:t>
            </a:fld>
            <a:endParaRPr lang="en-AU"/>
          </a:p>
        </p:txBody>
      </p:sp>
      <p:sp>
        <p:nvSpPr>
          <p:cNvPr id="18437" name="Rectangle 4"/>
          <p:cNvSpPr>
            <a:spLocks noGrp="1" noRot="1" noChangeArrowheads="1"/>
          </p:cNvSpPr>
          <p:nvPr>
            <p:ph sz="quarter" idx="1"/>
          </p:nvPr>
        </p:nvSpPr>
        <p:spPr>
          <a:xfrm>
            <a:off x="838200" y="1752600"/>
            <a:ext cx="7772400" cy="4076700"/>
          </a:xfrm>
        </p:spPr>
        <p:txBody>
          <a:bodyPr lIns="92075" tIns="46038" rIns="92075" bIns="46038"/>
          <a:lstStyle/>
          <a:p>
            <a:pPr eaLnBrk="0" hangingPunct="0"/>
            <a:r>
              <a:rPr lang="en-AU" altLang="en-US" sz="2800" smtClean="0"/>
              <a:t>Hard to decide what granularity to lock (tuples vs. pages vs. tables).</a:t>
            </a:r>
          </a:p>
          <a:p>
            <a:pPr eaLnBrk="0" hangingPunct="0"/>
            <a:r>
              <a:rPr lang="en-AU" altLang="en-US" sz="2800" smtClean="0"/>
              <a:t>Shouldn’t have to decide!</a:t>
            </a:r>
          </a:p>
          <a:p>
            <a:pPr eaLnBrk="0" hangingPunct="0"/>
            <a:r>
              <a:rPr lang="en-AU" altLang="en-US" sz="2800" smtClean="0"/>
              <a:t>Data “containers” are nested: </a:t>
            </a: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32004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8440" name="Group 13"/>
          <p:cNvGrpSpPr>
            <a:grpSpLocks/>
          </p:cNvGrpSpPr>
          <p:nvPr/>
        </p:nvGrpSpPr>
        <p:grpSpPr bwMode="auto">
          <a:xfrm>
            <a:off x="4098925" y="3998913"/>
            <a:ext cx="1420813" cy="2457450"/>
            <a:chOff x="2582" y="2519"/>
            <a:chExt cx="895" cy="1548"/>
          </a:xfrm>
        </p:grpSpPr>
        <p:sp>
          <p:nvSpPr>
            <p:cNvPr id="18443" name="Rectangle 6"/>
            <p:cNvSpPr>
              <a:spLocks noChangeArrowheads="1"/>
            </p:cNvSpPr>
            <p:nvPr/>
          </p:nvSpPr>
          <p:spPr bwMode="auto">
            <a:xfrm>
              <a:off x="2633" y="3779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Tuples</a:t>
              </a:r>
            </a:p>
          </p:txBody>
        </p:sp>
        <p:sp>
          <p:nvSpPr>
            <p:cNvPr id="18444" name="Rectangle 7"/>
            <p:cNvSpPr>
              <a:spLocks noChangeArrowheads="1"/>
            </p:cNvSpPr>
            <p:nvPr/>
          </p:nvSpPr>
          <p:spPr bwMode="auto">
            <a:xfrm>
              <a:off x="2678" y="2951"/>
              <a:ext cx="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Tables</a:t>
              </a:r>
            </a:p>
          </p:txBody>
        </p:sp>
        <p:sp>
          <p:nvSpPr>
            <p:cNvPr id="18445" name="Rectangle 8"/>
            <p:cNvSpPr>
              <a:spLocks noChangeArrowheads="1"/>
            </p:cNvSpPr>
            <p:nvPr/>
          </p:nvSpPr>
          <p:spPr bwMode="auto">
            <a:xfrm>
              <a:off x="2696" y="3311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Pages</a:t>
              </a:r>
            </a:p>
          </p:txBody>
        </p:sp>
        <p:sp>
          <p:nvSpPr>
            <p:cNvPr id="18446" name="Line 9"/>
            <p:cNvSpPr>
              <a:spLocks noChangeShapeType="1"/>
            </p:cNvSpPr>
            <p:nvPr/>
          </p:nvSpPr>
          <p:spPr bwMode="auto">
            <a:xfrm>
              <a:off x="2979" y="3184"/>
              <a:ext cx="0" cy="23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47" name="Line 10"/>
            <p:cNvSpPr>
              <a:spLocks noChangeShapeType="1"/>
            </p:cNvSpPr>
            <p:nvPr/>
          </p:nvSpPr>
          <p:spPr bwMode="auto">
            <a:xfrm>
              <a:off x="2985" y="3580"/>
              <a:ext cx="0" cy="23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48" name="Rectangle 11"/>
            <p:cNvSpPr>
              <a:spLocks noChangeArrowheads="1"/>
            </p:cNvSpPr>
            <p:nvPr/>
          </p:nvSpPr>
          <p:spPr bwMode="auto">
            <a:xfrm>
              <a:off x="2582" y="2519"/>
              <a:ext cx="8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Database</a:t>
              </a:r>
            </a:p>
          </p:txBody>
        </p:sp>
        <p:sp>
          <p:nvSpPr>
            <p:cNvPr id="18449" name="Line 12"/>
            <p:cNvSpPr>
              <a:spLocks noChangeShapeType="1"/>
            </p:cNvSpPr>
            <p:nvPr/>
          </p:nvSpPr>
          <p:spPr bwMode="auto">
            <a:xfrm>
              <a:off x="2979" y="2752"/>
              <a:ext cx="0" cy="23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8441" name="Line 14"/>
          <p:cNvSpPr>
            <a:spLocks noChangeShapeType="1"/>
          </p:cNvSpPr>
          <p:nvPr/>
        </p:nvSpPr>
        <p:spPr bwMode="auto">
          <a:xfrm>
            <a:off x="3733800" y="4344988"/>
            <a:ext cx="0" cy="15224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442" name="Rectangle 15"/>
          <p:cNvSpPr>
            <a:spLocks noChangeArrowheads="1"/>
          </p:cNvSpPr>
          <p:nvPr/>
        </p:nvSpPr>
        <p:spPr bwMode="auto">
          <a:xfrm>
            <a:off x="2346325" y="4862513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>
                <a:solidFill>
                  <a:srgbClr val="000000"/>
                </a:solidFill>
                <a:latin typeface="Book Antiqua" pitchFamily="18" charset="0"/>
              </a:rPr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40504140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en-AU"/>
              <a:t>Solution: New Lock Modes, Protocol</a:t>
            </a:r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FC184C0-0350-47DD-8B6B-577E7D07DC52}" type="slidenum">
              <a:rPr lang="en-AU"/>
              <a:pPr>
                <a:defRPr/>
              </a:pPr>
              <a:t>19</a:t>
            </a:fld>
            <a:endParaRPr lang="en-AU"/>
          </a:p>
        </p:txBody>
      </p:sp>
      <p:sp>
        <p:nvSpPr>
          <p:cNvPr id="19461" name="Rectangle 5"/>
          <p:cNvSpPr>
            <a:spLocks noGrp="1" noRot="1" noChangeArrowheads="1"/>
          </p:cNvSpPr>
          <p:nvPr>
            <p:ph sz="quarter" idx="1"/>
          </p:nvPr>
        </p:nvSpPr>
        <p:spPr>
          <a:xfrm>
            <a:off x="762000" y="1752600"/>
            <a:ext cx="7772400" cy="1219200"/>
          </a:xfrm>
        </p:spPr>
        <p:txBody>
          <a:bodyPr lIns="92075" tIns="46038" rIns="92075" bIns="46038"/>
          <a:lstStyle/>
          <a:p>
            <a:pPr eaLnBrk="0" hangingPunct="0"/>
            <a:r>
              <a:rPr lang="en-AU" altLang="en-US" sz="2400" smtClean="0"/>
              <a:t>Allow Xacts to lock at each level, but with a special protocol using new </a:t>
            </a:r>
            <a:r>
              <a:rPr lang="en-AU" altLang="en-US" sz="2400" smtClean="0">
                <a:solidFill>
                  <a:schemeClr val="accent2"/>
                </a:solidFill>
              </a:rPr>
              <a:t>“intention” locks</a:t>
            </a:r>
            <a:r>
              <a:rPr lang="en-AU" altLang="en-US" sz="2400" smtClean="0"/>
              <a:t>:</a:t>
            </a: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762000" y="2819400"/>
            <a:ext cx="4953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</a:pPr>
            <a:r>
              <a:rPr lang="en-AU" altLang="en-US" sz="2400">
                <a:latin typeface="Book Antiqua" pitchFamily="18" charset="0"/>
              </a:rPr>
              <a:t>Before locking an item, Xact must set “intention locks” on all its ancestors.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</a:pPr>
            <a:r>
              <a:rPr lang="en-AU" altLang="en-US" sz="2400">
                <a:latin typeface="Book Antiqua" pitchFamily="18" charset="0"/>
              </a:rPr>
              <a:t>For unlock, go from specific to general (i.e., bottom-up).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</a:pPr>
            <a:r>
              <a:rPr lang="en-AU" altLang="en-US" sz="2400">
                <a:solidFill>
                  <a:schemeClr val="accent2"/>
                </a:solidFill>
                <a:latin typeface="Book Antiqua" pitchFamily="18" charset="0"/>
              </a:rPr>
              <a:t>SIX mode: </a:t>
            </a:r>
            <a:r>
              <a:rPr lang="en-AU" altLang="en-US" sz="2400">
                <a:latin typeface="Book Antiqua" pitchFamily="18" charset="0"/>
              </a:rPr>
              <a:t>Like S &amp; IX at the same time.</a:t>
            </a:r>
          </a:p>
        </p:txBody>
      </p:sp>
      <p:grpSp>
        <p:nvGrpSpPr>
          <p:cNvPr id="19465" name="Group 70"/>
          <p:cNvGrpSpPr>
            <a:grpSpLocks/>
          </p:cNvGrpSpPr>
          <p:nvPr/>
        </p:nvGrpSpPr>
        <p:grpSpPr bwMode="auto">
          <a:xfrm>
            <a:off x="5795963" y="2970213"/>
            <a:ext cx="3187700" cy="3209925"/>
            <a:chOff x="3651" y="1871"/>
            <a:chExt cx="2008" cy="2022"/>
          </a:xfrm>
        </p:grpSpPr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3651" y="1885"/>
              <a:ext cx="1336" cy="133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365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8" name="Rectangle 9"/>
            <p:cNvSpPr>
              <a:spLocks noChangeArrowheads="1"/>
            </p:cNvSpPr>
            <p:nvPr/>
          </p:nvSpPr>
          <p:spPr bwMode="auto">
            <a:xfrm>
              <a:off x="365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9" name="Rectangle 10"/>
            <p:cNvSpPr>
              <a:spLocks noChangeArrowheads="1"/>
            </p:cNvSpPr>
            <p:nvPr/>
          </p:nvSpPr>
          <p:spPr bwMode="auto">
            <a:xfrm>
              <a:off x="365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Rectangle 11"/>
            <p:cNvSpPr>
              <a:spLocks noChangeArrowheads="1"/>
            </p:cNvSpPr>
            <p:nvPr/>
          </p:nvSpPr>
          <p:spPr bwMode="auto">
            <a:xfrm>
              <a:off x="365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3987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2" name="Rectangle 13"/>
            <p:cNvSpPr>
              <a:spLocks noChangeArrowheads="1"/>
            </p:cNvSpPr>
            <p:nvPr/>
          </p:nvSpPr>
          <p:spPr bwMode="auto">
            <a:xfrm>
              <a:off x="3987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3" name="Rectangle 14"/>
            <p:cNvSpPr>
              <a:spLocks noChangeArrowheads="1"/>
            </p:cNvSpPr>
            <p:nvPr/>
          </p:nvSpPr>
          <p:spPr bwMode="auto">
            <a:xfrm>
              <a:off x="3987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4" name="Rectangle 15"/>
            <p:cNvSpPr>
              <a:spLocks noChangeArrowheads="1"/>
            </p:cNvSpPr>
            <p:nvPr/>
          </p:nvSpPr>
          <p:spPr bwMode="auto">
            <a:xfrm>
              <a:off x="3987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5" name="Rectangle 16"/>
            <p:cNvSpPr>
              <a:spLocks noChangeArrowheads="1"/>
            </p:cNvSpPr>
            <p:nvPr/>
          </p:nvSpPr>
          <p:spPr bwMode="auto">
            <a:xfrm>
              <a:off x="4323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6" name="Rectangle 17"/>
            <p:cNvSpPr>
              <a:spLocks noChangeArrowheads="1"/>
            </p:cNvSpPr>
            <p:nvPr/>
          </p:nvSpPr>
          <p:spPr bwMode="auto">
            <a:xfrm>
              <a:off x="4323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7" name="Rectangle 18"/>
            <p:cNvSpPr>
              <a:spLocks noChangeArrowheads="1"/>
            </p:cNvSpPr>
            <p:nvPr/>
          </p:nvSpPr>
          <p:spPr bwMode="auto">
            <a:xfrm>
              <a:off x="4323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8" name="Rectangle 19"/>
            <p:cNvSpPr>
              <a:spLocks noChangeArrowheads="1"/>
            </p:cNvSpPr>
            <p:nvPr/>
          </p:nvSpPr>
          <p:spPr bwMode="auto">
            <a:xfrm>
              <a:off x="4323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9" name="Rectangle 20"/>
            <p:cNvSpPr>
              <a:spLocks noChangeArrowheads="1"/>
            </p:cNvSpPr>
            <p:nvPr/>
          </p:nvSpPr>
          <p:spPr bwMode="auto">
            <a:xfrm>
              <a:off x="4659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0" name="Rectangle 21"/>
            <p:cNvSpPr>
              <a:spLocks noChangeArrowheads="1"/>
            </p:cNvSpPr>
            <p:nvPr/>
          </p:nvSpPr>
          <p:spPr bwMode="auto">
            <a:xfrm>
              <a:off x="4659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1" name="Rectangle 22"/>
            <p:cNvSpPr>
              <a:spLocks noChangeArrowheads="1"/>
            </p:cNvSpPr>
            <p:nvPr/>
          </p:nvSpPr>
          <p:spPr bwMode="auto">
            <a:xfrm>
              <a:off x="4659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2" name="Rectangle 23"/>
            <p:cNvSpPr>
              <a:spLocks noChangeArrowheads="1"/>
            </p:cNvSpPr>
            <p:nvPr/>
          </p:nvSpPr>
          <p:spPr bwMode="auto">
            <a:xfrm>
              <a:off x="4659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3" name="Rectangle 24"/>
            <p:cNvSpPr>
              <a:spLocks noChangeArrowheads="1"/>
            </p:cNvSpPr>
            <p:nvPr/>
          </p:nvSpPr>
          <p:spPr bwMode="auto">
            <a:xfrm>
              <a:off x="4020" y="187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--</a:t>
              </a:r>
            </a:p>
          </p:txBody>
        </p:sp>
        <p:sp>
          <p:nvSpPr>
            <p:cNvPr id="19484" name="Rectangle 25"/>
            <p:cNvSpPr>
              <a:spLocks noChangeArrowheads="1"/>
            </p:cNvSpPr>
            <p:nvPr/>
          </p:nvSpPr>
          <p:spPr bwMode="auto">
            <a:xfrm>
              <a:off x="4356" y="1871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IS</a:t>
              </a:r>
            </a:p>
          </p:txBody>
        </p:sp>
        <p:sp>
          <p:nvSpPr>
            <p:cNvPr id="19485" name="Rectangle 26"/>
            <p:cNvSpPr>
              <a:spLocks noChangeArrowheads="1"/>
            </p:cNvSpPr>
            <p:nvPr/>
          </p:nvSpPr>
          <p:spPr bwMode="auto">
            <a:xfrm>
              <a:off x="4692" y="1871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IX</a:t>
              </a:r>
            </a:p>
          </p:txBody>
        </p:sp>
        <p:sp>
          <p:nvSpPr>
            <p:cNvPr id="19486" name="Rectangle 27"/>
            <p:cNvSpPr>
              <a:spLocks noChangeArrowheads="1"/>
            </p:cNvSpPr>
            <p:nvPr/>
          </p:nvSpPr>
          <p:spPr bwMode="auto">
            <a:xfrm>
              <a:off x="3684" y="225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--</a:t>
              </a:r>
            </a:p>
          </p:txBody>
        </p:sp>
        <p:sp>
          <p:nvSpPr>
            <p:cNvPr id="19487" name="Rectangle 28"/>
            <p:cNvSpPr>
              <a:spLocks noChangeArrowheads="1"/>
            </p:cNvSpPr>
            <p:nvPr/>
          </p:nvSpPr>
          <p:spPr bwMode="auto">
            <a:xfrm>
              <a:off x="3684" y="2591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IS</a:t>
              </a:r>
            </a:p>
          </p:txBody>
        </p:sp>
        <p:sp>
          <p:nvSpPr>
            <p:cNvPr id="19488" name="Rectangle 29"/>
            <p:cNvSpPr>
              <a:spLocks noChangeArrowheads="1"/>
            </p:cNvSpPr>
            <p:nvPr/>
          </p:nvSpPr>
          <p:spPr bwMode="auto">
            <a:xfrm>
              <a:off x="3684" y="2927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IX</a:t>
              </a:r>
            </a:p>
          </p:txBody>
        </p:sp>
        <p:sp>
          <p:nvSpPr>
            <p:cNvPr id="19489" name="Rectangle 30"/>
            <p:cNvSpPr>
              <a:spLocks noChangeArrowheads="1"/>
            </p:cNvSpPr>
            <p:nvPr/>
          </p:nvSpPr>
          <p:spPr bwMode="auto">
            <a:xfrm>
              <a:off x="4020" y="225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490" name="Rectangle 31"/>
            <p:cNvSpPr>
              <a:spLocks noChangeArrowheads="1"/>
            </p:cNvSpPr>
            <p:nvPr/>
          </p:nvSpPr>
          <p:spPr bwMode="auto">
            <a:xfrm>
              <a:off x="4020" y="2591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491" name="Rectangle 32"/>
            <p:cNvSpPr>
              <a:spLocks noChangeArrowheads="1"/>
            </p:cNvSpPr>
            <p:nvPr/>
          </p:nvSpPr>
          <p:spPr bwMode="auto">
            <a:xfrm>
              <a:off x="4020" y="2927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492" name="Rectangle 33"/>
            <p:cNvSpPr>
              <a:spLocks noChangeArrowheads="1"/>
            </p:cNvSpPr>
            <p:nvPr/>
          </p:nvSpPr>
          <p:spPr bwMode="auto">
            <a:xfrm>
              <a:off x="4356" y="225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493" name="Rectangle 34"/>
            <p:cNvSpPr>
              <a:spLocks noChangeArrowheads="1"/>
            </p:cNvSpPr>
            <p:nvPr/>
          </p:nvSpPr>
          <p:spPr bwMode="auto">
            <a:xfrm>
              <a:off x="4692" y="225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494" name="Rectangle 35"/>
            <p:cNvSpPr>
              <a:spLocks noChangeArrowheads="1"/>
            </p:cNvSpPr>
            <p:nvPr/>
          </p:nvSpPr>
          <p:spPr bwMode="auto">
            <a:xfrm>
              <a:off x="4356" y="2591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495" name="Rectangle 36"/>
            <p:cNvSpPr>
              <a:spLocks noChangeArrowheads="1"/>
            </p:cNvSpPr>
            <p:nvPr/>
          </p:nvSpPr>
          <p:spPr bwMode="auto">
            <a:xfrm>
              <a:off x="4995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6" name="Rectangle 37"/>
            <p:cNvSpPr>
              <a:spLocks noChangeArrowheads="1"/>
            </p:cNvSpPr>
            <p:nvPr/>
          </p:nvSpPr>
          <p:spPr bwMode="auto">
            <a:xfrm>
              <a:off x="4995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7" name="Rectangle 38"/>
            <p:cNvSpPr>
              <a:spLocks noChangeArrowheads="1"/>
            </p:cNvSpPr>
            <p:nvPr/>
          </p:nvSpPr>
          <p:spPr bwMode="auto">
            <a:xfrm>
              <a:off x="4995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8" name="Rectangle 39"/>
            <p:cNvSpPr>
              <a:spLocks noChangeArrowheads="1"/>
            </p:cNvSpPr>
            <p:nvPr/>
          </p:nvSpPr>
          <p:spPr bwMode="auto">
            <a:xfrm>
              <a:off x="4995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9" name="Rectangle 40"/>
            <p:cNvSpPr>
              <a:spLocks noChangeArrowheads="1"/>
            </p:cNvSpPr>
            <p:nvPr/>
          </p:nvSpPr>
          <p:spPr bwMode="auto">
            <a:xfrm>
              <a:off x="365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0" name="Rectangle 41"/>
            <p:cNvSpPr>
              <a:spLocks noChangeArrowheads="1"/>
            </p:cNvSpPr>
            <p:nvPr/>
          </p:nvSpPr>
          <p:spPr bwMode="auto">
            <a:xfrm>
              <a:off x="3987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1" name="Rectangle 42"/>
            <p:cNvSpPr>
              <a:spLocks noChangeArrowheads="1"/>
            </p:cNvSpPr>
            <p:nvPr/>
          </p:nvSpPr>
          <p:spPr bwMode="auto">
            <a:xfrm>
              <a:off x="4323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2" name="Rectangle 43"/>
            <p:cNvSpPr>
              <a:spLocks noChangeArrowheads="1"/>
            </p:cNvSpPr>
            <p:nvPr/>
          </p:nvSpPr>
          <p:spPr bwMode="auto">
            <a:xfrm>
              <a:off x="4659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3" name="Rectangle 44"/>
            <p:cNvSpPr>
              <a:spLocks noChangeArrowheads="1"/>
            </p:cNvSpPr>
            <p:nvPr/>
          </p:nvSpPr>
          <p:spPr bwMode="auto">
            <a:xfrm>
              <a:off x="4995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4" name="Rectangle 45"/>
            <p:cNvSpPr>
              <a:spLocks noChangeArrowheads="1"/>
            </p:cNvSpPr>
            <p:nvPr/>
          </p:nvSpPr>
          <p:spPr bwMode="auto">
            <a:xfrm>
              <a:off x="5331" y="188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5" name="Rectangle 46"/>
            <p:cNvSpPr>
              <a:spLocks noChangeArrowheads="1"/>
            </p:cNvSpPr>
            <p:nvPr/>
          </p:nvSpPr>
          <p:spPr bwMode="auto">
            <a:xfrm>
              <a:off x="5331" y="2221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6" name="Rectangle 47"/>
            <p:cNvSpPr>
              <a:spLocks noChangeArrowheads="1"/>
            </p:cNvSpPr>
            <p:nvPr/>
          </p:nvSpPr>
          <p:spPr bwMode="auto">
            <a:xfrm>
              <a:off x="5331" y="2557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7" name="Rectangle 48"/>
            <p:cNvSpPr>
              <a:spLocks noChangeArrowheads="1"/>
            </p:cNvSpPr>
            <p:nvPr/>
          </p:nvSpPr>
          <p:spPr bwMode="auto">
            <a:xfrm>
              <a:off x="5331" y="2893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8" name="Rectangle 49"/>
            <p:cNvSpPr>
              <a:spLocks noChangeArrowheads="1"/>
            </p:cNvSpPr>
            <p:nvPr/>
          </p:nvSpPr>
          <p:spPr bwMode="auto">
            <a:xfrm>
              <a:off x="5331" y="3229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9" name="Rectangle 50"/>
            <p:cNvSpPr>
              <a:spLocks noChangeArrowheads="1"/>
            </p:cNvSpPr>
            <p:nvPr/>
          </p:nvSpPr>
          <p:spPr bwMode="auto">
            <a:xfrm>
              <a:off x="5028" y="1871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S</a:t>
              </a:r>
            </a:p>
          </p:txBody>
        </p:sp>
        <p:sp>
          <p:nvSpPr>
            <p:cNvPr id="19510" name="Rectangle 51"/>
            <p:cNvSpPr>
              <a:spLocks noChangeArrowheads="1"/>
            </p:cNvSpPr>
            <p:nvPr/>
          </p:nvSpPr>
          <p:spPr bwMode="auto">
            <a:xfrm>
              <a:off x="5364" y="187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X</a:t>
              </a:r>
            </a:p>
          </p:txBody>
        </p:sp>
        <p:sp>
          <p:nvSpPr>
            <p:cNvPr id="19511" name="Rectangle 52"/>
            <p:cNvSpPr>
              <a:spLocks noChangeArrowheads="1"/>
            </p:cNvSpPr>
            <p:nvPr/>
          </p:nvSpPr>
          <p:spPr bwMode="auto">
            <a:xfrm>
              <a:off x="365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2" name="Rectangle 53"/>
            <p:cNvSpPr>
              <a:spLocks noChangeArrowheads="1"/>
            </p:cNvSpPr>
            <p:nvPr/>
          </p:nvSpPr>
          <p:spPr bwMode="auto">
            <a:xfrm>
              <a:off x="3987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3" name="Rectangle 54"/>
            <p:cNvSpPr>
              <a:spLocks noChangeArrowheads="1"/>
            </p:cNvSpPr>
            <p:nvPr/>
          </p:nvSpPr>
          <p:spPr bwMode="auto">
            <a:xfrm>
              <a:off x="4323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4" name="Rectangle 55"/>
            <p:cNvSpPr>
              <a:spLocks noChangeArrowheads="1"/>
            </p:cNvSpPr>
            <p:nvPr/>
          </p:nvSpPr>
          <p:spPr bwMode="auto">
            <a:xfrm>
              <a:off x="4659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5" name="Rectangle 56"/>
            <p:cNvSpPr>
              <a:spLocks noChangeArrowheads="1"/>
            </p:cNvSpPr>
            <p:nvPr/>
          </p:nvSpPr>
          <p:spPr bwMode="auto">
            <a:xfrm>
              <a:off x="4995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6" name="Rectangle 57"/>
            <p:cNvSpPr>
              <a:spLocks noChangeArrowheads="1"/>
            </p:cNvSpPr>
            <p:nvPr/>
          </p:nvSpPr>
          <p:spPr bwMode="auto">
            <a:xfrm>
              <a:off x="5331" y="3565"/>
              <a:ext cx="328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7" name="Rectangle 58"/>
            <p:cNvSpPr>
              <a:spLocks noChangeArrowheads="1"/>
            </p:cNvSpPr>
            <p:nvPr/>
          </p:nvSpPr>
          <p:spPr bwMode="auto">
            <a:xfrm>
              <a:off x="4020" y="326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518" name="Rectangle 59"/>
            <p:cNvSpPr>
              <a:spLocks noChangeArrowheads="1"/>
            </p:cNvSpPr>
            <p:nvPr/>
          </p:nvSpPr>
          <p:spPr bwMode="auto">
            <a:xfrm>
              <a:off x="4020" y="3551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519" name="Rectangle 60"/>
            <p:cNvSpPr>
              <a:spLocks noChangeArrowheads="1"/>
            </p:cNvSpPr>
            <p:nvPr/>
          </p:nvSpPr>
          <p:spPr bwMode="auto">
            <a:xfrm>
              <a:off x="3684" y="3263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S</a:t>
              </a:r>
            </a:p>
          </p:txBody>
        </p:sp>
        <p:sp>
          <p:nvSpPr>
            <p:cNvPr id="19520" name="Rectangle 61"/>
            <p:cNvSpPr>
              <a:spLocks noChangeArrowheads="1"/>
            </p:cNvSpPr>
            <p:nvPr/>
          </p:nvSpPr>
          <p:spPr bwMode="auto">
            <a:xfrm>
              <a:off x="3684" y="359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latin typeface="Book Antiqua" pitchFamily="18" charset="0"/>
                </a:rPr>
                <a:t>X</a:t>
              </a:r>
            </a:p>
          </p:txBody>
        </p:sp>
        <p:sp>
          <p:nvSpPr>
            <p:cNvPr id="19521" name="Rectangle 62"/>
            <p:cNvSpPr>
              <a:spLocks noChangeArrowheads="1"/>
            </p:cNvSpPr>
            <p:nvPr/>
          </p:nvSpPr>
          <p:spPr bwMode="auto">
            <a:xfrm>
              <a:off x="5076" y="225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522" name="Rectangle 63"/>
            <p:cNvSpPr>
              <a:spLocks noChangeArrowheads="1"/>
            </p:cNvSpPr>
            <p:nvPr/>
          </p:nvSpPr>
          <p:spPr bwMode="auto">
            <a:xfrm>
              <a:off x="5412" y="2255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523" name="Rectangle 64"/>
            <p:cNvSpPr>
              <a:spLocks noChangeArrowheads="1"/>
            </p:cNvSpPr>
            <p:nvPr/>
          </p:nvSpPr>
          <p:spPr bwMode="auto">
            <a:xfrm>
              <a:off x="5076" y="2591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524" name="Rectangle 65"/>
            <p:cNvSpPr>
              <a:spLocks noChangeArrowheads="1"/>
            </p:cNvSpPr>
            <p:nvPr/>
          </p:nvSpPr>
          <p:spPr bwMode="auto">
            <a:xfrm>
              <a:off x="4356" y="326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525" name="Rectangle 66"/>
            <p:cNvSpPr>
              <a:spLocks noChangeArrowheads="1"/>
            </p:cNvSpPr>
            <p:nvPr/>
          </p:nvSpPr>
          <p:spPr bwMode="auto">
            <a:xfrm>
              <a:off x="4692" y="2591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526" name="Rectangle 67"/>
            <p:cNvSpPr>
              <a:spLocks noChangeArrowheads="1"/>
            </p:cNvSpPr>
            <p:nvPr/>
          </p:nvSpPr>
          <p:spPr bwMode="auto">
            <a:xfrm>
              <a:off x="4356" y="2927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527" name="Rectangle 68"/>
            <p:cNvSpPr>
              <a:spLocks noChangeArrowheads="1"/>
            </p:cNvSpPr>
            <p:nvPr/>
          </p:nvSpPr>
          <p:spPr bwMode="auto">
            <a:xfrm>
              <a:off x="4692" y="2927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19528" name="Rectangle 69"/>
            <p:cNvSpPr>
              <a:spLocks noChangeArrowheads="1"/>
            </p:cNvSpPr>
            <p:nvPr/>
          </p:nvSpPr>
          <p:spPr bwMode="auto">
            <a:xfrm>
              <a:off x="5076" y="326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 sz="2400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5765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Concurrency Control </a:t>
            </a:r>
            <a:r>
              <a:rPr lang="en-AU" sz="3600" dirty="0"/>
              <a:t>M</a:t>
            </a:r>
            <a:r>
              <a:rPr lang="en-AU" sz="3600" dirty="0" smtClean="0"/>
              <a:t>ethods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b="1" dirty="0"/>
              <a:t>Locking </a:t>
            </a:r>
            <a:r>
              <a:rPr lang="en-AU" sz="2400" b="1" dirty="0" smtClean="0"/>
              <a:t>Mechanism</a:t>
            </a:r>
          </a:p>
          <a:p>
            <a:endParaRPr lang="en-AU" sz="2400" b="1" dirty="0" smtClean="0"/>
          </a:p>
          <a:p>
            <a:pPr marL="400050" lvl="1" indent="0">
              <a:buNone/>
            </a:pPr>
            <a:r>
              <a:rPr lang="en-AU" sz="2400" dirty="0"/>
              <a:t>The idea of locking some data item </a:t>
            </a:r>
            <a:r>
              <a:rPr lang="en-AU" sz="2400" i="1" dirty="0"/>
              <a:t>X </a:t>
            </a:r>
            <a:r>
              <a:rPr lang="en-AU" sz="2400" dirty="0"/>
              <a:t>is to:</a:t>
            </a:r>
          </a:p>
          <a:p>
            <a:pPr lvl="2"/>
            <a:r>
              <a:rPr lang="en-AU" sz="2000" dirty="0" smtClean="0"/>
              <a:t>give </a:t>
            </a:r>
            <a:r>
              <a:rPr lang="en-AU" sz="2000" dirty="0"/>
              <a:t>a transaction exclusive use of the data item </a:t>
            </a:r>
            <a:r>
              <a:rPr lang="en-AU" sz="2000" i="1" dirty="0"/>
              <a:t>X</a:t>
            </a:r>
            <a:r>
              <a:rPr lang="en-AU" sz="2000" dirty="0"/>
              <a:t>,</a:t>
            </a:r>
          </a:p>
          <a:p>
            <a:pPr lvl="2"/>
            <a:r>
              <a:rPr lang="en-AU" sz="2000" dirty="0" smtClean="0"/>
              <a:t>do </a:t>
            </a:r>
            <a:r>
              <a:rPr lang="en-AU" sz="2000" dirty="0"/>
              <a:t>not restrict the access of other data items</a:t>
            </a:r>
            <a:r>
              <a:rPr lang="en-AU" sz="2000" dirty="0" smtClean="0"/>
              <a:t>.</a:t>
            </a:r>
          </a:p>
          <a:p>
            <a:pPr lvl="1"/>
            <a:endParaRPr lang="en-AU" sz="2400" dirty="0"/>
          </a:p>
          <a:p>
            <a:pPr marL="400050" lvl="1" indent="0">
              <a:buNone/>
            </a:pPr>
            <a:r>
              <a:rPr lang="en-AU" sz="2400" dirty="0"/>
              <a:t>This prevents one transaction from changing a data </a:t>
            </a:r>
            <a:r>
              <a:rPr lang="en-AU" sz="2400" dirty="0" smtClean="0"/>
              <a:t>item currently </a:t>
            </a:r>
            <a:r>
              <a:rPr lang="en-AU" sz="2400" dirty="0"/>
              <a:t>being used in another transaction</a:t>
            </a:r>
            <a:r>
              <a:rPr lang="en-AU" sz="2400" dirty="0" smtClean="0"/>
              <a:t>.</a:t>
            </a:r>
          </a:p>
          <a:p>
            <a:pPr marL="400050" lvl="1" indent="0">
              <a:buNone/>
            </a:pPr>
            <a:endParaRPr lang="en-AU" sz="2400" dirty="0">
              <a:cs typeface="Times New Roman" pitchFamily="18" charset="0"/>
            </a:endParaRPr>
          </a:p>
          <a:p>
            <a:r>
              <a:rPr lang="en-AU" sz="2400" dirty="0"/>
              <a:t>We will discuss a simple locking scheme which locks individual items, using read and write locks </a:t>
            </a:r>
            <a:endParaRPr lang="en-AU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Multiple Granularity Lock Protocol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8863322-60C8-41BB-9DCF-18081B306AF4}" type="slidenum">
              <a:rPr lang="en-AU"/>
              <a:pPr>
                <a:defRPr/>
              </a:pPr>
              <a:t>20</a:t>
            </a:fld>
            <a:endParaRPr lang="en-AU"/>
          </a:p>
        </p:txBody>
      </p:sp>
      <p:sp>
        <p:nvSpPr>
          <p:cNvPr id="2048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533400" y="1752600"/>
            <a:ext cx="8229600" cy="3352800"/>
          </a:xfrm>
        </p:spPr>
        <p:txBody>
          <a:bodyPr lIns="92075" tIns="46038" rIns="92075" bIns="46038"/>
          <a:lstStyle/>
          <a:p>
            <a:pPr eaLnBrk="0" hangingPunct="0"/>
            <a:r>
              <a:rPr lang="en-AU" altLang="en-US" sz="2400" smtClean="0"/>
              <a:t>Each Xact starts from the root of the hierarchy.</a:t>
            </a:r>
          </a:p>
          <a:p>
            <a:pPr eaLnBrk="0" hangingPunct="0"/>
            <a:r>
              <a:rPr lang="en-AU" altLang="en-US" sz="2400" smtClean="0"/>
              <a:t>To get S or X lock on a node, must hold IS or IX on parent node.</a:t>
            </a:r>
          </a:p>
          <a:p>
            <a:pPr lvl="1" eaLnBrk="0" hangingPunct="0"/>
            <a:r>
              <a:rPr lang="en-AU" altLang="en-US" smtClean="0"/>
              <a:t>What if Xact holds SIX on parent? S on parent?</a:t>
            </a:r>
          </a:p>
          <a:p>
            <a:pPr eaLnBrk="0" hangingPunct="0"/>
            <a:r>
              <a:rPr lang="en-AU" altLang="en-US" sz="2400" smtClean="0"/>
              <a:t>To get X or IX or SIX on a node, must hold IX or SIX on parent node.</a:t>
            </a:r>
          </a:p>
          <a:p>
            <a:pPr eaLnBrk="0" hangingPunct="0"/>
            <a:r>
              <a:rPr lang="en-AU" altLang="en-US" sz="2400" smtClean="0"/>
              <a:t>Must release locks in bottom-up order.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609600" y="4953000"/>
            <a:ext cx="8072438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>
                <a:latin typeface="Book Antiqua" pitchFamily="18" charset="0"/>
              </a:rPr>
              <a:t>Protocol is correct in that it is equivalent to directly setting</a:t>
            </a:r>
          </a:p>
          <a:p>
            <a:r>
              <a:rPr lang="en-AU" altLang="en-US" sz="2400">
                <a:latin typeface="Book Antiqua" pitchFamily="18" charset="0"/>
              </a:rPr>
              <a:t>locks at the leaf levels of the hierarchy.</a:t>
            </a:r>
          </a:p>
        </p:txBody>
      </p:sp>
    </p:spTree>
    <p:extLst>
      <p:ext uri="{BB962C8B-B14F-4D97-AF65-F5344CB8AC3E}">
        <p14:creationId xmlns:p14="http://schemas.microsoft.com/office/powerpoint/2010/main" val="6610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dirty="0" smtClean="0"/>
              <a:t>Examples</a:t>
            </a:r>
          </a:p>
        </p:txBody>
      </p:sp>
      <p:sp>
        <p:nvSpPr>
          <p:cNvPr id="7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FA932EEA-CEE7-4D9D-A09F-1EC4DB9BC06D}" type="slidenum">
              <a:rPr lang="en-AU"/>
              <a:pPr>
                <a:defRPr/>
              </a:pPr>
              <a:t>21</a:t>
            </a:fld>
            <a:endParaRPr lang="en-AU"/>
          </a:p>
        </p:txBody>
      </p:sp>
      <p:sp>
        <p:nvSpPr>
          <p:cNvPr id="21509" name="Rectangle 5"/>
          <p:cNvSpPr>
            <a:spLocks noGrp="1" noRot="1" noChangeArrowheads="1"/>
          </p:cNvSpPr>
          <p:nvPr>
            <p:ph sz="quarter" idx="1"/>
          </p:nvPr>
        </p:nvSpPr>
        <p:spPr>
          <a:xfrm>
            <a:off x="304800" y="1249439"/>
            <a:ext cx="6096000" cy="50292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 eaLnBrk="0" hangingPunct="0"/>
            <a:r>
              <a:rPr lang="en-AU" altLang="en-US" sz="2400" dirty="0" smtClean="0"/>
              <a:t>T1 scans R, and updates a few tuples:</a:t>
            </a:r>
          </a:p>
          <a:p>
            <a:pPr lvl="1" eaLnBrk="0" hangingPunct="0"/>
            <a:r>
              <a:rPr lang="en-AU" altLang="en-US" dirty="0" smtClean="0"/>
              <a:t>T1 gets an SIX lock on R, then repeatedly gets an S lock on tuples of R, and occasionally upgrades to X on the tuples.</a:t>
            </a:r>
          </a:p>
          <a:p>
            <a:pPr eaLnBrk="0" hangingPunct="0"/>
            <a:r>
              <a:rPr lang="en-AU" altLang="en-US" sz="2400" dirty="0" smtClean="0"/>
              <a:t>T2 uses an index to read only part of R:</a:t>
            </a:r>
          </a:p>
          <a:p>
            <a:pPr lvl="1" eaLnBrk="0" hangingPunct="0"/>
            <a:r>
              <a:rPr lang="en-AU" altLang="en-US" dirty="0" smtClean="0"/>
              <a:t>T2 gets an IS lock on R, and </a:t>
            </a:r>
            <a:r>
              <a:rPr lang="en-AU" altLang="en-US" dirty="0" smtClean="0"/>
              <a:t>repeatedly gets </a:t>
            </a:r>
            <a:r>
              <a:rPr lang="en-AU" altLang="en-US" dirty="0" smtClean="0"/>
              <a:t>an S lock on tuples of R.</a:t>
            </a:r>
          </a:p>
          <a:p>
            <a:pPr eaLnBrk="0" hangingPunct="0"/>
            <a:r>
              <a:rPr lang="en-AU" altLang="en-US" sz="2400" dirty="0" smtClean="0"/>
              <a:t>T3 reads all of R:</a:t>
            </a:r>
          </a:p>
          <a:p>
            <a:pPr lvl="1" eaLnBrk="0" hangingPunct="0"/>
            <a:r>
              <a:rPr lang="en-AU" altLang="en-US" dirty="0" smtClean="0"/>
              <a:t>T3 gets an S lock on R. </a:t>
            </a:r>
          </a:p>
          <a:p>
            <a:pPr lvl="1" eaLnBrk="0" hangingPunct="0"/>
            <a:r>
              <a:rPr lang="en-AU" altLang="en-US" dirty="0" smtClean="0"/>
              <a:t>OR, T3 could behave like T2; can                                      use </a:t>
            </a:r>
            <a:r>
              <a:rPr lang="en-AU" altLang="en-US" dirty="0" smtClean="0">
                <a:solidFill>
                  <a:schemeClr val="accent2"/>
                </a:solidFill>
              </a:rPr>
              <a:t>lock escalation</a:t>
            </a:r>
            <a:r>
              <a:rPr lang="en-AU" altLang="en-US" dirty="0" smtClean="0"/>
              <a:t> to decide which.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512" name="Group 69"/>
          <p:cNvGrpSpPr>
            <a:grpSpLocks/>
          </p:cNvGrpSpPr>
          <p:nvPr/>
        </p:nvGrpSpPr>
        <p:grpSpPr bwMode="auto">
          <a:xfrm>
            <a:off x="6525998" y="2674221"/>
            <a:ext cx="2368550" cy="2459037"/>
            <a:chOff x="4132" y="2507"/>
            <a:chExt cx="1492" cy="1549"/>
          </a:xfrm>
        </p:grpSpPr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4132" y="2507"/>
              <a:ext cx="982" cy="98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4132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5" name="Rectangle 8"/>
            <p:cNvSpPr>
              <a:spLocks noChangeArrowheads="1"/>
            </p:cNvSpPr>
            <p:nvPr/>
          </p:nvSpPr>
          <p:spPr bwMode="auto">
            <a:xfrm>
              <a:off x="4132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6" name="Rectangle 9"/>
            <p:cNvSpPr>
              <a:spLocks noChangeArrowheads="1"/>
            </p:cNvSpPr>
            <p:nvPr/>
          </p:nvSpPr>
          <p:spPr bwMode="auto">
            <a:xfrm>
              <a:off x="4132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4132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8" name="Rectangle 11"/>
            <p:cNvSpPr>
              <a:spLocks noChangeArrowheads="1"/>
            </p:cNvSpPr>
            <p:nvPr/>
          </p:nvSpPr>
          <p:spPr bwMode="auto">
            <a:xfrm>
              <a:off x="4380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4380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0" name="Rectangle 13"/>
            <p:cNvSpPr>
              <a:spLocks noChangeArrowheads="1"/>
            </p:cNvSpPr>
            <p:nvPr/>
          </p:nvSpPr>
          <p:spPr bwMode="auto">
            <a:xfrm>
              <a:off x="4380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1" name="Rectangle 14"/>
            <p:cNvSpPr>
              <a:spLocks noChangeArrowheads="1"/>
            </p:cNvSpPr>
            <p:nvPr/>
          </p:nvSpPr>
          <p:spPr bwMode="auto">
            <a:xfrm>
              <a:off x="4380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2" name="Rectangle 15"/>
            <p:cNvSpPr>
              <a:spLocks noChangeArrowheads="1"/>
            </p:cNvSpPr>
            <p:nvPr/>
          </p:nvSpPr>
          <p:spPr bwMode="auto">
            <a:xfrm>
              <a:off x="4627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3" name="Rectangle 16"/>
            <p:cNvSpPr>
              <a:spLocks noChangeArrowheads="1"/>
            </p:cNvSpPr>
            <p:nvPr/>
          </p:nvSpPr>
          <p:spPr bwMode="auto">
            <a:xfrm>
              <a:off x="4627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4" name="Rectangle 17"/>
            <p:cNvSpPr>
              <a:spLocks noChangeArrowheads="1"/>
            </p:cNvSpPr>
            <p:nvPr/>
          </p:nvSpPr>
          <p:spPr bwMode="auto">
            <a:xfrm>
              <a:off x="4627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5" name="Rectangle 18"/>
            <p:cNvSpPr>
              <a:spLocks noChangeArrowheads="1"/>
            </p:cNvSpPr>
            <p:nvPr/>
          </p:nvSpPr>
          <p:spPr bwMode="auto">
            <a:xfrm>
              <a:off x="4627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6" name="Rectangle 19"/>
            <p:cNvSpPr>
              <a:spLocks noChangeArrowheads="1"/>
            </p:cNvSpPr>
            <p:nvPr/>
          </p:nvSpPr>
          <p:spPr bwMode="auto">
            <a:xfrm>
              <a:off x="4875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7" name="Rectangle 20"/>
            <p:cNvSpPr>
              <a:spLocks noChangeArrowheads="1"/>
            </p:cNvSpPr>
            <p:nvPr/>
          </p:nvSpPr>
          <p:spPr bwMode="auto">
            <a:xfrm>
              <a:off x="4875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8" name="Rectangle 21"/>
            <p:cNvSpPr>
              <a:spLocks noChangeArrowheads="1"/>
            </p:cNvSpPr>
            <p:nvPr/>
          </p:nvSpPr>
          <p:spPr bwMode="auto">
            <a:xfrm>
              <a:off x="4875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9" name="Rectangle 22"/>
            <p:cNvSpPr>
              <a:spLocks noChangeArrowheads="1"/>
            </p:cNvSpPr>
            <p:nvPr/>
          </p:nvSpPr>
          <p:spPr bwMode="auto">
            <a:xfrm>
              <a:off x="4875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0" name="Rectangle 23"/>
            <p:cNvSpPr>
              <a:spLocks noChangeArrowheads="1"/>
            </p:cNvSpPr>
            <p:nvPr/>
          </p:nvSpPr>
          <p:spPr bwMode="auto">
            <a:xfrm>
              <a:off x="4403" y="254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--</a:t>
              </a:r>
            </a:p>
          </p:txBody>
        </p:sp>
        <p:sp>
          <p:nvSpPr>
            <p:cNvPr id="21531" name="Rectangle 24"/>
            <p:cNvSpPr>
              <a:spLocks noChangeArrowheads="1"/>
            </p:cNvSpPr>
            <p:nvPr/>
          </p:nvSpPr>
          <p:spPr bwMode="auto">
            <a:xfrm>
              <a:off x="4651" y="2545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IS</a:t>
              </a:r>
            </a:p>
          </p:txBody>
        </p:sp>
        <p:sp>
          <p:nvSpPr>
            <p:cNvPr id="21532" name="Rectangle 25"/>
            <p:cNvSpPr>
              <a:spLocks noChangeArrowheads="1"/>
            </p:cNvSpPr>
            <p:nvPr/>
          </p:nvSpPr>
          <p:spPr bwMode="auto">
            <a:xfrm>
              <a:off x="4899" y="2545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IX</a:t>
              </a:r>
            </a:p>
          </p:txBody>
        </p:sp>
        <p:sp>
          <p:nvSpPr>
            <p:cNvPr id="21533" name="Rectangle 26"/>
            <p:cNvSpPr>
              <a:spLocks noChangeArrowheads="1"/>
            </p:cNvSpPr>
            <p:nvPr/>
          </p:nvSpPr>
          <p:spPr bwMode="auto">
            <a:xfrm>
              <a:off x="4157" y="283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--</a:t>
              </a:r>
            </a:p>
          </p:txBody>
        </p:sp>
        <p:sp>
          <p:nvSpPr>
            <p:cNvPr id="21534" name="Rectangle 27"/>
            <p:cNvSpPr>
              <a:spLocks noChangeArrowheads="1"/>
            </p:cNvSpPr>
            <p:nvPr/>
          </p:nvSpPr>
          <p:spPr bwMode="auto">
            <a:xfrm>
              <a:off x="4157" y="3078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IS</a:t>
              </a:r>
            </a:p>
          </p:txBody>
        </p:sp>
        <p:sp>
          <p:nvSpPr>
            <p:cNvPr id="21535" name="Rectangle 28"/>
            <p:cNvSpPr>
              <a:spLocks noChangeArrowheads="1"/>
            </p:cNvSpPr>
            <p:nvPr/>
          </p:nvSpPr>
          <p:spPr bwMode="auto">
            <a:xfrm>
              <a:off x="4157" y="3327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IX</a:t>
              </a:r>
            </a:p>
          </p:txBody>
        </p:sp>
        <p:sp>
          <p:nvSpPr>
            <p:cNvPr id="21536" name="Rectangle 29"/>
            <p:cNvSpPr>
              <a:spLocks noChangeArrowheads="1"/>
            </p:cNvSpPr>
            <p:nvPr/>
          </p:nvSpPr>
          <p:spPr bwMode="auto">
            <a:xfrm>
              <a:off x="4403" y="282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37" name="Rectangle 30"/>
            <p:cNvSpPr>
              <a:spLocks noChangeArrowheads="1"/>
            </p:cNvSpPr>
            <p:nvPr/>
          </p:nvSpPr>
          <p:spPr bwMode="auto">
            <a:xfrm>
              <a:off x="4403" y="3078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38" name="Rectangle 31"/>
            <p:cNvSpPr>
              <a:spLocks noChangeArrowheads="1"/>
            </p:cNvSpPr>
            <p:nvPr/>
          </p:nvSpPr>
          <p:spPr bwMode="auto">
            <a:xfrm>
              <a:off x="4403" y="332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39" name="Rectangle 32"/>
            <p:cNvSpPr>
              <a:spLocks noChangeArrowheads="1"/>
            </p:cNvSpPr>
            <p:nvPr/>
          </p:nvSpPr>
          <p:spPr bwMode="auto">
            <a:xfrm>
              <a:off x="4651" y="282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40" name="Rectangle 33"/>
            <p:cNvSpPr>
              <a:spLocks noChangeArrowheads="1"/>
            </p:cNvSpPr>
            <p:nvPr/>
          </p:nvSpPr>
          <p:spPr bwMode="auto">
            <a:xfrm>
              <a:off x="4899" y="282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41" name="Rectangle 34"/>
            <p:cNvSpPr>
              <a:spLocks noChangeArrowheads="1"/>
            </p:cNvSpPr>
            <p:nvPr/>
          </p:nvSpPr>
          <p:spPr bwMode="auto">
            <a:xfrm>
              <a:off x="4651" y="3078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42" name="Rectangle 35"/>
            <p:cNvSpPr>
              <a:spLocks noChangeArrowheads="1"/>
            </p:cNvSpPr>
            <p:nvPr/>
          </p:nvSpPr>
          <p:spPr bwMode="auto">
            <a:xfrm>
              <a:off x="5122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3" name="Rectangle 36"/>
            <p:cNvSpPr>
              <a:spLocks noChangeArrowheads="1"/>
            </p:cNvSpPr>
            <p:nvPr/>
          </p:nvSpPr>
          <p:spPr bwMode="auto">
            <a:xfrm>
              <a:off x="5122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4" name="Rectangle 37"/>
            <p:cNvSpPr>
              <a:spLocks noChangeArrowheads="1"/>
            </p:cNvSpPr>
            <p:nvPr/>
          </p:nvSpPr>
          <p:spPr bwMode="auto">
            <a:xfrm>
              <a:off x="5122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5" name="Rectangle 38"/>
            <p:cNvSpPr>
              <a:spLocks noChangeArrowheads="1"/>
            </p:cNvSpPr>
            <p:nvPr/>
          </p:nvSpPr>
          <p:spPr bwMode="auto">
            <a:xfrm>
              <a:off x="5122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6" name="Rectangle 39"/>
            <p:cNvSpPr>
              <a:spLocks noChangeArrowheads="1"/>
            </p:cNvSpPr>
            <p:nvPr/>
          </p:nvSpPr>
          <p:spPr bwMode="auto">
            <a:xfrm>
              <a:off x="4132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7" name="Rectangle 40"/>
            <p:cNvSpPr>
              <a:spLocks noChangeArrowheads="1"/>
            </p:cNvSpPr>
            <p:nvPr/>
          </p:nvSpPr>
          <p:spPr bwMode="auto">
            <a:xfrm>
              <a:off x="4380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8" name="Rectangle 41"/>
            <p:cNvSpPr>
              <a:spLocks noChangeArrowheads="1"/>
            </p:cNvSpPr>
            <p:nvPr/>
          </p:nvSpPr>
          <p:spPr bwMode="auto">
            <a:xfrm>
              <a:off x="4627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9" name="Rectangle 42"/>
            <p:cNvSpPr>
              <a:spLocks noChangeArrowheads="1"/>
            </p:cNvSpPr>
            <p:nvPr/>
          </p:nvSpPr>
          <p:spPr bwMode="auto">
            <a:xfrm>
              <a:off x="4875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0" name="Rectangle 43"/>
            <p:cNvSpPr>
              <a:spLocks noChangeArrowheads="1"/>
            </p:cNvSpPr>
            <p:nvPr/>
          </p:nvSpPr>
          <p:spPr bwMode="auto">
            <a:xfrm>
              <a:off x="5122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1" name="Rectangle 44"/>
            <p:cNvSpPr>
              <a:spLocks noChangeArrowheads="1"/>
            </p:cNvSpPr>
            <p:nvPr/>
          </p:nvSpPr>
          <p:spPr bwMode="auto">
            <a:xfrm>
              <a:off x="5369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2" name="Rectangle 45"/>
            <p:cNvSpPr>
              <a:spLocks noChangeArrowheads="1"/>
            </p:cNvSpPr>
            <p:nvPr/>
          </p:nvSpPr>
          <p:spPr bwMode="auto">
            <a:xfrm>
              <a:off x="5369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3" name="Rectangle 46"/>
            <p:cNvSpPr>
              <a:spLocks noChangeArrowheads="1"/>
            </p:cNvSpPr>
            <p:nvPr/>
          </p:nvSpPr>
          <p:spPr bwMode="auto">
            <a:xfrm>
              <a:off x="5369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4" name="Rectangle 47"/>
            <p:cNvSpPr>
              <a:spLocks noChangeArrowheads="1"/>
            </p:cNvSpPr>
            <p:nvPr/>
          </p:nvSpPr>
          <p:spPr bwMode="auto">
            <a:xfrm>
              <a:off x="5369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5" name="Rectangle 48"/>
            <p:cNvSpPr>
              <a:spLocks noChangeArrowheads="1"/>
            </p:cNvSpPr>
            <p:nvPr/>
          </p:nvSpPr>
          <p:spPr bwMode="auto">
            <a:xfrm>
              <a:off x="5369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6" name="Rectangle 49"/>
            <p:cNvSpPr>
              <a:spLocks noChangeArrowheads="1"/>
            </p:cNvSpPr>
            <p:nvPr/>
          </p:nvSpPr>
          <p:spPr bwMode="auto">
            <a:xfrm>
              <a:off x="5146" y="2545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S</a:t>
              </a:r>
            </a:p>
          </p:txBody>
        </p:sp>
        <p:sp>
          <p:nvSpPr>
            <p:cNvPr id="21557" name="Rectangle 50"/>
            <p:cNvSpPr>
              <a:spLocks noChangeArrowheads="1"/>
            </p:cNvSpPr>
            <p:nvPr/>
          </p:nvSpPr>
          <p:spPr bwMode="auto">
            <a:xfrm>
              <a:off x="5394" y="254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X</a:t>
              </a:r>
            </a:p>
          </p:txBody>
        </p:sp>
        <p:sp>
          <p:nvSpPr>
            <p:cNvPr id="21558" name="Rectangle 51"/>
            <p:cNvSpPr>
              <a:spLocks noChangeArrowheads="1"/>
            </p:cNvSpPr>
            <p:nvPr/>
          </p:nvSpPr>
          <p:spPr bwMode="auto">
            <a:xfrm>
              <a:off x="4132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9" name="Rectangle 52"/>
            <p:cNvSpPr>
              <a:spLocks noChangeArrowheads="1"/>
            </p:cNvSpPr>
            <p:nvPr/>
          </p:nvSpPr>
          <p:spPr bwMode="auto">
            <a:xfrm>
              <a:off x="4380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0" name="Rectangle 53"/>
            <p:cNvSpPr>
              <a:spLocks noChangeArrowheads="1"/>
            </p:cNvSpPr>
            <p:nvPr/>
          </p:nvSpPr>
          <p:spPr bwMode="auto">
            <a:xfrm>
              <a:off x="4627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1" name="Rectangle 54"/>
            <p:cNvSpPr>
              <a:spLocks noChangeArrowheads="1"/>
            </p:cNvSpPr>
            <p:nvPr/>
          </p:nvSpPr>
          <p:spPr bwMode="auto">
            <a:xfrm>
              <a:off x="4875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2" name="Rectangle 55"/>
            <p:cNvSpPr>
              <a:spLocks noChangeArrowheads="1"/>
            </p:cNvSpPr>
            <p:nvPr/>
          </p:nvSpPr>
          <p:spPr bwMode="auto">
            <a:xfrm>
              <a:off x="5122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3" name="Rectangle 56"/>
            <p:cNvSpPr>
              <a:spLocks noChangeArrowheads="1"/>
            </p:cNvSpPr>
            <p:nvPr/>
          </p:nvSpPr>
          <p:spPr bwMode="auto">
            <a:xfrm>
              <a:off x="5369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4" name="Rectangle 57"/>
            <p:cNvSpPr>
              <a:spLocks noChangeArrowheads="1"/>
            </p:cNvSpPr>
            <p:nvPr/>
          </p:nvSpPr>
          <p:spPr bwMode="auto">
            <a:xfrm>
              <a:off x="4403" y="357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65" name="Rectangle 58"/>
            <p:cNvSpPr>
              <a:spLocks noChangeArrowheads="1"/>
            </p:cNvSpPr>
            <p:nvPr/>
          </p:nvSpPr>
          <p:spPr bwMode="auto">
            <a:xfrm>
              <a:off x="4403" y="378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66" name="Rectangle 59"/>
            <p:cNvSpPr>
              <a:spLocks noChangeArrowheads="1"/>
            </p:cNvSpPr>
            <p:nvPr/>
          </p:nvSpPr>
          <p:spPr bwMode="auto">
            <a:xfrm>
              <a:off x="4157" y="357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S</a:t>
              </a:r>
            </a:p>
          </p:txBody>
        </p:sp>
        <p:sp>
          <p:nvSpPr>
            <p:cNvPr id="21567" name="Rectangle 60"/>
            <p:cNvSpPr>
              <a:spLocks noChangeArrowheads="1"/>
            </p:cNvSpPr>
            <p:nvPr/>
          </p:nvSpPr>
          <p:spPr bwMode="auto">
            <a:xfrm>
              <a:off x="4157" y="382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latin typeface="Book Antiqua" pitchFamily="18" charset="0"/>
                </a:rPr>
                <a:t>X</a:t>
              </a:r>
            </a:p>
          </p:txBody>
        </p:sp>
        <p:sp>
          <p:nvSpPr>
            <p:cNvPr id="21568" name="Rectangle 61"/>
            <p:cNvSpPr>
              <a:spLocks noChangeArrowheads="1"/>
            </p:cNvSpPr>
            <p:nvPr/>
          </p:nvSpPr>
          <p:spPr bwMode="auto">
            <a:xfrm>
              <a:off x="5182" y="282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69" name="Rectangle 62"/>
            <p:cNvSpPr>
              <a:spLocks noChangeArrowheads="1"/>
            </p:cNvSpPr>
            <p:nvPr/>
          </p:nvSpPr>
          <p:spPr bwMode="auto">
            <a:xfrm>
              <a:off x="5429" y="282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70" name="Rectangle 63"/>
            <p:cNvSpPr>
              <a:spLocks noChangeArrowheads="1"/>
            </p:cNvSpPr>
            <p:nvPr/>
          </p:nvSpPr>
          <p:spPr bwMode="auto">
            <a:xfrm>
              <a:off x="5182" y="3078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71" name="Rectangle 64"/>
            <p:cNvSpPr>
              <a:spLocks noChangeArrowheads="1"/>
            </p:cNvSpPr>
            <p:nvPr/>
          </p:nvSpPr>
          <p:spPr bwMode="auto">
            <a:xfrm>
              <a:off x="4651" y="357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72" name="Rectangle 65"/>
            <p:cNvSpPr>
              <a:spLocks noChangeArrowheads="1"/>
            </p:cNvSpPr>
            <p:nvPr/>
          </p:nvSpPr>
          <p:spPr bwMode="auto">
            <a:xfrm>
              <a:off x="4899" y="3078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73" name="Rectangle 66"/>
            <p:cNvSpPr>
              <a:spLocks noChangeArrowheads="1"/>
            </p:cNvSpPr>
            <p:nvPr/>
          </p:nvSpPr>
          <p:spPr bwMode="auto">
            <a:xfrm>
              <a:off x="4651" y="332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74" name="Rectangle 67"/>
            <p:cNvSpPr>
              <a:spLocks noChangeArrowheads="1"/>
            </p:cNvSpPr>
            <p:nvPr/>
          </p:nvSpPr>
          <p:spPr bwMode="auto">
            <a:xfrm>
              <a:off x="4899" y="332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  <p:sp>
          <p:nvSpPr>
            <p:cNvPr id="21575" name="Rectangle 68"/>
            <p:cNvSpPr>
              <a:spLocks noChangeArrowheads="1"/>
            </p:cNvSpPr>
            <p:nvPr/>
          </p:nvSpPr>
          <p:spPr bwMode="auto">
            <a:xfrm>
              <a:off x="5185" y="356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AU" altLang="en-US">
                  <a:solidFill>
                    <a:srgbClr val="CF0E30"/>
                  </a:solidFill>
                  <a:latin typeface="Symbol" pitchFamily="18" charset="2"/>
                </a:rPr>
                <a:t>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1118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  <a:noFill/>
        </p:spPr>
        <p:txBody>
          <a:bodyPr lIns="92075" tIns="46038" rIns="92075" bIns="46038">
            <a:normAutofit/>
          </a:bodyPr>
          <a:lstStyle/>
          <a:p>
            <a:pPr eaLnBrk="0" hangingPunct="0"/>
            <a:r>
              <a:rPr lang="en-AU" altLang="en-US" sz="3200" dirty="0" smtClean="0"/>
              <a:t>Dynamic Databases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0699D0C-4019-461C-91BD-E36E1C2E0039}" type="slidenum">
              <a:rPr lang="en-AU"/>
              <a:pPr>
                <a:defRPr/>
              </a:pPr>
              <a:t>22</a:t>
            </a:fld>
            <a:endParaRPr lang="en-AU"/>
          </a:p>
        </p:txBody>
      </p:sp>
      <p:sp>
        <p:nvSpPr>
          <p:cNvPr id="22533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609600" y="1703614"/>
            <a:ext cx="7772400" cy="4392386"/>
          </a:xfrm>
        </p:spPr>
        <p:txBody>
          <a:bodyPr lIns="92075" tIns="46038" rIns="92075" bIns="46038">
            <a:normAutofit fontScale="92500"/>
          </a:bodyPr>
          <a:lstStyle/>
          <a:p>
            <a:pPr eaLnBrk="0" hangingPunct="0"/>
            <a:r>
              <a:rPr lang="en-AU" altLang="en-US" sz="2400" dirty="0" smtClean="0"/>
              <a:t>If we relax the assumption that the DB is a fixed collection of objects, even Strict 2PL will not assure </a:t>
            </a:r>
            <a:r>
              <a:rPr lang="en-AU" altLang="en-US" sz="2400" dirty="0" err="1" smtClean="0"/>
              <a:t>serializability</a:t>
            </a:r>
            <a:r>
              <a:rPr lang="en-AU" altLang="en-US" sz="2400" dirty="0" smtClean="0"/>
              <a:t>:</a:t>
            </a:r>
          </a:p>
          <a:p>
            <a:pPr lvl="1" eaLnBrk="0" hangingPunct="0"/>
            <a:r>
              <a:rPr lang="en-AU" altLang="en-US" dirty="0" smtClean="0"/>
              <a:t>T1 locks all pages containing sailor records with </a:t>
            </a:r>
            <a:r>
              <a:rPr lang="en-AU" altLang="en-US" i="1" dirty="0" smtClean="0"/>
              <a:t>rating</a:t>
            </a:r>
            <a:r>
              <a:rPr lang="en-AU" altLang="en-US" dirty="0" smtClean="0"/>
              <a:t> = 1, and finds </a:t>
            </a:r>
            <a:r>
              <a:rPr lang="en-AU" altLang="en-US" u="sng" dirty="0" smtClean="0">
                <a:solidFill>
                  <a:schemeClr val="accent2"/>
                </a:solidFill>
              </a:rPr>
              <a:t>oldest</a:t>
            </a:r>
            <a:r>
              <a:rPr lang="en-AU" altLang="en-US" dirty="0" smtClean="0">
                <a:solidFill>
                  <a:schemeClr val="accent2"/>
                </a:solidFill>
              </a:rPr>
              <a:t> </a:t>
            </a:r>
            <a:r>
              <a:rPr lang="en-AU" altLang="en-US" dirty="0" smtClean="0"/>
              <a:t>sailor (say, </a:t>
            </a:r>
            <a:r>
              <a:rPr lang="en-AU" altLang="en-US" i="1" dirty="0" smtClean="0"/>
              <a:t>age</a:t>
            </a:r>
            <a:r>
              <a:rPr lang="en-AU" altLang="en-US" dirty="0" smtClean="0"/>
              <a:t> = 71).</a:t>
            </a:r>
          </a:p>
          <a:p>
            <a:pPr lvl="1" eaLnBrk="0" hangingPunct="0"/>
            <a:r>
              <a:rPr lang="en-AU" altLang="en-US" dirty="0" smtClean="0"/>
              <a:t>Next, T2 inserts a new sailor; </a:t>
            </a:r>
            <a:r>
              <a:rPr lang="en-AU" altLang="en-US" i="1" dirty="0" smtClean="0"/>
              <a:t>rating</a:t>
            </a:r>
            <a:r>
              <a:rPr lang="en-AU" altLang="en-US" dirty="0" smtClean="0"/>
              <a:t> = 1, </a:t>
            </a:r>
            <a:r>
              <a:rPr lang="en-AU" altLang="en-US" i="1" dirty="0" smtClean="0"/>
              <a:t>age</a:t>
            </a:r>
            <a:r>
              <a:rPr lang="en-AU" altLang="en-US" dirty="0" smtClean="0"/>
              <a:t> = 96.</a:t>
            </a:r>
          </a:p>
          <a:p>
            <a:pPr lvl="1" eaLnBrk="0" hangingPunct="0"/>
            <a:r>
              <a:rPr lang="en-AU" altLang="en-US" dirty="0" smtClean="0"/>
              <a:t>T2 also deletes oldest sailor with rating = 2 (and, say, </a:t>
            </a:r>
            <a:r>
              <a:rPr lang="en-AU" altLang="en-US" i="1" dirty="0" smtClean="0"/>
              <a:t>age</a:t>
            </a:r>
            <a:r>
              <a:rPr lang="en-AU" altLang="en-US" dirty="0" smtClean="0"/>
              <a:t> = 80), and commits.</a:t>
            </a:r>
          </a:p>
          <a:p>
            <a:pPr lvl="1" eaLnBrk="0" hangingPunct="0"/>
            <a:r>
              <a:rPr lang="en-AU" altLang="en-US" dirty="0" smtClean="0"/>
              <a:t>T1 now locks all pages containing sailor records with </a:t>
            </a:r>
            <a:r>
              <a:rPr lang="en-AU" altLang="en-US" i="1" dirty="0" smtClean="0"/>
              <a:t>rating</a:t>
            </a:r>
            <a:r>
              <a:rPr lang="en-AU" altLang="en-US" dirty="0" smtClean="0"/>
              <a:t> = 2, and finds </a:t>
            </a:r>
            <a:r>
              <a:rPr lang="en-AU" altLang="en-US" u="sng" dirty="0" smtClean="0">
                <a:solidFill>
                  <a:schemeClr val="accent2"/>
                </a:solidFill>
              </a:rPr>
              <a:t>oldest</a:t>
            </a:r>
            <a:r>
              <a:rPr lang="en-AU" altLang="en-US" dirty="0" smtClean="0"/>
              <a:t> (say, </a:t>
            </a:r>
            <a:r>
              <a:rPr lang="en-AU" altLang="en-US" i="1" dirty="0" smtClean="0"/>
              <a:t>age</a:t>
            </a:r>
            <a:r>
              <a:rPr lang="en-AU" altLang="en-US" dirty="0" smtClean="0"/>
              <a:t> = 63).</a:t>
            </a:r>
          </a:p>
          <a:p>
            <a:pPr eaLnBrk="0" hangingPunct="0"/>
            <a:r>
              <a:rPr lang="en-AU" altLang="en-US" sz="2400" dirty="0" smtClean="0"/>
              <a:t>No consistent DB </a:t>
            </a:r>
            <a:r>
              <a:rPr lang="en-AU" altLang="en-US" sz="2400" dirty="0" smtClean="0"/>
              <a:t>state; however T1 </a:t>
            </a:r>
            <a:r>
              <a:rPr lang="en-AU" altLang="en-US" sz="2400" dirty="0" smtClean="0"/>
              <a:t>“</a:t>
            </a:r>
            <a:r>
              <a:rPr lang="en-AU" altLang="en-US" sz="2400" dirty="0" smtClean="0"/>
              <a:t>correctly” gets through!</a:t>
            </a:r>
            <a:endParaRPr lang="en-AU" altLang="en-US" sz="2400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7713" y="838200"/>
            <a:ext cx="8064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latin typeface="Book Antiqua" pitchFamily="18" charset="0"/>
              </a:rPr>
              <a:t>Sailors (</a:t>
            </a:r>
            <a:r>
              <a:rPr lang="en-US" altLang="en-US" i="1" u="sng" dirty="0" err="1">
                <a:latin typeface="Book Antiqua" pitchFamily="18" charset="0"/>
              </a:rPr>
              <a:t>sid</a:t>
            </a:r>
            <a:r>
              <a:rPr lang="en-US" altLang="en-US" u="sng" dirty="0">
                <a:latin typeface="Book Antiqua" pitchFamily="18" charset="0"/>
              </a:rPr>
              <a:t>: integer</a:t>
            </a:r>
            <a:r>
              <a:rPr lang="en-US" altLang="en-US" dirty="0">
                <a:latin typeface="Book Antiqua" pitchFamily="18" charset="0"/>
              </a:rPr>
              <a:t>, </a:t>
            </a:r>
            <a:r>
              <a:rPr lang="en-US" altLang="en-US" i="1" dirty="0" err="1">
                <a:latin typeface="Book Antiqua" pitchFamily="18" charset="0"/>
              </a:rPr>
              <a:t>sname</a:t>
            </a:r>
            <a:r>
              <a:rPr lang="en-US" altLang="en-US" dirty="0">
                <a:latin typeface="Book Antiqua" pitchFamily="18" charset="0"/>
              </a:rPr>
              <a:t>: string, </a:t>
            </a:r>
            <a:r>
              <a:rPr lang="en-US" altLang="en-US" i="1" dirty="0">
                <a:latin typeface="Book Antiqua" pitchFamily="18" charset="0"/>
              </a:rPr>
              <a:t>rating</a:t>
            </a:r>
            <a:r>
              <a:rPr lang="en-US" altLang="en-US" dirty="0">
                <a:latin typeface="Book Antiqua" pitchFamily="18" charset="0"/>
              </a:rPr>
              <a:t>: integer, </a:t>
            </a:r>
            <a:r>
              <a:rPr lang="en-US" altLang="en-US" i="1" dirty="0">
                <a:latin typeface="Book Antiqua" pitchFamily="18" charset="0"/>
              </a:rPr>
              <a:t>age</a:t>
            </a:r>
            <a:r>
              <a:rPr lang="en-US" altLang="en-US" dirty="0">
                <a:latin typeface="Book Antiqua" pitchFamily="18" charset="0"/>
              </a:rPr>
              <a:t>: real)</a:t>
            </a:r>
          </a:p>
          <a:p>
            <a:r>
              <a:rPr lang="en-US" altLang="en-US" dirty="0">
                <a:latin typeface="Book Antiqua" pitchFamily="18" charset="0"/>
              </a:rPr>
              <a:t>Reserves (</a:t>
            </a:r>
            <a:r>
              <a:rPr lang="en-US" altLang="en-US" i="1" u="sng" dirty="0" err="1">
                <a:latin typeface="Book Antiqua" pitchFamily="18" charset="0"/>
              </a:rPr>
              <a:t>sid</a:t>
            </a:r>
            <a:r>
              <a:rPr lang="en-US" altLang="en-US" u="sng" dirty="0">
                <a:latin typeface="Book Antiqua" pitchFamily="18" charset="0"/>
              </a:rPr>
              <a:t>: integer, </a:t>
            </a:r>
            <a:r>
              <a:rPr lang="en-US" altLang="en-US" i="1" u="sng" dirty="0">
                <a:latin typeface="Book Antiqua" pitchFamily="18" charset="0"/>
              </a:rPr>
              <a:t>bid</a:t>
            </a:r>
            <a:r>
              <a:rPr lang="en-US" altLang="en-US" u="sng" dirty="0">
                <a:latin typeface="Book Antiqua" pitchFamily="18" charset="0"/>
              </a:rPr>
              <a:t>: integer, </a:t>
            </a:r>
            <a:r>
              <a:rPr lang="en-US" altLang="en-US" i="1" u="sng" dirty="0">
                <a:latin typeface="Book Antiqua" pitchFamily="18" charset="0"/>
              </a:rPr>
              <a:t>day</a:t>
            </a:r>
            <a:r>
              <a:rPr lang="en-US" altLang="en-US" u="sng" dirty="0">
                <a:latin typeface="Book Antiqua" pitchFamily="18" charset="0"/>
              </a:rPr>
              <a:t>: dates</a:t>
            </a:r>
            <a:r>
              <a:rPr lang="en-US" altLang="en-US" dirty="0">
                <a:latin typeface="Book Antiqua" pitchFamily="18" charset="0"/>
              </a:rPr>
              <a:t>, </a:t>
            </a:r>
            <a:r>
              <a:rPr lang="en-US" altLang="en-US" i="1" dirty="0" err="1">
                <a:latin typeface="Book Antiqua" pitchFamily="18" charset="0"/>
              </a:rPr>
              <a:t>rname</a:t>
            </a:r>
            <a:r>
              <a:rPr lang="en-US" altLang="en-US" dirty="0">
                <a:latin typeface="Book Antiqua" pitchFamily="18" charset="0"/>
              </a:rPr>
              <a:t>: string)</a:t>
            </a:r>
          </a:p>
        </p:txBody>
      </p:sp>
    </p:spTree>
    <p:extLst>
      <p:ext uri="{BB962C8B-B14F-4D97-AF65-F5344CB8AC3E}">
        <p14:creationId xmlns:p14="http://schemas.microsoft.com/office/powerpoint/2010/main" val="32126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0" hangingPunct="0"/>
            <a:r>
              <a:rPr lang="en-AU" altLang="en-US" dirty="0" smtClean="0"/>
              <a:t>The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7BC09329-09E9-4FFE-B42D-62A79613C4A3}" type="slidenum">
              <a:rPr lang="en-AU"/>
              <a:pPr>
                <a:defRPr/>
              </a:pPr>
              <a:t>23</a:t>
            </a:fld>
            <a:endParaRPr lang="en-AU"/>
          </a:p>
        </p:txBody>
      </p:sp>
      <p:sp>
        <p:nvSpPr>
          <p:cNvPr id="2355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838200" y="1371600"/>
            <a:ext cx="7620000" cy="4381500"/>
          </a:xfrm>
        </p:spPr>
        <p:txBody>
          <a:bodyPr lIns="92075" tIns="46038" rIns="92075" bIns="46038"/>
          <a:lstStyle/>
          <a:p>
            <a:pPr eaLnBrk="0" hangingPunct="0"/>
            <a:r>
              <a:rPr lang="en-AU" altLang="en-US" sz="2400" dirty="0" smtClean="0"/>
              <a:t>T1 implicitly assumes that it has locked the set of all sailor records with </a:t>
            </a:r>
            <a:r>
              <a:rPr lang="en-AU" altLang="en-US" sz="2400" i="1" dirty="0" smtClean="0"/>
              <a:t>rating</a:t>
            </a:r>
            <a:r>
              <a:rPr lang="en-AU" altLang="en-US" sz="2400" dirty="0" smtClean="0"/>
              <a:t> = 1.</a:t>
            </a:r>
          </a:p>
          <a:p>
            <a:pPr lvl="1" eaLnBrk="0" hangingPunct="0"/>
            <a:r>
              <a:rPr lang="en-AU" altLang="en-US" dirty="0" smtClean="0"/>
              <a:t>Assumption only holds if no sailor records are added while T1 is executing!</a:t>
            </a:r>
          </a:p>
          <a:p>
            <a:pPr lvl="1" eaLnBrk="0" hangingPunct="0"/>
            <a:r>
              <a:rPr lang="en-AU" altLang="en-US" dirty="0" smtClean="0"/>
              <a:t>Need some mechanism to enforce this assumption.  </a:t>
            </a:r>
            <a:r>
              <a:rPr lang="en-AU" altLang="en-US" dirty="0" smtClean="0">
                <a:solidFill>
                  <a:schemeClr val="accent2"/>
                </a:solidFill>
              </a:rPr>
              <a:t>(Index locking and predicate locking.)</a:t>
            </a:r>
          </a:p>
          <a:p>
            <a:pPr eaLnBrk="0" hangingPunct="0"/>
            <a:r>
              <a:rPr lang="en-AU" altLang="en-US" sz="2400" dirty="0" smtClean="0"/>
              <a:t>Example shows that conflict </a:t>
            </a:r>
            <a:r>
              <a:rPr lang="en-AU" altLang="en-US" sz="2400" dirty="0" err="1" smtClean="0"/>
              <a:t>serializability</a:t>
            </a:r>
            <a:r>
              <a:rPr lang="en-AU" altLang="en-US" sz="2400" dirty="0" smtClean="0"/>
              <a:t> guarantees </a:t>
            </a:r>
            <a:r>
              <a:rPr lang="en-AU" altLang="en-US" sz="2400" dirty="0" err="1" smtClean="0"/>
              <a:t>serializability</a:t>
            </a:r>
            <a:r>
              <a:rPr lang="en-AU" altLang="en-US" sz="2400" dirty="0" smtClean="0"/>
              <a:t> only if the set of objects is fixed!</a:t>
            </a:r>
          </a:p>
        </p:txBody>
      </p:sp>
    </p:spTree>
    <p:extLst>
      <p:ext uri="{BB962C8B-B14F-4D97-AF65-F5344CB8AC3E}">
        <p14:creationId xmlns:p14="http://schemas.microsoft.com/office/powerpoint/2010/main" val="6129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4343400" cy="1143000"/>
          </a:xfrm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dirty="0" smtClean="0"/>
              <a:t>Index Locking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1C58472-A478-4043-B1B7-B842F2439029}" type="slidenum">
              <a:rPr lang="en-AU"/>
              <a:pPr>
                <a:defRPr/>
              </a:pPr>
              <a:t>24</a:t>
            </a:fld>
            <a:endParaRPr lang="en-AU"/>
          </a:p>
        </p:txBody>
      </p:sp>
      <p:sp>
        <p:nvSpPr>
          <p:cNvPr id="2458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76200" y="1562554"/>
            <a:ext cx="7772400" cy="4685846"/>
          </a:xfrm>
        </p:spPr>
        <p:txBody>
          <a:bodyPr lIns="92075" tIns="46038" rIns="92075" bIns="46038"/>
          <a:lstStyle/>
          <a:p>
            <a:pPr eaLnBrk="0" hangingPunct="0">
              <a:buFont typeface="Wingdings" panose="05000000000000000000" pitchFamily="2" charset="2"/>
              <a:buChar char="§"/>
            </a:pPr>
            <a:r>
              <a:rPr lang="en-AU" altLang="en-US" sz="2400" dirty="0" smtClean="0"/>
              <a:t>If there is a dense index on the </a:t>
            </a:r>
            <a:r>
              <a:rPr lang="en-AU" altLang="en-US" sz="2400" i="1" dirty="0" smtClean="0"/>
              <a:t>rating</a:t>
            </a:r>
            <a:r>
              <a:rPr lang="en-AU" altLang="en-US" sz="2400" dirty="0" smtClean="0"/>
              <a:t> field using Alternative (2), T1 should lock the index page containing the data entries with </a:t>
            </a:r>
            <a:r>
              <a:rPr lang="en-AU" altLang="en-US" sz="2400" i="1" dirty="0" smtClean="0"/>
              <a:t>rating</a:t>
            </a:r>
            <a:r>
              <a:rPr lang="en-AU" altLang="en-US" sz="2400" dirty="0" smtClean="0"/>
              <a:t> = 1.</a:t>
            </a:r>
          </a:p>
          <a:p>
            <a:pPr lvl="1" eaLnBrk="0" hangingPunct="0">
              <a:buFont typeface="Wingdings" panose="05000000000000000000" pitchFamily="2" charset="2"/>
              <a:buChar char="Ø"/>
            </a:pPr>
            <a:r>
              <a:rPr lang="en-AU" altLang="en-US" dirty="0" smtClean="0"/>
              <a:t>If there are no records with </a:t>
            </a:r>
            <a:r>
              <a:rPr lang="en-AU" altLang="en-US" i="1" dirty="0" smtClean="0"/>
              <a:t>rating </a:t>
            </a:r>
            <a:r>
              <a:rPr lang="en-AU" altLang="en-US" dirty="0" smtClean="0"/>
              <a:t>= 1, T1 must lock the index page where such a data entry </a:t>
            </a:r>
            <a:r>
              <a:rPr lang="en-AU" altLang="en-US" i="1" dirty="0" smtClean="0"/>
              <a:t>would</a:t>
            </a:r>
            <a:r>
              <a:rPr lang="en-AU" altLang="en-US" dirty="0" smtClean="0"/>
              <a:t> be, if it existed!</a:t>
            </a:r>
          </a:p>
          <a:p>
            <a:pPr eaLnBrk="0" hangingPunct="0">
              <a:buFont typeface="Wingdings" panose="05000000000000000000" pitchFamily="2" charset="2"/>
              <a:buChar char="§"/>
            </a:pPr>
            <a:r>
              <a:rPr lang="en-AU" altLang="en-US" sz="2400" dirty="0" smtClean="0"/>
              <a:t>If there is no suitable index, T1 must lock all pages, and lock the file/table to prevent new pages from being added, to ensure that no new records with </a:t>
            </a:r>
            <a:r>
              <a:rPr lang="en-AU" altLang="en-US" sz="2400" i="1" dirty="0" smtClean="0"/>
              <a:t>rating</a:t>
            </a:r>
            <a:r>
              <a:rPr lang="en-AU" altLang="en-US" sz="2400" dirty="0" smtClean="0"/>
              <a:t> = 1 are added.</a:t>
            </a:r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 flipH="1">
            <a:off x="4954588" y="153988"/>
            <a:ext cx="912812" cy="10652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4954588" y="1219200"/>
            <a:ext cx="1751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5868988" y="153988"/>
            <a:ext cx="836612" cy="106521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585" name="Arc 7"/>
          <p:cNvSpPr>
            <a:spLocks/>
          </p:cNvSpPr>
          <p:nvPr/>
        </p:nvSpPr>
        <p:spPr bwMode="auto">
          <a:xfrm>
            <a:off x="5414963" y="1219200"/>
            <a:ext cx="2667000" cy="381000"/>
          </a:xfrm>
          <a:custGeom>
            <a:avLst/>
            <a:gdLst>
              <a:gd name="T0" fmla="*/ 2667000 w 21600"/>
              <a:gd name="T1" fmla="*/ 381000 h 21600"/>
              <a:gd name="T2" fmla="*/ 0 w 21600"/>
              <a:gd name="T3" fmla="*/ 0 h 21600"/>
              <a:gd name="T4" fmla="*/ 26670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8007350" y="615950"/>
            <a:ext cx="977900" cy="2044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Rectangle 9"/>
          <p:cNvSpPr>
            <a:spLocks noChangeArrowheads="1"/>
          </p:cNvSpPr>
          <p:nvPr/>
        </p:nvSpPr>
        <p:spPr bwMode="auto">
          <a:xfrm>
            <a:off x="5241925" y="1127125"/>
            <a:ext cx="639763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r=1</a:t>
            </a:r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8061325" y="136525"/>
            <a:ext cx="82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>
                <a:latin typeface="Book Antiqua" pitchFamily="18" charset="0"/>
              </a:rPr>
              <a:t>Data</a:t>
            </a:r>
          </a:p>
        </p:txBody>
      </p:sp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5394325" y="593725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>
                <a:latin typeface="Book Antiqua" pitchFamily="18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832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Predicate Locking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B4CC8A43-1B95-4EDA-842B-0D74271B64E9}" type="slidenum">
              <a:rPr lang="en-AU"/>
              <a:pPr>
                <a:defRPr/>
              </a:pPr>
              <a:t>25</a:t>
            </a:fld>
            <a:endParaRPr lang="en-AU"/>
          </a:p>
        </p:txBody>
      </p:sp>
      <p:sp>
        <p:nvSpPr>
          <p:cNvPr id="25605" name="Rectangle 3"/>
          <p:cNvSpPr>
            <a:spLocks noGrp="1" noRot="1" noChangeArrowheads="1"/>
          </p:cNvSpPr>
          <p:nvPr>
            <p:ph sz="quarter" idx="1"/>
          </p:nvPr>
        </p:nvSpPr>
        <p:spPr/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Grant lock on all records that satisfy some logical predicate,  e.g. </a:t>
            </a:r>
            <a:r>
              <a:rPr lang="en-AU" altLang="en-US" i="1" smtClean="0">
                <a:solidFill>
                  <a:schemeClr val="accent2"/>
                </a:solidFill>
              </a:rPr>
              <a:t>age &gt; 2*salary</a:t>
            </a:r>
            <a:r>
              <a:rPr lang="en-AU" altLang="en-US" smtClean="0"/>
              <a:t>.</a:t>
            </a:r>
          </a:p>
          <a:p>
            <a:pPr eaLnBrk="0" hangingPunct="0"/>
            <a:r>
              <a:rPr lang="en-AU" altLang="en-US" smtClean="0"/>
              <a:t>Index locking is a special case of predicate locking for which an index supports efficient implementation of the predicate lock.</a:t>
            </a:r>
          </a:p>
          <a:p>
            <a:pPr eaLnBrk="0" hangingPunct="0"/>
            <a:r>
              <a:rPr lang="en-AU" altLang="en-US" smtClean="0"/>
              <a:t>What is the predicate in the sailor example?</a:t>
            </a:r>
          </a:p>
          <a:p>
            <a:pPr eaLnBrk="0" hangingPunct="0"/>
            <a:r>
              <a:rPr lang="en-AU" altLang="en-US" smtClean="0"/>
              <a:t>In general, predicate locking has a lot of locking overhead.</a:t>
            </a:r>
          </a:p>
        </p:txBody>
      </p:sp>
    </p:spTree>
    <p:extLst>
      <p:ext uri="{BB962C8B-B14F-4D97-AF65-F5344CB8AC3E}">
        <p14:creationId xmlns:p14="http://schemas.microsoft.com/office/powerpoint/2010/main" val="2099928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Locking in B+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EBEA3607-2B11-420B-B96A-BB428BE224B7}" type="slidenum">
              <a:rPr lang="en-AU"/>
              <a:pPr>
                <a:defRPr/>
              </a:pPr>
              <a:t>26</a:t>
            </a:fld>
            <a:endParaRPr lang="en-AU"/>
          </a:p>
        </p:txBody>
      </p:sp>
      <p:sp>
        <p:nvSpPr>
          <p:cNvPr id="26629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533400" y="1676400"/>
            <a:ext cx="8153400" cy="4648200"/>
          </a:xfrm>
        </p:spPr>
        <p:txBody>
          <a:bodyPr lIns="92075" tIns="46038" rIns="92075" bIns="46038">
            <a:normAutofit fontScale="92500"/>
          </a:bodyPr>
          <a:lstStyle/>
          <a:p>
            <a:pPr eaLnBrk="0" hangingPunct="0"/>
            <a:r>
              <a:rPr lang="en-AU" altLang="en-US" smtClean="0"/>
              <a:t>How can we efficiently lock a particular leaf node?</a:t>
            </a:r>
          </a:p>
          <a:p>
            <a:pPr lvl="1" eaLnBrk="0" hangingPunct="0"/>
            <a:r>
              <a:rPr lang="en-AU" altLang="en-US" sz="2600" smtClean="0"/>
              <a:t>Btw, don’t confuse this with multiple granularity locking!</a:t>
            </a:r>
          </a:p>
          <a:p>
            <a:pPr eaLnBrk="0" hangingPunct="0"/>
            <a:r>
              <a:rPr lang="en-AU" altLang="en-US" smtClean="0"/>
              <a:t>One solution:  Ignore the tree structure, just lock pages while traversing the tree, following 2PL.</a:t>
            </a:r>
          </a:p>
          <a:p>
            <a:pPr eaLnBrk="0" hangingPunct="0"/>
            <a:r>
              <a:rPr lang="en-AU" altLang="en-US" smtClean="0"/>
              <a:t>This has terrible performance!</a:t>
            </a:r>
          </a:p>
          <a:p>
            <a:pPr lvl="1" eaLnBrk="0" hangingPunct="0"/>
            <a:r>
              <a:rPr lang="en-AU" altLang="en-US" sz="2600" smtClean="0"/>
              <a:t>Root node (and many higher level nodes) become bottlenecks because every tree access begins at the root.</a:t>
            </a:r>
          </a:p>
        </p:txBody>
      </p:sp>
    </p:spTree>
    <p:extLst>
      <p:ext uri="{BB962C8B-B14F-4D97-AF65-F5344CB8AC3E}">
        <p14:creationId xmlns:p14="http://schemas.microsoft.com/office/powerpoint/2010/main" val="4100878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Two Useful Observations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1FF81C79-C077-4272-9C15-60DC586E6F73}" type="slidenum">
              <a:rPr lang="en-AU"/>
              <a:pPr>
                <a:defRPr/>
              </a:pPr>
              <a:t>27</a:t>
            </a:fld>
            <a:endParaRPr lang="en-AU"/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609600" y="1676400"/>
            <a:ext cx="7772400" cy="4076700"/>
          </a:xfrm>
        </p:spPr>
        <p:txBody>
          <a:bodyPr lIns="92075" tIns="46038" rIns="92075" bIns="46038">
            <a:normAutofit lnSpcReduction="10000"/>
          </a:bodyPr>
          <a:lstStyle/>
          <a:p>
            <a:pPr marL="274320" indent="-274320" eaLnBrk="0" fontAlgn="auto" hangingPunct="0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AU" sz="2800" dirty="0"/>
              <a:t>Higher levels of the tree only direct searches for leaf pages.</a:t>
            </a:r>
          </a:p>
          <a:p>
            <a:pPr marL="274320" indent="-274320" eaLnBrk="0" fontAlgn="auto" hangingPunct="0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AU" sz="2800" dirty="0"/>
              <a:t>For inserts, a node on a path from root to modified leaf must be locked (in X mode, of course), only if a split can propagate up to it from the modified leaf.  (Similar point holds w.r.t. deletes.)</a:t>
            </a:r>
          </a:p>
          <a:p>
            <a:pPr marL="274320" indent="-274320" eaLnBrk="0" fontAlgn="auto" hangingPunct="0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AU" sz="2800" dirty="0"/>
              <a:t>We can exploit these observations to design efficient locking protocols that guarantee </a:t>
            </a:r>
            <a:r>
              <a:rPr lang="en-AU" sz="2800" dirty="0" err="1"/>
              <a:t>serializability</a:t>
            </a:r>
            <a:r>
              <a:rPr lang="en-AU" sz="2800" dirty="0"/>
              <a:t> </a:t>
            </a:r>
            <a:r>
              <a:rPr lang="en-AU" sz="2800" i="1" u="sng" dirty="0">
                <a:solidFill>
                  <a:schemeClr val="accent2"/>
                </a:solidFill>
              </a:rPr>
              <a:t>even though they violate 2PL.</a:t>
            </a:r>
          </a:p>
        </p:txBody>
      </p:sp>
    </p:spTree>
    <p:extLst>
      <p:ext uri="{BB962C8B-B14F-4D97-AF65-F5344CB8AC3E}">
        <p14:creationId xmlns:p14="http://schemas.microsoft.com/office/powerpoint/2010/main" val="400347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dirty="0" smtClean="0"/>
              <a:t>A Simple Tree Locking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576990A2-4A8E-40EB-9745-CB8F4DC472E8}" type="slidenum">
              <a:rPr lang="en-AU"/>
              <a:pPr>
                <a:defRPr/>
              </a:pPr>
              <a:t>28</a:t>
            </a:fld>
            <a:endParaRPr lang="en-AU"/>
          </a:p>
        </p:txBody>
      </p:sp>
      <p:sp>
        <p:nvSpPr>
          <p:cNvPr id="2867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838200" y="1676400"/>
            <a:ext cx="7772400" cy="4076700"/>
          </a:xfrm>
        </p:spPr>
        <p:txBody>
          <a:bodyPr lIns="92075" tIns="46038" rIns="92075" bIns="46038"/>
          <a:lstStyle/>
          <a:p>
            <a:pPr eaLnBrk="0" hangingPunct="0"/>
            <a:r>
              <a:rPr lang="en-AU" altLang="en-US" sz="2400" dirty="0" smtClean="0">
                <a:solidFill>
                  <a:schemeClr val="accent2"/>
                </a:solidFill>
              </a:rPr>
              <a:t>Search:  </a:t>
            </a:r>
            <a:r>
              <a:rPr lang="en-AU" altLang="en-US" sz="2400" dirty="0" smtClean="0"/>
              <a:t>Start at root and go down; repeatedly, S lock child then unlock parent.</a:t>
            </a:r>
          </a:p>
          <a:p>
            <a:pPr eaLnBrk="0" hangingPunct="0"/>
            <a:r>
              <a:rPr lang="en-AU" altLang="en-US" sz="2400" dirty="0" smtClean="0">
                <a:solidFill>
                  <a:schemeClr val="accent2"/>
                </a:solidFill>
              </a:rPr>
              <a:t>Insert/Delete:</a:t>
            </a:r>
            <a:r>
              <a:rPr lang="en-AU" altLang="en-US" sz="2400" dirty="0" smtClean="0"/>
              <a:t> Start at root and go down, obtaining X locks as needed.  Once child is locked, check if it is </a:t>
            </a:r>
            <a:r>
              <a:rPr lang="en-AU" altLang="en-US" sz="2400" u="sng" dirty="0" smtClean="0">
                <a:solidFill>
                  <a:schemeClr val="accent2"/>
                </a:solidFill>
              </a:rPr>
              <a:t>safe</a:t>
            </a:r>
            <a:r>
              <a:rPr lang="en-AU" altLang="en-US" sz="2400" dirty="0" smtClean="0"/>
              <a:t>:</a:t>
            </a:r>
          </a:p>
          <a:p>
            <a:pPr lvl="1" eaLnBrk="0" hangingPunct="0"/>
            <a:r>
              <a:rPr lang="en-AU" altLang="en-US" dirty="0" smtClean="0"/>
              <a:t>If child is safe, release all locks on ancestors.</a:t>
            </a:r>
          </a:p>
          <a:p>
            <a:pPr eaLnBrk="0" hangingPunct="0"/>
            <a:r>
              <a:rPr lang="en-AU" altLang="en-US" sz="2400" dirty="0" smtClean="0">
                <a:solidFill>
                  <a:schemeClr val="accent2"/>
                </a:solidFill>
              </a:rPr>
              <a:t>Safe node:</a:t>
            </a:r>
            <a:r>
              <a:rPr lang="en-AU" altLang="en-US" sz="2400" dirty="0" smtClean="0"/>
              <a:t>  Node such that changes will not propagate up beyond this node.</a:t>
            </a:r>
          </a:p>
          <a:p>
            <a:pPr lvl="1" eaLnBrk="0" hangingPunct="0"/>
            <a:r>
              <a:rPr lang="en-AU" altLang="en-US" dirty="0" smtClean="0"/>
              <a:t>Inserts:  Node is not full.</a:t>
            </a:r>
          </a:p>
          <a:p>
            <a:pPr lvl="1" eaLnBrk="0" hangingPunct="0"/>
            <a:r>
              <a:rPr lang="en-AU" altLang="en-US" dirty="0" smtClean="0"/>
              <a:t>Deletes:  Node is not half-empty.</a:t>
            </a:r>
          </a:p>
        </p:txBody>
      </p:sp>
    </p:spTree>
    <p:extLst>
      <p:ext uri="{BB962C8B-B14F-4D97-AF65-F5344CB8AC3E}">
        <p14:creationId xmlns:p14="http://schemas.microsoft.com/office/powerpoint/2010/main" val="1638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CD5045-4D83-450F-92E9-D6689607D8B4}" type="slidenum">
              <a:rPr lang="en-AU"/>
              <a:pPr>
                <a:defRPr/>
              </a:pPr>
              <a:t>29</a:t>
            </a:fld>
            <a:endParaRPr lang="en-AU"/>
          </a:p>
        </p:txBody>
      </p:sp>
      <p:sp>
        <p:nvSpPr>
          <p:cNvPr id="29701" name="Freeform 2"/>
          <p:cNvSpPr>
            <a:spLocks/>
          </p:cNvSpPr>
          <p:nvPr/>
        </p:nvSpPr>
        <p:spPr bwMode="auto">
          <a:xfrm>
            <a:off x="0" y="1295400"/>
            <a:ext cx="2290763" cy="5562600"/>
          </a:xfrm>
          <a:custGeom>
            <a:avLst/>
            <a:gdLst>
              <a:gd name="T0" fmla="*/ 1012 w 1443"/>
              <a:gd name="T1" fmla="*/ 42 h 3504"/>
              <a:gd name="T2" fmla="*/ 1170 w 1443"/>
              <a:gd name="T3" fmla="*/ 133 h 3504"/>
              <a:gd name="T4" fmla="*/ 1249 w 1443"/>
              <a:gd name="T5" fmla="*/ 201 h 3504"/>
              <a:gd name="T6" fmla="*/ 1329 w 1443"/>
              <a:gd name="T7" fmla="*/ 280 h 3504"/>
              <a:gd name="T8" fmla="*/ 1408 w 1443"/>
              <a:gd name="T9" fmla="*/ 337 h 3504"/>
              <a:gd name="T10" fmla="*/ 1442 w 1443"/>
              <a:gd name="T11" fmla="*/ 416 h 3504"/>
              <a:gd name="T12" fmla="*/ 1442 w 1443"/>
              <a:gd name="T13" fmla="*/ 484 h 3504"/>
              <a:gd name="T14" fmla="*/ 1408 w 1443"/>
              <a:gd name="T15" fmla="*/ 552 h 3504"/>
              <a:gd name="T16" fmla="*/ 1363 w 1443"/>
              <a:gd name="T17" fmla="*/ 620 h 3504"/>
              <a:gd name="T18" fmla="*/ 1340 w 1443"/>
              <a:gd name="T19" fmla="*/ 688 h 3504"/>
              <a:gd name="T20" fmla="*/ 1283 w 1443"/>
              <a:gd name="T21" fmla="*/ 778 h 3504"/>
              <a:gd name="T22" fmla="*/ 1227 w 1443"/>
              <a:gd name="T23" fmla="*/ 869 h 3504"/>
              <a:gd name="T24" fmla="*/ 1170 w 1443"/>
              <a:gd name="T25" fmla="*/ 948 h 3504"/>
              <a:gd name="T26" fmla="*/ 1102 w 1443"/>
              <a:gd name="T27" fmla="*/ 1061 h 3504"/>
              <a:gd name="T28" fmla="*/ 1034 w 1443"/>
              <a:gd name="T29" fmla="*/ 1174 h 3504"/>
              <a:gd name="T30" fmla="*/ 955 w 1443"/>
              <a:gd name="T31" fmla="*/ 1287 h 3504"/>
              <a:gd name="T32" fmla="*/ 910 w 1443"/>
              <a:gd name="T33" fmla="*/ 1355 h 3504"/>
              <a:gd name="T34" fmla="*/ 864 w 1443"/>
              <a:gd name="T35" fmla="*/ 1435 h 3504"/>
              <a:gd name="T36" fmla="*/ 808 w 1443"/>
              <a:gd name="T37" fmla="*/ 1514 h 3504"/>
              <a:gd name="T38" fmla="*/ 728 w 1443"/>
              <a:gd name="T39" fmla="*/ 1627 h 3504"/>
              <a:gd name="T40" fmla="*/ 672 w 1443"/>
              <a:gd name="T41" fmla="*/ 1718 h 3504"/>
              <a:gd name="T42" fmla="*/ 604 w 1443"/>
              <a:gd name="T43" fmla="*/ 1819 h 3504"/>
              <a:gd name="T44" fmla="*/ 559 w 1443"/>
              <a:gd name="T45" fmla="*/ 1899 h 3504"/>
              <a:gd name="T46" fmla="*/ 513 w 1443"/>
              <a:gd name="T47" fmla="*/ 1967 h 3504"/>
              <a:gd name="T48" fmla="*/ 479 w 1443"/>
              <a:gd name="T49" fmla="*/ 2034 h 3504"/>
              <a:gd name="T50" fmla="*/ 445 w 1443"/>
              <a:gd name="T51" fmla="*/ 2102 h 3504"/>
              <a:gd name="T52" fmla="*/ 411 w 1443"/>
              <a:gd name="T53" fmla="*/ 2170 h 3504"/>
              <a:gd name="T54" fmla="*/ 389 w 1443"/>
              <a:gd name="T55" fmla="*/ 2238 h 3504"/>
              <a:gd name="T56" fmla="*/ 355 w 1443"/>
              <a:gd name="T57" fmla="*/ 2329 h 3504"/>
              <a:gd name="T58" fmla="*/ 310 w 1443"/>
              <a:gd name="T59" fmla="*/ 2408 h 3504"/>
              <a:gd name="T60" fmla="*/ 287 w 1443"/>
              <a:gd name="T61" fmla="*/ 2487 h 3504"/>
              <a:gd name="T62" fmla="*/ 253 w 1443"/>
              <a:gd name="T63" fmla="*/ 2566 h 3504"/>
              <a:gd name="T64" fmla="*/ 242 w 1443"/>
              <a:gd name="T65" fmla="*/ 2634 h 3504"/>
              <a:gd name="T66" fmla="*/ 219 w 1443"/>
              <a:gd name="T67" fmla="*/ 2702 h 3504"/>
              <a:gd name="T68" fmla="*/ 196 w 1443"/>
              <a:gd name="T69" fmla="*/ 2770 h 3504"/>
              <a:gd name="T70" fmla="*/ 185 w 1443"/>
              <a:gd name="T71" fmla="*/ 2838 h 3504"/>
              <a:gd name="T72" fmla="*/ 162 w 1443"/>
              <a:gd name="T73" fmla="*/ 2906 h 3504"/>
              <a:gd name="T74" fmla="*/ 151 w 1443"/>
              <a:gd name="T75" fmla="*/ 2974 h 3504"/>
              <a:gd name="T76" fmla="*/ 117 w 1443"/>
              <a:gd name="T77" fmla="*/ 3042 h 3504"/>
              <a:gd name="T78" fmla="*/ 94 w 1443"/>
              <a:gd name="T79" fmla="*/ 3110 h 3504"/>
              <a:gd name="T80" fmla="*/ 83 w 1443"/>
              <a:gd name="T81" fmla="*/ 3178 h 3504"/>
              <a:gd name="T82" fmla="*/ 60 w 1443"/>
              <a:gd name="T83" fmla="*/ 3246 h 3504"/>
              <a:gd name="T84" fmla="*/ 49 w 1443"/>
              <a:gd name="T85" fmla="*/ 3313 h 3504"/>
              <a:gd name="T86" fmla="*/ 38 w 1443"/>
              <a:gd name="T87" fmla="*/ 3381 h 3504"/>
              <a:gd name="T88" fmla="*/ 15 w 1443"/>
              <a:gd name="T89" fmla="*/ 3461 h 3504"/>
              <a:gd name="T90" fmla="*/ 4 w 1443"/>
              <a:gd name="T91" fmla="*/ 3503 h 3504"/>
              <a:gd name="T92" fmla="*/ 0 w 1443"/>
              <a:gd name="T93" fmla="*/ 1152 h 35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43"/>
              <a:gd name="T142" fmla="*/ 0 h 3504"/>
              <a:gd name="T143" fmla="*/ 1443 w 1443"/>
              <a:gd name="T144" fmla="*/ 3504 h 350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43" h="3504">
                <a:moveTo>
                  <a:pt x="960" y="0"/>
                </a:moveTo>
                <a:lnTo>
                  <a:pt x="1012" y="42"/>
                </a:lnTo>
                <a:lnTo>
                  <a:pt x="1057" y="88"/>
                </a:lnTo>
                <a:lnTo>
                  <a:pt x="1170" y="133"/>
                </a:lnTo>
                <a:lnTo>
                  <a:pt x="1204" y="156"/>
                </a:lnTo>
                <a:lnTo>
                  <a:pt x="1249" y="201"/>
                </a:lnTo>
                <a:lnTo>
                  <a:pt x="1283" y="235"/>
                </a:lnTo>
                <a:lnTo>
                  <a:pt x="1329" y="280"/>
                </a:lnTo>
                <a:lnTo>
                  <a:pt x="1363" y="303"/>
                </a:lnTo>
                <a:lnTo>
                  <a:pt x="1408" y="337"/>
                </a:lnTo>
                <a:lnTo>
                  <a:pt x="1431" y="382"/>
                </a:lnTo>
                <a:lnTo>
                  <a:pt x="1442" y="416"/>
                </a:lnTo>
                <a:lnTo>
                  <a:pt x="1442" y="450"/>
                </a:lnTo>
                <a:lnTo>
                  <a:pt x="1442" y="484"/>
                </a:lnTo>
                <a:lnTo>
                  <a:pt x="1419" y="518"/>
                </a:lnTo>
                <a:lnTo>
                  <a:pt x="1408" y="552"/>
                </a:lnTo>
                <a:lnTo>
                  <a:pt x="1385" y="586"/>
                </a:lnTo>
                <a:lnTo>
                  <a:pt x="1363" y="620"/>
                </a:lnTo>
                <a:lnTo>
                  <a:pt x="1351" y="654"/>
                </a:lnTo>
                <a:lnTo>
                  <a:pt x="1340" y="688"/>
                </a:lnTo>
                <a:lnTo>
                  <a:pt x="1317" y="733"/>
                </a:lnTo>
                <a:lnTo>
                  <a:pt x="1283" y="778"/>
                </a:lnTo>
                <a:lnTo>
                  <a:pt x="1249" y="835"/>
                </a:lnTo>
                <a:lnTo>
                  <a:pt x="1227" y="869"/>
                </a:lnTo>
                <a:lnTo>
                  <a:pt x="1193" y="914"/>
                </a:lnTo>
                <a:lnTo>
                  <a:pt x="1170" y="948"/>
                </a:lnTo>
                <a:lnTo>
                  <a:pt x="1136" y="993"/>
                </a:lnTo>
                <a:lnTo>
                  <a:pt x="1102" y="1061"/>
                </a:lnTo>
                <a:lnTo>
                  <a:pt x="1068" y="1118"/>
                </a:lnTo>
                <a:lnTo>
                  <a:pt x="1034" y="1174"/>
                </a:lnTo>
                <a:lnTo>
                  <a:pt x="989" y="1231"/>
                </a:lnTo>
                <a:lnTo>
                  <a:pt x="955" y="1287"/>
                </a:lnTo>
                <a:lnTo>
                  <a:pt x="932" y="1321"/>
                </a:lnTo>
                <a:lnTo>
                  <a:pt x="910" y="1355"/>
                </a:lnTo>
                <a:lnTo>
                  <a:pt x="876" y="1401"/>
                </a:lnTo>
                <a:lnTo>
                  <a:pt x="864" y="1435"/>
                </a:lnTo>
                <a:lnTo>
                  <a:pt x="842" y="1469"/>
                </a:lnTo>
                <a:lnTo>
                  <a:pt x="808" y="1514"/>
                </a:lnTo>
                <a:lnTo>
                  <a:pt x="774" y="1559"/>
                </a:lnTo>
                <a:lnTo>
                  <a:pt x="728" y="1627"/>
                </a:lnTo>
                <a:lnTo>
                  <a:pt x="695" y="1672"/>
                </a:lnTo>
                <a:lnTo>
                  <a:pt x="672" y="1718"/>
                </a:lnTo>
                <a:lnTo>
                  <a:pt x="638" y="1763"/>
                </a:lnTo>
                <a:lnTo>
                  <a:pt x="604" y="1819"/>
                </a:lnTo>
                <a:lnTo>
                  <a:pt x="570" y="1865"/>
                </a:lnTo>
                <a:lnTo>
                  <a:pt x="559" y="1899"/>
                </a:lnTo>
                <a:lnTo>
                  <a:pt x="536" y="1933"/>
                </a:lnTo>
                <a:lnTo>
                  <a:pt x="513" y="1967"/>
                </a:lnTo>
                <a:lnTo>
                  <a:pt x="491" y="2000"/>
                </a:lnTo>
                <a:lnTo>
                  <a:pt x="479" y="2034"/>
                </a:lnTo>
                <a:lnTo>
                  <a:pt x="468" y="2068"/>
                </a:lnTo>
                <a:lnTo>
                  <a:pt x="445" y="2102"/>
                </a:lnTo>
                <a:lnTo>
                  <a:pt x="434" y="2136"/>
                </a:lnTo>
                <a:lnTo>
                  <a:pt x="411" y="2170"/>
                </a:lnTo>
                <a:lnTo>
                  <a:pt x="400" y="2204"/>
                </a:lnTo>
                <a:lnTo>
                  <a:pt x="389" y="2238"/>
                </a:lnTo>
                <a:lnTo>
                  <a:pt x="366" y="2295"/>
                </a:lnTo>
                <a:lnTo>
                  <a:pt x="355" y="2329"/>
                </a:lnTo>
                <a:lnTo>
                  <a:pt x="332" y="2374"/>
                </a:lnTo>
                <a:lnTo>
                  <a:pt x="310" y="2408"/>
                </a:lnTo>
                <a:lnTo>
                  <a:pt x="298" y="2442"/>
                </a:lnTo>
                <a:lnTo>
                  <a:pt x="287" y="2487"/>
                </a:lnTo>
                <a:lnTo>
                  <a:pt x="276" y="2521"/>
                </a:lnTo>
                <a:lnTo>
                  <a:pt x="253" y="2566"/>
                </a:lnTo>
                <a:lnTo>
                  <a:pt x="253" y="2600"/>
                </a:lnTo>
                <a:lnTo>
                  <a:pt x="242" y="2634"/>
                </a:lnTo>
                <a:lnTo>
                  <a:pt x="230" y="2668"/>
                </a:lnTo>
                <a:lnTo>
                  <a:pt x="219" y="2702"/>
                </a:lnTo>
                <a:lnTo>
                  <a:pt x="208" y="2736"/>
                </a:lnTo>
                <a:lnTo>
                  <a:pt x="196" y="2770"/>
                </a:lnTo>
                <a:lnTo>
                  <a:pt x="196" y="2804"/>
                </a:lnTo>
                <a:lnTo>
                  <a:pt x="185" y="2838"/>
                </a:lnTo>
                <a:lnTo>
                  <a:pt x="174" y="2872"/>
                </a:lnTo>
                <a:lnTo>
                  <a:pt x="162" y="2906"/>
                </a:lnTo>
                <a:lnTo>
                  <a:pt x="162" y="2940"/>
                </a:lnTo>
                <a:lnTo>
                  <a:pt x="151" y="2974"/>
                </a:lnTo>
                <a:lnTo>
                  <a:pt x="140" y="3008"/>
                </a:lnTo>
                <a:lnTo>
                  <a:pt x="117" y="3042"/>
                </a:lnTo>
                <a:lnTo>
                  <a:pt x="106" y="3076"/>
                </a:lnTo>
                <a:lnTo>
                  <a:pt x="94" y="3110"/>
                </a:lnTo>
                <a:lnTo>
                  <a:pt x="83" y="3144"/>
                </a:lnTo>
                <a:lnTo>
                  <a:pt x="83" y="3178"/>
                </a:lnTo>
                <a:lnTo>
                  <a:pt x="72" y="3212"/>
                </a:lnTo>
                <a:lnTo>
                  <a:pt x="60" y="3246"/>
                </a:lnTo>
                <a:lnTo>
                  <a:pt x="60" y="3280"/>
                </a:lnTo>
                <a:lnTo>
                  <a:pt x="49" y="3313"/>
                </a:lnTo>
                <a:lnTo>
                  <a:pt x="49" y="3347"/>
                </a:lnTo>
                <a:lnTo>
                  <a:pt x="38" y="3381"/>
                </a:lnTo>
                <a:lnTo>
                  <a:pt x="26" y="3427"/>
                </a:lnTo>
                <a:lnTo>
                  <a:pt x="15" y="3461"/>
                </a:lnTo>
                <a:lnTo>
                  <a:pt x="15" y="3503"/>
                </a:lnTo>
                <a:lnTo>
                  <a:pt x="4" y="3503"/>
                </a:lnTo>
                <a:lnTo>
                  <a:pt x="0" y="3503"/>
                </a:lnTo>
                <a:lnTo>
                  <a:pt x="0" y="1152"/>
                </a:lnTo>
              </a:path>
            </a:pathLst>
          </a:custGeom>
          <a:solidFill>
            <a:srgbClr val="FDFD24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3873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 flipV="1">
            <a:off x="777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3825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 flipV="1">
            <a:off x="18303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>
            <a:off x="21351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 flipV="1">
            <a:off x="35067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38115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09" name="Line 11"/>
          <p:cNvSpPr>
            <a:spLocks noChangeShapeType="1"/>
          </p:cNvSpPr>
          <p:nvPr/>
        </p:nvSpPr>
        <p:spPr bwMode="auto">
          <a:xfrm flipV="1">
            <a:off x="53355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>
            <a:off x="56403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 flipV="1">
            <a:off x="69357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72405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1219200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14" name="Rectangle 16"/>
          <p:cNvSpPr>
            <a:spLocks noChangeArrowheads="1"/>
          </p:cNvSpPr>
          <p:nvPr/>
        </p:nvSpPr>
        <p:spPr bwMode="auto">
          <a:xfrm>
            <a:off x="5264150" y="3892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5" name="Line 17"/>
          <p:cNvSpPr>
            <a:spLocks noChangeShapeType="1"/>
          </p:cNvSpPr>
          <p:nvPr/>
        </p:nvSpPr>
        <p:spPr bwMode="auto">
          <a:xfrm>
            <a:off x="54102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16" name="Line 18"/>
          <p:cNvSpPr>
            <a:spLocks noChangeShapeType="1"/>
          </p:cNvSpPr>
          <p:nvPr/>
        </p:nvSpPr>
        <p:spPr bwMode="auto">
          <a:xfrm>
            <a:off x="70104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17" name="Line 19"/>
          <p:cNvSpPr>
            <a:spLocks noChangeShapeType="1"/>
          </p:cNvSpPr>
          <p:nvPr/>
        </p:nvSpPr>
        <p:spPr bwMode="auto">
          <a:xfrm>
            <a:off x="60960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18" name="Line 20"/>
          <p:cNvSpPr>
            <a:spLocks noChangeShapeType="1"/>
          </p:cNvSpPr>
          <p:nvPr/>
        </p:nvSpPr>
        <p:spPr bwMode="auto">
          <a:xfrm>
            <a:off x="63246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19" name="Rectangle 21"/>
          <p:cNvSpPr>
            <a:spLocks noChangeArrowheads="1"/>
          </p:cNvSpPr>
          <p:nvPr/>
        </p:nvSpPr>
        <p:spPr bwMode="auto">
          <a:xfrm>
            <a:off x="1911350" y="3892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0" name="Line 22"/>
          <p:cNvSpPr>
            <a:spLocks noChangeShapeType="1"/>
          </p:cNvSpPr>
          <p:nvPr/>
        </p:nvSpPr>
        <p:spPr bwMode="auto">
          <a:xfrm>
            <a:off x="20574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21" name="Line 23"/>
          <p:cNvSpPr>
            <a:spLocks noChangeShapeType="1"/>
          </p:cNvSpPr>
          <p:nvPr/>
        </p:nvSpPr>
        <p:spPr bwMode="auto">
          <a:xfrm>
            <a:off x="36576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22" name="Line 24"/>
          <p:cNvSpPr>
            <a:spLocks noChangeShapeType="1"/>
          </p:cNvSpPr>
          <p:nvPr/>
        </p:nvSpPr>
        <p:spPr bwMode="auto">
          <a:xfrm>
            <a:off x="27432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>
            <a:off x="29718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24" name="Rectangle 26"/>
          <p:cNvSpPr>
            <a:spLocks noChangeArrowheads="1"/>
          </p:cNvSpPr>
          <p:nvPr/>
        </p:nvSpPr>
        <p:spPr bwMode="auto">
          <a:xfrm>
            <a:off x="3511550" y="3111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5" name="Line 27"/>
          <p:cNvSpPr>
            <a:spLocks noChangeShapeType="1"/>
          </p:cNvSpPr>
          <p:nvPr/>
        </p:nvSpPr>
        <p:spPr bwMode="auto">
          <a:xfrm>
            <a:off x="3657600" y="3063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26" name="Line 28"/>
          <p:cNvSpPr>
            <a:spLocks noChangeShapeType="1"/>
          </p:cNvSpPr>
          <p:nvPr/>
        </p:nvSpPr>
        <p:spPr bwMode="auto">
          <a:xfrm>
            <a:off x="5257800" y="3063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27" name="Line 29"/>
          <p:cNvSpPr>
            <a:spLocks noChangeShapeType="1"/>
          </p:cNvSpPr>
          <p:nvPr/>
        </p:nvSpPr>
        <p:spPr bwMode="auto">
          <a:xfrm>
            <a:off x="4343400" y="3063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28" name="Line 30"/>
          <p:cNvSpPr>
            <a:spLocks noChangeShapeType="1"/>
          </p:cNvSpPr>
          <p:nvPr/>
        </p:nvSpPr>
        <p:spPr bwMode="auto">
          <a:xfrm>
            <a:off x="4572000" y="3063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29" name="Rectangle 31"/>
          <p:cNvSpPr>
            <a:spLocks noChangeArrowheads="1"/>
          </p:cNvSpPr>
          <p:nvPr/>
        </p:nvSpPr>
        <p:spPr bwMode="auto">
          <a:xfrm>
            <a:off x="4349750" y="1987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0" name="Line 32"/>
          <p:cNvSpPr>
            <a:spLocks noChangeShapeType="1"/>
          </p:cNvSpPr>
          <p:nvPr/>
        </p:nvSpPr>
        <p:spPr bwMode="auto">
          <a:xfrm>
            <a:off x="4495800" y="1982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31" name="Line 33"/>
          <p:cNvSpPr>
            <a:spLocks noChangeShapeType="1"/>
          </p:cNvSpPr>
          <p:nvPr/>
        </p:nvSpPr>
        <p:spPr bwMode="auto">
          <a:xfrm>
            <a:off x="6096000" y="1982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32" name="Line 34"/>
          <p:cNvSpPr>
            <a:spLocks noChangeShapeType="1"/>
          </p:cNvSpPr>
          <p:nvPr/>
        </p:nvSpPr>
        <p:spPr bwMode="auto">
          <a:xfrm>
            <a:off x="5181600" y="1982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33" name="Line 35"/>
          <p:cNvSpPr>
            <a:spLocks noChangeShapeType="1"/>
          </p:cNvSpPr>
          <p:nvPr/>
        </p:nvSpPr>
        <p:spPr bwMode="auto">
          <a:xfrm>
            <a:off x="5410200" y="1982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34" name="Line 36"/>
          <p:cNvSpPr>
            <a:spLocks noChangeShapeType="1"/>
          </p:cNvSpPr>
          <p:nvPr/>
        </p:nvSpPr>
        <p:spPr bwMode="auto">
          <a:xfrm>
            <a:off x="2820988" y="230188"/>
            <a:ext cx="684212" cy="2270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35" name="Rectangle 37"/>
          <p:cNvSpPr>
            <a:spLocks noChangeArrowheads="1"/>
          </p:cNvSpPr>
          <p:nvPr/>
        </p:nvSpPr>
        <p:spPr bwMode="auto">
          <a:xfrm>
            <a:off x="1660525" y="60325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>
                <a:latin typeface="Book Antiqua" pitchFamily="18" charset="0"/>
              </a:rPr>
              <a:t>ROOT</a:t>
            </a:r>
          </a:p>
        </p:txBody>
      </p:sp>
      <p:sp>
        <p:nvSpPr>
          <p:cNvPr id="29736" name="Line 38"/>
          <p:cNvSpPr>
            <a:spLocks noChangeShapeType="1"/>
          </p:cNvSpPr>
          <p:nvPr/>
        </p:nvSpPr>
        <p:spPr bwMode="auto">
          <a:xfrm flipH="1">
            <a:off x="1373188" y="839788"/>
            <a:ext cx="2208212" cy="10652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37" name="Line 39"/>
          <p:cNvSpPr>
            <a:spLocks noChangeShapeType="1"/>
          </p:cNvSpPr>
          <p:nvPr/>
        </p:nvSpPr>
        <p:spPr bwMode="auto">
          <a:xfrm>
            <a:off x="4497388" y="839788"/>
            <a:ext cx="455612" cy="10652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38" name="Line 40"/>
          <p:cNvSpPr>
            <a:spLocks noChangeShapeType="1"/>
          </p:cNvSpPr>
          <p:nvPr/>
        </p:nvSpPr>
        <p:spPr bwMode="auto">
          <a:xfrm flipH="1">
            <a:off x="3354388" y="2592388"/>
            <a:ext cx="1065212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39" name="Line 41"/>
          <p:cNvSpPr>
            <a:spLocks noChangeShapeType="1"/>
          </p:cNvSpPr>
          <p:nvPr/>
        </p:nvSpPr>
        <p:spPr bwMode="auto">
          <a:xfrm>
            <a:off x="5335588" y="2592388"/>
            <a:ext cx="1141412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40" name="Line 42"/>
          <p:cNvSpPr>
            <a:spLocks noChangeShapeType="1"/>
          </p:cNvSpPr>
          <p:nvPr/>
        </p:nvSpPr>
        <p:spPr bwMode="auto">
          <a:xfrm flipH="1">
            <a:off x="4344988" y="4497388"/>
            <a:ext cx="989012" cy="1141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41" name="Line 43"/>
          <p:cNvSpPr>
            <a:spLocks noChangeShapeType="1"/>
          </p:cNvSpPr>
          <p:nvPr/>
        </p:nvSpPr>
        <p:spPr bwMode="auto">
          <a:xfrm>
            <a:off x="6172200" y="4497388"/>
            <a:ext cx="0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42" name="Line 44"/>
          <p:cNvSpPr>
            <a:spLocks noChangeShapeType="1"/>
          </p:cNvSpPr>
          <p:nvPr/>
        </p:nvSpPr>
        <p:spPr bwMode="auto">
          <a:xfrm>
            <a:off x="7088188" y="4421188"/>
            <a:ext cx="1217612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43" name="Line 45"/>
          <p:cNvSpPr>
            <a:spLocks noChangeShapeType="1"/>
          </p:cNvSpPr>
          <p:nvPr/>
        </p:nvSpPr>
        <p:spPr bwMode="auto">
          <a:xfrm flipH="1">
            <a:off x="763588" y="4421188"/>
            <a:ext cx="1217612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44" name="Line 46"/>
          <p:cNvSpPr>
            <a:spLocks noChangeShapeType="1"/>
          </p:cNvSpPr>
          <p:nvPr/>
        </p:nvSpPr>
        <p:spPr bwMode="auto">
          <a:xfrm flipH="1">
            <a:off x="2592388" y="4497388"/>
            <a:ext cx="227012" cy="10652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45" name="Rectangle 47"/>
          <p:cNvSpPr>
            <a:spLocks noChangeArrowheads="1"/>
          </p:cNvSpPr>
          <p:nvPr/>
        </p:nvSpPr>
        <p:spPr bwMode="auto">
          <a:xfrm>
            <a:off x="5546725" y="379413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29746" name="Rectangle 48"/>
          <p:cNvSpPr>
            <a:spLocks noChangeArrowheads="1"/>
          </p:cNvSpPr>
          <p:nvPr/>
        </p:nvSpPr>
        <p:spPr bwMode="auto">
          <a:xfrm>
            <a:off x="6308725" y="205581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B</a:t>
            </a:r>
          </a:p>
        </p:txBody>
      </p:sp>
      <p:sp>
        <p:nvSpPr>
          <p:cNvPr id="29747" name="Rectangle 49"/>
          <p:cNvSpPr>
            <a:spLocks noChangeArrowheads="1"/>
          </p:cNvSpPr>
          <p:nvPr/>
        </p:nvSpPr>
        <p:spPr bwMode="auto">
          <a:xfrm>
            <a:off x="7223125" y="3960813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C</a:t>
            </a:r>
          </a:p>
        </p:txBody>
      </p:sp>
      <p:sp>
        <p:nvSpPr>
          <p:cNvPr id="29748" name="Rectangle 50"/>
          <p:cNvSpPr>
            <a:spLocks noChangeArrowheads="1"/>
          </p:cNvSpPr>
          <p:nvPr/>
        </p:nvSpPr>
        <p:spPr bwMode="auto">
          <a:xfrm>
            <a:off x="6461125" y="5180013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D</a:t>
            </a:r>
          </a:p>
        </p:txBody>
      </p:sp>
      <p:sp>
        <p:nvSpPr>
          <p:cNvPr id="29749" name="Rectangle 51"/>
          <p:cNvSpPr>
            <a:spLocks noChangeArrowheads="1"/>
          </p:cNvSpPr>
          <p:nvPr/>
        </p:nvSpPr>
        <p:spPr bwMode="auto">
          <a:xfrm>
            <a:off x="8442325" y="5180013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E</a:t>
            </a:r>
          </a:p>
        </p:txBody>
      </p:sp>
      <p:sp>
        <p:nvSpPr>
          <p:cNvPr id="29750" name="Rectangle 52"/>
          <p:cNvSpPr>
            <a:spLocks noChangeArrowheads="1"/>
          </p:cNvSpPr>
          <p:nvPr/>
        </p:nvSpPr>
        <p:spPr bwMode="auto">
          <a:xfrm>
            <a:off x="3870325" y="3960813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F</a:t>
            </a:r>
          </a:p>
        </p:txBody>
      </p:sp>
      <p:sp>
        <p:nvSpPr>
          <p:cNvPr id="29751" name="Rectangle 53"/>
          <p:cNvSpPr>
            <a:spLocks noChangeArrowheads="1"/>
          </p:cNvSpPr>
          <p:nvPr/>
        </p:nvSpPr>
        <p:spPr bwMode="auto">
          <a:xfrm>
            <a:off x="1279525" y="5180013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29752" name="Rectangle 54"/>
          <p:cNvSpPr>
            <a:spLocks noChangeArrowheads="1"/>
          </p:cNvSpPr>
          <p:nvPr/>
        </p:nvSpPr>
        <p:spPr bwMode="auto">
          <a:xfrm>
            <a:off x="3032125" y="5103813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H</a:t>
            </a:r>
          </a:p>
        </p:txBody>
      </p:sp>
      <p:sp>
        <p:nvSpPr>
          <p:cNvPr id="29753" name="Rectangle 55"/>
          <p:cNvSpPr>
            <a:spLocks noChangeArrowheads="1"/>
          </p:cNvSpPr>
          <p:nvPr/>
        </p:nvSpPr>
        <p:spPr bwMode="auto">
          <a:xfrm>
            <a:off x="5013325" y="5180013"/>
            <a:ext cx="36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I</a:t>
            </a:r>
          </a:p>
        </p:txBody>
      </p:sp>
      <p:sp>
        <p:nvSpPr>
          <p:cNvPr id="29754" name="Rectangle 56"/>
          <p:cNvSpPr>
            <a:spLocks noChangeArrowheads="1"/>
          </p:cNvSpPr>
          <p:nvPr/>
        </p:nvSpPr>
        <p:spPr bwMode="auto">
          <a:xfrm>
            <a:off x="3794125" y="44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20</a:t>
            </a:r>
          </a:p>
        </p:txBody>
      </p:sp>
      <p:sp>
        <p:nvSpPr>
          <p:cNvPr id="29755" name="Rectangle 57"/>
          <p:cNvSpPr>
            <a:spLocks noChangeArrowheads="1"/>
          </p:cNvSpPr>
          <p:nvPr/>
        </p:nvSpPr>
        <p:spPr bwMode="auto">
          <a:xfrm>
            <a:off x="4632325" y="2117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35</a:t>
            </a:r>
          </a:p>
        </p:txBody>
      </p:sp>
      <p:sp>
        <p:nvSpPr>
          <p:cNvPr id="29756" name="Rectangle 58"/>
          <p:cNvSpPr>
            <a:spLocks noChangeArrowheads="1"/>
          </p:cNvSpPr>
          <p:nvPr/>
        </p:nvSpPr>
        <p:spPr bwMode="auto">
          <a:xfrm>
            <a:off x="5175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20*</a:t>
            </a:r>
          </a:p>
        </p:txBody>
      </p:sp>
      <p:sp>
        <p:nvSpPr>
          <p:cNvPr id="29757" name="Rectangle 59"/>
          <p:cNvSpPr>
            <a:spLocks noChangeArrowheads="1"/>
          </p:cNvSpPr>
          <p:nvPr/>
        </p:nvSpPr>
        <p:spPr bwMode="auto">
          <a:xfrm>
            <a:off x="5470525" y="402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38</a:t>
            </a:r>
          </a:p>
        </p:txBody>
      </p:sp>
      <p:sp>
        <p:nvSpPr>
          <p:cNvPr id="29758" name="Rectangle 60"/>
          <p:cNvSpPr>
            <a:spLocks noChangeArrowheads="1"/>
          </p:cNvSpPr>
          <p:nvPr/>
        </p:nvSpPr>
        <p:spPr bwMode="auto">
          <a:xfrm>
            <a:off x="6384925" y="402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44</a:t>
            </a:r>
          </a:p>
        </p:txBody>
      </p:sp>
      <p:sp>
        <p:nvSpPr>
          <p:cNvPr id="29759" name="Rectangle 61"/>
          <p:cNvSpPr>
            <a:spLocks noChangeArrowheads="1"/>
          </p:cNvSpPr>
          <p:nvPr/>
        </p:nvSpPr>
        <p:spPr bwMode="auto">
          <a:xfrm>
            <a:off x="12795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22*</a:t>
            </a:r>
          </a:p>
        </p:txBody>
      </p:sp>
      <p:sp>
        <p:nvSpPr>
          <p:cNvPr id="29760" name="Rectangle 62"/>
          <p:cNvSpPr>
            <a:spLocks noChangeArrowheads="1"/>
          </p:cNvSpPr>
          <p:nvPr/>
        </p:nvSpPr>
        <p:spPr bwMode="auto">
          <a:xfrm>
            <a:off x="21399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61" name="Line 63"/>
          <p:cNvSpPr>
            <a:spLocks noChangeShapeType="1"/>
          </p:cNvSpPr>
          <p:nvPr/>
        </p:nvSpPr>
        <p:spPr bwMode="auto">
          <a:xfrm>
            <a:off x="2971800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62" name="Rectangle 64"/>
          <p:cNvSpPr>
            <a:spLocks noChangeArrowheads="1"/>
          </p:cNvSpPr>
          <p:nvPr/>
        </p:nvSpPr>
        <p:spPr bwMode="auto">
          <a:xfrm>
            <a:off x="22701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23*</a:t>
            </a:r>
          </a:p>
        </p:txBody>
      </p:sp>
      <p:sp>
        <p:nvSpPr>
          <p:cNvPr id="29763" name="Rectangle 65"/>
          <p:cNvSpPr>
            <a:spLocks noChangeArrowheads="1"/>
          </p:cNvSpPr>
          <p:nvPr/>
        </p:nvSpPr>
        <p:spPr bwMode="auto">
          <a:xfrm>
            <a:off x="30321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24*</a:t>
            </a:r>
          </a:p>
        </p:txBody>
      </p:sp>
      <p:sp>
        <p:nvSpPr>
          <p:cNvPr id="29764" name="Rectangle 66"/>
          <p:cNvSpPr>
            <a:spLocks noChangeArrowheads="1"/>
          </p:cNvSpPr>
          <p:nvPr/>
        </p:nvSpPr>
        <p:spPr bwMode="auto">
          <a:xfrm>
            <a:off x="38925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65" name="Line 67"/>
          <p:cNvSpPr>
            <a:spLocks noChangeShapeType="1"/>
          </p:cNvSpPr>
          <p:nvPr/>
        </p:nvSpPr>
        <p:spPr bwMode="auto">
          <a:xfrm>
            <a:off x="4724400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66" name="Rectangle 68"/>
          <p:cNvSpPr>
            <a:spLocks noChangeArrowheads="1"/>
          </p:cNvSpPr>
          <p:nvPr/>
        </p:nvSpPr>
        <p:spPr bwMode="auto">
          <a:xfrm>
            <a:off x="40227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35*</a:t>
            </a:r>
          </a:p>
        </p:txBody>
      </p:sp>
      <p:sp>
        <p:nvSpPr>
          <p:cNvPr id="29767" name="Rectangle 69"/>
          <p:cNvSpPr>
            <a:spLocks noChangeArrowheads="1"/>
          </p:cNvSpPr>
          <p:nvPr/>
        </p:nvSpPr>
        <p:spPr bwMode="auto">
          <a:xfrm>
            <a:off x="47847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36*</a:t>
            </a:r>
          </a:p>
        </p:txBody>
      </p:sp>
      <p:sp>
        <p:nvSpPr>
          <p:cNvPr id="29768" name="Rectangle 70"/>
          <p:cNvSpPr>
            <a:spLocks noChangeArrowheads="1"/>
          </p:cNvSpPr>
          <p:nvPr/>
        </p:nvSpPr>
        <p:spPr bwMode="auto">
          <a:xfrm>
            <a:off x="56451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69" name="Line 71"/>
          <p:cNvSpPr>
            <a:spLocks noChangeShapeType="1"/>
          </p:cNvSpPr>
          <p:nvPr/>
        </p:nvSpPr>
        <p:spPr bwMode="auto">
          <a:xfrm>
            <a:off x="6477000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70" name="Rectangle 72"/>
          <p:cNvSpPr>
            <a:spLocks noChangeArrowheads="1"/>
          </p:cNvSpPr>
          <p:nvPr/>
        </p:nvSpPr>
        <p:spPr bwMode="auto">
          <a:xfrm>
            <a:off x="57753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38*</a:t>
            </a:r>
          </a:p>
        </p:txBody>
      </p:sp>
      <p:sp>
        <p:nvSpPr>
          <p:cNvPr id="29771" name="Rectangle 73"/>
          <p:cNvSpPr>
            <a:spLocks noChangeArrowheads="1"/>
          </p:cNvSpPr>
          <p:nvPr/>
        </p:nvSpPr>
        <p:spPr bwMode="auto">
          <a:xfrm>
            <a:off x="65373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41*</a:t>
            </a:r>
          </a:p>
        </p:txBody>
      </p:sp>
      <p:sp>
        <p:nvSpPr>
          <p:cNvPr id="29772" name="Rectangle 74"/>
          <p:cNvSpPr>
            <a:spLocks noChangeArrowheads="1"/>
          </p:cNvSpPr>
          <p:nvPr/>
        </p:nvSpPr>
        <p:spPr bwMode="auto">
          <a:xfrm>
            <a:off x="7400925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73" name="Line 75"/>
          <p:cNvSpPr>
            <a:spLocks noChangeShapeType="1"/>
          </p:cNvSpPr>
          <p:nvPr/>
        </p:nvSpPr>
        <p:spPr bwMode="auto">
          <a:xfrm>
            <a:off x="8232775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774" name="Rectangle 76"/>
          <p:cNvSpPr>
            <a:spLocks noChangeArrowheads="1"/>
          </p:cNvSpPr>
          <p:nvPr/>
        </p:nvSpPr>
        <p:spPr bwMode="auto">
          <a:xfrm>
            <a:off x="7531100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44*</a:t>
            </a:r>
          </a:p>
        </p:txBody>
      </p:sp>
      <p:sp>
        <p:nvSpPr>
          <p:cNvPr id="29775" name="Rectangle 77"/>
          <p:cNvSpPr>
            <a:spLocks noChangeArrowheads="1"/>
          </p:cNvSpPr>
          <p:nvPr/>
        </p:nvSpPr>
        <p:spPr bwMode="auto">
          <a:xfrm>
            <a:off x="6732588" y="188913"/>
            <a:ext cx="205105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Do:</a:t>
            </a:r>
          </a:p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1)  Search 38*</a:t>
            </a:r>
          </a:p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2)  Delete 38*</a:t>
            </a:r>
          </a:p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3)  Insert 45*</a:t>
            </a:r>
          </a:p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4)  Insert 25*</a:t>
            </a:r>
          </a:p>
        </p:txBody>
      </p:sp>
      <p:sp>
        <p:nvSpPr>
          <p:cNvPr id="29776" name="Rectangle 78"/>
          <p:cNvSpPr>
            <a:spLocks noChangeArrowheads="1"/>
          </p:cNvSpPr>
          <p:nvPr/>
        </p:nvSpPr>
        <p:spPr bwMode="auto">
          <a:xfrm>
            <a:off x="2117725" y="402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727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Locking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 smtClean="0"/>
              <a:t>In </a:t>
            </a:r>
            <a:r>
              <a:rPr lang="en-AU" sz="2200" dirty="0"/>
              <a:t>this schema, every transaction </a:t>
            </a:r>
            <a:r>
              <a:rPr lang="en-AU" sz="2200" i="1" dirty="0"/>
              <a:t>T </a:t>
            </a:r>
            <a:r>
              <a:rPr lang="en-AU" sz="2200" dirty="0"/>
              <a:t>must obey the </a:t>
            </a:r>
            <a:r>
              <a:rPr lang="en-AU" sz="2200" dirty="0" smtClean="0"/>
              <a:t>following rules</a:t>
            </a:r>
            <a:r>
              <a:rPr lang="en-AU" sz="2200" dirty="0"/>
              <a:t>.</a:t>
            </a:r>
          </a:p>
          <a:p>
            <a:endParaRPr lang="en-AU" sz="2200" dirty="0" smtClean="0"/>
          </a:p>
          <a:p>
            <a:r>
              <a:rPr lang="en-AU" sz="2200" dirty="0" smtClean="0"/>
              <a:t>1</a:t>
            </a:r>
            <a:r>
              <a:rPr lang="en-AU" sz="2200" dirty="0"/>
              <a:t>) If </a:t>
            </a:r>
            <a:r>
              <a:rPr lang="en-AU" sz="2200" i="1" dirty="0"/>
              <a:t>T </a:t>
            </a:r>
            <a:r>
              <a:rPr lang="en-AU" sz="2200" dirty="0"/>
              <a:t>has only one operation (read/write) manipulating </a:t>
            </a:r>
            <a:r>
              <a:rPr lang="en-AU" sz="2200" dirty="0" smtClean="0"/>
              <a:t>an item </a:t>
            </a:r>
            <a:r>
              <a:rPr lang="en-AU" sz="2200" i="1" dirty="0"/>
              <a:t>X</a:t>
            </a:r>
            <a:r>
              <a:rPr lang="en-AU" sz="2200" dirty="0"/>
              <a:t>: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obtain a read lock on </a:t>
            </a:r>
            <a:r>
              <a:rPr lang="en-AU" sz="2000" i="1" dirty="0"/>
              <a:t>X </a:t>
            </a:r>
            <a:r>
              <a:rPr lang="en-AU" sz="2000" dirty="0"/>
              <a:t>before reading it,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obtain a write lock on </a:t>
            </a:r>
            <a:r>
              <a:rPr lang="en-AU" sz="2000" i="1" dirty="0"/>
              <a:t>X </a:t>
            </a:r>
            <a:r>
              <a:rPr lang="en-AU" sz="2000" dirty="0"/>
              <a:t>before writing it,</a:t>
            </a:r>
          </a:p>
          <a:p>
            <a:pPr lvl="1"/>
            <a:r>
              <a:rPr lang="en-AU" sz="2000" i="1" dirty="0"/>
              <a:t> </a:t>
            </a:r>
            <a:r>
              <a:rPr lang="en-AU" sz="2000" dirty="0"/>
              <a:t>unlock </a:t>
            </a:r>
            <a:r>
              <a:rPr lang="en-AU" sz="2000" i="1" dirty="0"/>
              <a:t>X </a:t>
            </a:r>
            <a:r>
              <a:rPr lang="en-AU" sz="2000" dirty="0"/>
              <a:t>when done with it</a:t>
            </a:r>
            <a:r>
              <a:rPr lang="en-AU" sz="2000" dirty="0" smtClean="0"/>
              <a:t>.</a:t>
            </a:r>
          </a:p>
          <a:p>
            <a:pPr lvl="1"/>
            <a:endParaRPr lang="en-AU" sz="2000" dirty="0" smtClean="0"/>
          </a:p>
          <a:p>
            <a:r>
              <a:rPr lang="en-AU" sz="2200" dirty="0"/>
              <a:t>2) If </a:t>
            </a:r>
            <a:r>
              <a:rPr lang="en-AU" sz="2200" i="1" dirty="0"/>
              <a:t>T </a:t>
            </a:r>
            <a:r>
              <a:rPr lang="en-AU" sz="2200" dirty="0"/>
              <a:t>has several operations manipulating </a:t>
            </a:r>
            <a:r>
              <a:rPr lang="en-AU" sz="2200" i="1" dirty="0"/>
              <a:t>X</a:t>
            </a:r>
            <a:r>
              <a:rPr lang="en-AU" sz="2200" dirty="0"/>
              <a:t>:</a:t>
            </a:r>
          </a:p>
          <a:p>
            <a:pPr lvl="1"/>
            <a:r>
              <a:rPr lang="en-AU" sz="1800" dirty="0"/>
              <a:t>obtain one proper lock only on </a:t>
            </a:r>
            <a:r>
              <a:rPr lang="en-AU" sz="1800" i="1" dirty="0"/>
              <a:t>X</a:t>
            </a:r>
            <a:r>
              <a:rPr lang="en-AU" sz="1800" dirty="0"/>
              <a:t>:</a:t>
            </a:r>
          </a:p>
          <a:p>
            <a:pPr marL="457200" lvl="1" indent="0">
              <a:buNone/>
            </a:pPr>
            <a:r>
              <a:rPr lang="en-AU" sz="1800" dirty="0"/>
              <a:t>a read lock if all operations on </a:t>
            </a:r>
            <a:r>
              <a:rPr lang="en-AU" sz="1800" i="1" dirty="0"/>
              <a:t>X </a:t>
            </a:r>
            <a:r>
              <a:rPr lang="en-AU" sz="1800" dirty="0"/>
              <a:t>are reads;</a:t>
            </a:r>
          </a:p>
          <a:p>
            <a:pPr marL="457200" lvl="1" indent="0">
              <a:buNone/>
            </a:pPr>
            <a:r>
              <a:rPr lang="en-AU" sz="1800" dirty="0"/>
              <a:t>a write lock if one of these operations on </a:t>
            </a:r>
            <a:r>
              <a:rPr lang="en-AU" sz="1800" i="1" dirty="0"/>
              <a:t>X </a:t>
            </a:r>
            <a:r>
              <a:rPr lang="en-AU" sz="1800" dirty="0"/>
              <a:t>is a write</a:t>
            </a:r>
            <a:r>
              <a:rPr lang="en-AU" sz="1800" dirty="0" smtClean="0"/>
              <a:t>.</a:t>
            </a:r>
            <a:endParaRPr lang="en-AU" sz="1800" dirty="0"/>
          </a:p>
          <a:p>
            <a:pPr lvl="1"/>
            <a:r>
              <a:rPr lang="en-AU" sz="1800" dirty="0"/>
              <a:t>unlock </a:t>
            </a:r>
            <a:r>
              <a:rPr lang="en-AU" sz="1800" i="1" dirty="0"/>
              <a:t>X </a:t>
            </a:r>
            <a:r>
              <a:rPr lang="en-AU" sz="1800" dirty="0"/>
              <a:t>after the last operation on </a:t>
            </a:r>
            <a:r>
              <a:rPr lang="en-AU" sz="1800" i="1" dirty="0"/>
              <a:t>X </a:t>
            </a:r>
            <a:r>
              <a:rPr lang="en-AU" sz="1800" dirty="0"/>
              <a:t>in </a:t>
            </a:r>
            <a:r>
              <a:rPr lang="en-AU" sz="1800" i="1" dirty="0"/>
              <a:t>T </a:t>
            </a:r>
            <a:r>
              <a:rPr lang="en-AU" sz="1800" dirty="0"/>
              <a:t>has been executed</a:t>
            </a:r>
            <a:r>
              <a:rPr lang="en-AU" sz="1800" dirty="0" smtClean="0"/>
              <a:t>.</a:t>
            </a:r>
            <a:endParaRPr lang="en-A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en-AU"/>
              <a:t>A Better Tree Locking Algorithm (See Bayer-Schkolnick paper)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4E6FEBD6-0A00-4E81-9552-CAC5B425E708}" type="slidenum">
              <a:rPr lang="en-AU"/>
              <a:pPr>
                <a:defRPr/>
              </a:pPr>
              <a:t>30</a:t>
            </a:fld>
            <a:endParaRPr lang="en-AU"/>
          </a:p>
        </p:txBody>
      </p:sp>
      <p:sp>
        <p:nvSpPr>
          <p:cNvPr id="3072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838200" y="1981200"/>
            <a:ext cx="8001000" cy="4076700"/>
          </a:xfrm>
        </p:spPr>
        <p:txBody>
          <a:bodyPr lIns="92075" tIns="46038" rIns="92075" bIns="46038"/>
          <a:lstStyle/>
          <a:p>
            <a:pPr eaLnBrk="0" hangingPunct="0"/>
            <a:r>
              <a:rPr lang="en-AU" altLang="en-US" sz="2400" smtClean="0">
                <a:solidFill>
                  <a:schemeClr val="accent2"/>
                </a:solidFill>
              </a:rPr>
              <a:t>Search:</a:t>
            </a:r>
            <a:r>
              <a:rPr lang="en-AU" altLang="en-US" sz="2400" smtClean="0"/>
              <a:t>  As before.</a:t>
            </a:r>
          </a:p>
          <a:p>
            <a:pPr eaLnBrk="0" hangingPunct="0"/>
            <a:r>
              <a:rPr lang="en-AU" altLang="en-US" sz="2400" smtClean="0">
                <a:solidFill>
                  <a:schemeClr val="accent2"/>
                </a:solidFill>
              </a:rPr>
              <a:t>Insert/Delete:</a:t>
            </a:r>
            <a:r>
              <a:rPr lang="en-AU" altLang="en-US" sz="2400" smtClean="0"/>
              <a:t>  </a:t>
            </a:r>
          </a:p>
          <a:p>
            <a:pPr lvl="1" eaLnBrk="0" hangingPunct="0"/>
            <a:r>
              <a:rPr lang="en-AU" altLang="en-US" smtClean="0"/>
              <a:t>Set locks as if for search, get to leaf, and set X lock on leaf.</a:t>
            </a:r>
          </a:p>
          <a:p>
            <a:pPr lvl="1" eaLnBrk="0" hangingPunct="0"/>
            <a:r>
              <a:rPr lang="en-AU" altLang="en-US" smtClean="0"/>
              <a:t>If leaf is not </a:t>
            </a:r>
            <a:r>
              <a:rPr lang="en-AU" altLang="en-US" smtClean="0">
                <a:solidFill>
                  <a:schemeClr val="accent2"/>
                </a:solidFill>
              </a:rPr>
              <a:t>safe</a:t>
            </a:r>
            <a:r>
              <a:rPr lang="en-AU" altLang="en-US" smtClean="0"/>
              <a:t>, release all locks, and restart Xact using previous Insert/Delete protocol.</a:t>
            </a:r>
          </a:p>
          <a:p>
            <a:pPr eaLnBrk="0" hangingPunct="0"/>
            <a:r>
              <a:rPr lang="en-AU" altLang="en-US" sz="2400" smtClean="0"/>
              <a:t>Gambles that only leaf node will be modified; if not, S locks set on the first pass to leaf are wasteful.  In practice, better than previous alg.</a:t>
            </a:r>
          </a:p>
        </p:txBody>
      </p:sp>
    </p:spTree>
    <p:extLst>
      <p:ext uri="{BB962C8B-B14F-4D97-AF65-F5344CB8AC3E}">
        <p14:creationId xmlns:p14="http://schemas.microsoft.com/office/powerpoint/2010/main" val="31654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14313" y="214313"/>
            <a:ext cx="7772400" cy="1104900"/>
          </a:xfrm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Example</a:t>
            </a:r>
          </a:p>
        </p:txBody>
      </p:sp>
      <p:sp>
        <p:nvSpPr>
          <p:cNvPr id="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065AF-8C8A-4D9A-80A5-9B8397092113}" type="slidenum">
              <a:rPr lang="en-AU"/>
              <a:pPr>
                <a:defRPr/>
              </a:pPr>
              <a:t>31</a:t>
            </a:fld>
            <a:endParaRPr lang="en-AU"/>
          </a:p>
        </p:txBody>
      </p:sp>
      <p:sp>
        <p:nvSpPr>
          <p:cNvPr id="31749" name="Freeform 2"/>
          <p:cNvSpPr>
            <a:spLocks/>
          </p:cNvSpPr>
          <p:nvPr/>
        </p:nvSpPr>
        <p:spPr bwMode="auto">
          <a:xfrm>
            <a:off x="0" y="1295400"/>
            <a:ext cx="2290763" cy="5562600"/>
          </a:xfrm>
          <a:custGeom>
            <a:avLst/>
            <a:gdLst>
              <a:gd name="T0" fmla="*/ 1012 w 1443"/>
              <a:gd name="T1" fmla="*/ 42 h 3504"/>
              <a:gd name="T2" fmla="*/ 1170 w 1443"/>
              <a:gd name="T3" fmla="*/ 133 h 3504"/>
              <a:gd name="T4" fmla="*/ 1249 w 1443"/>
              <a:gd name="T5" fmla="*/ 201 h 3504"/>
              <a:gd name="T6" fmla="*/ 1329 w 1443"/>
              <a:gd name="T7" fmla="*/ 280 h 3504"/>
              <a:gd name="T8" fmla="*/ 1408 w 1443"/>
              <a:gd name="T9" fmla="*/ 337 h 3504"/>
              <a:gd name="T10" fmla="*/ 1442 w 1443"/>
              <a:gd name="T11" fmla="*/ 416 h 3504"/>
              <a:gd name="T12" fmla="*/ 1442 w 1443"/>
              <a:gd name="T13" fmla="*/ 484 h 3504"/>
              <a:gd name="T14" fmla="*/ 1408 w 1443"/>
              <a:gd name="T15" fmla="*/ 552 h 3504"/>
              <a:gd name="T16" fmla="*/ 1363 w 1443"/>
              <a:gd name="T17" fmla="*/ 620 h 3504"/>
              <a:gd name="T18" fmla="*/ 1340 w 1443"/>
              <a:gd name="T19" fmla="*/ 688 h 3504"/>
              <a:gd name="T20" fmla="*/ 1283 w 1443"/>
              <a:gd name="T21" fmla="*/ 778 h 3504"/>
              <a:gd name="T22" fmla="*/ 1227 w 1443"/>
              <a:gd name="T23" fmla="*/ 869 h 3504"/>
              <a:gd name="T24" fmla="*/ 1170 w 1443"/>
              <a:gd name="T25" fmla="*/ 948 h 3504"/>
              <a:gd name="T26" fmla="*/ 1102 w 1443"/>
              <a:gd name="T27" fmla="*/ 1061 h 3504"/>
              <a:gd name="T28" fmla="*/ 1034 w 1443"/>
              <a:gd name="T29" fmla="*/ 1174 h 3504"/>
              <a:gd name="T30" fmla="*/ 955 w 1443"/>
              <a:gd name="T31" fmla="*/ 1287 h 3504"/>
              <a:gd name="T32" fmla="*/ 910 w 1443"/>
              <a:gd name="T33" fmla="*/ 1355 h 3504"/>
              <a:gd name="T34" fmla="*/ 864 w 1443"/>
              <a:gd name="T35" fmla="*/ 1435 h 3504"/>
              <a:gd name="T36" fmla="*/ 808 w 1443"/>
              <a:gd name="T37" fmla="*/ 1514 h 3504"/>
              <a:gd name="T38" fmla="*/ 728 w 1443"/>
              <a:gd name="T39" fmla="*/ 1627 h 3504"/>
              <a:gd name="T40" fmla="*/ 672 w 1443"/>
              <a:gd name="T41" fmla="*/ 1718 h 3504"/>
              <a:gd name="T42" fmla="*/ 604 w 1443"/>
              <a:gd name="T43" fmla="*/ 1819 h 3504"/>
              <a:gd name="T44" fmla="*/ 559 w 1443"/>
              <a:gd name="T45" fmla="*/ 1899 h 3504"/>
              <a:gd name="T46" fmla="*/ 513 w 1443"/>
              <a:gd name="T47" fmla="*/ 1967 h 3504"/>
              <a:gd name="T48" fmla="*/ 479 w 1443"/>
              <a:gd name="T49" fmla="*/ 2034 h 3504"/>
              <a:gd name="T50" fmla="*/ 445 w 1443"/>
              <a:gd name="T51" fmla="*/ 2102 h 3504"/>
              <a:gd name="T52" fmla="*/ 411 w 1443"/>
              <a:gd name="T53" fmla="*/ 2170 h 3504"/>
              <a:gd name="T54" fmla="*/ 389 w 1443"/>
              <a:gd name="T55" fmla="*/ 2238 h 3504"/>
              <a:gd name="T56" fmla="*/ 355 w 1443"/>
              <a:gd name="T57" fmla="*/ 2329 h 3504"/>
              <a:gd name="T58" fmla="*/ 310 w 1443"/>
              <a:gd name="T59" fmla="*/ 2408 h 3504"/>
              <a:gd name="T60" fmla="*/ 287 w 1443"/>
              <a:gd name="T61" fmla="*/ 2487 h 3504"/>
              <a:gd name="T62" fmla="*/ 253 w 1443"/>
              <a:gd name="T63" fmla="*/ 2566 h 3504"/>
              <a:gd name="T64" fmla="*/ 242 w 1443"/>
              <a:gd name="T65" fmla="*/ 2634 h 3504"/>
              <a:gd name="T66" fmla="*/ 219 w 1443"/>
              <a:gd name="T67" fmla="*/ 2702 h 3504"/>
              <a:gd name="T68" fmla="*/ 196 w 1443"/>
              <a:gd name="T69" fmla="*/ 2770 h 3504"/>
              <a:gd name="T70" fmla="*/ 185 w 1443"/>
              <a:gd name="T71" fmla="*/ 2838 h 3504"/>
              <a:gd name="T72" fmla="*/ 162 w 1443"/>
              <a:gd name="T73" fmla="*/ 2906 h 3504"/>
              <a:gd name="T74" fmla="*/ 151 w 1443"/>
              <a:gd name="T75" fmla="*/ 2974 h 3504"/>
              <a:gd name="T76" fmla="*/ 117 w 1443"/>
              <a:gd name="T77" fmla="*/ 3042 h 3504"/>
              <a:gd name="T78" fmla="*/ 94 w 1443"/>
              <a:gd name="T79" fmla="*/ 3110 h 3504"/>
              <a:gd name="T80" fmla="*/ 83 w 1443"/>
              <a:gd name="T81" fmla="*/ 3178 h 3504"/>
              <a:gd name="T82" fmla="*/ 60 w 1443"/>
              <a:gd name="T83" fmla="*/ 3246 h 3504"/>
              <a:gd name="T84" fmla="*/ 49 w 1443"/>
              <a:gd name="T85" fmla="*/ 3313 h 3504"/>
              <a:gd name="T86" fmla="*/ 38 w 1443"/>
              <a:gd name="T87" fmla="*/ 3381 h 3504"/>
              <a:gd name="T88" fmla="*/ 15 w 1443"/>
              <a:gd name="T89" fmla="*/ 3461 h 3504"/>
              <a:gd name="T90" fmla="*/ 4 w 1443"/>
              <a:gd name="T91" fmla="*/ 3503 h 3504"/>
              <a:gd name="T92" fmla="*/ 0 w 1443"/>
              <a:gd name="T93" fmla="*/ 1152 h 350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43"/>
              <a:gd name="T142" fmla="*/ 0 h 3504"/>
              <a:gd name="T143" fmla="*/ 1443 w 1443"/>
              <a:gd name="T144" fmla="*/ 3504 h 350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43" h="3504">
                <a:moveTo>
                  <a:pt x="960" y="0"/>
                </a:moveTo>
                <a:lnTo>
                  <a:pt x="1012" y="42"/>
                </a:lnTo>
                <a:lnTo>
                  <a:pt x="1057" y="88"/>
                </a:lnTo>
                <a:lnTo>
                  <a:pt x="1170" y="133"/>
                </a:lnTo>
                <a:lnTo>
                  <a:pt x="1204" y="156"/>
                </a:lnTo>
                <a:lnTo>
                  <a:pt x="1249" y="201"/>
                </a:lnTo>
                <a:lnTo>
                  <a:pt x="1283" y="235"/>
                </a:lnTo>
                <a:lnTo>
                  <a:pt x="1329" y="280"/>
                </a:lnTo>
                <a:lnTo>
                  <a:pt x="1363" y="303"/>
                </a:lnTo>
                <a:lnTo>
                  <a:pt x="1408" y="337"/>
                </a:lnTo>
                <a:lnTo>
                  <a:pt x="1431" y="382"/>
                </a:lnTo>
                <a:lnTo>
                  <a:pt x="1442" y="416"/>
                </a:lnTo>
                <a:lnTo>
                  <a:pt x="1442" y="450"/>
                </a:lnTo>
                <a:lnTo>
                  <a:pt x="1442" y="484"/>
                </a:lnTo>
                <a:lnTo>
                  <a:pt x="1419" y="518"/>
                </a:lnTo>
                <a:lnTo>
                  <a:pt x="1408" y="552"/>
                </a:lnTo>
                <a:lnTo>
                  <a:pt x="1385" y="586"/>
                </a:lnTo>
                <a:lnTo>
                  <a:pt x="1363" y="620"/>
                </a:lnTo>
                <a:lnTo>
                  <a:pt x="1351" y="654"/>
                </a:lnTo>
                <a:lnTo>
                  <a:pt x="1340" y="688"/>
                </a:lnTo>
                <a:lnTo>
                  <a:pt x="1317" y="733"/>
                </a:lnTo>
                <a:lnTo>
                  <a:pt x="1283" y="778"/>
                </a:lnTo>
                <a:lnTo>
                  <a:pt x="1249" y="835"/>
                </a:lnTo>
                <a:lnTo>
                  <a:pt x="1227" y="869"/>
                </a:lnTo>
                <a:lnTo>
                  <a:pt x="1193" y="914"/>
                </a:lnTo>
                <a:lnTo>
                  <a:pt x="1170" y="948"/>
                </a:lnTo>
                <a:lnTo>
                  <a:pt x="1136" y="993"/>
                </a:lnTo>
                <a:lnTo>
                  <a:pt x="1102" y="1061"/>
                </a:lnTo>
                <a:lnTo>
                  <a:pt x="1068" y="1118"/>
                </a:lnTo>
                <a:lnTo>
                  <a:pt x="1034" y="1174"/>
                </a:lnTo>
                <a:lnTo>
                  <a:pt x="989" y="1231"/>
                </a:lnTo>
                <a:lnTo>
                  <a:pt x="955" y="1287"/>
                </a:lnTo>
                <a:lnTo>
                  <a:pt x="932" y="1321"/>
                </a:lnTo>
                <a:lnTo>
                  <a:pt x="910" y="1355"/>
                </a:lnTo>
                <a:lnTo>
                  <a:pt x="876" y="1401"/>
                </a:lnTo>
                <a:lnTo>
                  <a:pt x="864" y="1435"/>
                </a:lnTo>
                <a:lnTo>
                  <a:pt x="842" y="1469"/>
                </a:lnTo>
                <a:lnTo>
                  <a:pt x="808" y="1514"/>
                </a:lnTo>
                <a:lnTo>
                  <a:pt x="774" y="1559"/>
                </a:lnTo>
                <a:lnTo>
                  <a:pt x="728" y="1627"/>
                </a:lnTo>
                <a:lnTo>
                  <a:pt x="695" y="1672"/>
                </a:lnTo>
                <a:lnTo>
                  <a:pt x="672" y="1718"/>
                </a:lnTo>
                <a:lnTo>
                  <a:pt x="638" y="1763"/>
                </a:lnTo>
                <a:lnTo>
                  <a:pt x="604" y="1819"/>
                </a:lnTo>
                <a:lnTo>
                  <a:pt x="570" y="1865"/>
                </a:lnTo>
                <a:lnTo>
                  <a:pt x="559" y="1899"/>
                </a:lnTo>
                <a:lnTo>
                  <a:pt x="536" y="1933"/>
                </a:lnTo>
                <a:lnTo>
                  <a:pt x="513" y="1967"/>
                </a:lnTo>
                <a:lnTo>
                  <a:pt x="491" y="2000"/>
                </a:lnTo>
                <a:lnTo>
                  <a:pt x="479" y="2034"/>
                </a:lnTo>
                <a:lnTo>
                  <a:pt x="468" y="2068"/>
                </a:lnTo>
                <a:lnTo>
                  <a:pt x="445" y="2102"/>
                </a:lnTo>
                <a:lnTo>
                  <a:pt x="434" y="2136"/>
                </a:lnTo>
                <a:lnTo>
                  <a:pt x="411" y="2170"/>
                </a:lnTo>
                <a:lnTo>
                  <a:pt x="400" y="2204"/>
                </a:lnTo>
                <a:lnTo>
                  <a:pt x="389" y="2238"/>
                </a:lnTo>
                <a:lnTo>
                  <a:pt x="366" y="2295"/>
                </a:lnTo>
                <a:lnTo>
                  <a:pt x="355" y="2329"/>
                </a:lnTo>
                <a:lnTo>
                  <a:pt x="332" y="2374"/>
                </a:lnTo>
                <a:lnTo>
                  <a:pt x="310" y="2408"/>
                </a:lnTo>
                <a:lnTo>
                  <a:pt x="298" y="2442"/>
                </a:lnTo>
                <a:lnTo>
                  <a:pt x="287" y="2487"/>
                </a:lnTo>
                <a:lnTo>
                  <a:pt x="276" y="2521"/>
                </a:lnTo>
                <a:lnTo>
                  <a:pt x="253" y="2566"/>
                </a:lnTo>
                <a:lnTo>
                  <a:pt x="253" y="2600"/>
                </a:lnTo>
                <a:lnTo>
                  <a:pt x="242" y="2634"/>
                </a:lnTo>
                <a:lnTo>
                  <a:pt x="230" y="2668"/>
                </a:lnTo>
                <a:lnTo>
                  <a:pt x="219" y="2702"/>
                </a:lnTo>
                <a:lnTo>
                  <a:pt x="208" y="2736"/>
                </a:lnTo>
                <a:lnTo>
                  <a:pt x="196" y="2770"/>
                </a:lnTo>
                <a:lnTo>
                  <a:pt x="196" y="2804"/>
                </a:lnTo>
                <a:lnTo>
                  <a:pt x="185" y="2838"/>
                </a:lnTo>
                <a:lnTo>
                  <a:pt x="174" y="2872"/>
                </a:lnTo>
                <a:lnTo>
                  <a:pt x="162" y="2906"/>
                </a:lnTo>
                <a:lnTo>
                  <a:pt x="162" y="2940"/>
                </a:lnTo>
                <a:lnTo>
                  <a:pt x="151" y="2974"/>
                </a:lnTo>
                <a:lnTo>
                  <a:pt x="140" y="3008"/>
                </a:lnTo>
                <a:lnTo>
                  <a:pt x="117" y="3042"/>
                </a:lnTo>
                <a:lnTo>
                  <a:pt x="106" y="3076"/>
                </a:lnTo>
                <a:lnTo>
                  <a:pt x="94" y="3110"/>
                </a:lnTo>
                <a:lnTo>
                  <a:pt x="83" y="3144"/>
                </a:lnTo>
                <a:lnTo>
                  <a:pt x="83" y="3178"/>
                </a:lnTo>
                <a:lnTo>
                  <a:pt x="72" y="3212"/>
                </a:lnTo>
                <a:lnTo>
                  <a:pt x="60" y="3246"/>
                </a:lnTo>
                <a:lnTo>
                  <a:pt x="60" y="3280"/>
                </a:lnTo>
                <a:lnTo>
                  <a:pt x="49" y="3313"/>
                </a:lnTo>
                <a:lnTo>
                  <a:pt x="49" y="3347"/>
                </a:lnTo>
                <a:lnTo>
                  <a:pt x="38" y="3381"/>
                </a:lnTo>
                <a:lnTo>
                  <a:pt x="26" y="3427"/>
                </a:lnTo>
                <a:lnTo>
                  <a:pt x="15" y="3461"/>
                </a:lnTo>
                <a:lnTo>
                  <a:pt x="15" y="3503"/>
                </a:lnTo>
                <a:lnTo>
                  <a:pt x="4" y="3503"/>
                </a:lnTo>
                <a:lnTo>
                  <a:pt x="0" y="3503"/>
                </a:lnTo>
                <a:lnTo>
                  <a:pt x="0" y="1152"/>
                </a:lnTo>
              </a:path>
            </a:pathLst>
          </a:custGeom>
          <a:solidFill>
            <a:srgbClr val="FDFD24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3873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 flipV="1">
            <a:off x="777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3825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 flipV="1">
            <a:off x="18303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21351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 flipV="1">
            <a:off x="35067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38115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 flipV="1">
            <a:off x="53355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>
            <a:off x="56403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 flipV="1">
            <a:off x="69357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7240588" y="5487988"/>
            <a:ext cx="303212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>
            <a:off x="1219200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5264150" y="3892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>
            <a:off x="54102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>
            <a:off x="70104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65" name="Line 19"/>
          <p:cNvSpPr>
            <a:spLocks noChangeShapeType="1"/>
          </p:cNvSpPr>
          <p:nvPr/>
        </p:nvSpPr>
        <p:spPr bwMode="auto">
          <a:xfrm>
            <a:off x="60960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66" name="Line 20"/>
          <p:cNvSpPr>
            <a:spLocks noChangeShapeType="1"/>
          </p:cNvSpPr>
          <p:nvPr/>
        </p:nvSpPr>
        <p:spPr bwMode="auto">
          <a:xfrm>
            <a:off x="63246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67" name="Rectangle 21"/>
          <p:cNvSpPr>
            <a:spLocks noChangeArrowheads="1"/>
          </p:cNvSpPr>
          <p:nvPr/>
        </p:nvSpPr>
        <p:spPr bwMode="auto">
          <a:xfrm>
            <a:off x="1911350" y="3892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8" name="Line 22"/>
          <p:cNvSpPr>
            <a:spLocks noChangeShapeType="1"/>
          </p:cNvSpPr>
          <p:nvPr/>
        </p:nvSpPr>
        <p:spPr bwMode="auto">
          <a:xfrm>
            <a:off x="20574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69" name="Line 23"/>
          <p:cNvSpPr>
            <a:spLocks noChangeShapeType="1"/>
          </p:cNvSpPr>
          <p:nvPr/>
        </p:nvSpPr>
        <p:spPr bwMode="auto">
          <a:xfrm>
            <a:off x="36576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70" name="Line 24"/>
          <p:cNvSpPr>
            <a:spLocks noChangeShapeType="1"/>
          </p:cNvSpPr>
          <p:nvPr/>
        </p:nvSpPr>
        <p:spPr bwMode="auto">
          <a:xfrm>
            <a:off x="27432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71" name="Line 25"/>
          <p:cNvSpPr>
            <a:spLocks noChangeShapeType="1"/>
          </p:cNvSpPr>
          <p:nvPr/>
        </p:nvSpPr>
        <p:spPr bwMode="auto">
          <a:xfrm>
            <a:off x="2971800" y="3887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72" name="Rectangle 26"/>
          <p:cNvSpPr>
            <a:spLocks noChangeArrowheads="1"/>
          </p:cNvSpPr>
          <p:nvPr/>
        </p:nvSpPr>
        <p:spPr bwMode="auto">
          <a:xfrm>
            <a:off x="3511550" y="3111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3" name="Line 27"/>
          <p:cNvSpPr>
            <a:spLocks noChangeShapeType="1"/>
          </p:cNvSpPr>
          <p:nvPr/>
        </p:nvSpPr>
        <p:spPr bwMode="auto">
          <a:xfrm>
            <a:off x="3657600" y="3063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74" name="Line 28"/>
          <p:cNvSpPr>
            <a:spLocks noChangeShapeType="1"/>
          </p:cNvSpPr>
          <p:nvPr/>
        </p:nvSpPr>
        <p:spPr bwMode="auto">
          <a:xfrm>
            <a:off x="5257800" y="3063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75" name="Line 29"/>
          <p:cNvSpPr>
            <a:spLocks noChangeShapeType="1"/>
          </p:cNvSpPr>
          <p:nvPr/>
        </p:nvSpPr>
        <p:spPr bwMode="auto">
          <a:xfrm>
            <a:off x="4343400" y="3063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76" name="Line 30"/>
          <p:cNvSpPr>
            <a:spLocks noChangeShapeType="1"/>
          </p:cNvSpPr>
          <p:nvPr/>
        </p:nvSpPr>
        <p:spPr bwMode="auto">
          <a:xfrm>
            <a:off x="4572000" y="3063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77" name="Rectangle 31"/>
          <p:cNvSpPr>
            <a:spLocks noChangeArrowheads="1"/>
          </p:cNvSpPr>
          <p:nvPr/>
        </p:nvSpPr>
        <p:spPr bwMode="auto">
          <a:xfrm>
            <a:off x="4349750" y="1987550"/>
            <a:ext cx="1892300" cy="673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8" name="Line 32"/>
          <p:cNvSpPr>
            <a:spLocks noChangeShapeType="1"/>
          </p:cNvSpPr>
          <p:nvPr/>
        </p:nvSpPr>
        <p:spPr bwMode="auto">
          <a:xfrm>
            <a:off x="4495800" y="1982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79" name="Line 33"/>
          <p:cNvSpPr>
            <a:spLocks noChangeShapeType="1"/>
          </p:cNvSpPr>
          <p:nvPr/>
        </p:nvSpPr>
        <p:spPr bwMode="auto">
          <a:xfrm>
            <a:off x="6096000" y="1982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80" name="Line 34"/>
          <p:cNvSpPr>
            <a:spLocks noChangeShapeType="1"/>
          </p:cNvSpPr>
          <p:nvPr/>
        </p:nvSpPr>
        <p:spPr bwMode="auto">
          <a:xfrm>
            <a:off x="5181600" y="1982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81" name="Line 35"/>
          <p:cNvSpPr>
            <a:spLocks noChangeShapeType="1"/>
          </p:cNvSpPr>
          <p:nvPr/>
        </p:nvSpPr>
        <p:spPr bwMode="auto">
          <a:xfrm>
            <a:off x="5410200" y="1982788"/>
            <a:ext cx="0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82" name="Line 36"/>
          <p:cNvSpPr>
            <a:spLocks noChangeShapeType="1"/>
          </p:cNvSpPr>
          <p:nvPr/>
        </p:nvSpPr>
        <p:spPr bwMode="auto">
          <a:xfrm>
            <a:off x="2820988" y="230188"/>
            <a:ext cx="684212" cy="2270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83" name="Rectangle 37"/>
          <p:cNvSpPr>
            <a:spLocks noChangeArrowheads="1"/>
          </p:cNvSpPr>
          <p:nvPr/>
        </p:nvSpPr>
        <p:spPr bwMode="auto">
          <a:xfrm>
            <a:off x="1660525" y="60325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>
                <a:latin typeface="Book Antiqua" pitchFamily="18" charset="0"/>
              </a:rPr>
              <a:t>ROOT</a:t>
            </a:r>
          </a:p>
        </p:txBody>
      </p:sp>
      <p:sp>
        <p:nvSpPr>
          <p:cNvPr id="31784" name="Line 38"/>
          <p:cNvSpPr>
            <a:spLocks noChangeShapeType="1"/>
          </p:cNvSpPr>
          <p:nvPr/>
        </p:nvSpPr>
        <p:spPr bwMode="auto">
          <a:xfrm flipH="1">
            <a:off x="1373188" y="839788"/>
            <a:ext cx="2208212" cy="10652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85" name="Line 39"/>
          <p:cNvSpPr>
            <a:spLocks noChangeShapeType="1"/>
          </p:cNvSpPr>
          <p:nvPr/>
        </p:nvSpPr>
        <p:spPr bwMode="auto">
          <a:xfrm>
            <a:off x="4497388" y="839788"/>
            <a:ext cx="455612" cy="10652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86" name="Line 40"/>
          <p:cNvSpPr>
            <a:spLocks noChangeShapeType="1"/>
          </p:cNvSpPr>
          <p:nvPr/>
        </p:nvSpPr>
        <p:spPr bwMode="auto">
          <a:xfrm flipH="1">
            <a:off x="3354388" y="2592388"/>
            <a:ext cx="1065212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87" name="Line 41"/>
          <p:cNvSpPr>
            <a:spLocks noChangeShapeType="1"/>
          </p:cNvSpPr>
          <p:nvPr/>
        </p:nvSpPr>
        <p:spPr bwMode="auto">
          <a:xfrm>
            <a:off x="5335588" y="2592388"/>
            <a:ext cx="1141412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88" name="Line 42"/>
          <p:cNvSpPr>
            <a:spLocks noChangeShapeType="1"/>
          </p:cNvSpPr>
          <p:nvPr/>
        </p:nvSpPr>
        <p:spPr bwMode="auto">
          <a:xfrm flipH="1">
            <a:off x="4344988" y="4497388"/>
            <a:ext cx="989012" cy="1141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89" name="Line 43"/>
          <p:cNvSpPr>
            <a:spLocks noChangeShapeType="1"/>
          </p:cNvSpPr>
          <p:nvPr/>
        </p:nvSpPr>
        <p:spPr bwMode="auto">
          <a:xfrm>
            <a:off x="6172200" y="4497388"/>
            <a:ext cx="0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90" name="Line 44"/>
          <p:cNvSpPr>
            <a:spLocks noChangeShapeType="1"/>
          </p:cNvSpPr>
          <p:nvPr/>
        </p:nvSpPr>
        <p:spPr bwMode="auto">
          <a:xfrm>
            <a:off x="7088188" y="4421188"/>
            <a:ext cx="1217612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91" name="Line 45"/>
          <p:cNvSpPr>
            <a:spLocks noChangeShapeType="1"/>
          </p:cNvSpPr>
          <p:nvPr/>
        </p:nvSpPr>
        <p:spPr bwMode="auto">
          <a:xfrm flipH="1">
            <a:off x="763588" y="4421188"/>
            <a:ext cx="1217612" cy="12176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92" name="Line 46"/>
          <p:cNvSpPr>
            <a:spLocks noChangeShapeType="1"/>
          </p:cNvSpPr>
          <p:nvPr/>
        </p:nvSpPr>
        <p:spPr bwMode="auto">
          <a:xfrm flipH="1">
            <a:off x="2592388" y="4497388"/>
            <a:ext cx="227012" cy="10652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793" name="Rectangle 47"/>
          <p:cNvSpPr>
            <a:spLocks noChangeArrowheads="1"/>
          </p:cNvSpPr>
          <p:nvPr/>
        </p:nvSpPr>
        <p:spPr bwMode="auto">
          <a:xfrm>
            <a:off x="5546725" y="379413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31794" name="Rectangle 48"/>
          <p:cNvSpPr>
            <a:spLocks noChangeArrowheads="1"/>
          </p:cNvSpPr>
          <p:nvPr/>
        </p:nvSpPr>
        <p:spPr bwMode="auto">
          <a:xfrm>
            <a:off x="6308725" y="205581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B</a:t>
            </a:r>
          </a:p>
        </p:txBody>
      </p:sp>
      <p:sp>
        <p:nvSpPr>
          <p:cNvPr id="31795" name="Rectangle 49"/>
          <p:cNvSpPr>
            <a:spLocks noChangeArrowheads="1"/>
          </p:cNvSpPr>
          <p:nvPr/>
        </p:nvSpPr>
        <p:spPr bwMode="auto">
          <a:xfrm>
            <a:off x="7223125" y="3960813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C</a:t>
            </a:r>
          </a:p>
        </p:txBody>
      </p:sp>
      <p:sp>
        <p:nvSpPr>
          <p:cNvPr id="31796" name="Rectangle 50"/>
          <p:cNvSpPr>
            <a:spLocks noChangeArrowheads="1"/>
          </p:cNvSpPr>
          <p:nvPr/>
        </p:nvSpPr>
        <p:spPr bwMode="auto">
          <a:xfrm>
            <a:off x="6461125" y="5180013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D</a:t>
            </a:r>
          </a:p>
        </p:txBody>
      </p:sp>
      <p:sp>
        <p:nvSpPr>
          <p:cNvPr id="31797" name="Rectangle 51"/>
          <p:cNvSpPr>
            <a:spLocks noChangeArrowheads="1"/>
          </p:cNvSpPr>
          <p:nvPr/>
        </p:nvSpPr>
        <p:spPr bwMode="auto">
          <a:xfrm>
            <a:off x="8442325" y="5180013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E</a:t>
            </a:r>
          </a:p>
        </p:txBody>
      </p:sp>
      <p:sp>
        <p:nvSpPr>
          <p:cNvPr id="31798" name="Rectangle 52"/>
          <p:cNvSpPr>
            <a:spLocks noChangeArrowheads="1"/>
          </p:cNvSpPr>
          <p:nvPr/>
        </p:nvSpPr>
        <p:spPr bwMode="auto">
          <a:xfrm>
            <a:off x="3870325" y="3960813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F</a:t>
            </a:r>
          </a:p>
        </p:txBody>
      </p:sp>
      <p:sp>
        <p:nvSpPr>
          <p:cNvPr id="31799" name="Rectangle 53"/>
          <p:cNvSpPr>
            <a:spLocks noChangeArrowheads="1"/>
          </p:cNvSpPr>
          <p:nvPr/>
        </p:nvSpPr>
        <p:spPr bwMode="auto">
          <a:xfrm>
            <a:off x="1279525" y="5180013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G</a:t>
            </a:r>
          </a:p>
        </p:txBody>
      </p:sp>
      <p:sp>
        <p:nvSpPr>
          <p:cNvPr id="31800" name="Rectangle 54"/>
          <p:cNvSpPr>
            <a:spLocks noChangeArrowheads="1"/>
          </p:cNvSpPr>
          <p:nvPr/>
        </p:nvSpPr>
        <p:spPr bwMode="auto">
          <a:xfrm>
            <a:off x="3032125" y="5103813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H</a:t>
            </a:r>
          </a:p>
        </p:txBody>
      </p:sp>
      <p:sp>
        <p:nvSpPr>
          <p:cNvPr id="31801" name="Rectangle 55"/>
          <p:cNvSpPr>
            <a:spLocks noChangeArrowheads="1"/>
          </p:cNvSpPr>
          <p:nvPr/>
        </p:nvSpPr>
        <p:spPr bwMode="auto">
          <a:xfrm>
            <a:off x="5013325" y="5180013"/>
            <a:ext cx="36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3600" b="1">
                <a:solidFill>
                  <a:schemeClr val="tx2"/>
                </a:solidFill>
                <a:latin typeface="Book Antiqua" pitchFamily="18" charset="0"/>
              </a:rPr>
              <a:t>I</a:t>
            </a:r>
          </a:p>
        </p:txBody>
      </p:sp>
      <p:sp>
        <p:nvSpPr>
          <p:cNvPr id="31802" name="Rectangle 56"/>
          <p:cNvSpPr>
            <a:spLocks noChangeArrowheads="1"/>
          </p:cNvSpPr>
          <p:nvPr/>
        </p:nvSpPr>
        <p:spPr bwMode="auto">
          <a:xfrm>
            <a:off x="3794125" y="441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20</a:t>
            </a:r>
          </a:p>
        </p:txBody>
      </p:sp>
      <p:sp>
        <p:nvSpPr>
          <p:cNvPr id="31803" name="Rectangle 57"/>
          <p:cNvSpPr>
            <a:spLocks noChangeArrowheads="1"/>
          </p:cNvSpPr>
          <p:nvPr/>
        </p:nvSpPr>
        <p:spPr bwMode="auto">
          <a:xfrm>
            <a:off x="4632325" y="2117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35</a:t>
            </a:r>
          </a:p>
        </p:txBody>
      </p:sp>
      <p:sp>
        <p:nvSpPr>
          <p:cNvPr id="31804" name="Rectangle 58"/>
          <p:cNvSpPr>
            <a:spLocks noChangeArrowheads="1"/>
          </p:cNvSpPr>
          <p:nvPr/>
        </p:nvSpPr>
        <p:spPr bwMode="auto">
          <a:xfrm>
            <a:off x="5175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20*</a:t>
            </a:r>
          </a:p>
        </p:txBody>
      </p:sp>
      <p:sp>
        <p:nvSpPr>
          <p:cNvPr id="31805" name="Rectangle 59"/>
          <p:cNvSpPr>
            <a:spLocks noChangeArrowheads="1"/>
          </p:cNvSpPr>
          <p:nvPr/>
        </p:nvSpPr>
        <p:spPr bwMode="auto">
          <a:xfrm>
            <a:off x="5470525" y="402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38</a:t>
            </a:r>
          </a:p>
        </p:txBody>
      </p:sp>
      <p:sp>
        <p:nvSpPr>
          <p:cNvPr id="31806" name="Rectangle 60"/>
          <p:cNvSpPr>
            <a:spLocks noChangeArrowheads="1"/>
          </p:cNvSpPr>
          <p:nvPr/>
        </p:nvSpPr>
        <p:spPr bwMode="auto">
          <a:xfrm>
            <a:off x="6384925" y="402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44</a:t>
            </a:r>
          </a:p>
        </p:txBody>
      </p:sp>
      <p:sp>
        <p:nvSpPr>
          <p:cNvPr id="31807" name="Rectangle 61"/>
          <p:cNvSpPr>
            <a:spLocks noChangeArrowheads="1"/>
          </p:cNvSpPr>
          <p:nvPr/>
        </p:nvSpPr>
        <p:spPr bwMode="auto">
          <a:xfrm>
            <a:off x="12795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22*</a:t>
            </a:r>
          </a:p>
        </p:txBody>
      </p:sp>
      <p:sp>
        <p:nvSpPr>
          <p:cNvPr id="31808" name="Rectangle 62"/>
          <p:cNvSpPr>
            <a:spLocks noChangeArrowheads="1"/>
          </p:cNvSpPr>
          <p:nvPr/>
        </p:nvSpPr>
        <p:spPr bwMode="auto">
          <a:xfrm>
            <a:off x="21399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09" name="Line 63"/>
          <p:cNvSpPr>
            <a:spLocks noChangeShapeType="1"/>
          </p:cNvSpPr>
          <p:nvPr/>
        </p:nvSpPr>
        <p:spPr bwMode="auto">
          <a:xfrm>
            <a:off x="2971800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810" name="Rectangle 64"/>
          <p:cNvSpPr>
            <a:spLocks noChangeArrowheads="1"/>
          </p:cNvSpPr>
          <p:nvPr/>
        </p:nvSpPr>
        <p:spPr bwMode="auto">
          <a:xfrm>
            <a:off x="22701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23*</a:t>
            </a:r>
          </a:p>
        </p:txBody>
      </p:sp>
      <p:sp>
        <p:nvSpPr>
          <p:cNvPr id="31811" name="Rectangle 65"/>
          <p:cNvSpPr>
            <a:spLocks noChangeArrowheads="1"/>
          </p:cNvSpPr>
          <p:nvPr/>
        </p:nvSpPr>
        <p:spPr bwMode="auto">
          <a:xfrm>
            <a:off x="30321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24*</a:t>
            </a:r>
          </a:p>
        </p:txBody>
      </p:sp>
      <p:sp>
        <p:nvSpPr>
          <p:cNvPr id="31812" name="Rectangle 66"/>
          <p:cNvSpPr>
            <a:spLocks noChangeArrowheads="1"/>
          </p:cNvSpPr>
          <p:nvPr/>
        </p:nvSpPr>
        <p:spPr bwMode="auto">
          <a:xfrm>
            <a:off x="38925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13" name="Line 67"/>
          <p:cNvSpPr>
            <a:spLocks noChangeShapeType="1"/>
          </p:cNvSpPr>
          <p:nvPr/>
        </p:nvSpPr>
        <p:spPr bwMode="auto">
          <a:xfrm>
            <a:off x="4724400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814" name="Rectangle 68"/>
          <p:cNvSpPr>
            <a:spLocks noChangeArrowheads="1"/>
          </p:cNvSpPr>
          <p:nvPr/>
        </p:nvSpPr>
        <p:spPr bwMode="auto">
          <a:xfrm>
            <a:off x="40227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35*</a:t>
            </a:r>
          </a:p>
        </p:txBody>
      </p:sp>
      <p:sp>
        <p:nvSpPr>
          <p:cNvPr id="31815" name="Rectangle 69"/>
          <p:cNvSpPr>
            <a:spLocks noChangeArrowheads="1"/>
          </p:cNvSpPr>
          <p:nvPr/>
        </p:nvSpPr>
        <p:spPr bwMode="auto">
          <a:xfrm>
            <a:off x="47847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36*</a:t>
            </a:r>
          </a:p>
        </p:txBody>
      </p:sp>
      <p:sp>
        <p:nvSpPr>
          <p:cNvPr id="31816" name="Rectangle 70"/>
          <p:cNvSpPr>
            <a:spLocks noChangeArrowheads="1"/>
          </p:cNvSpPr>
          <p:nvPr/>
        </p:nvSpPr>
        <p:spPr bwMode="auto">
          <a:xfrm>
            <a:off x="5645150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17" name="Line 71"/>
          <p:cNvSpPr>
            <a:spLocks noChangeShapeType="1"/>
          </p:cNvSpPr>
          <p:nvPr/>
        </p:nvSpPr>
        <p:spPr bwMode="auto">
          <a:xfrm>
            <a:off x="6477000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818" name="Rectangle 72"/>
          <p:cNvSpPr>
            <a:spLocks noChangeArrowheads="1"/>
          </p:cNvSpPr>
          <p:nvPr/>
        </p:nvSpPr>
        <p:spPr bwMode="auto">
          <a:xfrm>
            <a:off x="57753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38*</a:t>
            </a:r>
          </a:p>
        </p:txBody>
      </p:sp>
      <p:sp>
        <p:nvSpPr>
          <p:cNvPr id="31819" name="Rectangle 73"/>
          <p:cNvSpPr>
            <a:spLocks noChangeArrowheads="1"/>
          </p:cNvSpPr>
          <p:nvPr/>
        </p:nvSpPr>
        <p:spPr bwMode="auto">
          <a:xfrm>
            <a:off x="6537325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41*</a:t>
            </a:r>
          </a:p>
        </p:txBody>
      </p:sp>
      <p:sp>
        <p:nvSpPr>
          <p:cNvPr id="31820" name="Rectangle 74"/>
          <p:cNvSpPr>
            <a:spLocks noChangeArrowheads="1"/>
          </p:cNvSpPr>
          <p:nvPr/>
        </p:nvSpPr>
        <p:spPr bwMode="auto">
          <a:xfrm>
            <a:off x="7400925" y="5721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821" name="Line 75"/>
          <p:cNvSpPr>
            <a:spLocks noChangeShapeType="1"/>
          </p:cNvSpPr>
          <p:nvPr/>
        </p:nvSpPr>
        <p:spPr bwMode="auto">
          <a:xfrm>
            <a:off x="8232775" y="5716588"/>
            <a:ext cx="0" cy="68421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822" name="Rectangle 76"/>
          <p:cNvSpPr>
            <a:spLocks noChangeArrowheads="1"/>
          </p:cNvSpPr>
          <p:nvPr/>
        </p:nvSpPr>
        <p:spPr bwMode="auto">
          <a:xfrm>
            <a:off x="7531100" y="5851525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44*</a:t>
            </a:r>
          </a:p>
        </p:txBody>
      </p:sp>
      <p:sp>
        <p:nvSpPr>
          <p:cNvPr id="31823" name="Rectangle 77"/>
          <p:cNvSpPr>
            <a:spLocks noChangeArrowheads="1"/>
          </p:cNvSpPr>
          <p:nvPr/>
        </p:nvSpPr>
        <p:spPr bwMode="auto">
          <a:xfrm>
            <a:off x="6804025" y="260350"/>
            <a:ext cx="2084388" cy="229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Do:</a:t>
            </a:r>
          </a:p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1)  Delete 38*</a:t>
            </a:r>
          </a:p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2)  Insert 25*</a:t>
            </a:r>
          </a:p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4)  Insert 45*</a:t>
            </a:r>
          </a:p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5)  Insert 45*, </a:t>
            </a:r>
          </a:p>
          <a:p>
            <a:r>
              <a:rPr lang="en-AU" altLang="en-US" sz="2400" b="1">
                <a:solidFill>
                  <a:srgbClr val="3365FB"/>
                </a:solidFill>
                <a:latin typeface="Book Antiqua" pitchFamily="18" charset="0"/>
              </a:rPr>
              <a:t>     then 46*  </a:t>
            </a:r>
          </a:p>
        </p:txBody>
      </p:sp>
      <p:sp>
        <p:nvSpPr>
          <p:cNvPr id="31824" name="Rectangle 78"/>
          <p:cNvSpPr>
            <a:spLocks noChangeArrowheads="1"/>
          </p:cNvSpPr>
          <p:nvPr/>
        </p:nvSpPr>
        <p:spPr bwMode="auto">
          <a:xfrm>
            <a:off x="2117725" y="4022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b="1">
                <a:solidFill>
                  <a:schemeClr val="bg1"/>
                </a:solidFill>
                <a:latin typeface="Book Antiqua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81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Even Better Algorithm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15398E56-5E2A-43CF-B2CD-6BDC071300F6}" type="slidenum">
              <a:rPr lang="en-AU"/>
              <a:pPr>
                <a:defRPr/>
              </a:pPr>
              <a:t>32</a:t>
            </a:fld>
            <a:endParaRPr lang="en-AU"/>
          </a:p>
        </p:txBody>
      </p:sp>
      <p:sp>
        <p:nvSpPr>
          <p:cNvPr id="32773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762000" y="1600200"/>
            <a:ext cx="7772400" cy="4076700"/>
          </a:xfrm>
        </p:spPr>
        <p:txBody>
          <a:bodyPr lIns="92075" tIns="46038" rIns="92075" bIns="46038"/>
          <a:lstStyle/>
          <a:p>
            <a:pPr eaLnBrk="0" hangingPunct="0"/>
            <a:r>
              <a:rPr lang="en-AU" altLang="en-US" sz="2400" smtClean="0">
                <a:solidFill>
                  <a:schemeClr val="accent2"/>
                </a:solidFill>
              </a:rPr>
              <a:t>Search:</a:t>
            </a:r>
            <a:r>
              <a:rPr lang="en-AU" altLang="en-US" sz="2400" smtClean="0"/>
              <a:t>  As before.</a:t>
            </a:r>
          </a:p>
          <a:p>
            <a:pPr eaLnBrk="0" hangingPunct="0"/>
            <a:r>
              <a:rPr lang="en-AU" altLang="en-US" sz="2400" smtClean="0">
                <a:solidFill>
                  <a:schemeClr val="accent2"/>
                </a:solidFill>
              </a:rPr>
              <a:t>Insert/Delete: </a:t>
            </a:r>
          </a:p>
          <a:p>
            <a:pPr lvl="1" eaLnBrk="0" hangingPunct="0"/>
            <a:r>
              <a:rPr lang="en-AU" altLang="en-US" smtClean="0"/>
              <a:t>Use original Insert/Delete protocol, but set IX locks instead of X locks at all nodes. </a:t>
            </a:r>
          </a:p>
          <a:p>
            <a:pPr lvl="1" eaLnBrk="0" hangingPunct="0"/>
            <a:r>
              <a:rPr lang="en-AU" altLang="en-US" smtClean="0"/>
              <a:t>Once leaf is locked, convert all IX locks to X locks </a:t>
            </a:r>
            <a:r>
              <a:rPr lang="en-AU" altLang="en-US" smtClean="0">
                <a:solidFill>
                  <a:schemeClr val="accent2"/>
                </a:solidFill>
              </a:rPr>
              <a:t>top-down</a:t>
            </a:r>
            <a:r>
              <a:rPr lang="en-AU" altLang="en-US" smtClean="0"/>
              <a:t>: i.e., starting from node nearest to root. (Top-down reduces chances of deadlock.)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609600" y="5486400"/>
            <a:ext cx="650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 dirty="0">
                <a:latin typeface="Book Antiqua" pitchFamily="18" charset="0"/>
              </a:rPr>
              <a:t>(Contrast use of IX locks here with their use in </a:t>
            </a:r>
          </a:p>
          <a:p>
            <a:r>
              <a:rPr lang="en-AU" altLang="en-US" sz="2400" dirty="0">
                <a:latin typeface="Book Antiqua" pitchFamily="18" charset="0"/>
              </a:rPr>
              <a:t>multiple-granularity locking.)</a:t>
            </a:r>
          </a:p>
        </p:txBody>
      </p:sp>
    </p:spTree>
    <p:extLst>
      <p:ext uri="{BB962C8B-B14F-4D97-AF65-F5344CB8AC3E}">
        <p14:creationId xmlns:p14="http://schemas.microsoft.com/office/powerpoint/2010/main" val="19289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Hybrid Algorithm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1EC16DAD-EF22-46B1-9405-0B577A866A74}" type="slidenum">
              <a:rPr lang="en-AU"/>
              <a:pPr>
                <a:defRPr/>
              </a:pPr>
              <a:t>33</a:t>
            </a:fld>
            <a:endParaRPr lang="en-AU"/>
          </a:p>
        </p:txBody>
      </p:sp>
      <p:sp>
        <p:nvSpPr>
          <p:cNvPr id="33797" name="Rectangle 3"/>
          <p:cNvSpPr>
            <a:spLocks noGrp="1" noRot="1" noChangeArrowheads="1"/>
          </p:cNvSpPr>
          <p:nvPr>
            <p:ph sz="quarter" idx="1"/>
          </p:nvPr>
        </p:nvSpPr>
        <p:spPr/>
        <p:txBody>
          <a:bodyPr lIns="92075" tIns="46038" rIns="92075" bIns="46038"/>
          <a:lstStyle/>
          <a:p>
            <a:pPr eaLnBrk="0" hangingPunct="0"/>
            <a:r>
              <a:rPr lang="en-AU" altLang="en-US" smtClean="0"/>
              <a:t>The likelihood that we really need an X lock decreases as we move up the tree.</a:t>
            </a:r>
          </a:p>
          <a:p>
            <a:pPr eaLnBrk="0" hangingPunct="0"/>
            <a:r>
              <a:rPr lang="en-AU" altLang="en-US" smtClean="0"/>
              <a:t>Hybrid approach:</a:t>
            </a:r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 flipH="1">
            <a:off x="1449388" y="3506788"/>
            <a:ext cx="1674812" cy="2132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3125788" y="3506788"/>
            <a:ext cx="1751012" cy="2132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1449388" y="5638800"/>
            <a:ext cx="3427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2516188" y="4267200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1906588" y="5029200"/>
            <a:ext cx="2436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4806950" y="3206750"/>
            <a:ext cx="901700" cy="977900"/>
          </a:xfrm>
          <a:prstGeom prst="rightArrow">
            <a:avLst>
              <a:gd name="adj1" fmla="val 50000"/>
              <a:gd name="adj2" fmla="val 5002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6003925" y="34131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>
                <a:latin typeface="Book Antiqua" pitchFamily="18" charset="0"/>
              </a:rPr>
              <a:t>Set S locks</a:t>
            </a:r>
          </a:p>
        </p:txBody>
      </p:sp>
      <p:sp>
        <p:nvSpPr>
          <p:cNvPr id="33805" name="AutoShape 11"/>
          <p:cNvSpPr>
            <a:spLocks noChangeArrowheads="1"/>
          </p:cNvSpPr>
          <p:nvPr/>
        </p:nvSpPr>
        <p:spPr bwMode="auto">
          <a:xfrm>
            <a:off x="4883150" y="4197350"/>
            <a:ext cx="901700" cy="673100"/>
          </a:xfrm>
          <a:prstGeom prst="rightArrow">
            <a:avLst>
              <a:gd name="adj1" fmla="val 50000"/>
              <a:gd name="adj2" fmla="val 670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6" name="Rectangle 12"/>
          <p:cNvSpPr>
            <a:spLocks noChangeArrowheads="1"/>
          </p:cNvSpPr>
          <p:nvPr/>
        </p:nvSpPr>
        <p:spPr bwMode="auto">
          <a:xfrm>
            <a:off x="6003925" y="4327525"/>
            <a:ext cx="189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>
                <a:latin typeface="Book Antiqua" pitchFamily="18" charset="0"/>
              </a:rPr>
              <a:t>Set SIX locks</a:t>
            </a:r>
          </a:p>
        </p:txBody>
      </p:sp>
      <p:sp>
        <p:nvSpPr>
          <p:cNvPr id="33807" name="AutoShape 13"/>
          <p:cNvSpPr>
            <a:spLocks noChangeArrowheads="1"/>
          </p:cNvSpPr>
          <p:nvPr/>
        </p:nvSpPr>
        <p:spPr bwMode="auto">
          <a:xfrm>
            <a:off x="4959350" y="4959350"/>
            <a:ext cx="825500" cy="520700"/>
          </a:xfrm>
          <a:prstGeom prst="rightArrow">
            <a:avLst>
              <a:gd name="adj1" fmla="val 50000"/>
              <a:gd name="adj2" fmla="val 793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8" name="Rectangle 14"/>
          <p:cNvSpPr>
            <a:spLocks noChangeArrowheads="1"/>
          </p:cNvSpPr>
          <p:nvPr/>
        </p:nvSpPr>
        <p:spPr bwMode="auto">
          <a:xfrm>
            <a:off x="6003925" y="5013325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400">
                <a:latin typeface="Book Antiqua" pitchFamily="18" charset="0"/>
              </a:rPr>
              <a:t>Set X locks</a:t>
            </a:r>
          </a:p>
        </p:txBody>
      </p:sp>
    </p:spTree>
    <p:extLst>
      <p:ext uri="{BB962C8B-B14F-4D97-AF65-F5344CB8AC3E}">
        <p14:creationId xmlns:p14="http://schemas.microsoft.com/office/powerpoint/2010/main" val="1051576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 err="1"/>
              <a:t>Multiversioning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/>
              <a:t>Similar to the timestamp ordering approach; but is </a:t>
            </a:r>
            <a:r>
              <a:rPr lang="en-AU" sz="2400" dirty="0" smtClean="0"/>
              <a:t>allowed to </a:t>
            </a:r>
            <a:r>
              <a:rPr lang="en-AU" sz="2400" dirty="0"/>
              <a:t>access </a:t>
            </a:r>
            <a:r>
              <a:rPr lang="en-AU" sz="2400" dirty="0" smtClean="0"/>
              <a:t>“old” </a:t>
            </a:r>
            <a:r>
              <a:rPr lang="en-AU" sz="2400" dirty="0"/>
              <a:t>versions of a table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AU" sz="2400" dirty="0"/>
              <a:t>A history of the values and timestamps (versions) of </a:t>
            </a:r>
            <a:r>
              <a:rPr lang="en-AU" sz="2400" dirty="0" smtClean="0"/>
              <a:t>each item </a:t>
            </a:r>
            <a:r>
              <a:rPr lang="en-AU" sz="2400" dirty="0"/>
              <a:t>is kept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AU" sz="2400" dirty="0"/>
              <a:t>When the value of an item is needed, the system chooses </a:t>
            </a:r>
            <a:r>
              <a:rPr lang="en-AU" sz="2400" dirty="0" smtClean="0"/>
              <a:t>a </a:t>
            </a:r>
            <a:r>
              <a:rPr lang="en-AU" sz="2400" b="1" dirty="0" smtClean="0"/>
              <a:t>proper </a:t>
            </a:r>
            <a:r>
              <a:rPr lang="en-AU" sz="2400" dirty="0"/>
              <a:t>version of the item that maintains serializability.</a:t>
            </a:r>
          </a:p>
          <a:p>
            <a:endParaRPr lang="en-AU" sz="2400" dirty="0" smtClean="0"/>
          </a:p>
          <a:p>
            <a:r>
              <a:rPr lang="en-AU" sz="2400" dirty="0" smtClean="0"/>
              <a:t>This </a:t>
            </a:r>
            <a:r>
              <a:rPr lang="en-AU" sz="2400" dirty="0"/>
              <a:t>results in fewer aborted transactions at the cost </a:t>
            </a:r>
            <a:r>
              <a:rPr lang="en-AU" sz="2400" dirty="0" smtClean="0"/>
              <a:t>of greater </a:t>
            </a:r>
            <a:r>
              <a:rPr lang="en-AU" sz="2400" dirty="0"/>
              <a:t>complexity to maintain more versions of each item.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We will look at a </a:t>
            </a:r>
            <a:r>
              <a:rPr lang="en-AU" sz="2200" dirty="0" smtClean="0"/>
              <a:t>scheme, </a:t>
            </a:r>
            <a:r>
              <a:rPr lang="en-AU" sz="2200" dirty="0"/>
              <a:t>several versions </a:t>
            </a:r>
            <a:r>
              <a:rPr lang="en-AU" sz="2200" i="1" dirty="0" smtClean="0"/>
              <a:t>X</a:t>
            </a:r>
            <a:r>
              <a:rPr lang="en-AU" sz="2200" baseline="-25000" dirty="0" smtClean="0"/>
              <a:t>1</a:t>
            </a:r>
            <a:r>
              <a:rPr lang="en-AU" sz="2200" i="1" dirty="0" smtClean="0"/>
              <a:t>,…,</a:t>
            </a:r>
            <a:r>
              <a:rPr lang="en-AU" sz="2200" i="1" dirty="0" err="1" smtClean="0"/>
              <a:t>X</a:t>
            </a:r>
            <a:r>
              <a:rPr lang="en-AU" sz="2200" i="1" baseline="-25000" dirty="0" err="1" smtClean="0"/>
              <a:t>k</a:t>
            </a:r>
            <a:r>
              <a:rPr lang="en-AU" sz="2200" i="1" dirty="0" smtClean="0"/>
              <a:t> </a:t>
            </a:r>
            <a:r>
              <a:rPr lang="en-AU" sz="2200" dirty="0"/>
              <a:t>of each data </a:t>
            </a:r>
            <a:r>
              <a:rPr lang="en-AU" sz="2200" dirty="0" smtClean="0"/>
              <a:t>item are </a:t>
            </a:r>
            <a:r>
              <a:rPr lang="en-AU" sz="2200" dirty="0"/>
              <a:t>kept. For each </a:t>
            </a:r>
            <a:r>
              <a:rPr lang="en-AU" sz="2200" i="1" dirty="0"/>
              <a:t>X</a:t>
            </a:r>
            <a:r>
              <a:rPr lang="en-AU" sz="2200" i="1" baseline="-25000" dirty="0"/>
              <a:t>i</a:t>
            </a:r>
            <a:r>
              <a:rPr lang="en-AU" sz="2200" i="1" dirty="0"/>
              <a:t> </a:t>
            </a:r>
            <a:r>
              <a:rPr lang="en-AU" sz="2200" dirty="0"/>
              <a:t>we also </a:t>
            </a:r>
            <a:r>
              <a:rPr lang="en-AU" sz="2200" dirty="0" smtClean="0"/>
              <a:t>keep</a:t>
            </a:r>
          </a:p>
          <a:p>
            <a:endParaRPr lang="en-AU" sz="2200" dirty="0"/>
          </a:p>
          <a:p>
            <a:pPr lvl="1"/>
            <a:r>
              <a:rPr lang="en-AU" sz="2000" i="1" dirty="0" smtClean="0"/>
              <a:t>read </a:t>
            </a:r>
            <a:r>
              <a:rPr lang="en-AU" sz="2000" i="1" dirty="0"/>
              <a:t>TS</a:t>
            </a:r>
            <a:r>
              <a:rPr lang="en-AU" sz="2000" dirty="0"/>
              <a:t>(</a:t>
            </a:r>
            <a:r>
              <a:rPr lang="en-AU" sz="2000" i="1" dirty="0"/>
              <a:t>X</a:t>
            </a:r>
            <a:r>
              <a:rPr lang="en-AU" sz="2000" i="1" baseline="-25000" dirty="0"/>
              <a:t>i</a:t>
            </a:r>
            <a:r>
              <a:rPr lang="en-AU" sz="2000" dirty="0"/>
              <a:t>) - as for timestamp ordering</a:t>
            </a:r>
            <a:r>
              <a:rPr lang="en-AU" sz="2000" dirty="0" smtClean="0"/>
              <a:t>.</a:t>
            </a:r>
          </a:p>
          <a:p>
            <a:pPr lvl="1"/>
            <a:endParaRPr lang="en-AU" sz="2000" dirty="0"/>
          </a:p>
          <a:p>
            <a:pPr lvl="1"/>
            <a:r>
              <a:rPr lang="en-AU" sz="2000" i="1" dirty="0" smtClean="0"/>
              <a:t>write </a:t>
            </a:r>
            <a:r>
              <a:rPr lang="en-AU" sz="2000" i="1" dirty="0"/>
              <a:t>TS</a:t>
            </a:r>
            <a:r>
              <a:rPr lang="en-AU" sz="2000" dirty="0"/>
              <a:t>(</a:t>
            </a:r>
            <a:r>
              <a:rPr lang="en-AU" sz="2000" i="1" dirty="0"/>
              <a:t>X</a:t>
            </a:r>
            <a:r>
              <a:rPr lang="en-AU" sz="2000" i="1" baseline="-25000" dirty="0"/>
              <a:t>i</a:t>
            </a:r>
            <a:r>
              <a:rPr lang="en-AU" sz="2000" dirty="0"/>
              <a:t>) - as for timestamp ordering</a:t>
            </a:r>
            <a:r>
              <a:rPr lang="en-AU" sz="2000" dirty="0" smtClean="0"/>
              <a:t>.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/>
              <a:t>Read and write are done as follows for a transaction </a:t>
            </a:r>
            <a:r>
              <a:rPr lang="en-AU" sz="2400" i="1" dirty="0"/>
              <a:t>P </a:t>
            </a:r>
            <a:r>
              <a:rPr lang="en-AU" sz="2400" dirty="0" smtClean="0"/>
              <a:t>with timestamp </a:t>
            </a:r>
            <a:r>
              <a:rPr lang="en-AU" sz="2400" dirty="0"/>
              <a:t>T.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6172200" cy="21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endParaRPr lang="en-AU" sz="2200" i="1" dirty="0" smtClean="0"/>
          </a:p>
          <a:p>
            <a:endParaRPr lang="en-AU" sz="2200" i="1" dirty="0"/>
          </a:p>
          <a:p>
            <a:endParaRPr lang="en-AU" sz="2200" i="1" dirty="0" smtClean="0"/>
          </a:p>
          <a:p>
            <a:endParaRPr lang="en-AU" sz="2200" i="1" dirty="0"/>
          </a:p>
          <a:p>
            <a:endParaRPr lang="en-AU" sz="2200" i="1" dirty="0" smtClean="0"/>
          </a:p>
          <a:p>
            <a:endParaRPr lang="en-AU" sz="2200" i="1" dirty="0"/>
          </a:p>
          <a:p>
            <a:endParaRPr lang="en-AU" sz="2200" i="1" dirty="0" smtClean="0"/>
          </a:p>
          <a:p>
            <a:r>
              <a:rPr lang="en-AU" sz="2200" i="1" dirty="0" smtClean="0"/>
              <a:t>Note</a:t>
            </a:r>
            <a:r>
              <a:rPr lang="en-AU" sz="2200" i="1" dirty="0"/>
              <a:t>: </a:t>
            </a:r>
            <a:r>
              <a:rPr lang="en-AU" sz="2200" dirty="0"/>
              <a:t>Cascading rollback and cyclic restart problems </a:t>
            </a:r>
            <a:r>
              <a:rPr lang="en-AU" sz="2200" dirty="0" smtClean="0"/>
              <a:t>can still </a:t>
            </a:r>
            <a:r>
              <a:rPr lang="en-AU" sz="2200" dirty="0"/>
              <a:t>occur, but should be reduced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However, there is an increased overhead in </a:t>
            </a:r>
            <a:r>
              <a:rPr lang="en-AU" sz="2200" dirty="0" smtClean="0"/>
              <a:t>maintaining multiple </a:t>
            </a:r>
            <a:r>
              <a:rPr lang="en-AU" sz="2200" dirty="0"/>
              <a:t>versions of items.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655376"/>
            <a:ext cx="6172200" cy="32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Optimistic scheduling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In two-phase locking, timestamp ordering, </a:t>
            </a:r>
            <a:r>
              <a:rPr lang="en-AU" sz="2200" dirty="0" smtClean="0"/>
              <a:t>and </a:t>
            </a:r>
            <a:r>
              <a:rPr lang="en-AU" sz="2200" dirty="0" err="1" smtClean="0"/>
              <a:t>multiversioning</a:t>
            </a:r>
            <a:r>
              <a:rPr lang="en-AU" sz="2200" dirty="0" smtClean="0"/>
              <a:t> </a:t>
            </a:r>
            <a:r>
              <a:rPr lang="en-AU" sz="2200" dirty="0"/>
              <a:t>concurrency control techniques, </a:t>
            </a:r>
            <a:r>
              <a:rPr lang="en-AU" sz="2200" dirty="0" smtClean="0"/>
              <a:t>a certain </a:t>
            </a:r>
            <a:r>
              <a:rPr lang="en-AU" sz="2200" dirty="0"/>
              <a:t>degree of checking is done </a:t>
            </a:r>
            <a:r>
              <a:rPr lang="en-AU" sz="2200" b="1" dirty="0"/>
              <a:t>before </a:t>
            </a:r>
            <a:r>
              <a:rPr lang="en-AU" sz="2200" dirty="0" smtClean="0"/>
              <a:t>a database </a:t>
            </a:r>
            <a:r>
              <a:rPr lang="en-AU" sz="2200" dirty="0"/>
              <a:t>operation can be executed.</a:t>
            </a:r>
          </a:p>
          <a:p>
            <a:endParaRPr lang="en-AU" sz="2200" dirty="0" smtClean="0"/>
          </a:p>
          <a:p>
            <a:r>
              <a:rPr lang="en-AU" sz="2200" dirty="0" smtClean="0"/>
              <a:t>The </a:t>
            </a:r>
            <a:r>
              <a:rPr lang="en-AU" sz="2200" dirty="0"/>
              <a:t>idea here is to push on and hope for the best!</a:t>
            </a:r>
          </a:p>
          <a:p>
            <a:endParaRPr lang="en-AU" sz="2200" dirty="0" smtClean="0"/>
          </a:p>
          <a:p>
            <a:r>
              <a:rPr lang="en-AU" sz="2200" dirty="0" smtClean="0"/>
              <a:t>No </a:t>
            </a:r>
            <a:r>
              <a:rPr lang="en-AU" sz="2200" dirty="0"/>
              <a:t>checking is done while the transaction </a:t>
            </a:r>
            <a:r>
              <a:rPr lang="en-AU" sz="2200" dirty="0" smtClean="0"/>
              <a:t>is executing</a:t>
            </a:r>
            <a:r>
              <a:rPr lang="en-AU" sz="22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AU" sz="2400" dirty="0"/>
              <a:t>The protocol has three phases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pPr lvl="1"/>
            <a:r>
              <a:rPr lang="en-AU" sz="2000" i="1" u="sng" dirty="0" smtClean="0"/>
              <a:t>read </a:t>
            </a:r>
            <a:r>
              <a:rPr lang="en-AU" sz="2000" i="1" u="sng" dirty="0"/>
              <a:t>phase </a:t>
            </a:r>
            <a:r>
              <a:rPr lang="en-AU" sz="2000" dirty="0"/>
              <a:t>- A transaction can read </a:t>
            </a:r>
            <a:r>
              <a:rPr lang="en-AU" sz="2000" dirty="0" smtClean="0"/>
              <a:t>data items </a:t>
            </a:r>
            <a:r>
              <a:rPr lang="en-AU" sz="2000" dirty="0"/>
              <a:t>from the database into local </a:t>
            </a:r>
            <a:r>
              <a:rPr lang="en-AU" sz="2000" dirty="0" smtClean="0"/>
              <a:t>variables. However</a:t>
            </a:r>
            <a:r>
              <a:rPr lang="en-AU" sz="2000" dirty="0"/>
              <a:t>, updates are applied only to </a:t>
            </a:r>
            <a:r>
              <a:rPr lang="en-AU" sz="2000" dirty="0" smtClean="0"/>
              <a:t>local copies </a:t>
            </a:r>
            <a:r>
              <a:rPr lang="en-AU" sz="2000" dirty="0"/>
              <a:t>of the data items kept in </a:t>
            </a:r>
            <a:r>
              <a:rPr lang="en-AU" sz="2000" dirty="0" smtClean="0"/>
              <a:t>the transaction </a:t>
            </a:r>
            <a:r>
              <a:rPr lang="en-AU" sz="2000" dirty="0"/>
              <a:t>workspace.</a:t>
            </a:r>
          </a:p>
          <a:p>
            <a:pPr lvl="1"/>
            <a:endParaRPr lang="en-AU" sz="2000" i="1" dirty="0"/>
          </a:p>
          <a:p>
            <a:pPr lvl="1"/>
            <a:r>
              <a:rPr lang="en-AU" sz="2000" i="1" u="sng" dirty="0" smtClean="0"/>
              <a:t>validation </a:t>
            </a:r>
            <a:r>
              <a:rPr lang="en-AU" sz="2000" i="1" u="sng" dirty="0"/>
              <a:t>phase </a:t>
            </a:r>
            <a:r>
              <a:rPr lang="en-AU" sz="2000" dirty="0"/>
              <a:t>- checks are made to </a:t>
            </a:r>
            <a:r>
              <a:rPr lang="en-AU" sz="2000" dirty="0" smtClean="0"/>
              <a:t>ensure that </a:t>
            </a:r>
            <a:r>
              <a:rPr lang="en-AU" sz="2000" dirty="0"/>
              <a:t>serializability is not violated,</a:t>
            </a:r>
          </a:p>
          <a:p>
            <a:pPr lvl="1"/>
            <a:endParaRPr lang="en-AU" sz="2000" i="1" dirty="0"/>
          </a:p>
          <a:p>
            <a:pPr lvl="1"/>
            <a:r>
              <a:rPr lang="en-AU" sz="2000" i="1" u="sng" dirty="0" smtClean="0"/>
              <a:t>write </a:t>
            </a:r>
            <a:r>
              <a:rPr lang="en-AU" sz="2000" i="1" u="sng" dirty="0"/>
              <a:t>phase </a:t>
            </a:r>
            <a:r>
              <a:rPr lang="en-AU" sz="2000" dirty="0"/>
              <a:t>-if validation succeeds, </a:t>
            </a:r>
            <a:r>
              <a:rPr lang="en-AU" sz="2000" dirty="0" smtClean="0"/>
              <a:t>updates are </a:t>
            </a:r>
            <a:r>
              <a:rPr lang="en-AU" sz="2000" dirty="0"/>
              <a:t>applied and the transaction is </a:t>
            </a:r>
            <a:r>
              <a:rPr lang="en-AU" sz="2000" dirty="0" smtClean="0"/>
              <a:t>committed. Otherwise</a:t>
            </a:r>
            <a:r>
              <a:rPr lang="en-AU" sz="2000" dirty="0"/>
              <a:t>, the updates are discarded and </a:t>
            </a:r>
            <a:r>
              <a:rPr lang="en-AU" sz="2000" dirty="0" smtClean="0"/>
              <a:t>the transaction </a:t>
            </a:r>
            <a:r>
              <a:rPr lang="en-AU" sz="2000" dirty="0"/>
              <a:t>is restarted.</a:t>
            </a:r>
            <a:endParaRPr lang="en-A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Locking Rules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AU" sz="1800" dirty="0"/>
          </a:p>
          <a:p>
            <a:r>
              <a:rPr lang="en-AU" sz="2200" dirty="0"/>
              <a:t>In this scheme,</a:t>
            </a:r>
          </a:p>
          <a:p>
            <a:pPr lvl="1"/>
            <a:r>
              <a:rPr lang="en-AU" sz="1800" dirty="0" smtClean="0"/>
              <a:t>Several </a:t>
            </a:r>
            <a:r>
              <a:rPr lang="en-AU" sz="1800" dirty="0"/>
              <a:t>read locks can be issued on the same data </a:t>
            </a:r>
            <a:r>
              <a:rPr lang="en-AU" sz="1800" dirty="0" smtClean="0"/>
              <a:t>item at </a:t>
            </a:r>
            <a:r>
              <a:rPr lang="en-AU" sz="1800" dirty="0"/>
              <a:t>the same time</a:t>
            </a:r>
            <a:r>
              <a:rPr lang="en-AU" sz="1800" dirty="0" smtClean="0"/>
              <a:t>.</a:t>
            </a:r>
          </a:p>
          <a:p>
            <a:pPr lvl="1"/>
            <a:endParaRPr lang="en-AU" sz="1800" dirty="0"/>
          </a:p>
          <a:p>
            <a:pPr lvl="1"/>
            <a:r>
              <a:rPr lang="en-AU" sz="1800" dirty="0" smtClean="0"/>
              <a:t>A </a:t>
            </a:r>
            <a:r>
              <a:rPr lang="en-AU" sz="1800" dirty="0"/>
              <a:t>read lock and a write lock cannot be issued on </a:t>
            </a:r>
            <a:r>
              <a:rPr lang="en-AU" sz="1800" dirty="0" smtClean="0"/>
              <a:t>the same </a:t>
            </a:r>
            <a:r>
              <a:rPr lang="en-AU" sz="1800" dirty="0"/>
              <a:t>data item at the same time, neither two </a:t>
            </a:r>
            <a:r>
              <a:rPr lang="en-AU" sz="1800" dirty="0" smtClean="0"/>
              <a:t>write locks</a:t>
            </a:r>
            <a:r>
              <a:rPr lang="en-AU" sz="1800" dirty="0"/>
              <a:t>.</a:t>
            </a:r>
          </a:p>
          <a:p>
            <a:endParaRPr lang="en-AU" sz="2200" dirty="0" smtClean="0"/>
          </a:p>
          <a:p>
            <a:r>
              <a:rPr lang="en-AU" sz="2200" dirty="0" smtClean="0"/>
              <a:t>This </a:t>
            </a:r>
            <a:r>
              <a:rPr lang="en-AU" sz="2200" dirty="0"/>
              <a:t>still does not guarantee </a:t>
            </a:r>
            <a:r>
              <a:rPr lang="en-AU" sz="2200" dirty="0" smtClean="0"/>
              <a:t>serializability.</a:t>
            </a:r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AU" sz="2200" dirty="0"/>
              <a:t>A scheme uses timestamps and </a:t>
            </a:r>
            <a:r>
              <a:rPr lang="en-AU" sz="2200" dirty="0" smtClean="0"/>
              <a:t>keeps each transaction's</a:t>
            </a:r>
          </a:p>
          <a:p>
            <a:endParaRPr lang="en-AU" sz="2200" dirty="0"/>
          </a:p>
          <a:p>
            <a:pPr lvl="1"/>
            <a:r>
              <a:rPr lang="en-AU" sz="2000" dirty="0" smtClean="0"/>
              <a:t>read-set </a:t>
            </a:r>
            <a:r>
              <a:rPr lang="en-AU" sz="2000" dirty="0"/>
              <a:t>- the set of items read by </a:t>
            </a:r>
            <a:r>
              <a:rPr lang="en-AU" sz="2000" dirty="0" smtClean="0"/>
              <a:t>the transaction,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write-set - the set of items written by the transaction.</a:t>
            </a:r>
          </a:p>
          <a:p>
            <a:pPr lvl="1"/>
            <a:endParaRPr lang="en-US" sz="2200" dirty="0" smtClean="0"/>
          </a:p>
          <a:p>
            <a:pPr lvl="1"/>
            <a:endParaRPr lang="en-AU" sz="2200" dirty="0"/>
          </a:p>
          <a:p>
            <a:r>
              <a:rPr lang="en-AU" sz="2200" dirty="0"/>
              <a:t>During validation, we check that the </a:t>
            </a:r>
            <a:r>
              <a:rPr lang="en-AU" sz="2200" dirty="0" smtClean="0"/>
              <a:t>transaction does </a:t>
            </a:r>
            <a:r>
              <a:rPr lang="en-AU" sz="2200" dirty="0"/>
              <a:t>not interfere with any transaction that </a:t>
            </a:r>
            <a:r>
              <a:rPr lang="en-AU" sz="2200" dirty="0" smtClean="0"/>
              <a:t>is committed </a:t>
            </a:r>
            <a:r>
              <a:rPr lang="en-AU" sz="2200" dirty="0"/>
              <a:t>or currently validating.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AU" sz="2200" dirty="0"/>
              <a:t>Each transaction </a:t>
            </a:r>
            <a:r>
              <a:rPr lang="en-AU" sz="2200" i="1" dirty="0"/>
              <a:t>T </a:t>
            </a:r>
            <a:r>
              <a:rPr lang="en-AU" sz="2200" dirty="0"/>
              <a:t>is assigned 3 </a:t>
            </a:r>
            <a:r>
              <a:rPr lang="en-AU" sz="2200" dirty="0" smtClean="0"/>
              <a:t>timestamps: </a:t>
            </a:r>
          </a:p>
          <a:p>
            <a:pPr marL="0" indent="0">
              <a:buNone/>
            </a:pPr>
            <a:r>
              <a:rPr lang="en-AU" sz="2200" i="1" dirty="0"/>
              <a:t>	</a:t>
            </a:r>
            <a:r>
              <a:rPr lang="en-AU" sz="2200" i="1" dirty="0" smtClean="0"/>
              <a:t>Start</a:t>
            </a:r>
            <a:r>
              <a:rPr lang="en-AU" sz="2200" dirty="0" smtClean="0"/>
              <a:t>(</a:t>
            </a:r>
            <a:r>
              <a:rPr lang="en-AU" sz="2200" i="1" dirty="0" smtClean="0"/>
              <a:t>T</a:t>
            </a:r>
            <a:r>
              <a:rPr lang="en-AU" sz="2200" dirty="0"/>
              <a:t>), </a:t>
            </a:r>
            <a:r>
              <a:rPr lang="en-AU" sz="2200" i="1" dirty="0" smtClean="0"/>
              <a:t>Validation</a:t>
            </a:r>
            <a:r>
              <a:rPr lang="en-AU" sz="2200" dirty="0" smtClean="0"/>
              <a:t>(</a:t>
            </a:r>
            <a:r>
              <a:rPr lang="en-AU" sz="2200" i="1" dirty="0" smtClean="0"/>
              <a:t>T</a:t>
            </a:r>
            <a:r>
              <a:rPr lang="en-AU" sz="2200" dirty="0"/>
              <a:t>), </a:t>
            </a:r>
            <a:r>
              <a:rPr lang="en-AU" sz="2200" i="1" dirty="0"/>
              <a:t>Finish</a:t>
            </a:r>
            <a:r>
              <a:rPr lang="en-AU" sz="2200" dirty="0"/>
              <a:t>(</a:t>
            </a:r>
            <a:r>
              <a:rPr lang="en-AU" sz="2200" i="1" dirty="0"/>
              <a:t>T</a:t>
            </a:r>
            <a:r>
              <a:rPr lang="en-AU" sz="2200" dirty="0"/>
              <a:t>).</a:t>
            </a:r>
          </a:p>
          <a:p>
            <a:endParaRPr lang="en-AU" sz="2200" dirty="0" smtClean="0"/>
          </a:p>
          <a:p>
            <a:r>
              <a:rPr lang="en-AU" sz="2200" dirty="0" smtClean="0"/>
              <a:t>To </a:t>
            </a:r>
            <a:r>
              <a:rPr lang="en-AU" sz="2200" dirty="0"/>
              <a:t>pass the validation test for </a:t>
            </a:r>
            <a:r>
              <a:rPr lang="en-AU" sz="2200" i="1" dirty="0"/>
              <a:t>T</a:t>
            </a:r>
            <a:r>
              <a:rPr lang="en-AU" sz="2200" dirty="0"/>
              <a:t>, one of </a:t>
            </a:r>
            <a:r>
              <a:rPr lang="en-AU" sz="2200" dirty="0" smtClean="0"/>
              <a:t>the following </a:t>
            </a:r>
            <a:r>
              <a:rPr lang="en-AU" sz="2200" dirty="0"/>
              <a:t>must be true:</a:t>
            </a:r>
          </a:p>
          <a:p>
            <a:pPr lvl="1"/>
            <a:r>
              <a:rPr lang="en-AU" sz="2000" dirty="0"/>
              <a:t>1. </a:t>
            </a:r>
            <a:r>
              <a:rPr lang="en-AU" sz="2000" i="1" dirty="0"/>
              <a:t>Finish</a:t>
            </a:r>
            <a:r>
              <a:rPr lang="en-AU" sz="2000" dirty="0"/>
              <a:t>(</a:t>
            </a:r>
            <a:r>
              <a:rPr lang="en-AU" sz="2000" i="1" dirty="0"/>
              <a:t>S</a:t>
            </a:r>
            <a:r>
              <a:rPr lang="en-AU" sz="2000" dirty="0"/>
              <a:t>) </a:t>
            </a:r>
            <a:r>
              <a:rPr lang="en-AU" sz="2000" i="1" dirty="0"/>
              <a:t>&lt; Start</a:t>
            </a:r>
            <a:r>
              <a:rPr lang="en-AU" sz="2000" dirty="0"/>
              <a:t>(</a:t>
            </a:r>
            <a:r>
              <a:rPr lang="en-AU" sz="2000" i="1" dirty="0"/>
              <a:t>T</a:t>
            </a:r>
            <a:r>
              <a:rPr lang="en-AU" sz="2000" dirty="0"/>
              <a:t>); </a:t>
            </a:r>
            <a:r>
              <a:rPr lang="en-AU" sz="2000" dirty="0" smtClean="0"/>
              <a:t>or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/>
              <a:t>2. for </a:t>
            </a:r>
            <a:r>
              <a:rPr lang="en-AU" sz="2000" i="1" dirty="0"/>
              <a:t>S </a:t>
            </a:r>
            <a:r>
              <a:rPr lang="en-AU" sz="2000" dirty="0" err="1"/>
              <a:t>s.t.</a:t>
            </a:r>
            <a:r>
              <a:rPr lang="en-AU" sz="2000" dirty="0"/>
              <a:t> </a:t>
            </a:r>
            <a:r>
              <a:rPr lang="en-AU" sz="2000" i="1" dirty="0"/>
              <a:t>Start</a:t>
            </a:r>
            <a:r>
              <a:rPr lang="en-AU" sz="2000" dirty="0"/>
              <a:t>(</a:t>
            </a:r>
            <a:r>
              <a:rPr lang="en-AU" sz="2000" i="1" dirty="0"/>
              <a:t>T</a:t>
            </a:r>
            <a:r>
              <a:rPr lang="en-AU" sz="2000" dirty="0"/>
              <a:t>) </a:t>
            </a:r>
            <a:r>
              <a:rPr lang="en-AU" sz="2000" i="1" dirty="0"/>
              <a:t>&lt; Finish</a:t>
            </a:r>
            <a:r>
              <a:rPr lang="en-AU" sz="2000" dirty="0"/>
              <a:t>(</a:t>
            </a:r>
            <a:r>
              <a:rPr lang="en-AU" sz="2000" i="1" dirty="0"/>
              <a:t>S</a:t>
            </a:r>
            <a:r>
              <a:rPr lang="en-AU" sz="2000" dirty="0"/>
              <a:t>), then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AU" sz="1800" dirty="0" smtClean="0"/>
              <a:t>write </a:t>
            </a:r>
            <a:r>
              <a:rPr lang="en-AU" sz="1800" dirty="0"/>
              <a:t>set of </a:t>
            </a:r>
            <a:r>
              <a:rPr lang="en-AU" sz="1800" i="1" dirty="0"/>
              <a:t>S </a:t>
            </a:r>
            <a:r>
              <a:rPr lang="en-AU" sz="1800" dirty="0"/>
              <a:t>is disjoint from the read </a:t>
            </a:r>
            <a:r>
              <a:rPr lang="en-AU" sz="1800" dirty="0" smtClean="0"/>
              <a:t>set of </a:t>
            </a:r>
            <a:r>
              <a:rPr lang="en-AU" sz="1800" i="1" dirty="0"/>
              <a:t>T</a:t>
            </a:r>
            <a:r>
              <a:rPr lang="en-AU" sz="1800" dirty="0"/>
              <a:t>, and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AU" sz="1800" i="1" dirty="0" smtClean="0"/>
              <a:t>Finish</a:t>
            </a:r>
            <a:r>
              <a:rPr lang="en-AU" sz="1800" dirty="0" smtClean="0"/>
              <a:t>(</a:t>
            </a:r>
            <a:r>
              <a:rPr lang="en-AU" sz="1800" i="1" dirty="0" smtClean="0"/>
              <a:t>S</a:t>
            </a:r>
            <a:r>
              <a:rPr lang="en-AU" sz="1800" dirty="0"/>
              <a:t>) </a:t>
            </a:r>
            <a:r>
              <a:rPr lang="en-AU" sz="1800" i="1" dirty="0"/>
              <a:t>&lt; </a:t>
            </a:r>
            <a:r>
              <a:rPr lang="en-AU" sz="1800" i="1" dirty="0" smtClean="0"/>
              <a:t>Validation</a:t>
            </a:r>
            <a:r>
              <a:rPr lang="en-AU" sz="1800" dirty="0" smtClean="0"/>
              <a:t>(</a:t>
            </a:r>
            <a:r>
              <a:rPr lang="en-AU" sz="1800" i="1" dirty="0" smtClean="0"/>
              <a:t>T</a:t>
            </a:r>
            <a:r>
              <a:rPr lang="en-AU" sz="1800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AU" sz="2400" dirty="0"/>
              <a:t>Optimistic control is a good option if there is </a:t>
            </a:r>
            <a:r>
              <a:rPr lang="en-AU" sz="2400" dirty="0" smtClean="0"/>
              <a:t>not much </a:t>
            </a:r>
            <a:r>
              <a:rPr lang="en-AU" sz="2400" dirty="0"/>
              <a:t>interaction between transactions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r>
              <a:rPr lang="en-AU" sz="2400" b="1" dirty="0"/>
              <a:t>Note: </a:t>
            </a:r>
            <a:r>
              <a:rPr lang="en-AU" sz="2400" dirty="0"/>
              <a:t>Our earlier treatment of recovery </a:t>
            </a:r>
            <a:r>
              <a:rPr lang="en-AU" sz="2400" dirty="0" smtClean="0"/>
              <a:t>methods largely </a:t>
            </a:r>
            <a:r>
              <a:rPr lang="en-AU" sz="2400" dirty="0"/>
              <a:t>ignored concurrency </a:t>
            </a:r>
            <a:r>
              <a:rPr lang="en-AU" sz="2400" dirty="0" smtClean="0"/>
              <a:t>issues.</a:t>
            </a:r>
            <a:endParaRPr lang="en-A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2PL vs. TSO vs. MV vs. 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 smtClean="0"/>
              <a:t>A Comparison </a:t>
            </a:r>
            <a:r>
              <a:rPr lang="en-AU" sz="2200" dirty="0"/>
              <a:t>among two-phase locking </a:t>
            </a:r>
            <a:r>
              <a:rPr lang="en-AU" sz="2200" dirty="0" smtClean="0"/>
              <a:t>(2PL), timestamp </a:t>
            </a:r>
            <a:r>
              <a:rPr lang="en-AU" sz="2200" dirty="0"/>
              <a:t>ordering (TSO), </a:t>
            </a:r>
            <a:r>
              <a:rPr lang="en-AU" sz="2200" dirty="0" err="1"/>
              <a:t>multiversioning</a:t>
            </a:r>
            <a:r>
              <a:rPr lang="en-AU" sz="2200" dirty="0"/>
              <a:t> (MV</a:t>
            </a:r>
            <a:r>
              <a:rPr lang="en-AU" sz="2200" dirty="0" smtClean="0"/>
              <a:t>), optimistic </a:t>
            </a:r>
            <a:r>
              <a:rPr lang="en-AU" sz="2200" dirty="0"/>
              <a:t>(OP) concurrency control techniques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MV should provide the greatest </a:t>
            </a:r>
            <a:r>
              <a:rPr lang="en-AU" sz="2200" dirty="0" smtClean="0"/>
              <a:t>concurrency degree </a:t>
            </a:r>
            <a:r>
              <a:rPr lang="en-AU" sz="2200" dirty="0"/>
              <a:t>(in average). However, we need </a:t>
            </a:r>
            <a:r>
              <a:rPr lang="en-AU" sz="2200" dirty="0" smtClean="0"/>
              <a:t>to maintain </a:t>
            </a:r>
            <a:r>
              <a:rPr lang="en-AU" sz="2200" dirty="0" err="1"/>
              <a:t>multiversions</a:t>
            </a:r>
            <a:r>
              <a:rPr lang="en-AU" sz="2200" dirty="0"/>
              <a:t> for each data item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2</a:t>
            </a:r>
            <a:r>
              <a:rPr lang="en-AU" sz="2200" dirty="0" smtClean="0"/>
              <a:t>PL </a:t>
            </a:r>
            <a:r>
              <a:rPr lang="en-AU" sz="2200" dirty="0"/>
              <a:t>can </a:t>
            </a:r>
            <a:r>
              <a:rPr lang="en-AU" sz="2200" dirty="0" smtClean="0"/>
              <a:t>offer </a:t>
            </a:r>
            <a:r>
              <a:rPr lang="en-AU" sz="2200" dirty="0"/>
              <a:t>the second greatest </a:t>
            </a:r>
            <a:r>
              <a:rPr lang="en-AU" sz="2200" dirty="0" smtClean="0"/>
              <a:t>concurrency degree </a:t>
            </a:r>
            <a:r>
              <a:rPr lang="en-AU" sz="2200" dirty="0"/>
              <a:t>(in average); but will result in </a:t>
            </a:r>
            <a:r>
              <a:rPr lang="en-AU" sz="2200" dirty="0" smtClean="0"/>
              <a:t>deadlocks. To </a:t>
            </a:r>
            <a:r>
              <a:rPr lang="en-AU" sz="2200" dirty="0"/>
              <a:t>resolve the deadlocks, either</a:t>
            </a:r>
          </a:p>
          <a:p>
            <a:pPr lvl="1"/>
            <a:r>
              <a:rPr lang="en-AU" sz="2000" dirty="0" smtClean="0"/>
              <a:t>need </a:t>
            </a:r>
            <a:r>
              <a:rPr lang="en-AU" sz="2000" dirty="0"/>
              <a:t>additional computation to </a:t>
            </a:r>
            <a:r>
              <a:rPr lang="en-AU" sz="2000" dirty="0" smtClean="0"/>
              <a:t>detect deadlocks </a:t>
            </a:r>
            <a:r>
              <a:rPr lang="en-AU" sz="2000" dirty="0"/>
              <a:t>and to resolve the deadlocks, or</a:t>
            </a:r>
          </a:p>
          <a:p>
            <a:pPr lvl="1"/>
            <a:r>
              <a:rPr lang="en-AU" sz="2000" dirty="0" smtClean="0"/>
              <a:t>reduce </a:t>
            </a:r>
            <a:r>
              <a:rPr lang="en-AU" sz="2000" dirty="0"/>
              <a:t>the concurrency degree to </a:t>
            </a:r>
            <a:r>
              <a:rPr lang="en-AU" sz="2000" dirty="0" smtClean="0"/>
              <a:t>prevent deadlocks </a:t>
            </a:r>
            <a:r>
              <a:rPr lang="en-AU" sz="2000" dirty="0"/>
              <a:t>by adding other restrictions</a:t>
            </a:r>
            <a:r>
              <a:rPr lang="en-AU" sz="2000" dirty="0" smtClean="0"/>
              <a:t>.</a:t>
            </a:r>
          </a:p>
          <a:p>
            <a:endParaRPr lang="en-AU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2PL vs. TSO vs. MV vs. </a:t>
            </a:r>
            <a:r>
              <a:rPr lang="en-US" sz="3600" dirty="0" smtClean="0"/>
              <a:t>OP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/>
              <a:t>If most transactions are very short, we can use 2PL + deadlock detection and resolution.</a:t>
            </a:r>
          </a:p>
          <a:p>
            <a:endParaRPr lang="en-AU" sz="2200" dirty="0" smtClean="0"/>
          </a:p>
          <a:p>
            <a:r>
              <a:rPr lang="en-AU" sz="2200" dirty="0" smtClean="0"/>
              <a:t>TSO </a:t>
            </a:r>
            <a:r>
              <a:rPr lang="en-AU" sz="2200" dirty="0"/>
              <a:t>has a less concurrency degree than that </a:t>
            </a:r>
            <a:r>
              <a:rPr lang="en-AU" sz="2200" dirty="0" smtClean="0"/>
              <a:t>of 2PL </a:t>
            </a:r>
            <a:r>
              <a:rPr lang="en-AU" sz="2200" dirty="0"/>
              <a:t>if a proper deadlock resolution is </a:t>
            </a:r>
            <a:r>
              <a:rPr lang="en-AU" sz="2200" dirty="0" smtClean="0"/>
              <a:t>found. However</a:t>
            </a:r>
            <a:r>
              <a:rPr lang="en-AU" sz="2200" dirty="0"/>
              <a:t>, TSO does not cause deadlocks. </a:t>
            </a:r>
            <a:r>
              <a:rPr lang="en-AU" sz="2200" dirty="0" smtClean="0"/>
              <a:t>Other problems</a:t>
            </a:r>
            <a:r>
              <a:rPr lang="en-AU" sz="2200" dirty="0"/>
              <a:t>, such as cyclic restart and </a:t>
            </a:r>
            <a:r>
              <a:rPr lang="en-AU" sz="2200" dirty="0" smtClean="0"/>
              <a:t>cascading rollback</a:t>
            </a:r>
            <a:r>
              <a:rPr lang="en-AU" sz="2200" dirty="0"/>
              <a:t>, will appear in TSO</a:t>
            </a:r>
            <a:r>
              <a:rPr lang="en-AU" sz="2200" dirty="0" smtClean="0"/>
              <a:t>.</a:t>
            </a:r>
          </a:p>
          <a:p>
            <a:endParaRPr lang="en-AU" sz="2200" dirty="0"/>
          </a:p>
          <a:p>
            <a:r>
              <a:rPr lang="en-AU" sz="2200" dirty="0"/>
              <a:t>If there are not much interaction </a:t>
            </a:r>
            <a:r>
              <a:rPr lang="en-AU" sz="2200" dirty="0" smtClean="0"/>
              <a:t>between transactions</a:t>
            </a:r>
            <a:r>
              <a:rPr lang="en-AU" sz="2200" dirty="0"/>
              <a:t>, OP is a very good </a:t>
            </a:r>
            <a:r>
              <a:rPr lang="en-AU" sz="2200" dirty="0" smtClean="0"/>
              <a:t>choice. Otherwise</a:t>
            </a:r>
            <a:r>
              <a:rPr lang="en-AU" sz="2200" dirty="0"/>
              <a:t>, OP is a bad choice.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8609"/>
            <a:ext cx="4454806" cy="60198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3400" y="2362200"/>
            <a:ext cx="457200" cy="2743200"/>
            <a:chOff x="533400" y="2362200"/>
            <a:chExt cx="457200" cy="274320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533400" y="2362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3400" y="236220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3400" y="51054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3352800" y="1752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343400" y="2667000"/>
            <a:ext cx="457200" cy="2362200"/>
            <a:chOff x="4343400" y="2667000"/>
            <a:chExt cx="457200" cy="2362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343400" y="2667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800600" y="2667000"/>
              <a:ext cx="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8400" y="3200400"/>
            <a:ext cx="304800" cy="1524000"/>
            <a:chOff x="2438400" y="3200400"/>
            <a:chExt cx="304800" cy="15240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438400" y="3200400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438400" y="3200400"/>
              <a:ext cx="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638800" y="25908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T1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7772400" y="38481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T2</a:t>
            </a:r>
            <a:endParaRPr lang="en-AU" dirty="0"/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6052696" y="2775466"/>
            <a:ext cx="1719704" cy="1072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052696" y="3048000"/>
            <a:ext cx="164350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Phase Locking (2PL)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200" dirty="0"/>
              <a:t>To guarantee serializability, transactions must also obey </a:t>
            </a:r>
            <a:r>
              <a:rPr lang="en-AU" sz="2200" dirty="0" smtClean="0"/>
              <a:t>the </a:t>
            </a:r>
            <a:r>
              <a:rPr lang="en-AU" sz="2200" i="1" dirty="0" smtClean="0"/>
              <a:t>two-phase </a:t>
            </a:r>
            <a:r>
              <a:rPr lang="en-AU" sz="2200" i="1" dirty="0"/>
              <a:t>locking protocol</a:t>
            </a:r>
            <a:r>
              <a:rPr lang="en-AU" sz="2200" dirty="0" smtClean="0"/>
              <a:t>:</a:t>
            </a:r>
          </a:p>
          <a:p>
            <a:endParaRPr lang="en-AU" sz="2200" dirty="0"/>
          </a:p>
          <a:p>
            <a:pPr lvl="1"/>
            <a:r>
              <a:rPr lang="en-AU" sz="2000" i="1" u="sng" dirty="0"/>
              <a:t>Growing Phase</a:t>
            </a:r>
            <a:r>
              <a:rPr lang="en-AU" sz="2000" dirty="0"/>
              <a:t>: all locks for a transaction must </a:t>
            </a:r>
            <a:r>
              <a:rPr lang="en-AU" sz="2000" dirty="0" smtClean="0"/>
              <a:t>be obtained </a:t>
            </a:r>
            <a:r>
              <a:rPr lang="en-AU" sz="2000" dirty="0"/>
              <a:t>before any locks are released, </a:t>
            </a:r>
            <a:r>
              <a:rPr lang="en-AU" sz="2000" dirty="0" smtClean="0"/>
              <a:t>and</a:t>
            </a:r>
          </a:p>
          <a:p>
            <a:pPr lvl="1"/>
            <a:endParaRPr lang="en-AU" sz="2000" dirty="0"/>
          </a:p>
          <a:p>
            <a:pPr lvl="1"/>
            <a:r>
              <a:rPr lang="en-AU" sz="2000" i="1" u="sng" dirty="0"/>
              <a:t>Shrinking Phase</a:t>
            </a:r>
            <a:r>
              <a:rPr lang="en-AU" sz="2000" dirty="0"/>
              <a:t>: gradually release all locks (once a lock </a:t>
            </a:r>
            <a:r>
              <a:rPr lang="en-AU" sz="2000" dirty="0" smtClean="0"/>
              <a:t>is released </a:t>
            </a:r>
            <a:r>
              <a:rPr lang="en-AU" sz="2000" dirty="0"/>
              <a:t>no new locks may be requested).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Phase Locking (2PL)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 smtClean="0"/>
              <a:t>Locking </a:t>
            </a:r>
            <a:r>
              <a:rPr lang="en-AU" sz="2400" dirty="0"/>
              <a:t>thus provides a solution to the problem of correctness of schedules.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928041A-54D0-4745-8314-2DAA41B04A89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4253399" cy="287815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95400" y="5181600"/>
            <a:ext cx="66294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Two phase locking ensures conflict </a:t>
            </a:r>
            <a:r>
              <a:rPr lang="en-US" sz="2400" dirty="0" err="1" smtClean="0"/>
              <a:t>serializability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4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Deadlock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A </a:t>
            </a:r>
            <a:r>
              <a:rPr lang="en-AU" sz="2400" dirty="0"/>
              <a:t>problem that arises with locking is </a:t>
            </a:r>
            <a:r>
              <a:rPr lang="en-AU" sz="2400" b="1" dirty="0"/>
              <a:t>deadlock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Deadlock </a:t>
            </a:r>
            <a:r>
              <a:rPr lang="en-AU" sz="2400" dirty="0"/>
              <a:t>occurs when two transactions are each waiting </a:t>
            </a:r>
            <a:r>
              <a:rPr lang="en-AU" sz="2400" dirty="0" smtClean="0"/>
              <a:t>for a </a:t>
            </a:r>
            <a:r>
              <a:rPr lang="en-AU" sz="2400" dirty="0"/>
              <a:t>lock on an item held by the other</a:t>
            </a:r>
            <a:r>
              <a:rPr lang="en-AU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71800"/>
            <a:ext cx="6694767" cy="32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AU" sz="3600" dirty="0"/>
              <a:t>Deadlock </a:t>
            </a:r>
            <a:r>
              <a:rPr lang="en-AU" sz="3600" dirty="0" smtClean="0"/>
              <a:t>Check</a:t>
            </a:r>
            <a:endParaRPr lang="en-AU" sz="36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AU" sz="2200" dirty="0"/>
              <a:t>Create the </a:t>
            </a:r>
            <a:r>
              <a:rPr lang="en-AU" sz="2200" i="1" dirty="0"/>
              <a:t>wait-for graph </a:t>
            </a:r>
            <a:r>
              <a:rPr lang="en-AU" sz="2200" dirty="0"/>
              <a:t>for currently </a:t>
            </a:r>
            <a:r>
              <a:rPr lang="en-AU" sz="2200" dirty="0" smtClean="0"/>
              <a:t>active transactions</a:t>
            </a:r>
            <a:r>
              <a:rPr lang="en-AU" sz="2200" dirty="0"/>
              <a:t>:</a:t>
            </a:r>
          </a:p>
          <a:p>
            <a:pPr lvl="1"/>
            <a:r>
              <a:rPr lang="en-AU" sz="2000" dirty="0" smtClean="0"/>
              <a:t>create a vertex for each transaction; and</a:t>
            </a:r>
          </a:p>
          <a:p>
            <a:pPr lvl="1"/>
            <a:r>
              <a:rPr lang="en-AU" sz="2000" dirty="0" smtClean="0"/>
              <a:t>an </a:t>
            </a:r>
            <a:r>
              <a:rPr lang="en-AU" sz="2000" dirty="0"/>
              <a:t>arc from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i</a:t>
            </a:r>
            <a:r>
              <a:rPr lang="en-AU" sz="2000" i="1" dirty="0"/>
              <a:t> </a:t>
            </a:r>
            <a:r>
              <a:rPr lang="en-AU" sz="2000" dirty="0"/>
              <a:t>to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j</a:t>
            </a:r>
            <a:r>
              <a:rPr lang="en-AU" sz="2000" i="1" dirty="0"/>
              <a:t> </a:t>
            </a:r>
            <a:r>
              <a:rPr lang="en-AU" sz="2000" dirty="0"/>
              <a:t>if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i</a:t>
            </a:r>
            <a:r>
              <a:rPr lang="en-AU" sz="2000" i="1" dirty="0"/>
              <a:t> </a:t>
            </a:r>
            <a:r>
              <a:rPr lang="en-AU" sz="2000" dirty="0"/>
              <a:t>is waiting for an </a:t>
            </a:r>
            <a:r>
              <a:rPr lang="en-AU" sz="2000" dirty="0" smtClean="0"/>
              <a:t>item locked </a:t>
            </a:r>
            <a:r>
              <a:rPr lang="en-AU" sz="2000" dirty="0"/>
              <a:t>by </a:t>
            </a:r>
            <a:r>
              <a:rPr lang="en-AU" sz="2000" i="1" dirty="0" err="1"/>
              <a:t>T</a:t>
            </a:r>
            <a:r>
              <a:rPr lang="en-AU" sz="2000" i="1" baseline="-25000" dirty="0" err="1"/>
              <a:t>j</a:t>
            </a:r>
            <a:r>
              <a:rPr lang="en-AU" sz="2000" dirty="0" smtClean="0"/>
              <a:t>.</a:t>
            </a:r>
          </a:p>
          <a:p>
            <a:pPr lvl="1"/>
            <a:endParaRPr lang="en-AU" sz="2200" dirty="0" smtClean="0"/>
          </a:p>
          <a:p>
            <a:r>
              <a:rPr lang="en-AU" sz="2200" i="1" dirty="0" smtClean="0"/>
              <a:t> </a:t>
            </a:r>
            <a:r>
              <a:rPr lang="en-AU" sz="2200" dirty="0"/>
              <a:t>If the graph has a cycle, then a </a:t>
            </a:r>
            <a:r>
              <a:rPr lang="en-AU" sz="2200" i="1" dirty="0"/>
              <a:t>deadlock </a:t>
            </a:r>
            <a:r>
              <a:rPr lang="en-AU" sz="2200" dirty="0"/>
              <a:t>has occurred.</a:t>
            </a:r>
            <a:endParaRPr lang="en-AU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0AC7129-1DE7-416D-9879-E3A0A4AE66A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95090"/>
            <a:ext cx="381000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2718</Words>
  <Application>Microsoft Office PowerPoint</Application>
  <PresentationFormat>On-screen Show (4:3)</PresentationFormat>
  <Paragraphs>470</Paragraphs>
  <Slides>44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Transactions,  Recovery  and  Concurrency (II)</vt:lpstr>
      <vt:lpstr>Concurrency Control Methods</vt:lpstr>
      <vt:lpstr>Locking Rules</vt:lpstr>
      <vt:lpstr>Locking Rules (cont.)</vt:lpstr>
      <vt:lpstr>PowerPoint Presentation</vt:lpstr>
      <vt:lpstr>Two Phase Locking (2PL)</vt:lpstr>
      <vt:lpstr>Two Phase Locking (2PL) (Cont.)</vt:lpstr>
      <vt:lpstr>Deadlock</vt:lpstr>
      <vt:lpstr>Deadlock Check</vt:lpstr>
      <vt:lpstr>Several methods to deal with deadlocks</vt:lpstr>
      <vt:lpstr>Several methods to deal with deadlocks (Cont.)</vt:lpstr>
      <vt:lpstr>Timestamp ordering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Multiple-Granularity Locks</vt:lpstr>
      <vt:lpstr>Solution: New Lock Modes, Protocol</vt:lpstr>
      <vt:lpstr>Multiple Granularity Lock Protocol</vt:lpstr>
      <vt:lpstr>Examples</vt:lpstr>
      <vt:lpstr>Dynamic Databases</vt:lpstr>
      <vt:lpstr>The Problem</vt:lpstr>
      <vt:lpstr>Index Locking</vt:lpstr>
      <vt:lpstr>Predicate Locking</vt:lpstr>
      <vt:lpstr>Locking in B+ Trees</vt:lpstr>
      <vt:lpstr>Two Useful Observations</vt:lpstr>
      <vt:lpstr>A Simple Tree Locking Algorithm</vt:lpstr>
      <vt:lpstr>PowerPoint Presentation</vt:lpstr>
      <vt:lpstr>A Better Tree Locking Algorithm (See Bayer-Schkolnick paper)</vt:lpstr>
      <vt:lpstr>Example</vt:lpstr>
      <vt:lpstr>Even Better Algorithm</vt:lpstr>
      <vt:lpstr>Hybrid Algorithm</vt:lpstr>
      <vt:lpstr>Multiversioning</vt:lpstr>
      <vt:lpstr>PowerPoint Presentation</vt:lpstr>
      <vt:lpstr>PowerPoint Presentation</vt:lpstr>
      <vt:lpstr>PowerPoint Presentation</vt:lpstr>
      <vt:lpstr>Optimistic scheduling</vt:lpstr>
      <vt:lpstr>PowerPoint Presentation</vt:lpstr>
      <vt:lpstr>PowerPoint Presentation</vt:lpstr>
      <vt:lpstr>PowerPoint Presentation</vt:lpstr>
      <vt:lpstr>PowerPoint Presentation</vt:lpstr>
      <vt:lpstr>2PL vs. TSO vs. MV vs. OP</vt:lpstr>
      <vt:lpstr>2PL vs. TSO vs. MV vs. OP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</dc:title>
  <dc:creator>Shiyu</dc:creator>
  <cp:lastModifiedBy>lin</cp:lastModifiedBy>
  <cp:revision>249</cp:revision>
  <cp:lastPrinted>2014-03-09T09:14:21Z</cp:lastPrinted>
  <dcterms:created xsi:type="dcterms:W3CDTF">2006-08-16T00:00:00Z</dcterms:created>
  <dcterms:modified xsi:type="dcterms:W3CDTF">2016-05-08T09:59:56Z</dcterms:modified>
</cp:coreProperties>
</file>