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87" r:id="rId4"/>
    <p:sldId id="288" r:id="rId5"/>
    <p:sldId id="289" r:id="rId6"/>
    <p:sldId id="331" r:id="rId7"/>
    <p:sldId id="290" r:id="rId8"/>
    <p:sldId id="291" r:id="rId9"/>
    <p:sldId id="292" r:id="rId10"/>
    <p:sldId id="322" r:id="rId11"/>
    <p:sldId id="323" r:id="rId12"/>
    <p:sldId id="324" r:id="rId13"/>
    <p:sldId id="325" r:id="rId14"/>
    <p:sldId id="326" r:id="rId15"/>
    <p:sldId id="352" r:id="rId16"/>
    <p:sldId id="327" r:id="rId17"/>
    <p:sldId id="351" r:id="rId18"/>
    <p:sldId id="332" r:id="rId19"/>
    <p:sldId id="319" r:id="rId20"/>
    <p:sldId id="294" r:id="rId21"/>
    <p:sldId id="295" r:id="rId22"/>
    <p:sldId id="320" r:id="rId23"/>
    <p:sldId id="321" r:id="rId24"/>
    <p:sldId id="297" r:id="rId25"/>
    <p:sldId id="298" r:id="rId26"/>
    <p:sldId id="299" r:id="rId27"/>
    <p:sldId id="300" r:id="rId28"/>
    <p:sldId id="318" r:id="rId29"/>
    <p:sldId id="353" r:id="rId30"/>
    <p:sldId id="354" r:id="rId31"/>
    <p:sldId id="355" r:id="rId32"/>
    <p:sldId id="356" r:id="rId33"/>
    <p:sldId id="371" r:id="rId34"/>
    <p:sldId id="369" r:id="rId35"/>
    <p:sldId id="370" r:id="rId36"/>
    <p:sldId id="359" r:id="rId37"/>
    <p:sldId id="372" r:id="rId38"/>
    <p:sldId id="360" r:id="rId39"/>
    <p:sldId id="374" r:id="rId40"/>
    <p:sldId id="376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75" r:id="rId49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673"/>
  </p:normalViewPr>
  <p:slideViewPr>
    <p:cSldViewPr>
      <p:cViewPr varScale="1">
        <p:scale>
          <a:sx n="82" d="100"/>
          <a:sy n="82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1/05/2016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13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74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7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3962">
              <a:tabLst>
                <a:tab pos="1148995" algn="l"/>
              </a:tabLst>
            </a:pPr>
            <a:r>
              <a:rPr lang="en-AU" spc="1000" dirty="0">
                <a:latin typeface="Arial"/>
                <a:cs typeface="Arial"/>
              </a:rPr>
              <a:t>T</a:t>
            </a:r>
            <a:r>
              <a:rPr lang="en-AU" spc="255" dirty="0">
                <a:latin typeface="Arial"/>
                <a:cs typeface="Arial"/>
              </a:rPr>
              <a:t>ransactions,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49" dirty="0">
                <a:latin typeface="Arial"/>
                <a:cs typeface="Arial"/>
              </a:rPr>
              <a:t> </a:t>
            </a:r>
            <a:r>
              <a:rPr lang="en-AU" spc="311" dirty="0">
                <a:latin typeface="Arial"/>
                <a:cs typeface="Arial"/>
              </a:rPr>
              <a:t>Recovery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30" dirty="0">
                <a:latin typeface="Arial"/>
                <a:cs typeface="Arial"/>
              </a:rPr>
              <a:t> </a:t>
            </a:r>
            <a:r>
              <a:rPr lang="en-AU" spc="311" dirty="0">
                <a:latin typeface="Arial"/>
                <a:cs typeface="Arial"/>
              </a:rPr>
              <a:t>and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30" dirty="0">
                <a:latin typeface="Arial"/>
                <a:cs typeface="Arial"/>
              </a:rPr>
              <a:t> </a:t>
            </a:r>
            <a:r>
              <a:rPr lang="en-AU" spc="302" dirty="0" smtClean="0">
                <a:latin typeface="Arial"/>
                <a:cs typeface="Arial"/>
              </a:rPr>
              <a:t>Concurrency (I)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4B18-DC51-4E12-B604-2B41EDCCFCE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Desirable Properties of Transaction</a:t>
            </a:r>
            <a:br>
              <a:rPr lang="en-AU" sz="4000" dirty="0"/>
            </a:br>
            <a:r>
              <a:rPr lang="en-AU" sz="4000" dirty="0" smtClean="0"/>
              <a:t>Processing </a:t>
            </a:r>
            <a:r>
              <a:rPr lang="en-AU" sz="3600" b="1" dirty="0"/>
              <a:t>ACID</a:t>
            </a:r>
            <a:r>
              <a:rPr lang="en-AU" b="1" dirty="0"/>
              <a:t/>
            </a:r>
            <a:br>
              <a:rPr lang="en-AU" b="1" dirty="0"/>
            </a:b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i="1" u="sng" dirty="0" smtClean="0">
                <a:solidFill>
                  <a:srgbClr val="FF0000"/>
                </a:solidFill>
              </a:rPr>
              <a:t>A</a:t>
            </a:r>
            <a:r>
              <a:rPr lang="en-AU" sz="2200" i="1" u="sng" dirty="0" smtClean="0"/>
              <a:t>tomicity</a:t>
            </a:r>
            <a:r>
              <a:rPr lang="en-AU" sz="2200" i="1" dirty="0"/>
              <a:t>: </a:t>
            </a:r>
            <a:r>
              <a:rPr lang="en-AU" sz="2200" dirty="0"/>
              <a:t>A transaction is either performed in </a:t>
            </a:r>
            <a:r>
              <a:rPr lang="en-AU" sz="2200" dirty="0" smtClean="0"/>
              <a:t>its entirety </a:t>
            </a:r>
            <a:r>
              <a:rPr lang="en-AU" sz="2200" dirty="0"/>
              <a:t>or not performed at all.</a:t>
            </a:r>
          </a:p>
          <a:p>
            <a:pPr marL="0" indent="0">
              <a:buNone/>
            </a:pPr>
            <a:endParaRPr lang="en-AU" sz="2200" i="1" dirty="0" smtClean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C</a:t>
            </a:r>
            <a:r>
              <a:rPr lang="en-AU" sz="2200" i="1" u="sng" dirty="0" smtClean="0"/>
              <a:t>onsistency </a:t>
            </a:r>
            <a:r>
              <a:rPr lang="en-AU" sz="2200" i="1" u="sng" dirty="0"/>
              <a:t>preservation</a:t>
            </a:r>
            <a:r>
              <a:rPr lang="en-AU" sz="2200" i="1" dirty="0"/>
              <a:t>: </a:t>
            </a:r>
            <a:r>
              <a:rPr lang="en-AU" sz="2200" dirty="0"/>
              <a:t>A correct execution of </a:t>
            </a:r>
            <a:r>
              <a:rPr lang="en-AU" sz="2200" dirty="0" smtClean="0"/>
              <a:t>the transaction </a:t>
            </a:r>
            <a:r>
              <a:rPr lang="en-AU" sz="2200" dirty="0"/>
              <a:t>must take the database from </a:t>
            </a:r>
            <a:r>
              <a:rPr lang="en-AU" sz="2200" dirty="0" smtClean="0"/>
              <a:t>one consistent </a:t>
            </a:r>
            <a:r>
              <a:rPr lang="en-AU" sz="2200" dirty="0"/>
              <a:t>state to another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I</a:t>
            </a:r>
            <a:r>
              <a:rPr lang="en-AU" sz="2200" i="1" u="sng" dirty="0" smtClean="0"/>
              <a:t>solation</a:t>
            </a:r>
            <a:r>
              <a:rPr lang="en-AU" sz="2200" i="1" dirty="0"/>
              <a:t>: </a:t>
            </a:r>
            <a:r>
              <a:rPr lang="en-AU" sz="2200" dirty="0"/>
              <a:t>A transaction should not make its </a:t>
            </a:r>
            <a:r>
              <a:rPr lang="en-AU" sz="2200" dirty="0" smtClean="0"/>
              <a:t>updates visible </a:t>
            </a:r>
            <a:r>
              <a:rPr lang="en-AU" sz="2200" dirty="0"/>
              <a:t>to other transactions until it is committed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D</a:t>
            </a:r>
            <a:r>
              <a:rPr lang="en-AU" sz="2200" i="1" u="sng" dirty="0" smtClean="0"/>
              <a:t>urability </a:t>
            </a:r>
            <a:r>
              <a:rPr lang="en-AU" sz="2200" i="1" u="sng" dirty="0"/>
              <a:t>or permanency</a:t>
            </a:r>
            <a:r>
              <a:rPr lang="en-AU" sz="2200" i="1" dirty="0"/>
              <a:t>: </a:t>
            </a:r>
            <a:r>
              <a:rPr lang="en-AU" sz="2200" dirty="0"/>
              <a:t>Once a transaction </a:t>
            </a:r>
            <a:r>
              <a:rPr lang="en-AU" sz="2200" dirty="0" smtClean="0"/>
              <a:t>changes the </a:t>
            </a:r>
            <a:r>
              <a:rPr lang="en-AU" sz="2200" dirty="0"/>
              <a:t>database and the changes are committed, </a:t>
            </a:r>
            <a:r>
              <a:rPr lang="en-AU" sz="2200" dirty="0" smtClean="0"/>
              <a:t>these changes </a:t>
            </a:r>
            <a:r>
              <a:rPr lang="en-AU" sz="2200" dirty="0"/>
              <a:t>must never be lost because of </a:t>
            </a:r>
            <a:r>
              <a:rPr lang="en-AU" sz="2200" dirty="0" smtClean="0"/>
              <a:t>subsequent failure</a:t>
            </a:r>
            <a:r>
              <a:rPr lang="en-AU" sz="2200" dirty="0"/>
              <a:t>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Problems without Enforcing ACID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0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dirty="0" smtClean="0"/>
              <a:t>For a banking system,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i="1" dirty="0" smtClean="0"/>
              <a:t> </a:t>
            </a:r>
            <a:r>
              <a:rPr lang="en-AU" dirty="0" smtClean="0"/>
              <a:t>If durability is not enforced, then a customer may lose a deposit.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i="1" dirty="0" smtClean="0"/>
              <a:t> </a:t>
            </a:r>
            <a:r>
              <a:rPr lang="en-AU" dirty="0" smtClean="0"/>
              <a:t>If consistency preservation is not enforced, then the bank runs a high risk of bankrupt. E.g., run-over upper-limit.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dirty="0" smtClean="0"/>
              <a:t>Below </a:t>
            </a:r>
            <a:r>
              <a:rPr lang="en-AU" sz="2800" dirty="0"/>
              <a:t>are the problems if atomicity and isolation are </a:t>
            </a:r>
            <a:r>
              <a:rPr lang="en-AU" sz="2800" dirty="0" smtClean="0"/>
              <a:t>not enforced </a:t>
            </a:r>
            <a:r>
              <a:rPr lang="en-AU" sz="2800" dirty="0"/>
              <a:t>in a concurrent execution of transactions.</a:t>
            </a:r>
            <a:endParaRPr lang="en-AU" sz="2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Lost </a:t>
            </a:r>
            <a:r>
              <a:rPr lang="en-AU" sz="3200" dirty="0"/>
              <a:t>Update </a:t>
            </a:r>
            <a:r>
              <a:rPr lang="en-AU" sz="3200" dirty="0" smtClean="0"/>
              <a:t>Problem (Isolation is not enforced)</a:t>
            </a:r>
            <a:endParaRPr lang="en-AU" sz="32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/>
          <a:p>
            <a:r>
              <a:rPr lang="en-AU" sz="2400" dirty="0"/>
              <a:t>Suppose we have these two transactions,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T</a:t>
            </a:r>
            <a:r>
              <a:rPr lang="en-AU" sz="2400" baseline="-25000" dirty="0"/>
              <a:t>2</a:t>
            </a:r>
            <a:r>
              <a:rPr lang="en-AU" sz="2400" dirty="0" smtClean="0"/>
              <a:t>: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0" y="1752600"/>
            <a:ext cx="5638800" cy="3058236"/>
            <a:chOff x="1488754" y="4027597"/>
            <a:chExt cx="5744869" cy="3420640"/>
          </a:xfrm>
        </p:grpSpPr>
        <p:sp>
          <p:nvSpPr>
            <p:cNvPr id="11" name="object 3"/>
            <p:cNvSpPr txBox="1"/>
            <p:nvPr/>
          </p:nvSpPr>
          <p:spPr>
            <a:xfrm>
              <a:off x="1488755" y="4027597"/>
              <a:ext cx="1619823" cy="9003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19" dirty="0">
                  <a:latin typeface="Arial"/>
                  <a:cs typeface="Arial"/>
                </a:rPr>
                <a:t>T</a:t>
              </a:r>
              <a:r>
                <a:rPr sz="2800" spc="353" baseline="-9259" dirty="0">
                  <a:latin typeface="Arial"/>
                  <a:cs typeface="Arial"/>
                </a:rPr>
                <a:t>1</a:t>
              </a:r>
              <a:r>
                <a:rPr sz="2400" spc="208" dirty="0">
                  <a:latin typeface="Arial"/>
                  <a:cs typeface="Arial"/>
                </a:rPr>
                <a:t>: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274" dirty="0">
                  <a:latin typeface="Arial"/>
                  <a:cs typeface="Arial"/>
                </a:rPr>
                <a:t>read(X)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2" name="object 4"/>
            <p:cNvSpPr txBox="1"/>
            <p:nvPr/>
          </p:nvSpPr>
          <p:spPr>
            <a:xfrm>
              <a:off x="1488754" y="4939588"/>
              <a:ext cx="2362645" cy="14234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292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113" dirty="0">
                  <a:latin typeface="Arial"/>
                  <a:cs typeface="Arial"/>
                </a:rPr>
                <a:t> </a:t>
              </a:r>
              <a:r>
                <a:rPr sz="2400" spc="1208" dirty="0">
                  <a:latin typeface="Arial"/>
                  <a:cs typeface="Arial"/>
                </a:rPr>
                <a:t>+</a:t>
              </a:r>
              <a:r>
                <a:rPr sz="2400" spc="-132" dirty="0">
                  <a:latin typeface="Arial"/>
                  <a:cs typeface="Arial"/>
                </a:rPr>
                <a:t> </a:t>
              </a:r>
              <a:r>
                <a:rPr sz="2400" i="1" spc="377" dirty="0">
                  <a:latin typeface="Arial"/>
                  <a:cs typeface="Arial"/>
                </a:rPr>
                <a:t>N</a:t>
              </a:r>
              <a:endParaRPr sz="2400" dirty="0">
                <a:latin typeface="Arial"/>
                <a:cs typeface="Arial"/>
              </a:endParaRPr>
            </a:p>
            <a:p>
              <a:pPr marL="23962" marR="615833">
                <a:lnSpc>
                  <a:spcPts val="3585"/>
                </a:lnSpc>
                <a:spcBef>
                  <a:spcPts val="170"/>
                </a:spcBef>
              </a:pPr>
              <a:r>
                <a:rPr sz="2400" spc="321" dirty="0">
                  <a:latin typeface="Arial"/>
                  <a:cs typeface="Arial"/>
                </a:rPr>
                <a:t>write(X) </a:t>
              </a:r>
              <a:r>
                <a:rPr sz="2400" spc="274" dirty="0">
                  <a:latin typeface="Arial"/>
                  <a:cs typeface="Arial"/>
                </a:rPr>
                <a:t>read(Y)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3" name="object 5"/>
            <p:cNvSpPr txBox="1"/>
            <p:nvPr/>
          </p:nvSpPr>
          <p:spPr>
            <a:xfrm>
              <a:off x="1488754" y="6499262"/>
              <a:ext cx="2226062" cy="9489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-160" dirty="0">
                  <a:latin typeface="Arial"/>
                  <a:cs typeface="Arial"/>
                </a:rPr>
                <a:t>Y </a:t>
              </a:r>
              <a:r>
                <a:rPr sz="2400" i="1" spc="-75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-160" dirty="0">
                  <a:latin typeface="Arial"/>
                  <a:cs typeface="Arial"/>
                </a:rPr>
                <a:t>Y</a:t>
              </a:r>
              <a:r>
                <a:rPr sz="2400" i="1" dirty="0">
                  <a:latin typeface="Arial"/>
                  <a:cs typeface="Arial"/>
                </a:rPr>
                <a:t> </a:t>
              </a:r>
              <a:r>
                <a:rPr sz="2400" i="1" spc="-255" dirty="0">
                  <a:latin typeface="Arial"/>
                  <a:cs typeface="Arial"/>
                </a:rPr>
                <a:t> </a:t>
              </a:r>
              <a:r>
                <a:rPr sz="2400" i="1" spc="66" dirty="0">
                  <a:latin typeface="Meiryo"/>
                  <a:cs typeface="Meiryo"/>
                </a:rPr>
                <a:t>−</a:t>
              </a:r>
              <a:r>
                <a:rPr sz="2400" i="1" spc="-330" dirty="0">
                  <a:latin typeface="Meiryo"/>
                  <a:cs typeface="Meiryo"/>
                </a:rPr>
                <a:t> </a:t>
              </a:r>
              <a:r>
                <a:rPr sz="2400" i="1" spc="377" dirty="0">
                  <a:latin typeface="Arial"/>
                  <a:cs typeface="Arial"/>
                </a:rPr>
                <a:t>N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340" dirty="0">
                  <a:latin typeface="Arial"/>
                  <a:cs typeface="Arial"/>
                </a:rPr>
                <a:t>write(Y)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4" name="object 6"/>
            <p:cNvSpPr txBox="1"/>
            <p:nvPr/>
          </p:nvSpPr>
          <p:spPr>
            <a:xfrm>
              <a:off x="4800291" y="4711710"/>
              <a:ext cx="1619823" cy="9003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19" dirty="0">
                  <a:latin typeface="Arial"/>
                  <a:cs typeface="Arial"/>
                </a:rPr>
                <a:t>T</a:t>
              </a:r>
              <a:r>
                <a:rPr sz="2800" spc="353" baseline="-9259" dirty="0">
                  <a:latin typeface="Arial"/>
                  <a:cs typeface="Arial"/>
                </a:rPr>
                <a:t>2</a:t>
              </a:r>
              <a:r>
                <a:rPr sz="2400" spc="208" dirty="0">
                  <a:latin typeface="Arial"/>
                  <a:cs typeface="Arial"/>
                </a:rPr>
                <a:t>:</a:t>
              </a:r>
              <a:endParaRPr sz="240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274" dirty="0">
                  <a:latin typeface="Arial"/>
                  <a:cs typeface="Arial"/>
                </a:rPr>
                <a:t>read(X)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15" name="object 7"/>
            <p:cNvSpPr txBox="1"/>
            <p:nvPr/>
          </p:nvSpPr>
          <p:spPr>
            <a:xfrm>
              <a:off x="4800291" y="5623700"/>
              <a:ext cx="2433332" cy="94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292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113" dirty="0">
                  <a:latin typeface="Arial"/>
                  <a:cs typeface="Arial"/>
                </a:rPr>
                <a:t> </a:t>
              </a:r>
              <a:r>
                <a:rPr sz="2400" spc="1208" dirty="0">
                  <a:latin typeface="Arial"/>
                  <a:cs typeface="Arial"/>
                </a:rPr>
                <a:t>+</a:t>
              </a:r>
              <a:r>
                <a:rPr sz="2400" spc="-132" dirty="0">
                  <a:latin typeface="Arial"/>
                  <a:cs typeface="Arial"/>
                </a:rPr>
                <a:t> </a:t>
              </a:r>
              <a:r>
                <a:rPr sz="2400" i="1" spc="585" dirty="0">
                  <a:latin typeface="Arial"/>
                  <a:cs typeface="Arial"/>
                </a:rPr>
                <a:t>M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340" dirty="0">
                  <a:latin typeface="Arial"/>
                  <a:cs typeface="Arial"/>
                </a:rPr>
                <a:t>write(X)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5181599"/>
            <a:ext cx="8821646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Let us see what may happen if </a:t>
            </a:r>
            <a:r>
              <a:rPr lang="en-AU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and </a:t>
            </a:r>
            <a:r>
              <a:rPr lang="en-AU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are executed concurrently </a:t>
            </a:r>
            <a:endParaRPr lang="en-AU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AU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in 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an uncontrolled way:</a:t>
            </a:r>
            <a:endParaRPr lang="en-A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1"/>
            <a:ext cx="8229600" cy="526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Suppose initially that </a:t>
            </a:r>
            <a:r>
              <a:rPr lang="en-AU" sz="2400" i="1" dirty="0"/>
              <a:t>X </a:t>
            </a:r>
            <a:r>
              <a:rPr lang="en-AU" sz="2400" dirty="0"/>
              <a:t>= 100</a:t>
            </a:r>
            <a:r>
              <a:rPr lang="en-AU" sz="2400" i="1" dirty="0"/>
              <a:t>; Y </a:t>
            </a:r>
            <a:r>
              <a:rPr lang="en-AU" sz="2400" dirty="0"/>
              <a:t>= 50</a:t>
            </a:r>
            <a:r>
              <a:rPr lang="en-AU" sz="2400" i="1" dirty="0"/>
              <a:t>;N </a:t>
            </a:r>
            <a:r>
              <a:rPr lang="en-AU" sz="2400" dirty="0"/>
              <a:t>= 5 and </a:t>
            </a:r>
            <a:r>
              <a:rPr lang="en-AU" sz="2400" i="1" dirty="0"/>
              <a:t>M </a:t>
            </a:r>
            <a:r>
              <a:rPr lang="en-AU" sz="2400" dirty="0"/>
              <a:t>= 8.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4151"/>
            <a:ext cx="6172199" cy="54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>
            <a:noAutofit/>
          </a:bodyPr>
          <a:lstStyle/>
          <a:p>
            <a:r>
              <a:rPr lang="en-AU" sz="2400" dirty="0"/>
              <a:t>At the end of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T</a:t>
            </a:r>
            <a:r>
              <a:rPr lang="en-AU" sz="2400" baseline="-25000" dirty="0"/>
              <a:t>2</a:t>
            </a:r>
            <a:r>
              <a:rPr lang="en-AU" sz="2400" dirty="0"/>
              <a:t>, </a:t>
            </a:r>
            <a:r>
              <a:rPr lang="en-AU" sz="2400" i="1" dirty="0"/>
              <a:t>X </a:t>
            </a:r>
            <a:r>
              <a:rPr lang="en-AU" sz="2400" dirty="0"/>
              <a:t>should be 113, </a:t>
            </a:r>
            <a:r>
              <a:rPr lang="en-AU" sz="2400" i="1" dirty="0" smtClean="0"/>
              <a:t>Y </a:t>
            </a:r>
            <a:r>
              <a:rPr lang="en-AU" sz="2400" dirty="0" smtClean="0"/>
              <a:t>should </a:t>
            </a:r>
            <a:r>
              <a:rPr lang="en-AU" sz="2400" dirty="0"/>
              <a:t>be 45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The update </a:t>
            </a:r>
            <a:r>
              <a:rPr lang="en-AU" sz="2400" i="1" spc="811" dirty="0">
                <a:latin typeface="Arial"/>
                <a:cs typeface="Arial"/>
              </a:rPr>
              <a:t>X</a:t>
            </a:r>
            <a:r>
              <a:rPr lang="en-AU" sz="2400" i="1" spc="368" dirty="0">
                <a:latin typeface="Arial"/>
                <a:cs typeface="Arial"/>
              </a:rPr>
              <a:t> </a:t>
            </a:r>
            <a:r>
              <a:rPr lang="en-AU" sz="2400" i="1" spc="292" dirty="0">
                <a:latin typeface="Meiryo"/>
                <a:cs typeface="Meiryo"/>
              </a:rPr>
              <a:t>←</a:t>
            </a:r>
            <a:r>
              <a:rPr lang="en-AU" sz="2400" i="1" spc="-151" dirty="0">
                <a:latin typeface="Meiryo"/>
                <a:cs typeface="Meiryo"/>
              </a:rPr>
              <a:t> </a:t>
            </a:r>
            <a:r>
              <a:rPr lang="en-AU" sz="2400" i="1" spc="811" dirty="0">
                <a:latin typeface="Arial"/>
                <a:cs typeface="Arial"/>
              </a:rPr>
              <a:t>X</a:t>
            </a:r>
            <a:r>
              <a:rPr lang="en-AU" sz="2400" i="1" spc="151" dirty="0">
                <a:latin typeface="Arial"/>
                <a:cs typeface="Arial"/>
              </a:rPr>
              <a:t> </a:t>
            </a:r>
            <a:r>
              <a:rPr lang="en-AU" sz="2400" spc="1481" dirty="0">
                <a:latin typeface="Arial"/>
                <a:cs typeface="Arial"/>
              </a:rPr>
              <a:t>+</a:t>
            </a:r>
            <a:r>
              <a:rPr lang="en-AU" sz="2400" spc="-142" dirty="0">
                <a:latin typeface="Arial"/>
                <a:cs typeface="Arial"/>
              </a:rPr>
              <a:t> </a:t>
            </a:r>
            <a:r>
              <a:rPr lang="en-AU" sz="2400" i="1" spc="491" dirty="0">
                <a:latin typeface="Arial"/>
                <a:cs typeface="Arial"/>
              </a:rPr>
              <a:t>N </a:t>
            </a:r>
            <a:r>
              <a:rPr lang="en-AU" sz="2400" dirty="0" smtClean="0"/>
              <a:t>has </a:t>
            </a:r>
            <a:r>
              <a:rPr lang="en-AU" sz="2400" dirty="0"/>
              <a:t>been lost.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8382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Incorrect </a:t>
            </a:r>
            <a:r>
              <a:rPr lang="en-AU" sz="3600" dirty="0"/>
              <a:t>Summary </a:t>
            </a:r>
            <a:r>
              <a:rPr lang="en-AU" sz="3600" dirty="0" smtClean="0"/>
              <a:t>Problem (Isolation Issue)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930299"/>
            <a:ext cx="8229600" cy="45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400" dirty="0" smtClean="0"/>
              <a:t>Here </a:t>
            </a:r>
            <a:r>
              <a:rPr lang="en-AU" sz="2400" dirty="0"/>
              <a:t>the sum calculated by </a:t>
            </a:r>
            <a:r>
              <a:rPr lang="en-AU" sz="2400" i="1" dirty="0"/>
              <a:t>T</a:t>
            </a:r>
            <a:r>
              <a:rPr lang="en-AU" sz="2400" baseline="-25000" dirty="0"/>
              <a:t>3</a:t>
            </a:r>
            <a:r>
              <a:rPr lang="en-AU" sz="2400" dirty="0"/>
              <a:t> will be wrong by </a:t>
            </a:r>
            <a:r>
              <a:rPr lang="en-AU" sz="2400" i="1" dirty="0"/>
              <a:t>N</a:t>
            </a:r>
            <a:r>
              <a:rPr lang="en-AU" sz="2400" dirty="0"/>
              <a:t>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3993082" cy="48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The Temporary Update Problem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Several </a:t>
            </a:r>
            <a:r>
              <a:rPr lang="en-AU" sz="2400" dirty="0"/>
              <a:t>possibilities for what might happen next: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5500987" cy="3342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0" y="2209800"/>
            <a:ext cx="22299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Recover from the disk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58187" y="2667000"/>
            <a:ext cx="1052213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8565"/>
              </p:ext>
            </p:extLst>
          </p:nvPr>
        </p:nvGraphicFramePr>
        <p:xfrm>
          <a:off x="609600" y="136591"/>
          <a:ext cx="7010400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47625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6133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1: DBMS undoes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4062"/>
              </p:ext>
            </p:extLst>
          </p:nvPr>
        </p:nvGraphicFramePr>
        <p:xfrm>
          <a:off x="609600" y="2286000"/>
          <a:ext cx="701040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59436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352800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2: DBMS does nothing to 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85681"/>
              </p:ext>
            </p:extLst>
          </p:nvPr>
        </p:nvGraphicFramePr>
        <p:xfrm>
          <a:off x="609600" y="4495800"/>
          <a:ext cx="7010400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51815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X= 105,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8833" y="62314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3: DBMS undoes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7526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X=113, Y=50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325533" y="1614100"/>
            <a:ext cx="102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dirty="0">
                <a:solidFill>
                  <a:prstClr val="black"/>
                </a:solidFill>
              </a:rPr>
              <a:t>Write (X)</a:t>
            </a:r>
          </a:p>
          <a:p>
            <a:pPr lvl="0"/>
            <a:r>
              <a:rPr lang="en-AU" dirty="0">
                <a:solidFill>
                  <a:prstClr val="black"/>
                </a:solidFill>
              </a:rPr>
              <a:t>X= 113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6533" y="115146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X=100, Y=50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51933" y="34290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X=105, Y=50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68866" y="39624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X=113, Y=50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367868" y="3798332"/>
            <a:ext cx="102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dirty="0">
                <a:solidFill>
                  <a:prstClr val="black"/>
                </a:solidFill>
              </a:rPr>
              <a:t>Write (X)</a:t>
            </a:r>
          </a:p>
          <a:p>
            <a:pPr lvl="0"/>
            <a:r>
              <a:rPr lang="en-AU" dirty="0">
                <a:solidFill>
                  <a:prstClr val="black"/>
                </a:solidFill>
              </a:rPr>
              <a:t>X= 113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3762" y="623146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X=100, Y=50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5367868" y="5985933"/>
            <a:ext cx="1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dirty="0">
                <a:solidFill>
                  <a:prstClr val="black"/>
                </a:solidFill>
              </a:rPr>
              <a:t>Write (</a:t>
            </a:r>
            <a:r>
              <a:rPr lang="en-AU" dirty="0" smtClean="0">
                <a:solidFill>
                  <a:prstClr val="black"/>
                </a:solidFill>
              </a:rPr>
              <a:t>X), X</a:t>
            </a:r>
            <a:r>
              <a:rPr lang="en-AU" dirty="0">
                <a:solidFill>
                  <a:prstClr val="black"/>
                </a:solidFill>
              </a:rPr>
              <a:t>= 113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3269" y="6231467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dirty="0" smtClean="0">
                <a:solidFill>
                  <a:prstClr val="black"/>
                </a:solidFill>
              </a:rPr>
              <a:t>X</a:t>
            </a:r>
            <a:r>
              <a:rPr lang="en-AU" dirty="0">
                <a:solidFill>
                  <a:prstClr val="black"/>
                </a:solidFill>
              </a:rPr>
              <a:t>= </a:t>
            </a:r>
            <a:r>
              <a:rPr lang="en-AU" dirty="0" smtClean="0">
                <a:solidFill>
                  <a:prstClr val="black"/>
                </a:solidFill>
              </a:rPr>
              <a:t>100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4200" y="2955768"/>
            <a:ext cx="19812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lang="en-A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ase 1&amp;2</a:t>
            </a: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, only half of </a:t>
            </a:r>
            <a:r>
              <a:rPr lang="en-AU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 has been </a:t>
            </a:r>
            <a:r>
              <a:rPr lang="en-A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executed.</a:t>
            </a:r>
          </a:p>
          <a:p>
            <a:pPr marL="285750" lvl="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lang="en-A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ase </a:t>
            </a: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3, </a:t>
            </a:r>
            <a:r>
              <a:rPr lang="en-A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T1 &amp; </a:t>
            </a:r>
            <a:r>
              <a:rPr lang="en-AU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baseline="-25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A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have </a:t>
            </a:r>
            <a:r>
              <a:rPr lang="en-AU" dirty="0">
                <a:solidFill>
                  <a:prstClr val="black"/>
                </a:solidFill>
                <a:latin typeface="Times New Roman" panose="02020603050405020304" pitchFamily="18" charset="0"/>
              </a:rPr>
              <a:t>been lost.</a:t>
            </a:r>
          </a:p>
        </p:txBody>
      </p:sp>
    </p:spTree>
    <p:extLst>
      <p:ext uri="{BB962C8B-B14F-4D97-AF65-F5344CB8AC3E}">
        <p14:creationId xmlns:p14="http://schemas.microsoft.com/office/powerpoint/2010/main" val="8563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 from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Ensure ACID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Log-based Recovery</a:t>
            </a:r>
          </a:p>
          <a:p>
            <a:pPr lvl="1"/>
            <a:r>
              <a:rPr lang="en-US" dirty="0" smtClean="0"/>
              <a:t>Undo logging</a:t>
            </a:r>
          </a:p>
          <a:p>
            <a:pPr lvl="1"/>
            <a:r>
              <a:rPr lang="en-US" dirty="0" smtClean="0"/>
              <a:t>Redo logging</a:t>
            </a:r>
          </a:p>
          <a:p>
            <a:pPr lvl="1"/>
            <a:r>
              <a:rPr lang="en-AU" dirty="0" smtClean="0"/>
              <a:t>Undo/Redo logging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needs to record the states information to recover failures </a:t>
            </a:r>
            <a:r>
              <a:rPr lang="en-US" dirty="0" smtClean="0"/>
              <a:t>correctly.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information is maintained in a log (also called journal or audit trail)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log is kept in hard disk but maintains its current contents in main memory.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Air-line Reservation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AU" sz="2800" dirty="0"/>
              <a:t>10 available seats vs 15 travel agents.</a:t>
            </a:r>
          </a:p>
          <a:p>
            <a:r>
              <a:rPr lang="en-AU" sz="2800" dirty="0"/>
              <a:t>How do you design a robust and fair </a:t>
            </a:r>
            <a:r>
              <a:rPr lang="en-AU" sz="2800" dirty="0" smtClean="0"/>
              <a:t>reservation system?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Insufficient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smtClean="0">
                <a:cs typeface="Times New Roman" pitchFamily="18" charset="0"/>
              </a:rPr>
              <a:t>resources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Fair policy to every body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Robustness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System Log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000" dirty="0" smtClean="0"/>
              <a:t>Start </a:t>
            </a:r>
            <a:r>
              <a:rPr lang="en-AU" sz="2000" dirty="0"/>
              <a:t>transaction marker [start transaction, </a:t>
            </a:r>
            <a:r>
              <a:rPr lang="en-AU" sz="2000" i="1" dirty="0"/>
              <a:t>T</a:t>
            </a:r>
            <a:r>
              <a:rPr lang="en-AU" sz="2000" dirty="0"/>
              <a:t>]: </a:t>
            </a:r>
            <a:r>
              <a:rPr lang="en-AU" sz="2000" dirty="0" smtClean="0"/>
              <a:t>Records that </a:t>
            </a:r>
            <a:r>
              <a:rPr lang="en-AU" sz="2000" dirty="0"/>
              <a:t>transaction </a:t>
            </a:r>
            <a:r>
              <a:rPr lang="en-AU" sz="2000" i="1" dirty="0"/>
              <a:t>T </a:t>
            </a:r>
            <a:r>
              <a:rPr lang="en-AU" sz="2000" dirty="0"/>
              <a:t>has started execution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[read item, </a:t>
            </a:r>
            <a:r>
              <a:rPr lang="en-AU" sz="2000" i="1" dirty="0"/>
              <a:t>T</a:t>
            </a:r>
            <a:r>
              <a:rPr lang="en-AU" sz="2000" dirty="0"/>
              <a:t>, </a:t>
            </a:r>
            <a:r>
              <a:rPr lang="en-AU" sz="2000" i="1" dirty="0"/>
              <a:t>X</a:t>
            </a:r>
            <a:r>
              <a:rPr lang="en-AU" sz="2000" dirty="0"/>
              <a:t>]: Records that transaction </a:t>
            </a:r>
            <a:r>
              <a:rPr lang="en-AU" sz="2000" i="1" dirty="0"/>
              <a:t>T </a:t>
            </a:r>
            <a:r>
              <a:rPr lang="en-AU" sz="2000" dirty="0"/>
              <a:t>has read </a:t>
            </a:r>
            <a:r>
              <a:rPr lang="en-AU" sz="2000" dirty="0" smtClean="0"/>
              <a:t>the value </a:t>
            </a:r>
            <a:r>
              <a:rPr lang="en-AU" sz="2000" dirty="0"/>
              <a:t>of database item </a:t>
            </a:r>
            <a:r>
              <a:rPr lang="en-AU" sz="2000" i="1" dirty="0"/>
              <a:t>X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[write item, </a:t>
            </a:r>
            <a:r>
              <a:rPr lang="en-AU" sz="2000" i="1" dirty="0"/>
              <a:t>T</a:t>
            </a:r>
            <a:r>
              <a:rPr lang="en-AU" sz="2000" dirty="0"/>
              <a:t>, </a:t>
            </a:r>
            <a:r>
              <a:rPr lang="en-AU" sz="2000" i="1" dirty="0"/>
              <a:t>X</a:t>
            </a:r>
            <a:r>
              <a:rPr lang="en-AU" sz="2000" dirty="0"/>
              <a:t>, old value, new value]: Records that </a:t>
            </a:r>
            <a:r>
              <a:rPr lang="en-AU" sz="2000" i="1" dirty="0" smtClean="0"/>
              <a:t>T  </a:t>
            </a:r>
            <a:r>
              <a:rPr lang="en-AU" sz="2000" dirty="0" smtClean="0"/>
              <a:t>has </a:t>
            </a:r>
            <a:r>
              <a:rPr lang="en-AU" sz="2000" dirty="0"/>
              <a:t>changed the value of database item </a:t>
            </a:r>
            <a:r>
              <a:rPr lang="en-AU" sz="2000" i="1" dirty="0"/>
              <a:t>X </a:t>
            </a:r>
            <a:r>
              <a:rPr lang="en-AU" sz="2000" dirty="0"/>
              <a:t>from old value </a:t>
            </a:r>
            <a:r>
              <a:rPr lang="en-AU" sz="2000" dirty="0" smtClean="0"/>
              <a:t>to new </a:t>
            </a:r>
            <a:r>
              <a:rPr lang="en-AU" sz="2000" dirty="0"/>
              <a:t>value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Commit transaction marker [commit, </a:t>
            </a:r>
            <a:r>
              <a:rPr lang="en-AU" sz="2000" i="1" dirty="0"/>
              <a:t>T</a:t>
            </a:r>
            <a:r>
              <a:rPr lang="en-AU" sz="2000" dirty="0"/>
              <a:t>]: Records </a:t>
            </a:r>
            <a:r>
              <a:rPr lang="en-AU" sz="2000" dirty="0" smtClean="0"/>
              <a:t>that transaction </a:t>
            </a:r>
            <a:r>
              <a:rPr lang="en-AU" sz="2000" i="1" dirty="0"/>
              <a:t>T </a:t>
            </a:r>
            <a:r>
              <a:rPr lang="en-AU" sz="2000" dirty="0"/>
              <a:t>has completed successfully, and arms </a:t>
            </a:r>
            <a:r>
              <a:rPr lang="en-AU" sz="2000" dirty="0" smtClean="0"/>
              <a:t>that its effect </a:t>
            </a:r>
            <a:r>
              <a:rPr lang="en-AU" sz="2000" dirty="0"/>
              <a:t>can be committed (recorded permanently) to </a:t>
            </a:r>
            <a:r>
              <a:rPr lang="en-AU" sz="2000" dirty="0" smtClean="0"/>
              <a:t>the database.</a:t>
            </a:r>
          </a:p>
          <a:p>
            <a:endParaRPr lang="en-AU" sz="2000" dirty="0"/>
          </a:p>
          <a:p>
            <a:r>
              <a:rPr lang="en-AU" sz="2000" dirty="0"/>
              <a:t>[abort, </a:t>
            </a:r>
            <a:r>
              <a:rPr lang="en-AU" sz="2000" i="1" dirty="0"/>
              <a:t>T</a:t>
            </a:r>
            <a:r>
              <a:rPr lang="en-AU" sz="2000" dirty="0"/>
              <a:t>]: Records that transaction </a:t>
            </a:r>
            <a:r>
              <a:rPr lang="en-AU" sz="2000" i="1" dirty="0"/>
              <a:t>T </a:t>
            </a:r>
            <a:r>
              <a:rPr lang="en-AU" sz="2000" dirty="0"/>
              <a:t>has been aborted.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System </a:t>
            </a:r>
            <a:r>
              <a:rPr lang="en-AU" sz="4000" dirty="0"/>
              <a:t>Log </a:t>
            </a:r>
            <a:r>
              <a:rPr lang="en-AU" sz="4000" dirty="0" smtClean="0"/>
              <a:t>(Cont’d)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In fact some other entries (rollback, undo, redo) are </a:t>
            </a:r>
            <a:r>
              <a:rPr lang="en-AU" sz="2200" dirty="0" smtClean="0"/>
              <a:t>also required </a:t>
            </a:r>
            <a:r>
              <a:rPr lang="en-AU" sz="2200" dirty="0"/>
              <a:t>for a recovery method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These entries allow the recovery manager to </a:t>
            </a:r>
            <a:r>
              <a:rPr lang="en-AU" sz="2200" i="1" dirty="0"/>
              <a:t>rollback </a:t>
            </a:r>
            <a:r>
              <a:rPr lang="en-AU" sz="2200" dirty="0" smtClean="0"/>
              <a:t>an unsuccessful </a:t>
            </a:r>
            <a:r>
              <a:rPr lang="en-AU" sz="2200" dirty="0"/>
              <a:t>transaction (undo any partial updates</a:t>
            </a:r>
            <a:r>
              <a:rPr lang="en-AU" sz="2200" dirty="0" smtClean="0"/>
              <a:t>).</a:t>
            </a:r>
          </a:p>
          <a:p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Recovery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 smtClean="0"/>
              <a:t>Let </a:t>
            </a:r>
            <a:r>
              <a:rPr lang="en-AU" sz="2200" dirty="0"/>
              <a:t>us see how the log might be used to recover from </a:t>
            </a:r>
            <a:r>
              <a:rPr lang="en-AU" sz="2200" dirty="0" smtClean="0"/>
              <a:t>a system </a:t>
            </a:r>
            <a:r>
              <a:rPr lang="en-AU" sz="2200" dirty="0"/>
              <a:t>crash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The diagram below shows transactions between the </a:t>
            </a:r>
            <a:r>
              <a:rPr lang="en-AU" sz="2200" dirty="0" smtClean="0"/>
              <a:t>last system </a:t>
            </a:r>
            <a:r>
              <a:rPr lang="en-AU" sz="2200" dirty="0"/>
              <a:t>backup and a crash.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106840" cy="35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database on disk will be in a state somewhere between that at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  <a:r>
              <a:rPr lang="en-AU" dirty="0"/>
              <a:t> and the state at </a:t>
            </a:r>
            <a:r>
              <a:rPr lang="en-AU" i="1" dirty="0" err="1"/>
              <a:t>t</a:t>
            </a:r>
            <a:r>
              <a:rPr lang="en-AU" i="1" baseline="-25000" dirty="0" err="1"/>
              <a:t>x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The same is also true for log entries.</a:t>
            </a:r>
          </a:p>
          <a:p>
            <a:endParaRPr lang="en-US" dirty="0"/>
          </a:p>
        </p:txBody>
      </p:sp>
      <p:pic>
        <p:nvPicPr>
          <p:cNvPr id="10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649640" cy="32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We </a:t>
            </a:r>
            <a:r>
              <a:rPr lang="en-AU" sz="2200" dirty="0"/>
              <a:t>will assume that the </a:t>
            </a:r>
            <a:r>
              <a:rPr lang="en-AU" sz="2200" i="1" dirty="0"/>
              <a:t>write-ahead log strategy </a:t>
            </a:r>
            <a:r>
              <a:rPr lang="en-AU" sz="2200" dirty="0"/>
              <a:t>is </a:t>
            </a:r>
            <a:r>
              <a:rPr lang="en-AU" sz="2200" dirty="0" smtClean="0"/>
              <a:t>used. This </a:t>
            </a:r>
            <a:r>
              <a:rPr lang="en-AU" sz="2200" dirty="0"/>
              <a:t>means that</a:t>
            </a:r>
          </a:p>
          <a:p>
            <a:pPr lvl="1"/>
            <a:r>
              <a:rPr lang="en-AU" sz="1800" dirty="0" smtClean="0"/>
              <a:t>old </a:t>
            </a:r>
            <a:r>
              <a:rPr lang="en-AU" sz="1800" dirty="0"/>
              <a:t>data values must be force-written to the log (</a:t>
            </a:r>
            <a:r>
              <a:rPr lang="en-AU" sz="1800" dirty="0" smtClean="0"/>
              <a:t>i.e. the buffer </a:t>
            </a:r>
            <a:r>
              <a:rPr lang="en-AU" sz="1800" dirty="0"/>
              <a:t>must be copied to disk) before any </a:t>
            </a:r>
            <a:r>
              <a:rPr lang="en-AU" sz="1800" dirty="0" smtClean="0"/>
              <a:t>change can </a:t>
            </a:r>
            <a:r>
              <a:rPr lang="en-AU" sz="1800" dirty="0"/>
              <a:t>be made to the database, </a:t>
            </a:r>
            <a:r>
              <a:rPr lang="en-AU" sz="1800" dirty="0" smtClean="0"/>
              <a:t>and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the </a:t>
            </a:r>
            <a:r>
              <a:rPr lang="en-AU" sz="1800" dirty="0"/>
              <a:t>transaction is regarded as committed when the </a:t>
            </a:r>
            <a:r>
              <a:rPr lang="en-AU" sz="1800" dirty="0" smtClean="0"/>
              <a:t>new data </a:t>
            </a:r>
            <a:r>
              <a:rPr lang="en-AU" sz="1800" dirty="0"/>
              <a:t>values and the commit marker have </a:t>
            </a:r>
            <a:r>
              <a:rPr lang="en-AU" sz="1800" dirty="0" smtClean="0"/>
              <a:t>been force-written </a:t>
            </a:r>
            <a:r>
              <a:rPr lang="en-AU" sz="1800" dirty="0"/>
              <a:t>to the log</a:t>
            </a:r>
            <a:r>
              <a:rPr lang="en-AU" sz="1800" dirty="0" smtClean="0"/>
              <a:t>.</a:t>
            </a:r>
          </a:p>
          <a:p>
            <a:pPr lvl="1"/>
            <a:endParaRPr lang="en-AU" sz="1800" dirty="0">
              <a:cs typeface="Times New Roman" pitchFamily="18" charset="0"/>
            </a:endParaRPr>
          </a:p>
          <a:p>
            <a:r>
              <a:rPr lang="en-AU" sz="2200" dirty="0"/>
              <a:t>Thus the log is force-written at least at </a:t>
            </a:r>
            <a:r>
              <a:rPr lang="en-AU" sz="2200" i="1" dirty="0"/>
              <a:t>t</a:t>
            </a:r>
            <a:r>
              <a:rPr lang="en-AU" sz="2200" baseline="-25000" dirty="0"/>
              <a:t>1</a:t>
            </a:r>
            <a:r>
              <a:rPr lang="en-AU" sz="2200" dirty="0"/>
              <a:t>,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 and </a:t>
            </a:r>
            <a:r>
              <a:rPr lang="en-AU" sz="2200" i="1" dirty="0"/>
              <a:t>t</a:t>
            </a:r>
            <a:r>
              <a:rPr lang="en-AU" sz="2200" baseline="-25000" dirty="0"/>
              <a:t>3</a:t>
            </a:r>
            <a:r>
              <a:rPr lang="en-AU" sz="2200" dirty="0"/>
              <a:t> in the above</a:t>
            </a:r>
            <a:r>
              <a:rPr lang="en-AU" sz="2200" dirty="0" smtClean="0"/>
              <a:t>.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200" dirty="0" smtClean="0"/>
          </a:p>
          <a:p>
            <a:endParaRPr lang="en-AU" sz="2200" dirty="0"/>
          </a:p>
          <a:p>
            <a:endParaRPr lang="en-AU" sz="2200" dirty="0" smtClean="0"/>
          </a:p>
          <a:p>
            <a:endParaRPr lang="en-AU" sz="2200" dirty="0"/>
          </a:p>
          <a:p>
            <a:endParaRPr lang="en-AU" sz="2200" dirty="0" smtClean="0"/>
          </a:p>
          <a:p>
            <a:endParaRPr lang="en-AU" sz="2200" dirty="0" smtClean="0"/>
          </a:p>
          <a:p>
            <a:endParaRPr lang="en-AU" sz="2200" dirty="0"/>
          </a:p>
          <a:p>
            <a:r>
              <a:rPr lang="en-AU" sz="2200" dirty="0"/>
              <a:t>Suppose the log was last written to disk at </a:t>
            </a:r>
            <a:r>
              <a:rPr lang="en-AU" sz="2200" i="1" dirty="0"/>
              <a:t>t</a:t>
            </a:r>
            <a:r>
              <a:rPr lang="en-AU" sz="2200" baseline="-25000" dirty="0"/>
              <a:t>4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By examining the log</a:t>
            </a:r>
            <a:r>
              <a:rPr lang="en-AU" sz="2200" dirty="0" smtClean="0"/>
              <a:t>:</a:t>
            </a:r>
            <a:endParaRPr lang="en-AU" sz="22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We </a:t>
            </a:r>
            <a:r>
              <a:rPr lang="en-AU" sz="1800" dirty="0"/>
              <a:t>know that </a:t>
            </a:r>
            <a:r>
              <a:rPr lang="en-AU" sz="1800" i="1" dirty="0"/>
              <a:t>T</a:t>
            </a:r>
            <a:r>
              <a:rPr lang="en-AU" sz="1800" baseline="-25000" dirty="0"/>
              <a:t>0</a:t>
            </a:r>
            <a:r>
              <a:rPr lang="en-AU" sz="1800" dirty="0"/>
              <a:t>, </a:t>
            </a:r>
            <a:r>
              <a:rPr lang="en-AU" sz="1800" i="1" dirty="0" smtClean="0"/>
              <a:t>T</a:t>
            </a:r>
            <a:r>
              <a:rPr lang="en-AU" sz="1800" baseline="-25000" dirty="0" smtClean="0"/>
              <a:t>1</a:t>
            </a:r>
            <a:r>
              <a:rPr lang="en-AU" sz="1800" dirty="0" smtClean="0"/>
              <a:t> </a:t>
            </a:r>
            <a:r>
              <a:rPr lang="en-AU" sz="1800" dirty="0"/>
              <a:t>and </a:t>
            </a:r>
            <a:r>
              <a:rPr lang="en-AU" sz="1800" i="1" dirty="0"/>
              <a:t>T</a:t>
            </a:r>
            <a:r>
              <a:rPr lang="en-AU" sz="1800" baseline="-25000" dirty="0"/>
              <a:t>2</a:t>
            </a:r>
            <a:r>
              <a:rPr lang="en-AU" sz="1800" dirty="0"/>
              <a:t> have committed and </a:t>
            </a:r>
            <a:r>
              <a:rPr lang="en-AU" sz="1800" dirty="0" smtClean="0"/>
              <a:t>their effects </a:t>
            </a:r>
            <a:r>
              <a:rPr lang="en-AU" sz="1800" dirty="0"/>
              <a:t>should be </a:t>
            </a:r>
            <a:r>
              <a:rPr lang="en-AU" sz="1800" dirty="0" smtClean="0"/>
              <a:t>reflected </a:t>
            </a:r>
            <a:r>
              <a:rPr lang="en-AU" sz="1800" dirty="0"/>
              <a:t>in the database </a:t>
            </a:r>
            <a:r>
              <a:rPr lang="en-AU" sz="1800" dirty="0" smtClean="0"/>
              <a:t>after recovery.</a:t>
            </a:r>
            <a:endParaRPr lang="en-AU" sz="18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But </a:t>
            </a:r>
            <a:r>
              <a:rPr lang="en-AU" sz="1800" dirty="0"/>
              <a:t>we do not know whether the </a:t>
            </a:r>
            <a:r>
              <a:rPr lang="en-AU" sz="1800" dirty="0" smtClean="0"/>
              <a:t>effects </a:t>
            </a:r>
            <a:r>
              <a:rPr lang="en-AU" sz="1800" dirty="0"/>
              <a:t>of </a:t>
            </a:r>
            <a:r>
              <a:rPr lang="en-AU" sz="1800" i="1" dirty="0"/>
              <a:t>T</a:t>
            </a:r>
            <a:r>
              <a:rPr lang="en-AU" sz="1800" baseline="-25000" dirty="0"/>
              <a:t>0</a:t>
            </a:r>
            <a:r>
              <a:rPr lang="en-AU" sz="1800" dirty="0"/>
              <a:t>, </a:t>
            </a:r>
            <a:r>
              <a:rPr lang="en-AU" sz="1800" i="1" dirty="0" smtClean="0"/>
              <a:t>T</a:t>
            </a:r>
            <a:r>
              <a:rPr lang="en-AU" sz="1800" baseline="-25000" dirty="0" smtClean="0"/>
              <a:t>1</a:t>
            </a:r>
            <a:r>
              <a:rPr lang="en-AU" sz="1800" dirty="0" smtClean="0"/>
              <a:t> and </a:t>
            </a:r>
            <a:r>
              <a:rPr lang="en-AU" sz="1800" i="1" dirty="0" smtClean="0"/>
              <a:t>T</a:t>
            </a:r>
            <a:r>
              <a:rPr lang="en-AU" sz="1800" baseline="-25000" dirty="0"/>
              <a:t>2</a:t>
            </a:r>
            <a:r>
              <a:rPr lang="en-AU" sz="1800" dirty="0" smtClean="0"/>
              <a:t> </a:t>
            </a:r>
            <a:r>
              <a:rPr lang="en-AU" sz="1800" dirty="0"/>
              <a:t>were </a:t>
            </a:r>
            <a:r>
              <a:rPr lang="en-AU" sz="1800" dirty="0" smtClean="0"/>
              <a:t>reflected </a:t>
            </a:r>
            <a:r>
              <a:rPr lang="en-AU" sz="1800" dirty="0"/>
              <a:t>at the time of the crash</a:t>
            </a:r>
            <a:r>
              <a:rPr lang="en-AU" sz="1800" dirty="0" smtClean="0"/>
              <a:t>.</a:t>
            </a:r>
            <a:endParaRPr lang="en-AU" sz="18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We </a:t>
            </a:r>
            <a:r>
              <a:rPr lang="en-AU" sz="1800" dirty="0"/>
              <a:t>also know that </a:t>
            </a:r>
            <a:r>
              <a:rPr lang="en-AU" sz="1800" i="1" dirty="0"/>
              <a:t>T</a:t>
            </a:r>
            <a:r>
              <a:rPr lang="en-AU" sz="1800" baseline="-25000" dirty="0"/>
              <a:t>3</a:t>
            </a:r>
            <a:r>
              <a:rPr lang="en-AU" sz="1800" dirty="0"/>
              <a:t> has started, may have </a:t>
            </a:r>
            <a:r>
              <a:rPr lang="en-AU" sz="1800" dirty="0" smtClean="0"/>
              <a:t>modified some </a:t>
            </a:r>
            <a:r>
              <a:rPr lang="en-AU" sz="1800" dirty="0"/>
              <a:t>data, but is not committed. Thus </a:t>
            </a:r>
            <a:r>
              <a:rPr lang="en-AU" sz="1800" i="1" dirty="0"/>
              <a:t>T</a:t>
            </a:r>
            <a:r>
              <a:rPr lang="en-AU" sz="1800" baseline="-25000" dirty="0"/>
              <a:t>3</a:t>
            </a:r>
            <a:r>
              <a:rPr lang="en-AU" sz="1800" dirty="0"/>
              <a:t> should </a:t>
            </a:r>
            <a:r>
              <a:rPr lang="en-AU" sz="1800" dirty="0" smtClean="0"/>
              <a:t>be undone.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73" y="228600"/>
            <a:ext cx="57657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364163"/>
          </a:xfrm>
        </p:spPr>
        <p:txBody>
          <a:bodyPr>
            <a:noAutofit/>
          </a:bodyPr>
          <a:lstStyle/>
          <a:p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The </a:t>
            </a:r>
            <a:r>
              <a:rPr lang="en-AU" sz="2200" dirty="0"/>
              <a:t>database can be recovered by rolling back </a:t>
            </a:r>
            <a:r>
              <a:rPr lang="en-AU" sz="2200" i="1" dirty="0"/>
              <a:t>T</a:t>
            </a:r>
            <a:r>
              <a:rPr lang="en-AU" sz="2200" baseline="-25000" dirty="0"/>
              <a:t>3</a:t>
            </a:r>
            <a:r>
              <a:rPr lang="en-AU" sz="2200" dirty="0"/>
              <a:t> using </a:t>
            </a:r>
            <a:r>
              <a:rPr lang="en-AU" sz="2200" dirty="0" smtClean="0"/>
              <a:t>the old </a:t>
            </a:r>
            <a:r>
              <a:rPr lang="en-AU" sz="2200" dirty="0"/>
              <a:t>data values from the log, and redoing the changes </a:t>
            </a:r>
            <a:r>
              <a:rPr lang="en-AU" sz="2200" dirty="0" smtClean="0"/>
              <a:t>made by </a:t>
            </a:r>
            <a:r>
              <a:rPr lang="en-AU" sz="2200" i="1" dirty="0"/>
              <a:t>T</a:t>
            </a:r>
            <a:r>
              <a:rPr lang="en-AU" sz="2200" baseline="-25000" dirty="0"/>
              <a:t>0</a:t>
            </a:r>
            <a:r>
              <a:rPr lang="en-AU" sz="2200" dirty="0"/>
              <a:t> </a:t>
            </a:r>
            <a:r>
              <a:rPr lang="en-AU" sz="2200" i="1" dirty="0" smtClean="0"/>
              <a:t>…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 using the new data values (for these </a:t>
            </a:r>
            <a:r>
              <a:rPr lang="en-AU" sz="2200" dirty="0" smtClean="0"/>
              <a:t>committed transactions</a:t>
            </a:r>
            <a:r>
              <a:rPr lang="en-AU" sz="2200" dirty="0"/>
              <a:t>) from the log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Notice that instead of rolling back, the database could </a:t>
            </a:r>
            <a:r>
              <a:rPr lang="en-AU" sz="2200" dirty="0" smtClean="0"/>
              <a:t>have been </a:t>
            </a:r>
            <a:r>
              <a:rPr lang="en-AU" sz="2200" dirty="0"/>
              <a:t>restored from the backup. This might be necessary </a:t>
            </a:r>
            <a:r>
              <a:rPr lang="en-AU" sz="2200" dirty="0" smtClean="0"/>
              <a:t>in the </a:t>
            </a:r>
            <a:r>
              <a:rPr lang="en-AU" sz="2200" dirty="0"/>
              <a:t>event of a disk crash for example (for this reason, </a:t>
            </a:r>
            <a:r>
              <a:rPr lang="en-AU" sz="2200" dirty="0" smtClean="0"/>
              <a:t>the log </a:t>
            </a:r>
            <a:r>
              <a:rPr lang="en-AU" sz="2200" dirty="0"/>
              <a:t>should be stored on an independent disk pack).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73" y="228600"/>
            <a:ext cx="57657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Checkpoints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Notice also that using this system, the longer the </a:t>
            </a:r>
            <a:r>
              <a:rPr lang="en-AU" sz="2200" dirty="0" smtClean="0"/>
              <a:t>time between </a:t>
            </a:r>
            <a:r>
              <a:rPr lang="en-AU" sz="2200" dirty="0"/>
              <a:t>crashes, the longer recovery may take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To avoid this problem, the system may take </a:t>
            </a:r>
            <a:r>
              <a:rPr lang="en-AU" sz="2200" i="1" dirty="0"/>
              <a:t>checkpoints </a:t>
            </a:r>
            <a:r>
              <a:rPr lang="en-AU" sz="2200" dirty="0" smtClean="0"/>
              <a:t>at regular </a:t>
            </a:r>
            <a:r>
              <a:rPr lang="en-AU" sz="2200" dirty="0"/>
              <a:t>intervals</a:t>
            </a:r>
            <a:r>
              <a:rPr lang="en-AU" sz="2200" dirty="0" smtClean="0"/>
              <a:t>.</a:t>
            </a:r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To do this: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a </a:t>
            </a:r>
            <a:r>
              <a:rPr lang="en-AU" sz="1800" i="1" dirty="0"/>
              <a:t>start of checkpoint </a:t>
            </a:r>
            <a:r>
              <a:rPr lang="en-AU" sz="1800" dirty="0"/>
              <a:t>marker is written to the log, then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the database updates in buffers are force-written, then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an </a:t>
            </a:r>
            <a:r>
              <a:rPr lang="en-AU" sz="1800" i="1" dirty="0"/>
              <a:t>end of checkpoint </a:t>
            </a:r>
            <a:r>
              <a:rPr lang="en-AU" sz="1800" dirty="0"/>
              <a:t>marker is written to the log.</a:t>
            </a:r>
          </a:p>
          <a:p>
            <a:endParaRPr lang="en-AU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200" dirty="0" smtClean="0"/>
              <a:t>In </a:t>
            </a:r>
            <a:r>
              <a:rPr lang="en-AU" sz="2200" dirty="0"/>
              <a:t>our example, suppose a checkpoint is taken at time </a:t>
            </a:r>
            <a:r>
              <a:rPr lang="en-AU" sz="2200" i="1" dirty="0" err="1" smtClean="0"/>
              <a:t>t</a:t>
            </a:r>
            <a:r>
              <a:rPr lang="en-AU" sz="2200" i="1" baseline="-25000" dirty="0" err="1" smtClean="0"/>
              <a:t>c</a:t>
            </a:r>
            <a:r>
              <a:rPr lang="en-AU" sz="2200" dirty="0" smtClean="0"/>
              <a:t>. Then </a:t>
            </a:r>
            <a:r>
              <a:rPr lang="en-AU" sz="2200" dirty="0"/>
              <a:t>on recovery we only need redo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0817"/>
            <a:ext cx="6477000" cy="37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AU" sz="3600" dirty="0"/>
              <a:t>Schedules of Transactions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200" dirty="0"/>
              <a:t>To fully utilise resources, desirable to interleave </a:t>
            </a:r>
            <a:r>
              <a:rPr lang="en-AU" sz="2200" dirty="0" smtClean="0"/>
              <a:t>the operations </a:t>
            </a:r>
            <a:r>
              <a:rPr lang="en-AU" sz="2200" dirty="0"/>
              <a:t>of transactions in an appropriate way</a:t>
            </a:r>
            <a:r>
              <a:rPr lang="en-AU" sz="2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/>
              <a:t>For example, if one transaction is waiting for I/O </a:t>
            </a:r>
            <a:r>
              <a:rPr lang="en-AU" sz="2200" dirty="0" smtClean="0"/>
              <a:t>to complete</a:t>
            </a:r>
            <a:r>
              <a:rPr lang="en-AU" sz="2200" dirty="0"/>
              <a:t>, another transaction can use the CPU</a:t>
            </a:r>
            <a:r>
              <a:rPr lang="en-AU" sz="2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/>
              <a:t>A </a:t>
            </a:r>
            <a:r>
              <a:rPr lang="en-AU" sz="2200" i="1" dirty="0"/>
              <a:t>schedule S </a:t>
            </a:r>
            <a:r>
              <a:rPr lang="en-AU" sz="2200" dirty="0"/>
              <a:t>of the transactions </a:t>
            </a:r>
            <a:r>
              <a:rPr lang="en-AU" sz="2200" i="1" dirty="0" smtClean="0"/>
              <a:t>T</a:t>
            </a:r>
            <a:r>
              <a:rPr lang="en-AU" sz="2200" baseline="-25000" dirty="0" smtClean="0"/>
              <a:t>1</a:t>
            </a:r>
            <a:r>
              <a:rPr lang="en-AU" sz="2200" i="1" dirty="0" smtClean="0"/>
              <a:t>,…, </a:t>
            </a:r>
            <a:r>
              <a:rPr lang="en-AU" sz="2200" i="1" dirty="0" err="1" smtClean="0"/>
              <a:t>T</a:t>
            </a:r>
            <a:r>
              <a:rPr lang="en-AU" sz="2200" i="1" baseline="-25000" dirty="0" err="1" smtClean="0"/>
              <a:t>n</a:t>
            </a:r>
            <a:endParaRPr lang="en-AU" sz="2200" i="1" baseline="-25000" dirty="0"/>
          </a:p>
          <a:p>
            <a:pPr lvl="1"/>
            <a:r>
              <a:rPr lang="en-AU" sz="2000" dirty="0" smtClean="0"/>
              <a:t>is </a:t>
            </a:r>
            <a:r>
              <a:rPr lang="en-AU" sz="2000" dirty="0"/>
              <a:t>a sequential ordering of the operations of </a:t>
            </a:r>
            <a:r>
              <a:rPr lang="en-AU" sz="2000" i="1" dirty="0"/>
              <a:t>T</a:t>
            </a:r>
            <a:r>
              <a:rPr lang="en-AU" sz="2000" baseline="-25000" dirty="0"/>
              <a:t>1</a:t>
            </a:r>
            <a:r>
              <a:rPr lang="en-AU" sz="2000" i="1" dirty="0"/>
              <a:t>,…, </a:t>
            </a:r>
            <a:r>
              <a:rPr lang="en-AU" sz="2000" i="1" dirty="0" err="1" smtClean="0"/>
              <a:t>T</a:t>
            </a:r>
            <a:r>
              <a:rPr lang="en-AU" sz="2000" i="1" baseline="-25000" dirty="0" err="1" smtClean="0"/>
              <a:t>n</a:t>
            </a:r>
            <a:r>
              <a:rPr lang="en-AU" sz="2000" dirty="0" smtClean="0"/>
              <a:t>, and</a:t>
            </a:r>
          </a:p>
          <a:p>
            <a:pPr lvl="1"/>
            <a:r>
              <a:rPr lang="en-AU" sz="2000" dirty="0" smtClean="0"/>
              <a:t>preserves </a:t>
            </a:r>
            <a:r>
              <a:rPr lang="en-AU" sz="2000" dirty="0"/>
              <a:t>the ordering of operations in each </a:t>
            </a:r>
            <a:r>
              <a:rPr lang="en-AU" sz="2000" dirty="0" smtClean="0"/>
              <a:t>transaction </a:t>
            </a:r>
            <a:r>
              <a:rPr lang="en-AU" sz="2000" i="1" dirty="0" err="1" smtClean="0"/>
              <a:t>T</a:t>
            </a:r>
            <a:r>
              <a:rPr lang="en-AU" sz="2000" i="1" baseline="-25000" dirty="0" err="1" smtClean="0"/>
              <a:t>i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  <a:p>
            <a:pPr marL="0" indent="0">
              <a:buNone/>
            </a:pPr>
            <a:endParaRPr lang="en-AU" sz="22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AU" sz="4000" dirty="0" smtClean="0"/>
              <a:t>Failures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Number of factors might cause failures in user </a:t>
            </a:r>
            <a:r>
              <a:rPr lang="en-AU" sz="2400" dirty="0" smtClean="0"/>
              <a:t>requirements processing.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System failure:</a:t>
            </a:r>
          </a:p>
          <a:p>
            <a:pPr marL="1371600" lvl="2" indent="-514350">
              <a:buFont typeface="Wingdings" panose="05000000000000000000" pitchFamily="2" charset="2"/>
              <a:buChar char="§"/>
            </a:pPr>
            <a:r>
              <a:rPr lang="en-AU" sz="1800" dirty="0" smtClean="0"/>
              <a:t>Disk </a:t>
            </a:r>
            <a:r>
              <a:rPr lang="en-AU" sz="1800" dirty="0"/>
              <a:t>failure - e.g. head crash, media </a:t>
            </a:r>
            <a:r>
              <a:rPr lang="en-AU" sz="1800" dirty="0" smtClean="0"/>
              <a:t>fault.</a:t>
            </a:r>
          </a:p>
          <a:p>
            <a:pPr marL="1371600" lvl="2" indent="-514350">
              <a:buFont typeface="Wingdings" panose="05000000000000000000" pitchFamily="2" charset="2"/>
              <a:buChar char="§"/>
            </a:pPr>
            <a:r>
              <a:rPr lang="en-AU" sz="1800" dirty="0" smtClean="0"/>
              <a:t>System </a:t>
            </a:r>
            <a:r>
              <a:rPr lang="en-AU" sz="1800" dirty="0"/>
              <a:t>crash - unexpected failure requiring a </a:t>
            </a:r>
            <a:r>
              <a:rPr lang="en-AU" sz="1800" dirty="0" smtClean="0"/>
              <a:t>reboot.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Program </a:t>
            </a:r>
            <a:r>
              <a:rPr lang="pt-BR" sz="2000" dirty="0"/>
              <a:t>error - e.g. a divide by </a:t>
            </a:r>
            <a:r>
              <a:rPr lang="pt-BR" sz="2000" dirty="0" smtClean="0"/>
              <a:t>zero.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Exception </a:t>
            </a:r>
            <a:r>
              <a:rPr lang="en-AU" sz="2000" dirty="0"/>
              <a:t>conditions - e.g. no seats for your </a:t>
            </a:r>
            <a:r>
              <a:rPr lang="en-AU" sz="2000" dirty="0" smtClean="0"/>
              <a:t>reservation.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Concurrency </a:t>
            </a:r>
            <a:r>
              <a:rPr lang="en-AU" sz="2000" dirty="0"/>
              <a:t>control - e.g. deadlock, expired locks.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157438" cy="2895601"/>
          </a:xfrm>
        </p:spPr>
      </p:pic>
      <p:sp>
        <p:nvSpPr>
          <p:cNvPr id="2" name="TextBox 1"/>
          <p:cNvSpPr txBox="1"/>
          <p:nvPr/>
        </p:nvSpPr>
        <p:spPr>
          <a:xfrm>
            <a:off x="1752600" y="4572000"/>
            <a:ext cx="521040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 smtClean="0"/>
              <a:t>cannot swap read (X) and write (X)</a:t>
            </a:r>
            <a:endParaRPr lang="en-AU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6200" y="3733800"/>
            <a:ext cx="9144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145227" cy="32248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482233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Incorrect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33999" y="484773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correct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260" y="4267200"/>
            <a:ext cx="0" cy="555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38800" y="4267200"/>
            <a:ext cx="0" cy="555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638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000" dirty="0"/>
              <a:t>As we have seen, if operations are interleaved </a:t>
            </a:r>
            <a:r>
              <a:rPr lang="en-AU" sz="2000" dirty="0" smtClean="0"/>
              <a:t>arbitrarily, incorrect </a:t>
            </a:r>
            <a:r>
              <a:rPr lang="en-AU" sz="2000" dirty="0"/>
              <a:t>results may occur</a:t>
            </a:r>
            <a:r>
              <a:rPr lang="en-AU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/>
              <a:t>However, it is reasonable to assume that schedules (a) </a:t>
            </a:r>
            <a:r>
              <a:rPr lang="en-AU" sz="2000" dirty="0" smtClean="0"/>
              <a:t>and (b</a:t>
            </a:r>
            <a:r>
              <a:rPr lang="en-AU" sz="2000" dirty="0"/>
              <a:t>) in the </a:t>
            </a:r>
            <a:r>
              <a:rPr lang="en-AU" sz="2000" dirty="0" smtClean="0"/>
              <a:t>figure </a:t>
            </a:r>
            <a:r>
              <a:rPr lang="en-AU" sz="2000" dirty="0"/>
              <a:t>will give correct results (as long as </a:t>
            </a:r>
            <a:r>
              <a:rPr lang="en-AU" sz="2000" dirty="0" smtClean="0"/>
              <a:t>the transactions </a:t>
            </a:r>
            <a:r>
              <a:rPr lang="en-AU" sz="2000" dirty="0"/>
              <a:t>are independent).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(</a:t>
            </a:r>
            <a:r>
              <a:rPr lang="en-AU" sz="2000" dirty="0"/>
              <a:t>a) and (b) are called </a:t>
            </a:r>
            <a:r>
              <a:rPr lang="en-AU" sz="2000" i="1" dirty="0"/>
              <a:t>serial </a:t>
            </a:r>
            <a:r>
              <a:rPr lang="en-AU" sz="2000" dirty="0"/>
              <a:t>schedules, and we will </a:t>
            </a:r>
            <a:r>
              <a:rPr lang="en-AU" sz="2000" dirty="0" smtClean="0"/>
              <a:t>assume that </a:t>
            </a:r>
            <a:r>
              <a:rPr lang="en-AU" sz="2000" i="1" dirty="0"/>
              <a:t>any serial schedule is correct</a:t>
            </a:r>
            <a:r>
              <a:rPr lang="en-AU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/>
              <a:t>Notice that schedule (d) always produces the same result </a:t>
            </a:r>
            <a:r>
              <a:rPr lang="en-AU" sz="2000" dirty="0" smtClean="0"/>
              <a:t>as schedules </a:t>
            </a:r>
            <a:r>
              <a:rPr lang="en-AU" sz="2000" dirty="0"/>
              <a:t>(a) and (b), so it should also give correct results.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A </a:t>
            </a:r>
            <a:r>
              <a:rPr lang="en-AU" sz="2000" dirty="0"/>
              <a:t>schedule is </a:t>
            </a:r>
            <a:r>
              <a:rPr lang="en-AU" sz="2000" i="1" dirty="0"/>
              <a:t>serializable </a:t>
            </a:r>
            <a:r>
              <a:rPr lang="en-AU" sz="2000" dirty="0"/>
              <a:t>if it always produces the </a:t>
            </a:r>
            <a:r>
              <a:rPr lang="en-AU" sz="2000" dirty="0" smtClean="0"/>
              <a:t>same result </a:t>
            </a:r>
            <a:r>
              <a:rPr lang="en-AU" sz="2000" dirty="0"/>
              <a:t>as some serial schedule. (see E/N 17.5.1 for a </a:t>
            </a:r>
            <a:r>
              <a:rPr lang="en-AU" sz="2000" dirty="0" smtClean="0"/>
              <a:t>formal definition).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/>
              <a:t>Notice that schedule (c) is not serializable.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Scheduling Transactions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000" dirty="0"/>
              <a:t>Schedule and Complete Schedule?</a:t>
            </a:r>
          </a:p>
          <a:p>
            <a:pPr marL="0" indent="0">
              <a:buNone/>
            </a:pPr>
            <a:r>
              <a:rPr lang="en-AU" sz="2000" i="1" dirty="0"/>
              <a:t> </a:t>
            </a:r>
            <a:endParaRPr lang="en-AU" sz="2000" i="1" dirty="0" smtClean="0"/>
          </a:p>
          <a:p>
            <a:r>
              <a:rPr lang="en-AU" sz="2000" u="sng" dirty="0" smtClean="0"/>
              <a:t>Serial </a:t>
            </a:r>
            <a:r>
              <a:rPr lang="en-AU" sz="2000" u="sng" dirty="0"/>
              <a:t>schedule</a:t>
            </a:r>
            <a:r>
              <a:rPr lang="en-AU" sz="2000" dirty="0"/>
              <a:t>: Schedule that does not interleave </a:t>
            </a:r>
            <a:r>
              <a:rPr lang="en-AU" sz="2000" dirty="0" smtClean="0"/>
              <a:t>the actions </a:t>
            </a:r>
            <a:r>
              <a:rPr lang="en-AU" sz="2000" dirty="0"/>
              <a:t>of </a:t>
            </a:r>
            <a:r>
              <a:rPr lang="en-AU" sz="2000" dirty="0" smtClean="0"/>
              <a:t>different </a:t>
            </a:r>
            <a:r>
              <a:rPr lang="en-AU" sz="2000" dirty="0"/>
              <a:t>transactions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u="sng" dirty="0" smtClean="0"/>
              <a:t>Equivalent </a:t>
            </a:r>
            <a:r>
              <a:rPr lang="en-AU" sz="2000" u="sng" dirty="0"/>
              <a:t>schedules</a:t>
            </a:r>
            <a:r>
              <a:rPr lang="en-AU" sz="2000" dirty="0"/>
              <a:t>: For any database state, </a:t>
            </a:r>
            <a:r>
              <a:rPr lang="en-AU" sz="2000" dirty="0" smtClean="0"/>
              <a:t>the effect </a:t>
            </a:r>
            <a:r>
              <a:rPr lang="en-AU" sz="2000" dirty="0"/>
              <a:t>(on the set of objects in the database) </a:t>
            </a:r>
            <a:r>
              <a:rPr lang="en-AU" sz="2000" dirty="0" smtClean="0"/>
              <a:t>of executing the first </a:t>
            </a:r>
            <a:r>
              <a:rPr lang="en-AU" sz="2000" dirty="0"/>
              <a:t>schedule is identical to the </a:t>
            </a:r>
            <a:r>
              <a:rPr lang="en-AU" sz="2000" dirty="0" smtClean="0"/>
              <a:t>effect of executing </a:t>
            </a:r>
            <a:r>
              <a:rPr lang="en-AU" sz="2000" dirty="0"/>
              <a:t>the second schedule.</a:t>
            </a:r>
          </a:p>
          <a:p>
            <a:endParaRPr lang="en-AU" sz="2000" i="1" dirty="0"/>
          </a:p>
          <a:p>
            <a:r>
              <a:rPr lang="en-AU" sz="2000" u="sng" dirty="0" smtClean="0"/>
              <a:t>Serializable </a:t>
            </a:r>
            <a:r>
              <a:rPr lang="en-AU" sz="2000" u="sng" dirty="0"/>
              <a:t>schedule</a:t>
            </a:r>
            <a:r>
              <a:rPr lang="en-AU" sz="2000" dirty="0"/>
              <a:t>: A schedule over a set S </a:t>
            </a:r>
            <a:r>
              <a:rPr lang="en-AU" sz="2000" dirty="0" smtClean="0"/>
              <a:t>of transactions </a:t>
            </a:r>
            <a:r>
              <a:rPr lang="en-AU" sz="2000" dirty="0"/>
              <a:t>is equivalent to some serial execution </a:t>
            </a:r>
            <a:r>
              <a:rPr lang="en-AU" sz="2000" dirty="0" smtClean="0"/>
              <a:t>of the </a:t>
            </a:r>
            <a:r>
              <a:rPr lang="en-AU" sz="2000" dirty="0"/>
              <a:t>set of committed transactions in S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r>
              <a:rPr lang="en-AU" sz="2000" dirty="0"/>
              <a:t> </a:t>
            </a:r>
            <a:r>
              <a:rPr lang="en-AU" sz="2000" dirty="0" smtClean="0"/>
              <a:t>    (</a:t>
            </a:r>
            <a:r>
              <a:rPr lang="en-AU" sz="2000" dirty="0"/>
              <a:t>Note: If each transaction preserves consistency, </a:t>
            </a:r>
            <a:r>
              <a:rPr lang="en-AU" sz="2000" dirty="0" smtClean="0"/>
              <a:t>every serializable </a:t>
            </a:r>
            <a:r>
              <a:rPr lang="en-AU" sz="2000" dirty="0"/>
              <a:t>schedule preserves consistency. )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157438" cy="2895601"/>
          </a:xfrm>
        </p:spPr>
      </p:pic>
      <p:sp>
        <p:nvSpPr>
          <p:cNvPr id="2" name="TextBox 1"/>
          <p:cNvSpPr txBox="1"/>
          <p:nvPr/>
        </p:nvSpPr>
        <p:spPr>
          <a:xfrm>
            <a:off x="2743200" y="4648200"/>
            <a:ext cx="239200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 smtClean="0"/>
              <a:t>Serial Schedule</a:t>
            </a:r>
            <a:endParaRPr lang="en-AU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6200" y="3733800"/>
            <a:ext cx="9144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76169"/>
            <a:ext cx="7145227" cy="32248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4822335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Non-serializable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33999" y="4847735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Serializable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260" y="4267200"/>
            <a:ext cx="0" cy="555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38800" y="4267200"/>
            <a:ext cx="0" cy="555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AU" sz="3600" dirty="0"/>
              <a:t>Scheduling </a:t>
            </a:r>
            <a:r>
              <a:rPr lang="en-AU" sz="3600" dirty="0" smtClean="0"/>
              <a:t>Transactions </a:t>
            </a:r>
            <a:r>
              <a:rPr lang="en-AU" sz="3600" dirty="0"/>
              <a:t>(Cont.)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200" u="sng" dirty="0"/>
              <a:t>Recoverable </a:t>
            </a:r>
            <a:r>
              <a:rPr lang="en-AU" sz="2200" u="sng" dirty="0" smtClean="0"/>
              <a:t>schedule (RS)</a:t>
            </a:r>
            <a:r>
              <a:rPr lang="en-AU" sz="2200" dirty="0" smtClean="0"/>
              <a:t>: </a:t>
            </a:r>
            <a:r>
              <a:rPr lang="en-AU" sz="2200" dirty="0"/>
              <a:t>Transactions commit only </a:t>
            </a:r>
            <a:r>
              <a:rPr lang="en-AU" sz="2200" dirty="0" smtClean="0"/>
              <a:t>after (and </a:t>
            </a:r>
            <a:r>
              <a:rPr lang="en-AU" sz="2200" dirty="0"/>
              <a:t>if) all transactions whose changes they </a:t>
            </a:r>
            <a:r>
              <a:rPr lang="en-AU" sz="2200" dirty="0" smtClean="0"/>
              <a:t>read commit.</a:t>
            </a:r>
          </a:p>
          <a:p>
            <a:pPr marL="0" indent="0">
              <a:buNone/>
            </a:pPr>
            <a:r>
              <a:rPr lang="en-AU" sz="2000" dirty="0" smtClean="0"/>
              <a:t>EX1: T1.R(X), T1.W(X), T2. R(X), T2.W(X), COMMIT.T2.  </a:t>
            </a:r>
          </a:p>
          <a:p>
            <a:pPr marL="0" indent="0">
              <a:buNone/>
            </a:pPr>
            <a:r>
              <a:rPr lang="en-AU" sz="2000" dirty="0" smtClean="0"/>
              <a:t>EX1 is not recoverable.</a:t>
            </a:r>
          </a:p>
          <a:p>
            <a:pPr marL="0" indent="0">
              <a:buNone/>
            </a:pPr>
            <a:r>
              <a:rPr lang="en-AU" sz="2000" dirty="0" smtClean="0"/>
              <a:t>EX2: </a:t>
            </a:r>
            <a:r>
              <a:rPr lang="en-AU" sz="2000" dirty="0"/>
              <a:t>T1.R(X), T1.W(X), T2. R(X), T2.W(X), </a:t>
            </a:r>
            <a:r>
              <a:rPr lang="en-AU" sz="2000" dirty="0" smtClean="0"/>
              <a:t>COMMIT.T1. Recoverable!</a:t>
            </a:r>
            <a:endParaRPr lang="en-A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200" u="sng" dirty="0" smtClean="0"/>
              <a:t>Avoid </a:t>
            </a:r>
            <a:r>
              <a:rPr lang="en-AU" sz="2200" u="sng" dirty="0"/>
              <a:t>cascading </a:t>
            </a:r>
            <a:r>
              <a:rPr lang="en-AU" sz="2200" u="sng" dirty="0" smtClean="0"/>
              <a:t>aborts (ACA)</a:t>
            </a:r>
            <a:r>
              <a:rPr lang="en-AU" sz="2200" dirty="0" smtClean="0"/>
              <a:t>: </a:t>
            </a:r>
            <a:r>
              <a:rPr lang="en-AU" sz="2200" dirty="0"/>
              <a:t>Transactions read only </a:t>
            </a:r>
            <a:r>
              <a:rPr lang="en-AU" sz="2200" dirty="0" smtClean="0"/>
              <a:t>the changes </a:t>
            </a:r>
            <a:r>
              <a:rPr lang="en-AU" sz="2200" dirty="0"/>
              <a:t>of committed transactions</a:t>
            </a:r>
            <a:r>
              <a:rPr lang="en-AU" sz="2200" dirty="0" smtClean="0"/>
              <a:t>.</a:t>
            </a:r>
          </a:p>
          <a:p>
            <a:pPr marL="0" indent="0">
              <a:buNone/>
            </a:pPr>
            <a:r>
              <a:rPr lang="en-AU" sz="2200" dirty="0" smtClean="0"/>
              <a:t>EX3: </a:t>
            </a:r>
            <a:r>
              <a:rPr lang="en-AU" sz="2200" dirty="0"/>
              <a:t>T1.R(X), T1.W(X), T2. R(X), T2.W(X</a:t>
            </a:r>
            <a:r>
              <a:rPr lang="en-AU" sz="2200" dirty="0" smtClean="0"/>
              <a:t>)… EX3 is not ACA.</a:t>
            </a:r>
          </a:p>
          <a:p>
            <a:pPr marL="0" indent="0">
              <a:buNone/>
            </a:pPr>
            <a:r>
              <a:rPr lang="en-AU" sz="2200" dirty="0" smtClean="0">
                <a:solidFill>
                  <a:prstClr val="black"/>
                </a:solidFill>
              </a:rPr>
              <a:t>EX4: </a:t>
            </a:r>
            <a:r>
              <a:rPr lang="en-AU" sz="2200" dirty="0">
                <a:solidFill>
                  <a:prstClr val="black"/>
                </a:solidFill>
              </a:rPr>
              <a:t>T1.R(X), T1.W(X), </a:t>
            </a:r>
            <a:r>
              <a:rPr lang="en-AU" sz="2200" dirty="0" smtClean="0">
                <a:solidFill>
                  <a:prstClr val="black"/>
                </a:solidFill>
              </a:rPr>
              <a:t>COMMIT.T1,T2</a:t>
            </a:r>
            <a:r>
              <a:rPr lang="en-AU" sz="2200" dirty="0">
                <a:solidFill>
                  <a:prstClr val="black"/>
                </a:solidFill>
              </a:rPr>
              <a:t>. R(X), T2.W(X)… </a:t>
            </a:r>
            <a:r>
              <a:rPr lang="en-AU" sz="2200" dirty="0" smtClean="0">
                <a:solidFill>
                  <a:prstClr val="black"/>
                </a:solidFill>
              </a:rPr>
              <a:t> ACA!</a:t>
            </a:r>
            <a:endParaRPr lang="en-AU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200" u="sng" dirty="0" smtClean="0"/>
              <a:t>Strict schedules (SS)</a:t>
            </a:r>
            <a:r>
              <a:rPr lang="en-AU" sz="2200" dirty="0" smtClean="0"/>
              <a:t>: </a:t>
            </a:r>
            <a:r>
              <a:rPr lang="en-AU" sz="2200" dirty="0"/>
              <a:t>A value written by a transaction </a:t>
            </a:r>
            <a:r>
              <a:rPr lang="en-AU" sz="2200" dirty="0" smtClean="0"/>
              <a:t>is not </a:t>
            </a:r>
            <a:r>
              <a:rPr lang="en-AU" sz="2200" dirty="0"/>
              <a:t>read or overwritten by other transactions until </a:t>
            </a:r>
            <a:r>
              <a:rPr lang="en-AU" sz="2200" dirty="0" smtClean="0"/>
              <a:t>T either </a:t>
            </a:r>
            <a:r>
              <a:rPr lang="en-AU" sz="2200" dirty="0"/>
              <a:t>aborts or commits</a:t>
            </a:r>
            <a:r>
              <a:rPr lang="en-AU" sz="22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cs typeface="Times New Roman" pitchFamily="18" charset="0"/>
              </a:rPr>
              <a:t>EX5: </a:t>
            </a:r>
            <a:r>
              <a:rPr lang="fr-FR" sz="2000" dirty="0">
                <a:cs typeface="Times New Roman" pitchFamily="18" charset="0"/>
              </a:rPr>
              <a:t>T1.R(X), T1.W(X), </a:t>
            </a:r>
            <a:r>
              <a:rPr lang="fr-FR" sz="2000" dirty="0" smtClean="0">
                <a:cs typeface="Times New Roman" pitchFamily="18" charset="0"/>
              </a:rPr>
              <a:t>T2.W(X</a:t>
            </a:r>
            <a:r>
              <a:rPr lang="fr-FR" sz="2000" dirty="0">
                <a:cs typeface="Times New Roman" pitchFamily="18" charset="0"/>
              </a:rPr>
              <a:t>)… </a:t>
            </a:r>
            <a:r>
              <a:rPr lang="fr-FR" sz="2000" dirty="0" smtClean="0">
                <a:cs typeface="Times New Roman" pitchFamily="18" charset="0"/>
              </a:rPr>
              <a:t>EX5  </a:t>
            </a:r>
            <a:r>
              <a:rPr lang="fr-FR" sz="2000" dirty="0" err="1" smtClean="0">
                <a:cs typeface="Times New Roman" pitchFamily="18" charset="0"/>
              </a:rPr>
              <a:t>is</a:t>
            </a:r>
            <a:r>
              <a:rPr lang="fr-FR" sz="2000" dirty="0" smtClean="0">
                <a:cs typeface="Times New Roman" pitchFamily="18" charset="0"/>
              </a:rPr>
              <a:t> RS and ACA but not SS.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prstClr val="black"/>
                </a:solidFill>
                <a:cs typeface="Times New Roman" pitchFamily="18" charset="0"/>
              </a:rPr>
              <a:t>EX6: </a:t>
            </a:r>
            <a:r>
              <a:rPr lang="fr-FR" sz="2000" dirty="0">
                <a:solidFill>
                  <a:prstClr val="black"/>
                </a:solidFill>
                <a:cs typeface="Times New Roman" pitchFamily="18" charset="0"/>
              </a:rPr>
              <a:t>T1.R(X), T1.W(X), </a:t>
            </a:r>
            <a:r>
              <a:rPr lang="fr-FR" sz="2000" dirty="0" smtClean="0">
                <a:solidFill>
                  <a:prstClr val="black"/>
                </a:solidFill>
                <a:cs typeface="Times New Roman" pitchFamily="18" charset="0"/>
              </a:rPr>
              <a:t>COMMIT.T1,T2.W(X</a:t>
            </a:r>
            <a:r>
              <a:rPr lang="fr-FR" sz="2000" dirty="0">
                <a:solidFill>
                  <a:prstClr val="black"/>
                </a:solidFill>
                <a:cs typeface="Times New Roman" pitchFamily="18" charset="0"/>
              </a:rPr>
              <a:t>)… </a:t>
            </a:r>
            <a:r>
              <a:rPr lang="fr-FR" sz="2000" dirty="0" smtClean="0">
                <a:solidFill>
                  <a:prstClr val="black"/>
                </a:solidFill>
                <a:cs typeface="Times New Roman" pitchFamily="18" charset="0"/>
              </a:rPr>
              <a:t>EX6  </a:t>
            </a:r>
            <a:r>
              <a:rPr lang="fr-FR" sz="2000" dirty="0" err="1" smtClean="0">
                <a:solidFill>
                  <a:prstClr val="black"/>
                </a:solidFill>
                <a:cs typeface="Times New Roman" pitchFamily="18" charset="0"/>
              </a:rPr>
              <a:t>is</a:t>
            </a:r>
            <a:r>
              <a:rPr lang="fr-FR" sz="2000" dirty="0" smtClean="0">
                <a:solidFill>
                  <a:prstClr val="black"/>
                </a:solidFill>
                <a:cs typeface="Times New Roman" pitchFamily="18" charset="0"/>
              </a:rPr>
              <a:t> SS.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  <a:cs typeface="Times New Roman" pitchFamily="18" charset="0"/>
              </a:rPr>
              <a:t>Note: </a:t>
            </a:r>
            <a:r>
              <a:rPr lang="en-AU" sz="2000" dirty="0"/>
              <a:t>SS is ACA and ACA is RS but not vice versa.</a:t>
            </a:r>
          </a:p>
          <a:p>
            <a:pPr marL="0" lvl="0" indent="0">
              <a:buNone/>
            </a:pPr>
            <a:endParaRPr lang="fr-FR" sz="20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fr-FR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221163"/>
          </a:xfrm>
        </p:spPr>
        <p:txBody>
          <a:bodyPr>
            <a:noAutofit/>
          </a:bodyPr>
          <a:lstStyle/>
          <a:p>
            <a:r>
              <a:rPr lang="en-AU" sz="2400" dirty="0"/>
              <a:t>When there are only two transactions, there are only </a:t>
            </a:r>
            <a:r>
              <a:rPr lang="en-AU" sz="2400" dirty="0" smtClean="0"/>
              <a:t>two serial </a:t>
            </a:r>
            <a:r>
              <a:rPr lang="en-AU" sz="2400" dirty="0"/>
              <a:t>schedules - for </a:t>
            </a:r>
            <a:r>
              <a:rPr lang="en-AU" sz="2400" i="1" dirty="0"/>
              <a:t>n </a:t>
            </a:r>
            <a:r>
              <a:rPr lang="en-AU" sz="2400" dirty="0"/>
              <a:t>transactions there will be </a:t>
            </a:r>
            <a:r>
              <a:rPr lang="en-AU" sz="2400" i="1" dirty="0"/>
              <a:t>n</a:t>
            </a:r>
            <a:r>
              <a:rPr lang="en-AU" sz="2400" dirty="0" smtClean="0"/>
              <a:t>!.</a:t>
            </a:r>
          </a:p>
          <a:p>
            <a:endParaRPr lang="en-AU" sz="2400" dirty="0"/>
          </a:p>
          <a:p>
            <a:r>
              <a:rPr lang="en-AU" sz="2400" dirty="0"/>
              <a:t>Fortunately there is an </a:t>
            </a:r>
            <a:r>
              <a:rPr lang="en-AU" sz="2400" dirty="0" smtClean="0"/>
              <a:t>efficient </a:t>
            </a:r>
            <a:r>
              <a:rPr lang="en-AU" sz="2400" dirty="0"/>
              <a:t>algorithm to check </a:t>
            </a:r>
            <a:r>
              <a:rPr lang="en-AU" sz="2400" dirty="0" smtClean="0"/>
              <a:t>whether a </a:t>
            </a:r>
            <a:r>
              <a:rPr lang="en-AU" sz="2400" dirty="0"/>
              <a:t>schedule is serializable without checking all </a:t>
            </a:r>
            <a:r>
              <a:rPr lang="en-AU" sz="2400" dirty="0" smtClean="0"/>
              <a:t>these possibilities</a:t>
            </a:r>
            <a:r>
              <a:rPr lang="en-AU" sz="2400" dirty="0"/>
              <a:t>.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609600"/>
            <a:ext cx="304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Check </a:t>
            </a:r>
            <a:r>
              <a:rPr lang="en-AU" sz="2800" dirty="0" err="1" smtClean="0"/>
              <a:t>Serializability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52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Conflict </a:t>
            </a:r>
            <a:r>
              <a:rPr lang="en-AU" sz="3600" dirty="0"/>
              <a:t>Serializable Schedules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1905000"/>
          </a:xfrm>
        </p:spPr>
        <p:txBody>
          <a:bodyPr>
            <a:noAutofit/>
          </a:bodyPr>
          <a:lstStyle/>
          <a:p>
            <a:r>
              <a:rPr lang="en-AU" sz="2000" dirty="0"/>
              <a:t>Two schedules are </a:t>
            </a:r>
            <a:r>
              <a:rPr lang="en-AU" sz="2000" i="1" dirty="0"/>
              <a:t>conflict equivalent </a:t>
            </a:r>
            <a:r>
              <a:rPr lang="en-AU" sz="2000" dirty="0" smtClean="0"/>
              <a:t>if:</a:t>
            </a:r>
          </a:p>
          <a:p>
            <a:pPr lvl="1"/>
            <a:r>
              <a:rPr lang="en-AU" sz="2000" dirty="0" smtClean="0"/>
              <a:t>Involve </a:t>
            </a:r>
            <a:r>
              <a:rPr lang="en-AU" sz="2000" dirty="0"/>
              <a:t>the same actions of the same </a:t>
            </a:r>
            <a:r>
              <a:rPr lang="en-AU" sz="2000" dirty="0" smtClean="0"/>
              <a:t>transactions</a:t>
            </a:r>
          </a:p>
          <a:p>
            <a:pPr lvl="1"/>
            <a:r>
              <a:rPr lang="en-AU" sz="2000" dirty="0" smtClean="0"/>
              <a:t>Every </a:t>
            </a:r>
            <a:r>
              <a:rPr lang="en-AU" sz="2000" dirty="0"/>
              <a:t>pair of </a:t>
            </a:r>
            <a:r>
              <a:rPr lang="en-AU" sz="2000" dirty="0" smtClean="0"/>
              <a:t>conflicting </a:t>
            </a:r>
            <a:r>
              <a:rPr lang="en-AU" sz="2000" dirty="0"/>
              <a:t>actions is ordered the </a:t>
            </a:r>
            <a:r>
              <a:rPr lang="en-AU" sz="2000" dirty="0" smtClean="0"/>
              <a:t>same way</a:t>
            </a:r>
            <a:endParaRPr lang="en-AU" sz="2000" dirty="0"/>
          </a:p>
          <a:p>
            <a:r>
              <a:rPr lang="en-AU" sz="2000" dirty="0" smtClean="0"/>
              <a:t>Schedule </a:t>
            </a:r>
            <a:r>
              <a:rPr lang="en-AU" sz="2000" dirty="0"/>
              <a:t>S is </a:t>
            </a:r>
            <a:r>
              <a:rPr lang="en-AU" sz="2000" i="1" dirty="0"/>
              <a:t>conflict serializable </a:t>
            </a:r>
            <a:r>
              <a:rPr lang="en-AU" sz="2000" dirty="0"/>
              <a:t>if S is </a:t>
            </a:r>
            <a:r>
              <a:rPr lang="en-AU" sz="2000" dirty="0" smtClean="0"/>
              <a:t>conflict</a:t>
            </a:r>
            <a:r>
              <a:rPr lang="en-AU" sz="2000" dirty="0"/>
              <a:t> </a:t>
            </a:r>
            <a:r>
              <a:rPr lang="en-AU" sz="2000" dirty="0" smtClean="0"/>
              <a:t>equivalent </a:t>
            </a:r>
            <a:r>
              <a:rPr lang="en-AU" sz="2000" dirty="0"/>
              <a:t>to some serial schedule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429000" cy="32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3429000" cy="291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View </a:t>
            </a:r>
            <a:r>
              <a:rPr lang="en-AU" sz="3600" dirty="0" smtClean="0"/>
              <a:t>Serializability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Schedules S1 and S2 are </a:t>
            </a:r>
            <a:r>
              <a:rPr lang="en-AU" sz="2200" i="1" dirty="0"/>
              <a:t>view equivalent </a:t>
            </a:r>
            <a:r>
              <a:rPr lang="en-AU" sz="2200" dirty="0"/>
              <a:t>if</a:t>
            </a:r>
            <a:r>
              <a:rPr lang="en-AU" sz="2200" dirty="0" smtClean="0"/>
              <a:t>:</a:t>
            </a:r>
            <a:endParaRPr lang="en-AU" sz="2200" dirty="0"/>
          </a:p>
          <a:p>
            <a:pPr lvl="1"/>
            <a:r>
              <a:rPr lang="en-AU" sz="1800" dirty="0" smtClean="0"/>
              <a:t>If </a:t>
            </a:r>
            <a:r>
              <a:rPr lang="en-AU" sz="1800" dirty="0" err="1"/>
              <a:t>Ti</a:t>
            </a:r>
            <a:r>
              <a:rPr lang="en-AU" sz="1800" dirty="0"/>
              <a:t> reads initial value of A in S1, then </a:t>
            </a:r>
            <a:r>
              <a:rPr lang="en-AU" sz="1800" dirty="0" err="1"/>
              <a:t>Ti</a:t>
            </a:r>
            <a:r>
              <a:rPr lang="en-AU" sz="1800" dirty="0"/>
              <a:t> </a:t>
            </a:r>
            <a:r>
              <a:rPr lang="en-AU" sz="1800" dirty="0" smtClean="0"/>
              <a:t>also reads </a:t>
            </a:r>
            <a:r>
              <a:rPr lang="en-AU" sz="1800" dirty="0"/>
              <a:t>initial value of A in </a:t>
            </a:r>
            <a:r>
              <a:rPr lang="en-AU" sz="1800" dirty="0" smtClean="0"/>
              <a:t>S2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If </a:t>
            </a:r>
            <a:r>
              <a:rPr lang="en-AU" sz="1800" dirty="0" err="1"/>
              <a:t>Ti</a:t>
            </a:r>
            <a:r>
              <a:rPr lang="en-AU" sz="1800" dirty="0"/>
              <a:t> reads value of A written by </a:t>
            </a:r>
            <a:r>
              <a:rPr lang="en-AU" sz="1800" dirty="0" err="1"/>
              <a:t>Tj</a:t>
            </a:r>
            <a:r>
              <a:rPr lang="en-AU" sz="1800" dirty="0"/>
              <a:t> in S1, then </a:t>
            </a:r>
            <a:r>
              <a:rPr lang="en-AU" sz="1800" dirty="0" err="1" smtClean="0"/>
              <a:t>Ti</a:t>
            </a:r>
            <a:r>
              <a:rPr lang="en-AU" sz="1800" dirty="0"/>
              <a:t> </a:t>
            </a:r>
            <a:r>
              <a:rPr lang="en-AU" sz="1800" dirty="0" smtClean="0"/>
              <a:t>also </a:t>
            </a:r>
            <a:r>
              <a:rPr lang="en-AU" sz="1800" dirty="0"/>
              <a:t>reads value </a:t>
            </a:r>
            <a:r>
              <a:rPr lang="en-AU" sz="1800" dirty="0" smtClean="0"/>
              <a:t>of </a:t>
            </a:r>
            <a:r>
              <a:rPr lang="en-AU" sz="1800" dirty="0"/>
              <a:t>A written by </a:t>
            </a:r>
            <a:r>
              <a:rPr lang="en-AU" sz="1800" dirty="0" err="1"/>
              <a:t>Tj</a:t>
            </a:r>
            <a:r>
              <a:rPr lang="en-AU" sz="1800" dirty="0"/>
              <a:t> in </a:t>
            </a:r>
            <a:r>
              <a:rPr lang="en-AU" sz="1800" dirty="0" smtClean="0"/>
              <a:t>S2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If </a:t>
            </a:r>
            <a:r>
              <a:rPr lang="en-AU" sz="1800" dirty="0" err="1"/>
              <a:t>Ti</a:t>
            </a:r>
            <a:r>
              <a:rPr lang="en-AU" sz="1800" dirty="0"/>
              <a:t> writes </a:t>
            </a:r>
            <a:r>
              <a:rPr lang="en-AU" sz="1800" dirty="0" smtClean="0"/>
              <a:t>final value </a:t>
            </a:r>
            <a:r>
              <a:rPr lang="en-AU" sz="1800" dirty="0"/>
              <a:t>of A in S1, then </a:t>
            </a:r>
            <a:r>
              <a:rPr lang="en-AU" sz="1800" dirty="0" err="1"/>
              <a:t>Ti</a:t>
            </a:r>
            <a:r>
              <a:rPr lang="en-AU" sz="1800" dirty="0"/>
              <a:t> </a:t>
            </a:r>
            <a:r>
              <a:rPr lang="en-AU" sz="1800" dirty="0" smtClean="0"/>
              <a:t>also writes final </a:t>
            </a:r>
            <a:r>
              <a:rPr lang="en-AU" sz="1800" dirty="0"/>
              <a:t>value of A in S2</a:t>
            </a:r>
          </a:p>
          <a:p>
            <a:endParaRPr lang="en-AU" sz="1800" i="1" dirty="0"/>
          </a:p>
          <a:p>
            <a:r>
              <a:rPr lang="en-AU" sz="2200" dirty="0" smtClean="0"/>
              <a:t>A </a:t>
            </a:r>
            <a:r>
              <a:rPr lang="en-AU" sz="2200" dirty="0"/>
              <a:t>schedule is </a:t>
            </a:r>
            <a:r>
              <a:rPr lang="en-AU" sz="2200" i="1" dirty="0"/>
              <a:t>view serializable </a:t>
            </a:r>
            <a:r>
              <a:rPr lang="en-AU" sz="2200" dirty="0"/>
              <a:t>if view equivalent to </a:t>
            </a:r>
            <a:r>
              <a:rPr lang="en-AU" sz="2200" dirty="0" smtClean="0"/>
              <a:t>a serial </a:t>
            </a:r>
            <a:r>
              <a:rPr lang="en-AU" sz="2200" dirty="0"/>
              <a:t>schedule.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97347"/>
            <a:ext cx="6156960" cy="11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To handle failures correctly and </a:t>
            </a:r>
            <a:r>
              <a:rPr lang="en-AU" sz="4000" dirty="0" smtClean="0"/>
              <a:t>efficiently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32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/>
              <a:t>Each database user must express his requirements as a </a:t>
            </a:r>
            <a:r>
              <a:rPr lang="en-AU" sz="2200" dirty="0" smtClean="0"/>
              <a:t>set of </a:t>
            </a:r>
            <a:r>
              <a:rPr lang="en-AU" sz="2200" dirty="0"/>
              <a:t>program units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2200" dirty="0"/>
              <a:t>Each program unit is a </a:t>
            </a:r>
            <a:r>
              <a:rPr lang="en-AU" sz="2200" i="1" dirty="0"/>
              <a:t>transaction </a:t>
            </a:r>
            <a:r>
              <a:rPr lang="en-AU" sz="2200" dirty="0"/>
              <a:t>that either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accesses the contents of the database,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i="1" dirty="0" smtClean="0"/>
              <a:t> </a:t>
            </a:r>
            <a:r>
              <a:rPr lang="en-AU" sz="2000" dirty="0"/>
              <a:t>changes the state of the database, from one </a:t>
            </a:r>
            <a:r>
              <a:rPr lang="en-AU" sz="2000" dirty="0" smtClean="0"/>
              <a:t>consistent state </a:t>
            </a:r>
            <a:r>
              <a:rPr lang="en-AU" sz="2000" dirty="0"/>
              <a:t>to another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marL="0" indent="0">
              <a:buNone/>
            </a:pPr>
            <a:r>
              <a:rPr lang="en-AU" sz="2200" i="1" dirty="0"/>
              <a:t>Example transaction: </a:t>
            </a:r>
            <a:r>
              <a:rPr lang="en-AU" sz="2200" dirty="0"/>
              <a:t>buy a ticket from Sydney to N.Y. </a:t>
            </a:r>
            <a:r>
              <a:rPr lang="en-AU" sz="2200" dirty="0" smtClean="0"/>
              <a:t>by JAL.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2200" dirty="0"/>
              <a:t>A transaction must be treated as an </a:t>
            </a:r>
            <a:r>
              <a:rPr lang="en-AU" sz="2200" i="1" dirty="0"/>
              <a:t>atomic </a:t>
            </a:r>
            <a:r>
              <a:rPr lang="en-AU" sz="2200" dirty="0"/>
              <a:t>unit.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482333"/>
            <a:ext cx="308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/>
              <a:t>Sydney </a:t>
            </a:r>
            <a:r>
              <a:rPr lang="en-AU" dirty="0" smtClean="0">
                <a:sym typeface="Wingdings" panose="05000000000000000000" pitchFamily="2" charset="2"/>
              </a:rPr>
              <a:t> Tokyo  LA</a:t>
            </a:r>
          </a:p>
          <a:p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 N.Y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>
                <a:sym typeface="Wingdings" panose="05000000000000000000" pitchFamily="2" charset="2"/>
              </a:rPr>
              <a:t>It does not make sense 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      only partial trip has tickets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943600" y="3810000"/>
            <a:ext cx="609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Properties of </a:t>
            </a:r>
            <a:r>
              <a:rPr lang="en-AU" dirty="0" err="1" smtClean="0"/>
              <a:t>Serizability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dirty="0" smtClean="0"/>
              <a:t>View </a:t>
            </a:r>
            <a:r>
              <a:rPr lang="en-AU" sz="2800" dirty="0" err="1" smtClean="0"/>
              <a:t>Serializability</a:t>
            </a:r>
            <a:r>
              <a:rPr lang="en-AU" sz="2800" dirty="0" smtClean="0"/>
              <a:t> does not have monotonic property; that is, a schedule is view serializable but its sub-schedule may not necessarily view serializable. </a:t>
            </a:r>
          </a:p>
          <a:p>
            <a:pPr marL="0" indent="0">
              <a:buNone/>
            </a:pPr>
            <a:r>
              <a:rPr lang="en-AU" sz="2800" dirty="0" smtClean="0"/>
              <a:t>Example: </a:t>
            </a:r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T1: R (A)	  W(A)</a:t>
            </a:r>
          </a:p>
          <a:p>
            <a:r>
              <a:rPr lang="en-AU" sz="2400" dirty="0" smtClean="0"/>
              <a:t>T2: 	   W (A)</a:t>
            </a:r>
          </a:p>
          <a:p>
            <a:r>
              <a:rPr lang="en-AU" sz="2400" dirty="0" smtClean="0"/>
              <a:t>T3: 		             W(A) 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32867" y="3327399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T1: R (A)	  W(A)</a:t>
            </a:r>
          </a:p>
          <a:p>
            <a:r>
              <a:rPr lang="en-AU" sz="2400" dirty="0" smtClean="0"/>
              <a:t>T2: 	   W (A) </a:t>
            </a:r>
            <a:endParaRPr lang="en-A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93433" y="243840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Yes!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5146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No!</a:t>
            </a:r>
            <a:endParaRPr lang="en-AU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2961620"/>
            <a:ext cx="533400" cy="2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05400" y="2961620"/>
            <a:ext cx="762000" cy="2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805" y="4715933"/>
            <a:ext cx="8306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2800" dirty="0" smtClean="0"/>
              <a:t>If no blind writes, conflict </a:t>
            </a:r>
            <a:r>
              <a:rPr lang="en-AU" sz="2800" dirty="0" err="1" smtClean="0"/>
              <a:t>serializability</a:t>
            </a:r>
            <a:r>
              <a:rPr lang="en-AU" sz="2800" dirty="0" smtClean="0"/>
              <a:t> is equivalent </a:t>
            </a:r>
          </a:p>
          <a:p>
            <a:r>
              <a:rPr lang="en-AU" sz="2800" dirty="0"/>
              <a:t> </a:t>
            </a:r>
            <a:r>
              <a:rPr lang="en-AU" sz="2800" dirty="0" smtClean="0"/>
              <a:t>    to view </a:t>
            </a:r>
            <a:r>
              <a:rPr lang="en-AU" sz="2800" dirty="0" err="1" smtClean="0"/>
              <a:t>serializability</a:t>
            </a:r>
            <a:r>
              <a:rPr lang="en-AU" sz="2800" dirty="0" smtClean="0"/>
              <a:t> 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2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Check </a:t>
            </a:r>
            <a:r>
              <a:rPr lang="en-AU" sz="3600" dirty="0" smtClean="0"/>
              <a:t>Conflict </a:t>
            </a:r>
            <a:r>
              <a:rPr lang="en-AU" sz="3600" dirty="0"/>
              <a:t>Serializability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i="1" dirty="0" smtClean="0"/>
              <a:t>Algorithm</a:t>
            </a:r>
            <a:endParaRPr lang="en-AU" sz="2400" i="1" dirty="0"/>
          </a:p>
          <a:p>
            <a:pPr marL="457200" lvl="1" indent="0">
              <a:buNone/>
            </a:pPr>
            <a:r>
              <a:rPr lang="en-AU" sz="2200" dirty="0"/>
              <a:t>Step 1: Construct a </a:t>
            </a:r>
            <a:r>
              <a:rPr lang="en-AU" sz="2200" i="1" dirty="0"/>
              <a:t>schedule </a:t>
            </a:r>
            <a:r>
              <a:rPr lang="en-AU" sz="2200" dirty="0"/>
              <a:t>(or </a:t>
            </a:r>
            <a:r>
              <a:rPr lang="en-AU" sz="2200" i="1" dirty="0"/>
              <a:t>precedence</a:t>
            </a:r>
            <a:r>
              <a:rPr lang="en-AU" sz="2200" dirty="0"/>
              <a:t>) graph </a:t>
            </a:r>
            <a:r>
              <a:rPr lang="en-AU" sz="2200" dirty="0" smtClean="0"/>
              <a:t>– a </a:t>
            </a:r>
            <a:r>
              <a:rPr lang="en-AU" sz="2200" i="1" dirty="0" smtClean="0"/>
              <a:t>directed </a:t>
            </a:r>
            <a:r>
              <a:rPr lang="en-AU" sz="2200" i="1" dirty="0"/>
              <a:t>graph</a:t>
            </a:r>
            <a:r>
              <a:rPr lang="en-AU" sz="2200" dirty="0" smtClean="0"/>
              <a:t>.</a:t>
            </a:r>
          </a:p>
          <a:p>
            <a:pPr lvl="1"/>
            <a:endParaRPr lang="en-AU" sz="2200" dirty="0"/>
          </a:p>
          <a:p>
            <a:pPr marL="457200" lvl="1" indent="0">
              <a:buNone/>
            </a:pPr>
            <a:r>
              <a:rPr lang="en-AU" sz="2200" dirty="0"/>
              <a:t>Step 2: Check if the graph is </a:t>
            </a:r>
            <a:r>
              <a:rPr lang="en-AU" sz="2200" i="1" dirty="0"/>
              <a:t>cyclic</a:t>
            </a:r>
            <a:r>
              <a:rPr lang="en-AU" sz="2200" dirty="0"/>
              <a:t>:</a:t>
            </a:r>
          </a:p>
          <a:p>
            <a:pPr lvl="2"/>
            <a:r>
              <a:rPr lang="en-AU" sz="2000" i="1" dirty="0"/>
              <a:t> </a:t>
            </a:r>
            <a:r>
              <a:rPr lang="en-AU" sz="2000" dirty="0"/>
              <a:t>Cyclic: non-serializable.</a:t>
            </a:r>
          </a:p>
          <a:p>
            <a:pPr lvl="2"/>
            <a:r>
              <a:rPr lang="en-AU" sz="2000" i="1" dirty="0"/>
              <a:t> </a:t>
            </a:r>
            <a:r>
              <a:rPr lang="en-AU" sz="2000" dirty="0"/>
              <a:t>Acyclic: serializable.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11763"/>
          </a:xfrm>
        </p:spPr>
        <p:txBody>
          <a:bodyPr>
            <a:noAutofit/>
          </a:bodyPr>
          <a:lstStyle/>
          <a:p>
            <a:r>
              <a:rPr lang="en-AU" sz="2400" dirty="0"/>
              <a:t>A </a:t>
            </a:r>
            <a:r>
              <a:rPr lang="en-AU" sz="2400" i="1" dirty="0"/>
              <a:t>directed graph G </a:t>
            </a:r>
            <a:r>
              <a:rPr lang="en-AU" sz="2400" dirty="0"/>
              <a:t>= (</a:t>
            </a:r>
            <a:r>
              <a:rPr lang="en-AU" sz="2400" i="1" dirty="0" smtClean="0"/>
              <a:t>V, A</a:t>
            </a:r>
            <a:r>
              <a:rPr lang="en-AU" sz="2400" dirty="0"/>
              <a:t>) consists of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 vertex set </a:t>
            </a:r>
            <a:r>
              <a:rPr lang="en-AU" sz="2000" i="1" dirty="0" smtClean="0"/>
              <a:t>V</a:t>
            </a:r>
            <a:r>
              <a:rPr lang="en-AU" sz="2000" dirty="0" smtClean="0"/>
              <a:t>, </a:t>
            </a:r>
            <a:r>
              <a:rPr lang="en-AU" sz="2000" dirty="0"/>
              <a:t>and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an arc set </a:t>
            </a:r>
            <a:r>
              <a:rPr lang="en-AU" sz="2000" i="1" dirty="0"/>
              <a:t>A </a:t>
            </a:r>
            <a:r>
              <a:rPr lang="en-AU" sz="2000" dirty="0"/>
              <a:t>such that each arc connects two vertices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r>
              <a:rPr lang="en-AU" sz="2400" i="1" dirty="0"/>
              <a:t>G </a:t>
            </a:r>
            <a:r>
              <a:rPr lang="en-AU" sz="2400" dirty="0"/>
              <a:t>is </a:t>
            </a:r>
            <a:r>
              <a:rPr lang="en-AU" sz="2400" i="1" dirty="0"/>
              <a:t>cyclic </a:t>
            </a:r>
            <a:r>
              <a:rPr lang="en-AU" sz="2400" dirty="0"/>
              <a:t>if </a:t>
            </a:r>
            <a:r>
              <a:rPr lang="en-AU" sz="2400" i="1" dirty="0"/>
              <a:t>G </a:t>
            </a:r>
            <a:r>
              <a:rPr lang="en-AU" sz="2400" dirty="0"/>
              <a:t>contains a directed cycle.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048000" y="3363635"/>
            <a:ext cx="2810278" cy="3160037"/>
            <a:chOff x="2749683" y="5722841"/>
            <a:chExt cx="3639356" cy="3868893"/>
          </a:xfrm>
        </p:grpSpPr>
        <p:sp>
          <p:nvSpPr>
            <p:cNvPr id="7" name="object 3"/>
            <p:cNvSpPr/>
            <p:nvPr/>
          </p:nvSpPr>
          <p:spPr>
            <a:xfrm>
              <a:off x="4419044" y="606244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2" y="0"/>
                  </a:moveTo>
                  <a:lnTo>
                    <a:pt x="32798" y="11597"/>
                  </a:lnTo>
                  <a:lnTo>
                    <a:pt x="6692" y="41640"/>
                  </a:lnTo>
                  <a:lnTo>
                    <a:pt x="0" y="71991"/>
                  </a:lnTo>
                  <a:lnTo>
                    <a:pt x="780" y="82630"/>
                  </a:lnTo>
                  <a:lnTo>
                    <a:pt x="17662" y="119228"/>
                  </a:lnTo>
                  <a:lnTo>
                    <a:pt x="51208" y="140945"/>
                  </a:lnTo>
                  <a:lnTo>
                    <a:pt x="72002" y="143993"/>
                  </a:lnTo>
                  <a:lnTo>
                    <a:pt x="82641" y="143213"/>
                  </a:lnTo>
                  <a:lnTo>
                    <a:pt x="119235" y="126331"/>
                  </a:lnTo>
                  <a:lnTo>
                    <a:pt x="140946" y="92785"/>
                  </a:lnTo>
                  <a:lnTo>
                    <a:pt x="143993" y="71991"/>
                  </a:lnTo>
                  <a:lnTo>
                    <a:pt x="143213" y="61352"/>
                  </a:lnTo>
                  <a:lnTo>
                    <a:pt x="126336" y="24758"/>
                  </a:lnTo>
                  <a:lnTo>
                    <a:pt x="92795" y="3047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8" name="object 4"/>
            <p:cNvSpPr/>
            <p:nvPr/>
          </p:nvSpPr>
          <p:spPr>
            <a:xfrm>
              <a:off x="4419044" y="606244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3" y="71991"/>
                  </a:moveTo>
                  <a:lnTo>
                    <a:pt x="132396" y="111195"/>
                  </a:lnTo>
                  <a:lnTo>
                    <a:pt x="102353" y="137301"/>
                  </a:lnTo>
                  <a:lnTo>
                    <a:pt x="72002" y="143993"/>
                  </a:lnTo>
                  <a:lnTo>
                    <a:pt x="61363" y="143213"/>
                  </a:lnTo>
                  <a:lnTo>
                    <a:pt x="24765" y="126331"/>
                  </a:lnTo>
                  <a:lnTo>
                    <a:pt x="3048" y="92785"/>
                  </a:lnTo>
                  <a:lnTo>
                    <a:pt x="0" y="71991"/>
                  </a:lnTo>
                  <a:lnTo>
                    <a:pt x="780" y="61352"/>
                  </a:lnTo>
                  <a:lnTo>
                    <a:pt x="17662" y="24758"/>
                  </a:lnTo>
                  <a:lnTo>
                    <a:pt x="51208" y="3047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5" y="17657"/>
                  </a:lnTo>
                  <a:lnTo>
                    <a:pt x="140946" y="51198"/>
                  </a:lnTo>
                  <a:lnTo>
                    <a:pt x="143993" y="71991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9" name="object 5"/>
            <p:cNvSpPr/>
            <p:nvPr/>
          </p:nvSpPr>
          <p:spPr>
            <a:xfrm>
              <a:off x="2749683" y="7392184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1" y="0"/>
                  </a:moveTo>
                  <a:lnTo>
                    <a:pt x="32797" y="11600"/>
                  </a:lnTo>
                  <a:lnTo>
                    <a:pt x="6692" y="41647"/>
                  </a:lnTo>
                  <a:lnTo>
                    <a:pt x="0" y="71999"/>
                  </a:lnTo>
                  <a:lnTo>
                    <a:pt x="780" y="82639"/>
                  </a:lnTo>
                  <a:lnTo>
                    <a:pt x="17662" y="119237"/>
                  </a:lnTo>
                  <a:lnTo>
                    <a:pt x="51208" y="140953"/>
                  </a:lnTo>
                  <a:lnTo>
                    <a:pt x="72001" y="144002"/>
                  </a:lnTo>
                  <a:lnTo>
                    <a:pt x="82640" y="143221"/>
                  </a:lnTo>
                  <a:lnTo>
                    <a:pt x="119238" y="126340"/>
                  </a:lnTo>
                  <a:lnTo>
                    <a:pt x="140954" y="92793"/>
                  </a:lnTo>
                  <a:lnTo>
                    <a:pt x="144003" y="71999"/>
                  </a:lnTo>
                  <a:lnTo>
                    <a:pt x="143223" y="61360"/>
                  </a:lnTo>
                  <a:lnTo>
                    <a:pt x="126341" y="24763"/>
                  </a:lnTo>
                  <a:lnTo>
                    <a:pt x="92795" y="3048"/>
                  </a:lnTo>
                  <a:lnTo>
                    <a:pt x="72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0" name="object 6"/>
            <p:cNvSpPr/>
            <p:nvPr/>
          </p:nvSpPr>
          <p:spPr>
            <a:xfrm>
              <a:off x="2749683" y="7392184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3" y="71999"/>
                  </a:moveTo>
                  <a:lnTo>
                    <a:pt x="132402" y="111204"/>
                  </a:lnTo>
                  <a:lnTo>
                    <a:pt x="102354" y="137309"/>
                  </a:lnTo>
                  <a:lnTo>
                    <a:pt x="72001" y="144002"/>
                  </a:lnTo>
                  <a:lnTo>
                    <a:pt x="61362" y="143221"/>
                  </a:lnTo>
                  <a:lnTo>
                    <a:pt x="24764" y="126340"/>
                  </a:lnTo>
                  <a:lnTo>
                    <a:pt x="3048" y="92793"/>
                  </a:lnTo>
                  <a:lnTo>
                    <a:pt x="0" y="71999"/>
                  </a:lnTo>
                  <a:lnTo>
                    <a:pt x="780" y="61360"/>
                  </a:lnTo>
                  <a:lnTo>
                    <a:pt x="17662" y="24763"/>
                  </a:lnTo>
                  <a:lnTo>
                    <a:pt x="51208" y="3048"/>
                  </a:lnTo>
                  <a:lnTo>
                    <a:pt x="72001" y="0"/>
                  </a:lnTo>
                  <a:lnTo>
                    <a:pt x="82640" y="780"/>
                  </a:lnTo>
                  <a:lnTo>
                    <a:pt x="119238" y="17661"/>
                  </a:lnTo>
                  <a:lnTo>
                    <a:pt x="140954" y="51206"/>
                  </a:lnTo>
                  <a:lnTo>
                    <a:pt x="144003" y="71999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1" name="object 7"/>
            <p:cNvSpPr/>
            <p:nvPr/>
          </p:nvSpPr>
          <p:spPr>
            <a:xfrm>
              <a:off x="3807762" y="8507605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1988" y="0"/>
                  </a:moveTo>
                  <a:lnTo>
                    <a:pt x="32789" y="11601"/>
                  </a:lnTo>
                  <a:lnTo>
                    <a:pt x="6690" y="41650"/>
                  </a:lnTo>
                  <a:lnTo>
                    <a:pt x="0" y="72002"/>
                  </a:lnTo>
                  <a:lnTo>
                    <a:pt x="780" y="82641"/>
                  </a:lnTo>
                  <a:lnTo>
                    <a:pt x="17657" y="119235"/>
                  </a:lnTo>
                  <a:lnTo>
                    <a:pt x="51196" y="140946"/>
                  </a:lnTo>
                  <a:lnTo>
                    <a:pt x="71988" y="143993"/>
                  </a:lnTo>
                  <a:lnTo>
                    <a:pt x="82627" y="143213"/>
                  </a:lnTo>
                  <a:lnTo>
                    <a:pt x="119225" y="126336"/>
                  </a:lnTo>
                  <a:lnTo>
                    <a:pt x="140942" y="92795"/>
                  </a:lnTo>
                  <a:lnTo>
                    <a:pt x="143991" y="72002"/>
                  </a:lnTo>
                  <a:lnTo>
                    <a:pt x="143210" y="61363"/>
                  </a:lnTo>
                  <a:lnTo>
                    <a:pt x="126328" y="24765"/>
                  </a:lnTo>
                  <a:lnTo>
                    <a:pt x="92782" y="3048"/>
                  </a:lnTo>
                  <a:lnTo>
                    <a:pt x="7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2" name="object 8"/>
            <p:cNvSpPr/>
            <p:nvPr/>
          </p:nvSpPr>
          <p:spPr>
            <a:xfrm>
              <a:off x="3807762" y="8507605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1" y="72002"/>
                  </a:moveTo>
                  <a:lnTo>
                    <a:pt x="132389" y="111203"/>
                  </a:lnTo>
                  <a:lnTo>
                    <a:pt x="102341" y="137303"/>
                  </a:lnTo>
                  <a:lnTo>
                    <a:pt x="71988" y="143993"/>
                  </a:lnTo>
                  <a:lnTo>
                    <a:pt x="61350" y="143213"/>
                  </a:lnTo>
                  <a:lnTo>
                    <a:pt x="24758" y="126336"/>
                  </a:lnTo>
                  <a:lnTo>
                    <a:pt x="3047" y="92795"/>
                  </a:lnTo>
                  <a:lnTo>
                    <a:pt x="0" y="72002"/>
                  </a:lnTo>
                  <a:lnTo>
                    <a:pt x="780" y="61363"/>
                  </a:lnTo>
                  <a:lnTo>
                    <a:pt x="17657" y="24765"/>
                  </a:lnTo>
                  <a:lnTo>
                    <a:pt x="51196" y="3048"/>
                  </a:lnTo>
                  <a:lnTo>
                    <a:pt x="71988" y="0"/>
                  </a:lnTo>
                  <a:lnTo>
                    <a:pt x="82627" y="780"/>
                  </a:lnTo>
                  <a:lnTo>
                    <a:pt x="119225" y="17662"/>
                  </a:lnTo>
                  <a:lnTo>
                    <a:pt x="140942" y="51208"/>
                  </a:lnTo>
                  <a:lnTo>
                    <a:pt x="143991" y="72002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3" name="object 9"/>
            <p:cNvSpPr/>
            <p:nvPr/>
          </p:nvSpPr>
          <p:spPr>
            <a:xfrm>
              <a:off x="5437859" y="776047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2" y="0"/>
                  </a:moveTo>
                  <a:lnTo>
                    <a:pt x="32798" y="11601"/>
                  </a:lnTo>
                  <a:lnTo>
                    <a:pt x="6692" y="41650"/>
                  </a:lnTo>
                  <a:lnTo>
                    <a:pt x="0" y="72002"/>
                  </a:lnTo>
                  <a:lnTo>
                    <a:pt x="780" y="82640"/>
                  </a:lnTo>
                  <a:lnTo>
                    <a:pt x="17662" y="119232"/>
                  </a:lnTo>
                  <a:lnTo>
                    <a:pt x="51208" y="140943"/>
                  </a:lnTo>
                  <a:lnTo>
                    <a:pt x="72002" y="143991"/>
                  </a:lnTo>
                  <a:lnTo>
                    <a:pt x="82641" y="143210"/>
                  </a:lnTo>
                  <a:lnTo>
                    <a:pt x="119235" y="126333"/>
                  </a:lnTo>
                  <a:lnTo>
                    <a:pt x="140946" y="92794"/>
                  </a:lnTo>
                  <a:lnTo>
                    <a:pt x="143993" y="72002"/>
                  </a:lnTo>
                  <a:lnTo>
                    <a:pt x="143213" y="61363"/>
                  </a:lnTo>
                  <a:lnTo>
                    <a:pt x="126336" y="24765"/>
                  </a:lnTo>
                  <a:lnTo>
                    <a:pt x="92795" y="3048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4" name="object 10"/>
            <p:cNvSpPr/>
            <p:nvPr/>
          </p:nvSpPr>
          <p:spPr>
            <a:xfrm>
              <a:off x="5437859" y="776047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3" y="72002"/>
                  </a:moveTo>
                  <a:lnTo>
                    <a:pt x="132396" y="111201"/>
                  </a:lnTo>
                  <a:lnTo>
                    <a:pt x="102353" y="137300"/>
                  </a:lnTo>
                  <a:lnTo>
                    <a:pt x="72002" y="143991"/>
                  </a:lnTo>
                  <a:lnTo>
                    <a:pt x="61363" y="143210"/>
                  </a:lnTo>
                  <a:lnTo>
                    <a:pt x="24765" y="126333"/>
                  </a:lnTo>
                  <a:lnTo>
                    <a:pt x="3048" y="92794"/>
                  </a:lnTo>
                  <a:lnTo>
                    <a:pt x="0" y="72002"/>
                  </a:lnTo>
                  <a:lnTo>
                    <a:pt x="780" y="61363"/>
                  </a:lnTo>
                  <a:lnTo>
                    <a:pt x="17662" y="24765"/>
                  </a:lnTo>
                  <a:lnTo>
                    <a:pt x="51208" y="3048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5" y="17662"/>
                  </a:lnTo>
                  <a:lnTo>
                    <a:pt x="140946" y="51208"/>
                  </a:lnTo>
                  <a:lnTo>
                    <a:pt x="143993" y="72002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5" name="object 11"/>
            <p:cNvSpPr/>
            <p:nvPr/>
          </p:nvSpPr>
          <p:spPr>
            <a:xfrm>
              <a:off x="6117071" y="5722841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72002" y="0"/>
                  </a:moveTo>
                  <a:lnTo>
                    <a:pt x="32798" y="11597"/>
                  </a:lnTo>
                  <a:lnTo>
                    <a:pt x="6692" y="41640"/>
                  </a:lnTo>
                  <a:lnTo>
                    <a:pt x="0" y="71991"/>
                  </a:lnTo>
                  <a:lnTo>
                    <a:pt x="780" y="82630"/>
                  </a:lnTo>
                  <a:lnTo>
                    <a:pt x="17662" y="119227"/>
                  </a:lnTo>
                  <a:lnTo>
                    <a:pt x="51208" y="140942"/>
                  </a:lnTo>
                  <a:lnTo>
                    <a:pt x="72002" y="143991"/>
                  </a:lnTo>
                  <a:lnTo>
                    <a:pt x="82641" y="143210"/>
                  </a:lnTo>
                  <a:lnTo>
                    <a:pt x="119239" y="126329"/>
                  </a:lnTo>
                  <a:lnTo>
                    <a:pt x="140954" y="92784"/>
                  </a:lnTo>
                  <a:lnTo>
                    <a:pt x="144002" y="71991"/>
                  </a:lnTo>
                  <a:lnTo>
                    <a:pt x="143222" y="61352"/>
                  </a:lnTo>
                  <a:lnTo>
                    <a:pt x="126341" y="24758"/>
                  </a:lnTo>
                  <a:lnTo>
                    <a:pt x="92796" y="3047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6" name="object 12"/>
            <p:cNvSpPr/>
            <p:nvPr/>
          </p:nvSpPr>
          <p:spPr>
            <a:xfrm>
              <a:off x="6117071" y="5722841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144002" y="71991"/>
                  </a:moveTo>
                  <a:lnTo>
                    <a:pt x="132402" y="111194"/>
                  </a:lnTo>
                  <a:lnTo>
                    <a:pt x="102355" y="137298"/>
                  </a:lnTo>
                  <a:lnTo>
                    <a:pt x="72002" y="143991"/>
                  </a:lnTo>
                  <a:lnTo>
                    <a:pt x="61363" y="143210"/>
                  </a:lnTo>
                  <a:lnTo>
                    <a:pt x="24765" y="126329"/>
                  </a:lnTo>
                  <a:lnTo>
                    <a:pt x="3048" y="92784"/>
                  </a:lnTo>
                  <a:lnTo>
                    <a:pt x="0" y="71991"/>
                  </a:lnTo>
                  <a:lnTo>
                    <a:pt x="780" y="61352"/>
                  </a:lnTo>
                  <a:lnTo>
                    <a:pt x="17662" y="24758"/>
                  </a:lnTo>
                  <a:lnTo>
                    <a:pt x="51208" y="3047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9" y="17657"/>
                  </a:lnTo>
                  <a:lnTo>
                    <a:pt x="140954" y="51198"/>
                  </a:lnTo>
                  <a:lnTo>
                    <a:pt x="144002" y="71991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7" name="object 13"/>
            <p:cNvSpPr/>
            <p:nvPr/>
          </p:nvSpPr>
          <p:spPr>
            <a:xfrm>
              <a:off x="2924775" y="6367325"/>
              <a:ext cx="1434120" cy="1122616"/>
            </a:xfrm>
            <a:custGeom>
              <a:avLst/>
              <a:gdLst/>
              <a:ahLst/>
              <a:cxnLst/>
              <a:rect l="l" t="t" r="r" b="b"/>
              <a:pathLst>
                <a:path w="760094" h="594995">
                  <a:moveTo>
                    <a:pt x="0" y="594384"/>
                  </a:moveTo>
                  <a:lnTo>
                    <a:pt x="75949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8" name="object 14"/>
            <p:cNvSpPr/>
            <p:nvPr/>
          </p:nvSpPr>
          <p:spPr>
            <a:xfrm>
              <a:off x="4357755" y="6294960"/>
              <a:ext cx="93451" cy="73084"/>
            </a:xfrm>
            <a:custGeom>
              <a:avLst/>
              <a:gdLst/>
              <a:ahLst/>
              <a:cxnLst/>
              <a:rect l="l" t="t" r="r" b="b"/>
              <a:pathLst>
                <a:path w="49530" h="38735">
                  <a:moveTo>
                    <a:pt x="0" y="38353"/>
                  </a:moveTo>
                  <a:lnTo>
                    <a:pt x="49007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9" name="object 15"/>
            <p:cNvSpPr/>
            <p:nvPr/>
          </p:nvSpPr>
          <p:spPr>
            <a:xfrm>
              <a:off x="4284720" y="6290348"/>
              <a:ext cx="170130" cy="148564"/>
            </a:xfrm>
            <a:custGeom>
              <a:avLst/>
              <a:gdLst/>
              <a:ahLst/>
              <a:cxnLst/>
              <a:rect l="l" t="t" r="r" b="b"/>
              <a:pathLst>
                <a:path w="90169" h="78739">
                  <a:moveTo>
                    <a:pt x="0" y="40797"/>
                  </a:moveTo>
                  <a:lnTo>
                    <a:pt x="89586" y="0"/>
                  </a:lnTo>
                  <a:lnTo>
                    <a:pt x="29597" y="78394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0" name="object 16"/>
            <p:cNvSpPr/>
            <p:nvPr/>
          </p:nvSpPr>
          <p:spPr>
            <a:xfrm>
              <a:off x="4690725" y="5934506"/>
              <a:ext cx="1384999" cy="264779"/>
            </a:xfrm>
            <a:custGeom>
              <a:avLst/>
              <a:gdLst/>
              <a:ahLst/>
              <a:cxnLst/>
              <a:rect l="l" t="t" r="r" b="b"/>
              <a:pathLst>
                <a:path w="734060" h="140335">
                  <a:moveTo>
                    <a:pt x="0" y="139799"/>
                  </a:moveTo>
                  <a:lnTo>
                    <a:pt x="733965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1" name="object 17"/>
            <p:cNvSpPr/>
            <p:nvPr/>
          </p:nvSpPr>
          <p:spPr>
            <a:xfrm>
              <a:off x="5890675" y="5923587"/>
              <a:ext cx="185705" cy="89857"/>
            </a:xfrm>
            <a:custGeom>
              <a:avLst/>
              <a:gdLst/>
              <a:ahLst/>
              <a:cxnLst/>
              <a:rect l="l" t="t" r="r" b="b"/>
              <a:pathLst>
                <a:path w="98425" h="47625">
                  <a:moveTo>
                    <a:pt x="0" y="0"/>
                  </a:moveTo>
                  <a:lnTo>
                    <a:pt x="98397" y="5595"/>
                  </a:lnTo>
                  <a:lnTo>
                    <a:pt x="8799" y="47189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2" name="object 18"/>
            <p:cNvSpPr/>
            <p:nvPr/>
          </p:nvSpPr>
          <p:spPr>
            <a:xfrm>
              <a:off x="5663065" y="5994518"/>
              <a:ext cx="590661" cy="1474856"/>
            </a:xfrm>
            <a:custGeom>
              <a:avLst/>
              <a:gdLst/>
              <a:ahLst/>
              <a:cxnLst/>
              <a:rect l="l" t="t" r="r" b="b"/>
              <a:pathLst>
                <a:path w="313054" h="781685">
                  <a:moveTo>
                    <a:pt x="312629" y="0"/>
                  </a:moveTo>
                  <a:lnTo>
                    <a:pt x="0" y="78157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3" name="object 19"/>
            <p:cNvSpPr/>
            <p:nvPr/>
          </p:nvSpPr>
          <p:spPr>
            <a:xfrm>
              <a:off x="5590145" y="7469160"/>
              <a:ext cx="73084" cy="183309"/>
            </a:xfrm>
            <a:custGeom>
              <a:avLst/>
              <a:gdLst/>
              <a:ahLst/>
              <a:cxnLst/>
              <a:rect l="l" t="t" r="r" b="b"/>
              <a:pathLst>
                <a:path w="38735" h="97154">
                  <a:moveTo>
                    <a:pt x="38648" y="0"/>
                  </a:moveTo>
                  <a:lnTo>
                    <a:pt x="0" y="9662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4" name="object 20"/>
            <p:cNvSpPr/>
            <p:nvPr/>
          </p:nvSpPr>
          <p:spPr>
            <a:xfrm>
              <a:off x="5588806" y="7469159"/>
              <a:ext cx="109027" cy="184507"/>
            </a:xfrm>
            <a:custGeom>
              <a:avLst/>
              <a:gdLst/>
              <a:ahLst/>
              <a:cxnLst/>
              <a:rect l="l" t="t" r="r" b="b"/>
              <a:pathLst>
                <a:path w="57785" h="97790">
                  <a:moveTo>
                    <a:pt x="57596" y="18406"/>
                  </a:moveTo>
                  <a:lnTo>
                    <a:pt x="0" y="97597"/>
                  </a:lnTo>
                  <a:lnTo>
                    <a:pt x="13595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5" name="object 21"/>
            <p:cNvSpPr/>
            <p:nvPr/>
          </p:nvSpPr>
          <p:spPr>
            <a:xfrm>
              <a:off x="4752348" y="6546955"/>
              <a:ext cx="821892" cy="1350254"/>
            </a:xfrm>
            <a:custGeom>
              <a:avLst/>
              <a:gdLst/>
              <a:ahLst/>
              <a:cxnLst/>
              <a:rect l="l" t="t" r="r" b="b"/>
              <a:pathLst>
                <a:path w="435610" h="715645">
                  <a:moveTo>
                    <a:pt x="435328" y="715176"/>
                  </a:moveTo>
                  <a:lnTo>
                    <a:pt x="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6" name="object 22"/>
            <p:cNvSpPr/>
            <p:nvPr/>
          </p:nvSpPr>
          <p:spPr>
            <a:xfrm>
              <a:off x="4643954" y="6368878"/>
              <a:ext cx="109027" cy="178516"/>
            </a:xfrm>
            <a:custGeom>
              <a:avLst/>
              <a:gdLst/>
              <a:ahLst/>
              <a:cxnLst/>
              <a:rect l="l" t="t" r="r" b="b"/>
              <a:pathLst>
                <a:path w="57785" h="94614">
                  <a:moveTo>
                    <a:pt x="57450" y="94382"/>
                  </a:moveTo>
                  <a:lnTo>
                    <a:pt x="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7" name="object 23"/>
            <p:cNvSpPr/>
            <p:nvPr/>
          </p:nvSpPr>
          <p:spPr>
            <a:xfrm>
              <a:off x="4643936" y="6368828"/>
              <a:ext cx="132989" cy="178516"/>
            </a:xfrm>
            <a:custGeom>
              <a:avLst/>
              <a:gdLst/>
              <a:ahLst/>
              <a:cxnLst/>
              <a:rect l="l" t="t" r="r" b="b"/>
              <a:pathLst>
                <a:path w="70485" h="94614">
                  <a:moveTo>
                    <a:pt x="29594" y="94408"/>
                  </a:moveTo>
                  <a:lnTo>
                    <a:pt x="0" y="0"/>
                  </a:lnTo>
                  <a:lnTo>
                    <a:pt x="70395" y="69598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8" name="object 24"/>
            <p:cNvSpPr/>
            <p:nvPr/>
          </p:nvSpPr>
          <p:spPr>
            <a:xfrm>
              <a:off x="4112173" y="5926596"/>
              <a:ext cx="2073903" cy="2450105"/>
            </a:xfrm>
            <a:custGeom>
              <a:avLst/>
              <a:gdLst/>
              <a:ahLst/>
              <a:cxnLst/>
              <a:rect l="l" t="t" r="r" b="b"/>
              <a:pathLst>
                <a:path w="1099185" h="1298575">
                  <a:moveTo>
                    <a:pt x="1098613" y="0"/>
                  </a:moveTo>
                  <a:lnTo>
                    <a:pt x="0" y="1298358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9" name="object 25"/>
            <p:cNvSpPr/>
            <p:nvPr/>
          </p:nvSpPr>
          <p:spPr>
            <a:xfrm>
              <a:off x="3972141" y="8376294"/>
              <a:ext cx="140177" cy="166535"/>
            </a:xfrm>
            <a:custGeom>
              <a:avLst/>
              <a:gdLst/>
              <a:ahLst/>
              <a:cxnLst/>
              <a:rect l="l" t="t" r="r" b="b"/>
              <a:pathLst>
                <a:path w="74294" h="88265">
                  <a:moveTo>
                    <a:pt x="74218" y="0"/>
                  </a:moveTo>
                  <a:lnTo>
                    <a:pt x="0" y="8771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0" name="object 26"/>
            <p:cNvSpPr/>
            <p:nvPr/>
          </p:nvSpPr>
          <p:spPr>
            <a:xfrm>
              <a:off x="3969265" y="8376293"/>
              <a:ext cx="153356" cy="167733"/>
            </a:xfrm>
            <a:custGeom>
              <a:avLst/>
              <a:gdLst/>
              <a:ahLst/>
              <a:cxnLst/>
              <a:rect l="l" t="t" r="r" b="b"/>
              <a:pathLst>
                <a:path w="81280" h="88900">
                  <a:moveTo>
                    <a:pt x="80787" y="31202"/>
                  </a:moveTo>
                  <a:lnTo>
                    <a:pt x="0" y="88798"/>
                  </a:lnTo>
                  <a:lnTo>
                    <a:pt x="4398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1" name="object 27"/>
            <p:cNvSpPr/>
            <p:nvPr/>
          </p:nvSpPr>
          <p:spPr>
            <a:xfrm>
              <a:off x="4079438" y="8086484"/>
              <a:ext cx="1313113" cy="625406"/>
            </a:xfrm>
            <a:custGeom>
              <a:avLst/>
              <a:gdLst/>
              <a:ahLst/>
              <a:cxnLst/>
              <a:rect l="l" t="t" r="r" b="b"/>
              <a:pathLst>
                <a:path w="695960" h="331470">
                  <a:moveTo>
                    <a:pt x="0" y="331201"/>
                  </a:moveTo>
                  <a:lnTo>
                    <a:pt x="69549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2" name="object 28"/>
            <p:cNvSpPr/>
            <p:nvPr/>
          </p:nvSpPr>
          <p:spPr>
            <a:xfrm>
              <a:off x="5391684" y="8051921"/>
              <a:ext cx="73084" cy="34745"/>
            </a:xfrm>
            <a:custGeom>
              <a:avLst/>
              <a:gdLst/>
              <a:ahLst/>
              <a:cxnLst/>
              <a:rect l="l" t="t" r="r" b="b"/>
              <a:pathLst>
                <a:path w="38735" h="18415">
                  <a:moveTo>
                    <a:pt x="0" y="18319"/>
                  </a:moveTo>
                  <a:lnTo>
                    <a:pt x="3846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3" name="object 29"/>
            <p:cNvSpPr/>
            <p:nvPr/>
          </p:nvSpPr>
          <p:spPr>
            <a:xfrm>
              <a:off x="5285410" y="8048771"/>
              <a:ext cx="183309" cy="119810"/>
            </a:xfrm>
            <a:custGeom>
              <a:avLst/>
              <a:gdLst/>
              <a:ahLst/>
              <a:cxnLst/>
              <a:rect l="l" t="t" r="r" b="b"/>
              <a:pathLst>
                <a:path w="97155" h="63500">
                  <a:moveTo>
                    <a:pt x="0" y="19987"/>
                  </a:moveTo>
                  <a:lnTo>
                    <a:pt x="96801" y="0"/>
                  </a:lnTo>
                  <a:lnTo>
                    <a:pt x="20810" y="6319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4" name="object 30"/>
            <p:cNvSpPr txBox="1"/>
            <p:nvPr/>
          </p:nvSpPr>
          <p:spPr>
            <a:xfrm>
              <a:off x="3172493" y="9214917"/>
              <a:ext cx="2112918" cy="3768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/>
              <a:r>
                <a:rPr sz="2000" spc="19" dirty="0">
                  <a:latin typeface="Times New Roman"/>
                  <a:cs typeface="Times New Roman"/>
                </a:rPr>
                <a:t>Cyclic</a:t>
              </a:r>
              <a:r>
                <a:rPr sz="2000" spc="9" dirty="0">
                  <a:latin typeface="Times New Roman"/>
                  <a:cs typeface="Times New Roman"/>
                </a:rPr>
                <a:t> </a:t>
              </a:r>
              <a:r>
                <a:rPr sz="2000" spc="19" dirty="0">
                  <a:latin typeface="Times New Roman"/>
                  <a:cs typeface="Times New Roman"/>
                </a:rPr>
                <a:t>Graph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7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Construct a Schedule Graph </a:t>
            </a:r>
            <a:r>
              <a:rPr lang="en-AU" sz="3600" i="1" dirty="0"/>
              <a:t>G</a:t>
            </a:r>
            <a:r>
              <a:rPr lang="en-AU" sz="3600" i="1" baseline="-25000" dirty="0"/>
              <a:t>S</a:t>
            </a:r>
            <a:r>
              <a:rPr lang="en-AU" sz="3600" i="1" dirty="0"/>
              <a:t> </a:t>
            </a:r>
            <a:r>
              <a:rPr lang="en-AU" sz="3600" dirty="0"/>
              <a:t>= (</a:t>
            </a:r>
            <a:r>
              <a:rPr lang="en-AU" sz="3600" i="1" dirty="0" smtClean="0"/>
              <a:t>V, A</a:t>
            </a:r>
            <a:r>
              <a:rPr lang="en-AU" sz="3600" dirty="0"/>
              <a:t>) for a</a:t>
            </a:r>
            <a:br>
              <a:rPr lang="en-AU" sz="3600" dirty="0"/>
            </a:br>
            <a:r>
              <a:rPr lang="en-AU" sz="3600" dirty="0"/>
              <a:t>schedule </a:t>
            </a:r>
            <a:r>
              <a:rPr lang="en-AU" sz="3600" i="1" dirty="0"/>
              <a:t>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A vertex in </a:t>
            </a:r>
            <a:r>
              <a:rPr lang="en-AU" sz="2400" i="1" dirty="0"/>
              <a:t>V </a:t>
            </a:r>
            <a:r>
              <a:rPr lang="en-AU" sz="2400" dirty="0"/>
              <a:t>represents a transaction</a:t>
            </a:r>
            <a:r>
              <a:rPr lang="en-AU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For </a:t>
            </a:r>
            <a:r>
              <a:rPr lang="en-AU" sz="2400" dirty="0"/>
              <a:t>two vertices </a:t>
            </a:r>
            <a:r>
              <a:rPr lang="en-AU" sz="2400" i="1" dirty="0" err="1"/>
              <a:t>T</a:t>
            </a:r>
            <a:r>
              <a:rPr lang="en-AU" sz="2400" i="1" baseline="-25000" dirty="0" err="1"/>
              <a:t>i</a:t>
            </a:r>
            <a:r>
              <a:rPr lang="en-AU" sz="2400" i="1" dirty="0"/>
              <a:t> </a:t>
            </a:r>
            <a:r>
              <a:rPr lang="en-AU" sz="2400" dirty="0"/>
              <a:t>and </a:t>
            </a:r>
            <a:r>
              <a:rPr lang="en-AU" sz="2400" i="1" dirty="0" err="1"/>
              <a:t>T</a:t>
            </a:r>
            <a:r>
              <a:rPr lang="en-AU" sz="2400" i="1" baseline="-25000" dirty="0" err="1"/>
              <a:t>j</a:t>
            </a:r>
            <a:r>
              <a:rPr lang="en-AU" sz="2400" dirty="0"/>
              <a:t>, an arc </a:t>
            </a:r>
            <a:r>
              <a:rPr lang="en-AU" sz="2400" i="1" dirty="0" err="1" smtClean="0"/>
              <a:t>T</a:t>
            </a:r>
            <a:r>
              <a:rPr lang="en-AU" sz="2400" i="1" baseline="-25000" dirty="0" err="1" smtClean="0"/>
              <a:t>i</a:t>
            </a:r>
            <a:r>
              <a:rPr lang="en-AU" sz="2400" i="1" dirty="0" smtClean="0"/>
              <a:t> </a:t>
            </a:r>
            <a:r>
              <a:rPr lang="en-AU" sz="2400" i="1" spc="198" dirty="0" smtClean="0">
                <a:latin typeface="Meiryo"/>
                <a:cs typeface="Meiryo"/>
              </a:rPr>
              <a:t>→</a:t>
            </a:r>
            <a:r>
              <a:rPr lang="en-AU" sz="2400" i="1" dirty="0" err="1" smtClean="0"/>
              <a:t>T</a:t>
            </a:r>
            <a:r>
              <a:rPr lang="en-AU" sz="2400" i="1" baseline="-25000" dirty="0" err="1" smtClean="0"/>
              <a:t>j</a:t>
            </a:r>
            <a:r>
              <a:rPr lang="en-AU" sz="2400" i="1" dirty="0" smtClean="0"/>
              <a:t> </a:t>
            </a:r>
            <a:r>
              <a:rPr lang="en-AU" sz="2400" dirty="0"/>
              <a:t>is added to </a:t>
            </a:r>
            <a:r>
              <a:rPr lang="en-AU" sz="2400" i="1" dirty="0"/>
              <a:t>A </a:t>
            </a:r>
            <a:r>
              <a:rPr lang="en-AU" sz="2400" dirty="0"/>
              <a:t>if</a:t>
            </a:r>
          </a:p>
          <a:p>
            <a:pPr marL="857250" lvl="1" indent="-457200"/>
            <a:r>
              <a:rPr lang="en-AU" sz="2000" dirty="0" smtClean="0"/>
              <a:t>there </a:t>
            </a:r>
            <a:r>
              <a:rPr lang="en-AU" sz="2000" dirty="0"/>
              <a:t>are two </a:t>
            </a:r>
            <a:r>
              <a:rPr lang="en-AU" sz="2000" i="1" dirty="0" smtClean="0"/>
              <a:t>conflicting </a:t>
            </a:r>
            <a:r>
              <a:rPr lang="en-AU" sz="2000" dirty="0"/>
              <a:t>operations </a:t>
            </a:r>
            <a:r>
              <a:rPr lang="en-AU" sz="2000" i="1" dirty="0"/>
              <a:t>O</a:t>
            </a:r>
            <a:r>
              <a:rPr lang="en-AU" sz="2000" baseline="-25000" dirty="0"/>
              <a:t>1</a:t>
            </a:r>
            <a:r>
              <a:rPr lang="en-AU" sz="2000" dirty="0"/>
              <a:t> </a:t>
            </a:r>
            <a:r>
              <a:rPr lang="en-AU" sz="2000" i="1" spc="-302" dirty="0">
                <a:latin typeface="Meiryo"/>
                <a:cs typeface="Meiryo"/>
              </a:rPr>
              <a:t>∈</a:t>
            </a:r>
            <a:r>
              <a:rPr lang="en-AU" sz="2000" i="1" dirty="0" smtClean="0"/>
              <a:t>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and </a:t>
            </a:r>
            <a:r>
              <a:rPr lang="en-AU" sz="2000" i="1" dirty="0"/>
              <a:t>O</a:t>
            </a:r>
            <a:r>
              <a:rPr lang="en-AU" sz="2000" baseline="-25000" dirty="0"/>
              <a:t>2</a:t>
            </a:r>
            <a:r>
              <a:rPr lang="en-AU" sz="2000" dirty="0"/>
              <a:t> </a:t>
            </a:r>
            <a:r>
              <a:rPr lang="en-AU" sz="2000" i="1" spc="-302" dirty="0">
                <a:latin typeface="Meiryo"/>
                <a:cs typeface="Meiryo"/>
              </a:rPr>
              <a:t>∈</a:t>
            </a:r>
            <a:r>
              <a:rPr lang="en-AU" sz="2000" i="1" dirty="0" smtClean="0"/>
              <a:t>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dirty="0"/>
              <a:t>,</a:t>
            </a:r>
          </a:p>
          <a:p>
            <a:pPr marL="857250" lvl="1" indent="-457200"/>
            <a:r>
              <a:rPr lang="en-AU" sz="2000" dirty="0" smtClean="0"/>
              <a:t>in </a:t>
            </a:r>
            <a:r>
              <a:rPr lang="en-AU" sz="2000" i="1" dirty="0"/>
              <a:t>S</a:t>
            </a:r>
            <a:r>
              <a:rPr lang="en-AU" sz="2000" dirty="0"/>
              <a:t>, </a:t>
            </a:r>
            <a:r>
              <a:rPr lang="en-AU" sz="2000" i="1" dirty="0"/>
              <a:t>O</a:t>
            </a:r>
            <a:r>
              <a:rPr lang="en-AU" sz="2000" baseline="-25000" dirty="0"/>
              <a:t>1</a:t>
            </a:r>
            <a:r>
              <a:rPr lang="en-AU" sz="2000" dirty="0"/>
              <a:t> is before </a:t>
            </a:r>
            <a:r>
              <a:rPr lang="en-AU" sz="2000" i="1" dirty="0"/>
              <a:t>O</a:t>
            </a:r>
            <a:r>
              <a:rPr lang="en-AU" sz="2000" baseline="-25000" dirty="0"/>
              <a:t>2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Two </a:t>
            </a:r>
            <a:r>
              <a:rPr lang="en-AU" sz="2400" dirty="0"/>
              <a:t>operations </a:t>
            </a:r>
            <a:r>
              <a:rPr lang="en-AU" sz="2400" i="1" dirty="0"/>
              <a:t>O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O</a:t>
            </a:r>
            <a:r>
              <a:rPr lang="en-AU" sz="2400" baseline="-25000" dirty="0"/>
              <a:t>2</a:t>
            </a:r>
            <a:r>
              <a:rPr lang="en-AU" sz="2400" dirty="0"/>
              <a:t> are </a:t>
            </a:r>
            <a:r>
              <a:rPr lang="en-AU" sz="2400" i="1" dirty="0" smtClean="0"/>
              <a:t>conflicting </a:t>
            </a:r>
            <a:r>
              <a:rPr lang="en-AU" sz="2400" dirty="0"/>
              <a:t>if</a:t>
            </a:r>
          </a:p>
          <a:p>
            <a:pPr marL="857250" lvl="1" indent="-457200"/>
            <a:r>
              <a:rPr lang="en-AU" sz="2000" dirty="0" smtClean="0"/>
              <a:t>they </a:t>
            </a:r>
            <a:r>
              <a:rPr lang="en-AU" sz="2000" dirty="0"/>
              <a:t>are in </a:t>
            </a:r>
            <a:r>
              <a:rPr lang="en-AU" sz="2000" dirty="0" smtClean="0"/>
              <a:t>different </a:t>
            </a:r>
            <a:r>
              <a:rPr lang="en-AU" sz="2000" dirty="0"/>
              <a:t>transactions but on the same </a:t>
            </a:r>
            <a:r>
              <a:rPr lang="en-AU" sz="2000" dirty="0" smtClean="0"/>
              <a:t>data item</a:t>
            </a:r>
            <a:r>
              <a:rPr lang="en-AU" sz="2000" dirty="0"/>
              <a:t>,</a:t>
            </a:r>
          </a:p>
          <a:p>
            <a:pPr marL="857250" lvl="1" indent="-457200"/>
            <a:r>
              <a:rPr lang="en-AU" sz="2000" dirty="0" smtClean="0"/>
              <a:t>one </a:t>
            </a:r>
            <a:r>
              <a:rPr lang="en-AU" sz="2000" dirty="0"/>
              <a:t>of them must be a write.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02858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43000"/>
            <a:ext cx="4220781" cy="32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1027"/>
            <a:ext cx="6220874" cy="66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11763"/>
          </a:xfrm>
        </p:spPr>
        <p:txBody>
          <a:bodyPr>
            <a:no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Unfortunately</a:t>
            </a:r>
            <a:r>
              <a:rPr lang="en-AU" sz="2400" dirty="0"/>
              <a:t>, testing for </a:t>
            </a:r>
            <a:r>
              <a:rPr lang="en-AU" sz="2400" dirty="0" err="1" smtClean="0"/>
              <a:t>serializability</a:t>
            </a:r>
            <a:r>
              <a:rPr lang="en-AU" sz="2400" dirty="0" smtClean="0"/>
              <a:t> </a:t>
            </a:r>
            <a:r>
              <a:rPr lang="en-AU" sz="2400" dirty="0"/>
              <a:t>on the </a:t>
            </a:r>
            <a:r>
              <a:rPr lang="en-AU" sz="2400" dirty="0" smtClean="0"/>
              <a:t>fly </a:t>
            </a:r>
            <a:r>
              <a:rPr lang="en-AU" sz="2400" dirty="0"/>
              <a:t>is </a:t>
            </a:r>
            <a:r>
              <a:rPr lang="en-AU" sz="2400" dirty="0" smtClean="0"/>
              <a:t>not practical.</a:t>
            </a:r>
          </a:p>
          <a:p>
            <a:endParaRPr lang="en-AU" sz="2400" dirty="0"/>
          </a:p>
          <a:p>
            <a:r>
              <a:rPr lang="en-AU" sz="2400" dirty="0"/>
              <a:t>Instead, a number of protocols have been developed </a:t>
            </a:r>
            <a:r>
              <a:rPr lang="en-AU" sz="2400" dirty="0" smtClean="0"/>
              <a:t>which ensure </a:t>
            </a:r>
            <a:r>
              <a:rPr lang="en-AU" sz="2400" dirty="0"/>
              <a:t>that if every transaction obeys the rules, then </a:t>
            </a:r>
            <a:r>
              <a:rPr lang="en-AU" sz="2400" i="1" dirty="0" smtClean="0"/>
              <a:t>every </a:t>
            </a:r>
            <a:r>
              <a:rPr lang="en-AU" sz="2400" dirty="0" smtClean="0"/>
              <a:t>schedule </a:t>
            </a:r>
            <a:r>
              <a:rPr lang="en-AU" sz="2400" dirty="0"/>
              <a:t>will be serializable, and thus correct.</a:t>
            </a:r>
            <a:endParaRPr lang="en-AU" sz="2000" dirty="0">
              <a:cs typeface="Times New Roman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30" y="457200"/>
            <a:ext cx="3279507" cy="26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257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SS is serializable? </a:t>
            </a:r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 smtClean="0"/>
              <a:t> irrelevant!</a:t>
            </a:r>
          </a:p>
          <a:p>
            <a:pPr marL="457200" lvl="1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dirty="0" smtClean="0"/>
              <a:t>Example: </a:t>
            </a:r>
          </a:p>
          <a:p>
            <a:pPr marL="57150" indent="0">
              <a:buNone/>
            </a:pPr>
            <a:r>
              <a:rPr lang="en-AU" dirty="0" smtClean="0"/>
              <a:t>T1.R(X), T2.R (X), T1.W(X), COMMIT.T1, T2.W(X), COMMIT.T2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Transaction </a:t>
            </a:r>
            <a:r>
              <a:rPr lang="en-AU" sz="4000" dirty="0"/>
              <a:t>Processing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Three kinds of operations may be used in a </a:t>
            </a:r>
            <a:r>
              <a:rPr lang="en-AU" sz="2400" dirty="0" smtClean="0"/>
              <a:t>transaction:</a:t>
            </a:r>
          </a:p>
          <a:p>
            <a:endParaRPr lang="en-AU" sz="2400" dirty="0" smtClean="0"/>
          </a:p>
          <a:p>
            <a:pPr lvl="1"/>
            <a:r>
              <a:rPr lang="en-AU" sz="2000" i="1" dirty="0" smtClean="0"/>
              <a:t>Read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i="1" dirty="0" smtClean="0"/>
              <a:t>Write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Computation</a:t>
            </a:r>
            <a:r>
              <a:rPr lang="en-AU" sz="2000" dirty="0"/>
              <a:t>.</a:t>
            </a:r>
            <a:endParaRPr lang="en-AU" sz="1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Management in a DBMS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62954" cy="49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Read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/>
              <a:t>Compute the data block that contains the item to </a:t>
            </a:r>
            <a:r>
              <a:rPr lang="en-AU" sz="2400" dirty="0" smtClean="0"/>
              <a:t>be read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Either</a:t>
            </a:r>
            <a:r>
              <a:rPr lang="en-AU" sz="2400" i="1" dirty="0" smtClean="0"/>
              <a:t> </a:t>
            </a:r>
          </a:p>
          <a:p>
            <a:pPr lvl="1"/>
            <a:r>
              <a:rPr lang="en-AU" sz="2000" dirty="0" smtClean="0"/>
              <a:t>find </a:t>
            </a:r>
            <a:r>
              <a:rPr lang="en-AU" sz="2000" dirty="0"/>
              <a:t>a </a:t>
            </a:r>
            <a:r>
              <a:rPr lang="en-AU" sz="2000" dirty="0" smtClean="0"/>
              <a:t>buffer </a:t>
            </a:r>
            <a:r>
              <a:rPr lang="en-AU" sz="2000" dirty="0"/>
              <a:t>containing the block,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dirty="0" smtClean="0"/>
              <a:t>read </a:t>
            </a:r>
            <a:r>
              <a:rPr lang="en-AU" sz="2000" dirty="0"/>
              <a:t>from disk into a </a:t>
            </a:r>
            <a:r>
              <a:rPr lang="en-AU" sz="2000" dirty="0" smtClean="0"/>
              <a:t>buffer</a:t>
            </a:r>
          </a:p>
          <a:p>
            <a:pPr lvl="1"/>
            <a:endParaRPr lang="en-A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Copy </a:t>
            </a:r>
            <a:r>
              <a:rPr lang="en-AU" sz="2400" dirty="0"/>
              <a:t>the value from the </a:t>
            </a:r>
            <a:r>
              <a:rPr lang="en-AU" sz="2400" dirty="0" smtClean="0"/>
              <a:t>buffer</a:t>
            </a:r>
            <a:r>
              <a:rPr lang="en-AU" sz="2400" dirty="0"/>
              <a:t>.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Write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/>
              <a:t>Compute the disk block containing the item to </a:t>
            </a:r>
            <a:r>
              <a:rPr lang="en-AU" sz="2400" dirty="0" smtClean="0"/>
              <a:t>be written,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Either</a:t>
            </a:r>
            <a:endParaRPr lang="en-AU" sz="2400" dirty="0"/>
          </a:p>
          <a:p>
            <a:pPr lvl="1"/>
            <a:r>
              <a:rPr lang="en-AU" sz="2000" dirty="0" smtClean="0"/>
              <a:t>find </a:t>
            </a:r>
            <a:r>
              <a:rPr lang="en-AU" sz="2000" dirty="0"/>
              <a:t>a </a:t>
            </a:r>
            <a:r>
              <a:rPr lang="en-AU" sz="2000" dirty="0" smtClean="0"/>
              <a:t>buffer </a:t>
            </a:r>
            <a:r>
              <a:rPr lang="en-AU" sz="2000" dirty="0"/>
              <a:t>containing the block,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dirty="0" smtClean="0"/>
              <a:t>read </a:t>
            </a:r>
            <a:r>
              <a:rPr lang="en-AU" sz="2000" dirty="0"/>
              <a:t>from disk into a </a:t>
            </a:r>
            <a:r>
              <a:rPr lang="en-AU" sz="2000" dirty="0" smtClean="0"/>
              <a:t>buffer,</a:t>
            </a:r>
          </a:p>
          <a:p>
            <a:pPr lvl="1"/>
            <a:endParaRPr lang="en-A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Copy </a:t>
            </a:r>
            <a:r>
              <a:rPr lang="en-AU" sz="2400" dirty="0"/>
              <a:t>the new value into the </a:t>
            </a:r>
            <a:r>
              <a:rPr lang="en-AU" sz="2400" dirty="0" smtClean="0"/>
              <a:t>buffer,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At </a:t>
            </a:r>
            <a:r>
              <a:rPr lang="en-AU" sz="2400" dirty="0"/>
              <a:t>some point (maybe later), write the </a:t>
            </a:r>
            <a:r>
              <a:rPr lang="en-AU" sz="2400" dirty="0" smtClean="0"/>
              <a:t>buffer </a:t>
            </a:r>
            <a:r>
              <a:rPr lang="en-AU" sz="2400" dirty="0"/>
              <a:t>back </a:t>
            </a:r>
            <a:r>
              <a:rPr lang="en-AU" sz="2400" dirty="0" smtClean="0"/>
              <a:t>to disk</a:t>
            </a:r>
            <a:r>
              <a:rPr lang="en-AU" sz="2400" dirty="0"/>
              <a:t>.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Processing </a:t>
            </a:r>
            <a:r>
              <a:rPr lang="en-AU" sz="4000" dirty="0" smtClean="0"/>
              <a:t>States of a Transaction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AU" sz="2400" dirty="0"/>
              <a:t>The typical processing states are illustrated in </a:t>
            </a:r>
            <a:r>
              <a:rPr lang="en-AU" sz="2400" dirty="0" smtClean="0"/>
              <a:t>the figure below </a:t>
            </a:r>
            <a:r>
              <a:rPr lang="en-AU" sz="2400" dirty="0"/>
              <a:t>(E/N Fig 17.4)</a:t>
            </a:r>
            <a:r>
              <a:rPr lang="en-AU" sz="2400" dirty="0" smtClean="0"/>
              <a:t>:</a:t>
            </a: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zh-CN" altLang="en-US" sz="2200" b="1" i="1" dirty="0" smtClean="0"/>
          </a:p>
          <a:p>
            <a:r>
              <a:rPr lang="en-AU" sz="2200" b="1" i="1" dirty="0" smtClean="0"/>
              <a:t>Partially </a:t>
            </a:r>
            <a:r>
              <a:rPr lang="en-AU" sz="2200" b="1" i="1" dirty="0"/>
              <a:t>committed </a:t>
            </a:r>
            <a:r>
              <a:rPr lang="en-AU" sz="2200" b="1" i="1" dirty="0" smtClean="0"/>
              <a:t>point: </a:t>
            </a:r>
            <a:r>
              <a:rPr lang="en-AU" sz="2000" dirty="0" smtClean="0"/>
              <a:t>At </a:t>
            </a:r>
            <a:r>
              <a:rPr lang="en-AU" sz="2000" dirty="0"/>
              <a:t>this point, check and enforce the correctness of the concurrent execution</a:t>
            </a:r>
            <a:r>
              <a:rPr lang="en-AU" sz="2000" dirty="0" smtClean="0"/>
              <a:t>.</a:t>
            </a:r>
            <a:endParaRPr lang="en-AU" sz="2200" dirty="0"/>
          </a:p>
          <a:p>
            <a:r>
              <a:rPr lang="en-AU" sz="2200" b="1" i="1" dirty="0"/>
              <a:t>Committed </a:t>
            </a:r>
            <a:r>
              <a:rPr lang="en-AU" sz="2200" b="1" i="1" dirty="0" smtClean="0"/>
              <a:t>state: </a:t>
            </a:r>
            <a:r>
              <a:rPr lang="en-AU" sz="2000" dirty="0" smtClean="0"/>
              <a:t>Once </a:t>
            </a:r>
            <a:r>
              <a:rPr lang="en-AU" sz="2000" dirty="0"/>
              <a:t>a transaction enters the committed state, it has concluded its execution successfully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243027" cy="24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2508</Words>
  <Application>Microsoft Office PowerPoint</Application>
  <PresentationFormat>On-screen Show (4:3)</PresentationFormat>
  <Paragraphs>445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Transactions,  Recovery  and  Concurrency (I)</vt:lpstr>
      <vt:lpstr>Air-line Reservation</vt:lpstr>
      <vt:lpstr>Failures</vt:lpstr>
      <vt:lpstr>To handle failures correctly and efficiently</vt:lpstr>
      <vt:lpstr>Transaction Processing</vt:lpstr>
      <vt:lpstr>Buffer Management in a DBMS</vt:lpstr>
      <vt:lpstr>Read</vt:lpstr>
      <vt:lpstr>Write</vt:lpstr>
      <vt:lpstr>Processing States of a Transaction</vt:lpstr>
      <vt:lpstr>Desirable Properties of Transaction Processing ACID </vt:lpstr>
      <vt:lpstr>Problems without Enforcing ACID</vt:lpstr>
      <vt:lpstr>Lost Update Problem (Isolation is not enforced)</vt:lpstr>
      <vt:lpstr>PowerPoint Presentation</vt:lpstr>
      <vt:lpstr>PowerPoint Presentation</vt:lpstr>
      <vt:lpstr>Incorrect Summary Problem (Isolation Issue)</vt:lpstr>
      <vt:lpstr>The Temporary Update Problem</vt:lpstr>
      <vt:lpstr>PowerPoint Presentation</vt:lpstr>
      <vt:lpstr>Recover from Failures</vt:lpstr>
      <vt:lpstr>System Log</vt:lpstr>
      <vt:lpstr>System Log</vt:lpstr>
      <vt:lpstr>System Log (Cont’d)</vt:lpstr>
      <vt:lpstr>Recovery</vt:lpstr>
      <vt:lpstr>Recovery (Cont’d)</vt:lpstr>
      <vt:lpstr>Recovery (Cont’d)</vt:lpstr>
      <vt:lpstr>PowerPoint Presentation</vt:lpstr>
      <vt:lpstr>PowerPoint Presentation</vt:lpstr>
      <vt:lpstr>Checkpoints</vt:lpstr>
      <vt:lpstr>PowerPoint Presentation</vt:lpstr>
      <vt:lpstr>Schedules of Transactions</vt:lpstr>
      <vt:lpstr>PowerPoint Presentation</vt:lpstr>
      <vt:lpstr>PowerPoint Presentation</vt:lpstr>
      <vt:lpstr>PowerPoint Presentation</vt:lpstr>
      <vt:lpstr>Scheduling Transactions</vt:lpstr>
      <vt:lpstr>PowerPoint Presentation</vt:lpstr>
      <vt:lpstr>PowerPoint Presentation</vt:lpstr>
      <vt:lpstr>Scheduling Transactions (Cont.)</vt:lpstr>
      <vt:lpstr>PowerPoint Presentation</vt:lpstr>
      <vt:lpstr>Conflict Serializable Schedules</vt:lpstr>
      <vt:lpstr>View Serializability</vt:lpstr>
      <vt:lpstr>Properties of Serizability</vt:lpstr>
      <vt:lpstr>Check Conflict Serializability</vt:lpstr>
      <vt:lpstr>PowerPoint Presentation</vt:lpstr>
      <vt:lpstr>Construct a Schedule Graph GS = (V, A) for a schedule 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</dc:title>
  <dc:creator>Shiyu</dc:creator>
  <cp:lastModifiedBy>lin</cp:lastModifiedBy>
  <cp:revision>241</cp:revision>
  <cp:lastPrinted>2014-03-09T09:14:21Z</cp:lastPrinted>
  <dcterms:created xsi:type="dcterms:W3CDTF">2006-08-16T00:00:00Z</dcterms:created>
  <dcterms:modified xsi:type="dcterms:W3CDTF">2016-05-01T00:23:41Z</dcterms:modified>
</cp:coreProperties>
</file>