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321" r:id="rId3"/>
    <p:sldId id="378" r:id="rId4"/>
    <p:sldId id="327" r:id="rId5"/>
    <p:sldId id="330" r:id="rId6"/>
    <p:sldId id="331" r:id="rId7"/>
    <p:sldId id="332" r:id="rId8"/>
    <p:sldId id="333" r:id="rId9"/>
    <p:sldId id="381" r:id="rId10"/>
    <p:sldId id="379"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5" r:id="rId24"/>
    <p:sldId id="346" r:id="rId25"/>
    <p:sldId id="345" r:id="rId26"/>
    <p:sldId id="347" r:id="rId27"/>
    <p:sldId id="348" r:id="rId28"/>
    <p:sldId id="351" r:id="rId29"/>
    <p:sldId id="365" r:id="rId30"/>
    <p:sldId id="349" r:id="rId31"/>
    <p:sldId id="350" r:id="rId32"/>
    <p:sldId id="364" r:id="rId33"/>
    <p:sldId id="352" r:id="rId34"/>
    <p:sldId id="358" r:id="rId35"/>
    <p:sldId id="359" r:id="rId36"/>
    <p:sldId id="360" r:id="rId37"/>
    <p:sldId id="361" r:id="rId38"/>
    <p:sldId id="362" r:id="rId39"/>
    <p:sldId id="363" r:id="rId40"/>
    <p:sldId id="353" r:id="rId41"/>
    <p:sldId id="366" r:id="rId42"/>
    <p:sldId id="354" r:id="rId43"/>
    <p:sldId id="368" r:id="rId44"/>
    <p:sldId id="369" r:id="rId45"/>
    <p:sldId id="370" r:id="rId46"/>
    <p:sldId id="371" r:id="rId47"/>
    <p:sldId id="367" r:id="rId48"/>
    <p:sldId id="373" r:id="rId49"/>
    <p:sldId id="372" r:id="rId50"/>
    <p:sldId id="375" r:id="rId51"/>
    <p:sldId id="374" r:id="rId52"/>
    <p:sldId id="355" r:id="rId53"/>
    <p:sldId id="356" r:id="rId54"/>
    <p:sldId id="357" r:id="rId5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7" autoAdjust="0"/>
    <p:restoredTop sz="94710" autoAdjust="0"/>
  </p:normalViewPr>
  <p:slideViewPr>
    <p:cSldViewPr>
      <p:cViewPr varScale="1">
        <p:scale>
          <a:sx n="76" d="100"/>
          <a:sy n="76" d="100"/>
        </p:scale>
        <p:origin x="10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222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1727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и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59E9AD-F0FC-1081-8298-2E97671D69B0}"/>
              </a:ext>
            </a:extLst>
          </p:cNvPr>
          <p:cNvSpPr>
            <a:spLocks noGrp="1"/>
          </p:cNvSpPr>
          <p:nvPr>
            <p:ph type="title"/>
          </p:nvPr>
        </p:nvSpPr>
        <p:spPr>
          <a:xfrm>
            <a:off x="521208" y="620688"/>
            <a:ext cx="11155680" cy="722400"/>
          </a:xfrm>
        </p:spPr>
        <p:txBody>
          <a:bodyPr>
            <a:normAutofit/>
          </a:bodyPr>
          <a:lstStyle>
            <a:lvl1pPr>
              <a:defRPr sz="3600"/>
            </a:lvl1pPr>
          </a:lstStyle>
          <a:p>
            <a:r>
              <a:rPr lang="ru-RU"/>
              <a:t>Образец заголовка</a:t>
            </a:r>
          </a:p>
        </p:txBody>
      </p:sp>
      <p:sp>
        <p:nvSpPr>
          <p:cNvPr id="5" name="Номер слайда 4">
            <a:extLst>
              <a:ext uri="{FF2B5EF4-FFF2-40B4-BE49-F238E27FC236}">
                <a16:creationId xmlns:a16="http://schemas.microsoft.com/office/drawing/2014/main" id="{3784CE9B-4089-24A3-39B8-1024F3D848FB}"/>
              </a:ext>
            </a:extLst>
          </p:cNvPr>
          <p:cNvSpPr>
            <a:spLocks noGrp="1"/>
          </p:cNvSpPr>
          <p:nvPr>
            <p:ph type="sldNum" sz="quarter" idx="12"/>
          </p:nvPr>
        </p:nvSpPr>
        <p:spPr/>
        <p:txBody>
          <a:bodyPr/>
          <a:lstStyle/>
          <a:p>
            <a:fld id="{148CC95F-0247-41B6-91CF-DC97C76A7088}" type="slidenum">
              <a:rPr lang="en-US" smtClean="0"/>
              <a:pPr/>
              <a:t>‹#›</a:t>
            </a:fld>
            <a:endParaRPr lang="en-US"/>
          </a:p>
        </p:txBody>
      </p:sp>
      <p:sp>
        <p:nvSpPr>
          <p:cNvPr id="7" name="Текст 6">
            <a:extLst>
              <a:ext uri="{FF2B5EF4-FFF2-40B4-BE49-F238E27FC236}">
                <a16:creationId xmlns:a16="http://schemas.microsoft.com/office/drawing/2014/main" id="{86A230D3-69EE-64DC-3A04-C0E77F4AAF35}"/>
              </a:ext>
            </a:extLst>
          </p:cNvPr>
          <p:cNvSpPr>
            <a:spLocks noGrp="1"/>
          </p:cNvSpPr>
          <p:nvPr>
            <p:ph type="body" sz="quarter" idx="13"/>
          </p:nvPr>
        </p:nvSpPr>
        <p:spPr>
          <a:xfrm>
            <a:off x="520700" y="1556792"/>
            <a:ext cx="11263313" cy="4863058"/>
          </a:xfrm>
        </p:spPr>
        <p:txBody>
          <a:bodyPr/>
          <a:lstStyle>
            <a:lvl1pPr>
              <a:defRPr sz="2000"/>
            </a:lvl1pPr>
            <a:lvl2pPr>
              <a:defRPr sz="1800"/>
            </a:lvl2pPr>
            <a:lvl3pPr>
              <a:defRPr sz="1600"/>
            </a:lvl3pPr>
          </a:lstStyle>
          <a:p>
            <a:pPr lvl="0"/>
            <a:r>
              <a:rPr lang="ru-RU" dirty="0"/>
              <a:t>Образец текста</a:t>
            </a:r>
          </a:p>
          <a:p>
            <a:pPr lvl="1"/>
            <a:r>
              <a:rPr lang="ru-RU" dirty="0"/>
              <a:t>Второй уровень</a:t>
            </a:r>
          </a:p>
          <a:p>
            <a:pPr lvl="2"/>
            <a:r>
              <a:rPr lang="ru-RU" dirty="0"/>
              <a:t>Третий уровень</a:t>
            </a:r>
          </a:p>
        </p:txBody>
      </p:sp>
    </p:spTree>
    <p:extLst>
      <p:ext uri="{BB962C8B-B14F-4D97-AF65-F5344CB8AC3E}">
        <p14:creationId xmlns:p14="http://schemas.microsoft.com/office/powerpoint/2010/main" val="8586098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5/13/2025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83733189"/>
      </p:ext>
    </p:extLst>
  </p:cSld>
  <p:clrMap bg1="lt1" tx1="dk1" bg2="lt2" tx2="dk2" accent1="accent1" accent2="accent2" accent3="accent3" accent4="accent4" accent5="accent5" accent6="accent6" hlink="hlink" folHlink="folHlink"/>
  <p:sldLayoutIdLst>
    <p:sldLayoutId id="2147483807" r:id="rId1"/>
    <p:sldLayoutId id="2147483801" r:id="rId2"/>
    <p:sldLayoutId id="2147483808" r:id="rId3"/>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translit-online.ru/"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ru.wikipedia.org/wiki/%D0%90%D0%BD%D0%B3%D0%BB%D0%BE-%D1%80%D1%83%D1%81%D1%81%D0%BA%D0%B0%D1%8F_%D0%BF%D1%80%D0%B0%D0%BA%D1%82%D0%B8%D1%87%D0%B5%D1%81%D0%BA%D0%B0%D1%8F_%D1%82%D1%80%D0%B0%D0%BD%D1%81%D0%BA%D1%80%D0%B8%D0%BF%D1%86%D0%B8%D1%8F"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6">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33E5086-3B4D-C91F-1661-C1511A63CDA2}"/>
              </a:ext>
            </a:extLst>
          </p:cNvPr>
          <p:cNvSpPr>
            <a:spLocks noGrp="1"/>
          </p:cNvSpPr>
          <p:nvPr>
            <p:ph type="ctrTitle"/>
          </p:nvPr>
        </p:nvSpPr>
        <p:spPr>
          <a:xfrm>
            <a:off x="8040216" y="1375953"/>
            <a:ext cx="3630867" cy="2840721"/>
          </a:xfrm>
        </p:spPr>
        <p:txBody>
          <a:bodyPr anchor="b">
            <a:normAutofit/>
          </a:bodyPr>
          <a:lstStyle/>
          <a:p>
            <a:pPr>
              <a:lnSpc>
                <a:spcPct val="90000"/>
              </a:lnSpc>
            </a:pPr>
            <a:r>
              <a:rPr lang="ru-RU" sz="3400" dirty="0"/>
              <a:t>Переводческие трансформации.</a:t>
            </a:r>
          </a:p>
        </p:txBody>
      </p:sp>
      <p:sp>
        <p:nvSpPr>
          <p:cNvPr id="29" name="Freeform: Shape 28">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Picture 3">
            <a:extLst>
              <a:ext uri="{FF2B5EF4-FFF2-40B4-BE49-F238E27FC236}">
                <a16:creationId xmlns:a16="http://schemas.microsoft.com/office/drawing/2014/main" id="{C85D7712-33F5-85FA-37EE-26337B9E6804}"/>
              </a:ext>
            </a:extLst>
          </p:cNvPr>
          <p:cNvPicPr>
            <a:picLocks noChangeAspect="1"/>
          </p:cNvPicPr>
          <p:nvPr/>
        </p:nvPicPr>
        <p:blipFill>
          <a:blip r:embed="rId2"/>
          <a:srcRect t="36002" b="10995"/>
          <a:stretch/>
        </p:blipFill>
        <p:spPr>
          <a:xfrm>
            <a:off x="517869" y="2262762"/>
            <a:ext cx="7430010" cy="2786226"/>
          </a:xfrm>
          <a:prstGeom prst="rect">
            <a:avLst/>
          </a:prstGeom>
        </p:spPr>
      </p:pic>
    </p:spTree>
    <p:extLst>
      <p:ext uri="{BB962C8B-B14F-4D97-AF65-F5344CB8AC3E}">
        <p14:creationId xmlns:p14="http://schemas.microsoft.com/office/powerpoint/2010/main" val="255968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034281-961E-D274-40D0-392602B5D9E0}"/>
              </a:ext>
            </a:extLst>
          </p:cNvPr>
          <p:cNvSpPr>
            <a:spLocks noGrp="1"/>
          </p:cNvSpPr>
          <p:nvPr>
            <p:ph type="title"/>
          </p:nvPr>
        </p:nvSpPr>
        <p:spPr/>
        <p:txBody>
          <a:bodyPr>
            <a:normAutofit fontScale="90000"/>
          </a:bodyPr>
          <a:lstStyle/>
          <a:p>
            <a:r>
              <a:rPr lang="ru-RU" dirty="0"/>
              <a:t>Транскрипция, транслитерация, калька, комментарий?</a:t>
            </a:r>
          </a:p>
        </p:txBody>
      </p:sp>
      <p:sp>
        <p:nvSpPr>
          <p:cNvPr id="3" name="Текст 2">
            <a:extLst>
              <a:ext uri="{FF2B5EF4-FFF2-40B4-BE49-F238E27FC236}">
                <a16:creationId xmlns:a16="http://schemas.microsoft.com/office/drawing/2014/main" id="{FF11025F-938F-0A4C-0747-DCB667DA8CDA}"/>
              </a:ext>
            </a:extLst>
          </p:cNvPr>
          <p:cNvSpPr>
            <a:spLocks noGrp="1"/>
          </p:cNvSpPr>
          <p:nvPr>
            <p:ph type="body" sz="quarter" idx="13"/>
          </p:nvPr>
        </p:nvSpPr>
        <p:spPr/>
        <p:txBody>
          <a:bodyPr/>
          <a:lstStyle/>
          <a:p>
            <a:r>
              <a:rPr lang="en-US" dirty="0"/>
              <a:t>The saga of the Northwest Indians probably began millennia ago when hunting families in search of food set out from </a:t>
            </a:r>
            <a:r>
              <a:rPr lang="en-US" b="1" dirty="0"/>
              <a:t>Siberia</a:t>
            </a:r>
            <a:r>
              <a:rPr lang="en-US" dirty="0"/>
              <a:t>, walked across a land bridge, the </a:t>
            </a:r>
            <a:r>
              <a:rPr lang="en-US" b="1" dirty="0"/>
              <a:t>Bering Strait</a:t>
            </a:r>
            <a:r>
              <a:rPr lang="en-US" dirty="0"/>
              <a:t>, to a new country that became known as </a:t>
            </a:r>
            <a:r>
              <a:rPr lang="en-US" b="1" dirty="0"/>
              <a:t>Alaska</a:t>
            </a:r>
            <a:r>
              <a:rPr lang="en-US" dirty="0"/>
              <a:t>. Later, many Indian tribes lived south of the </a:t>
            </a:r>
            <a:r>
              <a:rPr lang="en-US" b="1" dirty="0"/>
              <a:t>Arctic Circle </a:t>
            </a:r>
            <a:r>
              <a:rPr lang="en-US" dirty="0"/>
              <a:t>and divided into two distinct language groups: the </a:t>
            </a:r>
            <a:r>
              <a:rPr lang="en-US" b="1" dirty="0"/>
              <a:t>Algonquians</a:t>
            </a:r>
            <a:r>
              <a:rPr lang="en-US" dirty="0"/>
              <a:t> extended eastward to below </a:t>
            </a:r>
            <a:r>
              <a:rPr lang="en-US" b="1" dirty="0"/>
              <a:t>Hudson Bay</a:t>
            </a:r>
            <a:r>
              <a:rPr lang="en-US" dirty="0"/>
              <a:t>, and the </a:t>
            </a:r>
            <a:r>
              <a:rPr lang="en-US" b="1" dirty="0" err="1"/>
              <a:t>Athpascans</a:t>
            </a:r>
            <a:r>
              <a:rPr lang="en-US" dirty="0"/>
              <a:t> stayed in Northwest </a:t>
            </a:r>
            <a:r>
              <a:rPr lang="en-US" b="1" dirty="0"/>
              <a:t>Canada</a:t>
            </a:r>
            <a:r>
              <a:rPr lang="en-US" dirty="0"/>
              <a:t>. Gradually, some of each group moved southward.</a:t>
            </a:r>
          </a:p>
          <a:p>
            <a:r>
              <a:rPr lang="en-US" dirty="0"/>
              <a:t>The </a:t>
            </a:r>
            <a:r>
              <a:rPr lang="en-US" b="1" dirty="0"/>
              <a:t>Lewis</a:t>
            </a:r>
            <a:r>
              <a:rPr lang="en-US" dirty="0"/>
              <a:t> and </a:t>
            </a:r>
            <a:r>
              <a:rPr lang="en-US" b="1" dirty="0"/>
              <a:t>Clark</a:t>
            </a:r>
            <a:r>
              <a:rPr lang="en-US" dirty="0"/>
              <a:t> explorers of 1803 to 1806 probably were the first white men to be seen by some descendants of those ancient </a:t>
            </a:r>
            <a:r>
              <a:rPr lang="en-US" b="1" dirty="0"/>
              <a:t>Athapascan</a:t>
            </a:r>
            <a:r>
              <a:rPr lang="en-US" dirty="0"/>
              <a:t> tribes. Mainly they lived on the north side of the </a:t>
            </a:r>
            <a:r>
              <a:rPr lang="en-US" b="1" dirty="0"/>
              <a:t>Columbia River</a:t>
            </a:r>
            <a:r>
              <a:rPr lang="en-US" dirty="0"/>
              <a:t>; on the south side of the river tribes of the </a:t>
            </a:r>
            <a:r>
              <a:rPr lang="en-US" b="1" dirty="0"/>
              <a:t>Salishan</a:t>
            </a:r>
            <a:r>
              <a:rPr lang="en-US" dirty="0"/>
              <a:t> language family located. </a:t>
            </a:r>
            <a:r>
              <a:rPr lang="en-US" b="1" dirty="0"/>
              <a:t>Salishan</a:t>
            </a:r>
            <a:r>
              <a:rPr lang="en-US" dirty="0"/>
              <a:t> Indians derived their name from the </a:t>
            </a:r>
            <a:r>
              <a:rPr lang="en-US" b="1" dirty="0"/>
              <a:t>Salish</a:t>
            </a:r>
            <a:r>
              <a:rPr lang="en-US" dirty="0"/>
              <a:t>, another name for the </a:t>
            </a:r>
            <a:r>
              <a:rPr lang="en-US" b="1" dirty="0"/>
              <a:t>Flathead</a:t>
            </a:r>
            <a:r>
              <a:rPr lang="en-US" dirty="0"/>
              <a:t> tribes of Montana. Among other tribes of this group are </a:t>
            </a:r>
            <a:r>
              <a:rPr lang="en-US" b="1" dirty="0"/>
              <a:t>Chelan</a:t>
            </a:r>
            <a:r>
              <a:rPr lang="ru-RU" b="1" dirty="0"/>
              <a:t>,</a:t>
            </a:r>
            <a:r>
              <a:rPr lang="en-US" dirty="0"/>
              <a:t> </a:t>
            </a:r>
            <a:r>
              <a:rPr lang="en-US" b="1" dirty="0" err="1"/>
              <a:t>Okan</a:t>
            </a:r>
            <a:r>
              <a:rPr lang="ru-RU" b="1" dirty="0"/>
              <a:t>а</a:t>
            </a:r>
            <a:r>
              <a:rPr lang="en-US" b="1" dirty="0" err="1"/>
              <a:t>gan</a:t>
            </a:r>
            <a:r>
              <a:rPr lang="en-US" dirty="0"/>
              <a:t>, </a:t>
            </a:r>
            <a:r>
              <a:rPr lang="en-US" b="1" dirty="0"/>
              <a:t>Wasco</a:t>
            </a:r>
            <a:r>
              <a:rPr lang="en-US" dirty="0"/>
              <a:t>, </a:t>
            </a:r>
            <a:r>
              <a:rPr lang="en-US" b="1" dirty="0" err="1"/>
              <a:t>Kwakiute</a:t>
            </a:r>
            <a:r>
              <a:rPr lang="en-US" dirty="0"/>
              <a:t>, </a:t>
            </a:r>
            <a:r>
              <a:rPr lang="en-US" b="1" dirty="0"/>
              <a:t>Aleut</a:t>
            </a:r>
            <a:r>
              <a:rPr lang="en-US" dirty="0"/>
              <a:t>, etc.</a:t>
            </a:r>
            <a:endParaRPr lang="ru-RU" dirty="0"/>
          </a:p>
        </p:txBody>
      </p:sp>
    </p:spTree>
    <p:extLst>
      <p:ext uri="{BB962C8B-B14F-4D97-AF65-F5344CB8AC3E}">
        <p14:creationId xmlns:p14="http://schemas.microsoft.com/office/powerpoint/2010/main" val="51831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48A836-ADC5-8217-28C0-B613258F5068}"/>
              </a:ext>
            </a:extLst>
          </p:cNvPr>
          <p:cNvSpPr>
            <a:spLocks noGrp="1"/>
          </p:cNvSpPr>
          <p:nvPr>
            <p:ph type="title"/>
          </p:nvPr>
        </p:nvSpPr>
        <p:spPr/>
        <p:txBody>
          <a:bodyPr/>
          <a:lstStyle/>
          <a:p>
            <a:r>
              <a:rPr lang="ru-RU" dirty="0"/>
              <a:t>Конкретизация </a:t>
            </a:r>
          </a:p>
        </p:txBody>
      </p:sp>
      <p:sp>
        <p:nvSpPr>
          <p:cNvPr id="3" name="Текст 2">
            <a:extLst>
              <a:ext uri="{FF2B5EF4-FFF2-40B4-BE49-F238E27FC236}">
                <a16:creationId xmlns:a16="http://schemas.microsoft.com/office/drawing/2014/main" id="{DE5B99AF-2B86-FE0E-F661-688D4E7179BC}"/>
              </a:ext>
            </a:extLst>
          </p:cNvPr>
          <p:cNvSpPr>
            <a:spLocks noGrp="1"/>
          </p:cNvSpPr>
          <p:nvPr>
            <p:ph type="body" sz="quarter" idx="13"/>
          </p:nvPr>
        </p:nvSpPr>
        <p:spPr>
          <a:xfrm>
            <a:off x="520700" y="1556792"/>
            <a:ext cx="11263313" cy="4464496"/>
          </a:xfrm>
        </p:spPr>
        <p:txBody>
          <a:bodyPr>
            <a:normAutofit/>
          </a:bodyPr>
          <a:lstStyle/>
          <a:p>
            <a:pPr marL="0" indent="0">
              <a:buNone/>
            </a:pPr>
            <a:r>
              <a:rPr lang="ru-RU" sz="2400" dirty="0"/>
              <a:t>Переводческий прием, представляющий собой замену слова и словосочетания лексической единицей с более узким семантическим значением, гипонимом.</a:t>
            </a:r>
          </a:p>
          <a:p>
            <a:pPr marL="0" indent="0">
              <a:buNone/>
            </a:pPr>
            <a:r>
              <a:rPr lang="ru-RU" sz="2400" dirty="0"/>
              <a:t>Использование конкретизации в практике переводческой деятельности может быть обусловлено целым рядом факторов, таких как:</a:t>
            </a:r>
          </a:p>
          <a:p>
            <a:r>
              <a:rPr lang="ru-RU" sz="2400" dirty="0"/>
              <a:t>отсутствие в языке перевода эквивалента с соответствующими по объему семантическим значением или стилистическими характеристиками,</a:t>
            </a:r>
          </a:p>
          <a:p>
            <a:r>
              <a:rPr lang="ru-RU" sz="2400" dirty="0"/>
              <a:t>расхождение в грамматическом строе языка, </a:t>
            </a:r>
          </a:p>
          <a:p>
            <a:r>
              <a:rPr lang="ru-RU" sz="2400" dirty="0"/>
              <a:t>контекстуальные особенности коммуникации и т. д</a:t>
            </a:r>
          </a:p>
        </p:txBody>
      </p:sp>
    </p:spTree>
    <p:extLst>
      <p:ext uri="{BB962C8B-B14F-4D97-AF65-F5344CB8AC3E}">
        <p14:creationId xmlns:p14="http://schemas.microsoft.com/office/powerpoint/2010/main" val="72091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48A836-ADC5-8217-28C0-B613258F5068}"/>
              </a:ext>
            </a:extLst>
          </p:cNvPr>
          <p:cNvSpPr>
            <a:spLocks noGrp="1"/>
          </p:cNvSpPr>
          <p:nvPr>
            <p:ph type="title"/>
          </p:nvPr>
        </p:nvSpPr>
        <p:spPr/>
        <p:txBody>
          <a:bodyPr/>
          <a:lstStyle/>
          <a:p>
            <a:r>
              <a:rPr lang="ru-RU" dirty="0"/>
              <a:t>Конкретизация </a:t>
            </a:r>
          </a:p>
        </p:txBody>
      </p:sp>
      <p:sp>
        <p:nvSpPr>
          <p:cNvPr id="3" name="Текст 2">
            <a:extLst>
              <a:ext uri="{FF2B5EF4-FFF2-40B4-BE49-F238E27FC236}">
                <a16:creationId xmlns:a16="http://schemas.microsoft.com/office/drawing/2014/main" id="{DE5B99AF-2B86-FE0E-F661-688D4E7179BC}"/>
              </a:ext>
            </a:extLst>
          </p:cNvPr>
          <p:cNvSpPr>
            <a:spLocks noGrp="1"/>
          </p:cNvSpPr>
          <p:nvPr>
            <p:ph type="body" sz="quarter" idx="13"/>
          </p:nvPr>
        </p:nvSpPr>
        <p:spPr>
          <a:xfrm>
            <a:off x="520700" y="1556792"/>
            <a:ext cx="11263313" cy="1728192"/>
          </a:xfrm>
        </p:spPr>
        <p:txBody>
          <a:bodyPr>
            <a:normAutofit/>
          </a:bodyPr>
          <a:lstStyle/>
          <a:p>
            <a:r>
              <a:rPr lang="en-US" sz="2400" dirty="0"/>
              <a:t>He is a man of taste</a:t>
            </a:r>
          </a:p>
          <a:p>
            <a:r>
              <a:rPr lang="en-US" sz="2400" dirty="0"/>
              <a:t>All the king’s men</a:t>
            </a:r>
            <a:r>
              <a:rPr lang="ru-RU" sz="2400" dirty="0"/>
              <a:t> </a:t>
            </a:r>
            <a:r>
              <a:rPr lang="en-US" sz="2400" dirty="0"/>
              <a:t>fell in the battle for the fortress</a:t>
            </a:r>
            <a:r>
              <a:rPr lang="ru-RU" sz="2400" dirty="0"/>
              <a:t>.</a:t>
            </a:r>
            <a:endParaRPr lang="en-US" sz="2400" dirty="0"/>
          </a:p>
          <a:p>
            <a:r>
              <a:rPr lang="en-US" sz="2400" dirty="0"/>
              <a:t>Then you will be a man, my son</a:t>
            </a:r>
            <a:endParaRPr lang="ru-RU" sz="2400" dirty="0"/>
          </a:p>
        </p:txBody>
      </p:sp>
      <p:sp>
        <p:nvSpPr>
          <p:cNvPr id="4" name="Текст 2">
            <a:extLst>
              <a:ext uri="{FF2B5EF4-FFF2-40B4-BE49-F238E27FC236}">
                <a16:creationId xmlns:a16="http://schemas.microsoft.com/office/drawing/2014/main" id="{F84D6642-6BE6-45EF-9818-E9BDC45B6367}"/>
              </a:ext>
            </a:extLst>
          </p:cNvPr>
          <p:cNvSpPr txBox="1">
            <a:spLocks/>
          </p:cNvSpPr>
          <p:nvPr/>
        </p:nvSpPr>
        <p:spPr>
          <a:xfrm>
            <a:off x="508200" y="3284984"/>
            <a:ext cx="11263313" cy="172819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400" dirty="0"/>
              <a:t>Он человек со вкусом</a:t>
            </a:r>
          </a:p>
          <a:p>
            <a:r>
              <a:rPr lang="ru-RU" sz="2400" dirty="0"/>
              <a:t>Все королевские солдаты пали в битве за крепость</a:t>
            </a:r>
          </a:p>
          <a:p>
            <a:r>
              <a:rPr lang="ru-RU" sz="2400" dirty="0"/>
              <a:t>Вот тогда ты и станешь мужчиной</a:t>
            </a:r>
          </a:p>
        </p:txBody>
      </p:sp>
      <p:sp>
        <p:nvSpPr>
          <p:cNvPr id="7" name="Прямоугольник 6">
            <a:extLst>
              <a:ext uri="{FF2B5EF4-FFF2-40B4-BE49-F238E27FC236}">
                <a16:creationId xmlns:a16="http://schemas.microsoft.com/office/drawing/2014/main" id="{9A40694B-F5B7-4903-B59F-66E959AC08AC}"/>
              </a:ext>
            </a:extLst>
          </p:cNvPr>
          <p:cNvSpPr/>
          <p:nvPr/>
        </p:nvSpPr>
        <p:spPr>
          <a:xfrm>
            <a:off x="623392" y="5445224"/>
            <a:ext cx="11053496" cy="830997"/>
          </a:xfrm>
          <a:prstGeom prst="rect">
            <a:avLst/>
          </a:prstGeom>
        </p:spPr>
        <p:txBody>
          <a:bodyPr wrap="square">
            <a:spAutoFit/>
          </a:bodyPr>
          <a:lstStyle/>
          <a:p>
            <a:r>
              <a:rPr lang="en-US" sz="2400" dirty="0"/>
              <a:t>You could hear him putting away his toilet articles. – </a:t>
            </a:r>
            <a:r>
              <a:rPr lang="ru-RU" sz="2400" dirty="0"/>
              <a:t>Слышно было, как он убирает свои мыльницы и щетки.</a:t>
            </a:r>
          </a:p>
        </p:txBody>
      </p:sp>
    </p:spTree>
    <p:extLst>
      <p:ext uri="{BB962C8B-B14F-4D97-AF65-F5344CB8AC3E}">
        <p14:creationId xmlns:p14="http://schemas.microsoft.com/office/powerpoint/2010/main" val="69091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5A63C05-1E4E-57C2-FE07-7E26B707E44A}"/>
              </a:ext>
            </a:extLst>
          </p:cNvPr>
          <p:cNvSpPr>
            <a:spLocks noGrp="1"/>
          </p:cNvSpPr>
          <p:nvPr>
            <p:ph type="body" sz="quarter" idx="13"/>
          </p:nvPr>
        </p:nvSpPr>
        <p:spPr>
          <a:xfrm>
            <a:off x="520700" y="908720"/>
            <a:ext cx="11263313" cy="5511130"/>
          </a:xfrm>
        </p:spPr>
        <p:txBody>
          <a:bodyPr>
            <a:normAutofit fontScale="92500"/>
          </a:bodyPr>
          <a:lstStyle/>
          <a:p>
            <a:r>
              <a:rPr lang="ru-RU" dirty="0"/>
              <a:t>Обычной является конкретизация глаголов речи </a:t>
            </a:r>
            <a:r>
              <a:rPr lang="en-US" dirty="0"/>
              <a:t>say </a:t>
            </a:r>
            <a:r>
              <a:rPr lang="ru-RU" dirty="0"/>
              <a:t>и </a:t>
            </a:r>
            <a:r>
              <a:rPr lang="en-US" dirty="0"/>
              <a:t>tell, </a:t>
            </a:r>
            <a:r>
              <a:rPr lang="ru-RU" dirty="0"/>
              <a:t>которые могут переводиться не только как </a:t>
            </a:r>
            <a:r>
              <a:rPr lang="ru-RU" b="1" dirty="0"/>
              <a:t>говорить и (рас)сказать</a:t>
            </a:r>
            <a:r>
              <a:rPr lang="ru-RU" dirty="0"/>
              <a:t>, но и как </a:t>
            </a:r>
            <a:r>
              <a:rPr lang="ru-RU" b="1" dirty="0"/>
              <a:t>(про)молвить, повторить, заметить, отметить, утверждать, сообщать, высказываться, спросить, возразить, приказать, велеть </a:t>
            </a:r>
            <a:r>
              <a:rPr lang="ru-RU" dirty="0"/>
              <a:t>и пр.; ср.:</a:t>
            </a:r>
          </a:p>
          <a:p>
            <a:r>
              <a:rPr lang="ru-RU" dirty="0"/>
              <a:t>'</a:t>
            </a:r>
            <a:r>
              <a:rPr lang="en-US" dirty="0"/>
              <a:t>So what?' I </a:t>
            </a:r>
            <a:r>
              <a:rPr lang="en-US" b="1" dirty="0"/>
              <a:t>said</a:t>
            </a:r>
            <a:r>
              <a:rPr lang="en-US" dirty="0"/>
              <a:t>. (J. Salinger, The Catcher in the Rye, 6).</a:t>
            </a:r>
          </a:p>
          <a:p>
            <a:pPr marL="0" indent="0">
              <a:buNone/>
            </a:pPr>
            <a:r>
              <a:rPr lang="ru-RU" dirty="0"/>
              <a:t>Ну так что же? </a:t>
            </a:r>
            <a:r>
              <a:rPr lang="ru-RU" b="1" dirty="0"/>
              <a:t>спрашиваю</a:t>
            </a:r>
            <a:r>
              <a:rPr lang="ru-RU" dirty="0"/>
              <a:t> я.</a:t>
            </a:r>
          </a:p>
          <a:p>
            <a:r>
              <a:rPr lang="ru-RU" dirty="0"/>
              <a:t>'</a:t>
            </a:r>
            <a:r>
              <a:rPr lang="en-US" dirty="0"/>
              <a:t>Hello', I </a:t>
            </a:r>
            <a:r>
              <a:rPr lang="en-US" b="1" dirty="0"/>
              <a:t>said</a:t>
            </a:r>
            <a:r>
              <a:rPr lang="en-US" dirty="0"/>
              <a:t> when somebody answered the goddam phone, (ib., 20)</a:t>
            </a:r>
          </a:p>
          <a:p>
            <a:pPr marL="0" indent="0">
              <a:buNone/>
            </a:pPr>
            <a:r>
              <a:rPr lang="ru-RU" dirty="0"/>
              <a:t>Алло!— </a:t>
            </a:r>
            <a:r>
              <a:rPr lang="ru-RU" b="1" dirty="0"/>
              <a:t>крикнул</a:t>
            </a:r>
            <a:r>
              <a:rPr lang="ru-RU" dirty="0"/>
              <a:t> я, когда кто-то подошел к этому треклятому телефону.</a:t>
            </a:r>
          </a:p>
          <a:p>
            <a:r>
              <a:rPr lang="ru-RU" dirty="0"/>
              <a:t>Не </a:t>
            </a:r>
            <a:r>
              <a:rPr lang="en-US" b="1" dirty="0"/>
              <a:t>told</a:t>
            </a:r>
            <a:r>
              <a:rPr lang="en-US" dirty="0"/>
              <a:t> us we should always pray to God... (J. Salinger, The Catcher in the Rye, 3)</a:t>
            </a:r>
          </a:p>
          <a:p>
            <a:pPr marL="0" indent="0">
              <a:buNone/>
            </a:pPr>
            <a:r>
              <a:rPr lang="ru-RU" dirty="0"/>
              <a:t>И нам тоже </a:t>
            </a:r>
            <a:r>
              <a:rPr lang="ru-RU" b="1" dirty="0"/>
              <a:t>советовал</a:t>
            </a:r>
            <a:r>
              <a:rPr lang="ru-RU" dirty="0"/>
              <a:t> всегда молиться богу...</a:t>
            </a:r>
          </a:p>
          <a:p>
            <a:r>
              <a:rPr lang="ru-RU" dirty="0"/>
              <a:t>Не </a:t>
            </a:r>
            <a:r>
              <a:rPr lang="en-US" b="1" dirty="0"/>
              <a:t>told</a:t>
            </a:r>
            <a:r>
              <a:rPr lang="en-US" dirty="0"/>
              <a:t> me to come right over, if I felt like it. (ib., 23)</a:t>
            </a:r>
          </a:p>
          <a:p>
            <a:pPr marL="0" indent="0">
              <a:buNone/>
            </a:pPr>
            <a:r>
              <a:rPr lang="ru-RU" b="1" dirty="0"/>
              <a:t>Велел</a:t>
            </a:r>
            <a:r>
              <a:rPr lang="ru-RU" dirty="0"/>
              <a:t> хоть сейчас приходить, если надо.</a:t>
            </a:r>
          </a:p>
          <a:p>
            <a:r>
              <a:rPr lang="ru-RU" dirty="0"/>
              <a:t>'</a:t>
            </a:r>
            <a:r>
              <a:rPr lang="en-US" dirty="0"/>
              <a:t>Thanks for </a:t>
            </a:r>
            <a:r>
              <a:rPr lang="en-US" b="1" dirty="0"/>
              <a:t>telling</a:t>
            </a:r>
            <a:r>
              <a:rPr lang="en-US" dirty="0"/>
              <a:t> me, ' I said, (ib., 23)</a:t>
            </a:r>
          </a:p>
          <a:p>
            <a:pPr marL="0" indent="0">
              <a:buNone/>
            </a:pPr>
            <a:r>
              <a:rPr lang="ru-RU" dirty="0"/>
              <a:t>Спасибо, что </a:t>
            </a:r>
            <a:r>
              <a:rPr lang="ru-RU" b="1" dirty="0"/>
              <a:t>предупредила</a:t>
            </a:r>
            <a:r>
              <a:rPr lang="ru-RU" dirty="0"/>
              <a:t>! — говорю.</a:t>
            </a:r>
          </a:p>
          <a:p>
            <a:endParaRPr lang="ru-RU" dirty="0"/>
          </a:p>
        </p:txBody>
      </p:sp>
    </p:spTree>
    <p:extLst>
      <p:ext uri="{BB962C8B-B14F-4D97-AF65-F5344CB8AC3E}">
        <p14:creationId xmlns:p14="http://schemas.microsoft.com/office/powerpoint/2010/main" val="189872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538F60C3-13C7-A7BC-806B-96220CA12573}"/>
              </a:ext>
            </a:extLst>
          </p:cNvPr>
          <p:cNvSpPr>
            <a:spLocks noGrp="1"/>
          </p:cNvSpPr>
          <p:nvPr>
            <p:ph type="body" sz="quarter" idx="13"/>
          </p:nvPr>
        </p:nvSpPr>
        <p:spPr>
          <a:xfrm>
            <a:off x="520700" y="836712"/>
            <a:ext cx="11263313" cy="5583138"/>
          </a:xfrm>
        </p:spPr>
        <p:txBody>
          <a:bodyPr>
            <a:normAutofit/>
          </a:bodyPr>
          <a:lstStyle/>
          <a:p>
            <a:r>
              <a:rPr lang="en-US" sz="2400" dirty="0"/>
              <a:t>Dinny waited in a corridor which smelled of </a:t>
            </a:r>
            <a:r>
              <a:rPr lang="en-US" sz="2400" b="1" dirty="0"/>
              <a:t>disinfectant</a:t>
            </a:r>
            <a:r>
              <a:rPr lang="en-US" sz="2400" dirty="0"/>
              <a:t>. (J. Galsworthy, End of Chapter)</a:t>
            </a:r>
          </a:p>
          <a:p>
            <a:pPr marL="0" indent="0">
              <a:buNone/>
            </a:pPr>
            <a:r>
              <a:rPr lang="ru-RU" sz="2400" dirty="0" err="1"/>
              <a:t>Динни</a:t>
            </a:r>
            <a:r>
              <a:rPr lang="ru-RU" sz="2400" dirty="0"/>
              <a:t> ожидала ее в коридоре, пропахшем </a:t>
            </a:r>
            <a:r>
              <a:rPr lang="ru-RU" sz="2400" b="1" dirty="0"/>
              <a:t>карболкой</a:t>
            </a:r>
            <a:r>
              <a:rPr lang="ru-RU" sz="2400" dirty="0"/>
              <a:t>. (пер. Ю. Корнеева и П. Майковой)</a:t>
            </a:r>
          </a:p>
          <a:p>
            <a:pPr marL="0" indent="0">
              <a:buNone/>
            </a:pPr>
            <a:endParaRPr lang="ru-RU" sz="2400" dirty="0"/>
          </a:p>
          <a:p>
            <a:pPr marL="0" indent="0">
              <a:buNone/>
            </a:pPr>
            <a:r>
              <a:rPr lang="ru-RU" sz="2400" dirty="0"/>
              <a:t>Не </a:t>
            </a:r>
            <a:r>
              <a:rPr lang="en-US" sz="2400" dirty="0"/>
              <a:t>is at school — </a:t>
            </a:r>
            <a:r>
              <a:rPr lang="ru-RU" sz="2400" dirty="0"/>
              <a:t>Он учится в школе; </a:t>
            </a:r>
            <a:endParaRPr lang="en-US" sz="2400" dirty="0"/>
          </a:p>
          <a:p>
            <a:pPr marL="0" indent="0">
              <a:buNone/>
            </a:pPr>
            <a:r>
              <a:rPr lang="ru-RU" sz="2400" dirty="0"/>
              <a:t>Не </a:t>
            </a:r>
            <a:r>
              <a:rPr lang="en-US" sz="2400" dirty="0"/>
              <a:t>is in the Army — </a:t>
            </a:r>
            <a:r>
              <a:rPr lang="ru-RU" sz="2400" dirty="0"/>
              <a:t>Он служит в армии; </a:t>
            </a:r>
            <a:endParaRPr lang="en-US" sz="2400" dirty="0"/>
          </a:p>
          <a:p>
            <a:pPr marL="0" indent="0">
              <a:buNone/>
            </a:pPr>
            <a:r>
              <a:rPr lang="ru-RU" sz="2400" dirty="0"/>
              <a:t>Не </a:t>
            </a:r>
            <a:r>
              <a:rPr lang="en-US" sz="2400" dirty="0"/>
              <a:t>was at the ceremony — </a:t>
            </a:r>
            <a:r>
              <a:rPr lang="ru-RU" sz="2400" dirty="0"/>
              <a:t>Он присутствовал на церемонии; </a:t>
            </a:r>
            <a:endParaRPr lang="en-US" sz="2400" dirty="0"/>
          </a:p>
          <a:p>
            <a:pPr marL="0" indent="0">
              <a:buNone/>
            </a:pPr>
            <a:r>
              <a:rPr lang="en-US" sz="2400" dirty="0"/>
              <a:t>The concert was on Sunday — </a:t>
            </a:r>
            <a:r>
              <a:rPr lang="ru-RU" sz="2400" dirty="0"/>
              <a:t>Концерт состоялся в воскресенье; </a:t>
            </a:r>
            <a:endParaRPr lang="en-US" sz="2400" dirty="0"/>
          </a:p>
          <a:p>
            <a:pPr marL="0" indent="0">
              <a:buNone/>
            </a:pPr>
            <a:r>
              <a:rPr lang="en-US" sz="2400" dirty="0"/>
              <a:t>The book is on the table — </a:t>
            </a:r>
            <a:r>
              <a:rPr lang="ru-RU" sz="2400" dirty="0"/>
              <a:t>Книга лежит на столе; </a:t>
            </a:r>
            <a:endParaRPr lang="en-US" sz="2400" dirty="0"/>
          </a:p>
          <a:p>
            <a:pPr marL="0" indent="0">
              <a:buNone/>
            </a:pPr>
            <a:r>
              <a:rPr lang="en-US" sz="2400" dirty="0"/>
              <a:t>The picture is on the wall — </a:t>
            </a:r>
            <a:r>
              <a:rPr lang="ru-RU" sz="2400" dirty="0"/>
              <a:t>Картина висит на стене</a:t>
            </a:r>
          </a:p>
          <a:p>
            <a:endParaRPr lang="ru-RU" sz="2400" dirty="0"/>
          </a:p>
        </p:txBody>
      </p:sp>
    </p:spTree>
    <p:extLst>
      <p:ext uri="{BB962C8B-B14F-4D97-AF65-F5344CB8AC3E}">
        <p14:creationId xmlns:p14="http://schemas.microsoft.com/office/powerpoint/2010/main" val="358841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1AA681-A57F-4BAF-898D-3EB20031B3A2}"/>
              </a:ext>
            </a:extLst>
          </p:cNvPr>
          <p:cNvSpPr>
            <a:spLocks noGrp="1"/>
          </p:cNvSpPr>
          <p:nvPr>
            <p:ph type="title"/>
          </p:nvPr>
        </p:nvSpPr>
        <p:spPr/>
        <p:txBody>
          <a:bodyPr/>
          <a:lstStyle/>
          <a:p>
            <a:r>
              <a:rPr lang="ru-RU" dirty="0"/>
              <a:t>Генерализация</a:t>
            </a:r>
          </a:p>
        </p:txBody>
      </p:sp>
      <p:sp>
        <p:nvSpPr>
          <p:cNvPr id="3" name="Текст 2">
            <a:extLst>
              <a:ext uri="{FF2B5EF4-FFF2-40B4-BE49-F238E27FC236}">
                <a16:creationId xmlns:a16="http://schemas.microsoft.com/office/drawing/2014/main" id="{86F434CC-7A86-496A-9E27-B63D04A4EA87}"/>
              </a:ext>
            </a:extLst>
          </p:cNvPr>
          <p:cNvSpPr>
            <a:spLocks noGrp="1"/>
          </p:cNvSpPr>
          <p:nvPr>
            <p:ph type="body" sz="quarter" idx="13"/>
          </p:nvPr>
        </p:nvSpPr>
        <p:spPr/>
        <p:txBody>
          <a:bodyPr>
            <a:normAutofit/>
          </a:bodyPr>
          <a:lstStyle/>
          <a:p>
            <a:pPr marL="0" indent="0">
              <a:buNone/>
            </a:pPr>
            <a:r>
              <a:rPr lang="ru-RU" sz="2400" dirty="0"/>
              <a:t>Способ перевода, при котором частное, видовое понятие заменяется общим, родовым (</a:t>
            </a:r>
            <a:r>
              <a:rPr lang="ru-RU" sz="2400" dirty="0" err="1"/>
              <a:t>гиперонимом</a:t>
            </a:r>
            <a:r>
              <a:rPr lang="ru-RU" sz="2400" dirty="0"/>
              <a:t>). То есть, генерализация является приемом перевода противоположным конкретизации.</a:t>
            </a:r>
          </a:p>
          <a:p>
            <a:pPr marL="0" indent="0">
              <a:buNone/>
            </a:pPr>
            <a:endParaRPr lang="ru-RU" sz="2400" dirty="0"/>
          </a:p>
          <a:p>
            <a:pPr marL="0" indent="0">
              <a:buNone/>
            </a:pPr>
            <a:r>
              <a:rPr lang="en-US" sz="2400" dirty="0"/>
              <a:t>The </a:t>
            </a:r>
            <a:r>
              <a:rPr lang="en-US" sz="2400" b="1" dirty="0"/>
              <a:t>Incas</a:t>
            </a:r>
            <a:r>
              <a:rPr lang="en-US" sz="2400" dirty="0"/>
              <a:t> settled in reservations and forgot about free life. – </a:t>
            </a:r>
            <a:r>
              <a:rPr lang="en-US" sz="2400" b="1" dirty="0" err="1"/>
              <a:t>Индейцы</a:t>
            </a:r>
            <a:r>
              <a:rPr lang="ru-RU" sz="2400" dirty="0"/>
              <a:t> </a:t>
            </a:r>
            <a:r>
              <a:rPr lang="en-US" sz="2400" dirty="0" err="1"/>
              <a:t>поселились</a:t>
            </a:r>
            <a:r>
              <a:rPr lang="en-US" sz="2400" dirty="0"/>
              <a:t> в </a:t>
            </a:r>
            <a:r>
              <a:rPr lang="en-US" sz="2400" dirty="0" err="1"/>
              <a:t>резервациях</a:t>
            </a:r>
            <a:r>
              <a:rPr lang="en-US" sz="2400" dirty="0"/>
              <a:t>, </a:t>
            </a:r>
            <a:r>
              <a:rPr lang="en-US" sz="2400" dirty="0" err="1"/>
              <a:t>забыв</a:t>
            </a:r>
            <a:r>
              <a:rPr lang="en-US" sz="2400" dirty="0"/>
              <a:t> о </a:t>
            </a:r>
            <a:r>
              <a:rPr lang="en-US" sz="2400" dirty="0" err="1"/>
              <a:t>вольной</a:t>
            </a:r>
            <a:r>
              <a:rPr lang="en-US" sz="2400" dirty="0"/>
              <a:t> </a:t>
            </a:r>
            <a:r>
              <a:rPr lang="en-US" sz="2400" dirty="0" err="1"/>
              <a:t>жизни</a:t>
            </a:r>
            <a:r>
              <a:rPr lang="en-US" sz="2400" dirty="0"/>
              <a:t>.</a:t>
            </a:r>
          </a:p>
          <a:p>
            <a:pPr marL="0" indent="0">
              <a:buNone/>
            </a:pPr>
            <a:r>
              <a:rPr lang="en-US" sz="2400" b="1" dirty="0" err="1"/>
              <a:t>Не</a:t>
            </a:r>
            <a:r>
              <a:rPr lang="en-US" sz="2400" b="1" dirty="0"/>
              <a:t> comes over and visits me </a:t>
            </a:r>
            <a:r>
              <a:rPr lang="en-US" sz="2400" dirty="0"/>
              <a:t>practically </a:t>
            </a:r>
            <a:r>
              <a:rPr lang="en-US" sz="2400" b="1" dirty="0"/>
              <a:t>every weekend</a:t>
            </a:r>
            <a:r>
              <a:rPr lang="en-US" sz="2400" dirty="0"/>
              <a:t>. – </a:t>
            </a:r>
            <a:r>
              <a:rPr lang="en-US" sz="2400" b="1" dirty="0" err="1"/>
              <a:t>Мы</a:t>
            </a:r>
            <a:r>
              <a:rPr lang="en-US" sz="2400" b="1" dirty="0"/>
              <a:t> </a:t>
            </a:r>
            <a:r>
              <a:rPr lang="en-US" sz="2400" b="1" dirty="0" err="1"/>
              <a:t>видимся</a:t>
            </a:r>
            <a:r>
              <a:rPr lang="en-US" sz="2400" b="1" dirty="0"/>
              <a:t> </a:t>
            </a:r>
            <a:r>
              <a:rPr lang="en-US" sz="2400" dirty="0" err="1"/>
              <a:t>почти</a:t>
            </a:r>
            <a:r>
              <a:rPr lang="en-US" sz="2400" dirty="0"/>
              <a:t> </a:t>
            </a:r>
            <a:r>
              <a:rPr lang="en-US" sz="2400" b="1" dirty="0" err="1"/>
              <a:t>каждую</a:t>
            </a:r>
            <a:r>
              <a:rPr lang="en-US" sz="2400" b="1" dirty="0"/>
              <a:t> </a:t>
            </a:r>
            <a:r>
              <a:rPr lang="en-US" sz="2400" b="1" dirty="0" err="1"/>
              <a:t>неделю</a:t>
            </a:r>
            <a:r>
              <a:rPr lang="en-US" sz="2400" dirty="0"/>
              <a:t>.</a:t>
            </a:r>
          </a:p>
          <a:p>
            <a:pPr marL="0" indent="0">
              <a:buNone/>
            </a:pPr>
            <a:r>
              <a:rPr lang="en-US" sz="2400" dirty="0"/>
              <a:t>A cow-eyed girl entered the room. </a:t>
            </a:r>
            <a:r>
              <a:rPr lang="ru-RU" sz="2400" dirty="0"/>
              <a:t>(девица с коровьими глазами? Волоокая красавица? Девушка с большими глазами?)</a:t>
            </a:r>
          </a:p>
          <a:p>
            <a:pPr marL="0" indent="0">
              <a:buNone/>
            </a:pPr>
            <a:endParaRPr lang="en-US" sz="2400" dirty="0"/>
          </a:p>
          <a:p>
            <a:pPr marL="0" indent="0">
              <a:buNone/>
            </a:pPr>
            <a:endParaRPr lang="ru-RU" sz="2400" dirty="0"/>
          </a:p>
        </p:txBody>
      </p:sp>
    </p:spTree>
    <p:extLst>
      <p:ext uri="{BB962C8B-B14F-4D97-AF65-F5344CB8AC3E}">
        <p14:creationId xmlns:p14="http://schemas.microsoft.com/office/powerpoint/2010/main" val="208676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99DB7-67D1-447F-914F-642272A02B7D}"/>
              </a:ext>
            </a:extLst>
          </p:cNvPr>
          <p:cNvSpPr>
            <a:spLocks noGrp="1"/>
          </p:cNvSpPr>
          <p:nvPr>
            <p:ph type="title"/>
          </p:nvPr>
        </p:nvSpPr>
        <p:spPr/>
        <p:txBody>
          <a:bodyPr/>
          <a:lstStyle/>
          <a:p>
            <a:r>
              <a:rPr lang="ru-RU" dirty="0"/>
              <a:t>Смысловое развитие, модуляция</a:t>
            </a:r>
          </a:p>
        </p:txBody>
      </p:sp>
      <p:sp>
        <p:nvSpPr>
          <p:cNvPr id="3" name="Текст 2">
            <a:extLst>
              <a:ext uri="{FF2B5EF4-FFF2-40B4-BE49-F238E27FC236}">
                <a16:creationId xmlns:a16="http://schemas.microsoft.com/office/drawing/2014/main" id="{9A8FE219-933C-456F-A44A-4A867A691B0D}"/>
              </a:ext>
            </a:extLst>
          </p:cNvPr>
          <p:cNvSpPr>
            <a:spLocks noGrp="1"/>
          </p:cNvSpPr>
          <p:nvPr>
            <p:ph type="body" sz="quarter" idx="13"/>
          </p:nvPr>
        </p:nvSpPr>
        <p:spPr/>
        <p:txBody>
          <a:bodyPr>
            <a:normAutofit lnSpcReduction="10000"/>
          </a:bodyPr>
          <a:lstStyle/>
          <a:p>
            <a:pPr marL="0" indent="0">
              <a:buNone/>
            </a:pPr>
            <a:r>
              <a:rPr lang="ru-RU" sz="2400" dirty="0"/>
              <a:t>Приём, при котором перевод слова, словосочетания, предложения осуществляется с опорой на контекст, а не на словарные соответствия. Смысловое развитие заключается в замене словарного соответствия при переводе контекстуальным, логически связанным со словарным соответствием. </a:t>
            </a:r>
          </a:p>
          <a:p>
            <a:pPr marL="0" indent="0">
              <a:buNone/>
            </a:pPr>
            <a:r>
              <a:rPr lang="ru-RU" sz="2400" dirty="0"/>
              <a:t>В этом случае отказ от «прямого» перевода может быть вынужденным или зависеть от выбора переводчика. </a:t>
            </a:r>
          </a:p>
          <a:p>
            <a:pPr marL="0" indent="0">
              <a:buNone/>
            </a:pPr>
            <a:r>
              <a:rPr lang="ru-RU" sz="2400" dirty="0" err="1"/>
              <a:t>How</a:t>
            </a:r>
            <a:r>
              <a:rPr lang="ru-RU" sz="2400" dirty="0"/>
              <a:t> </a:t>
            </a:r>
            <a:r>
              <a:rPr lang="ru-RU" sz="2400" dirty="0" err="1"/>
              <a:t>do</a:t>
            </a:r>
            <a:r>
              <a:rPr lang="ru-RU" sz="2400" dirty="0"/>
              <a:t> </a:t>
            </a:r>
            <a:r>
              <a:rPr lang="ru-RU" sz="2400" dirty="0" err="1"/>
              <a:t>you</a:t>
            </a:r>
            <a:r>
              <a:rPr lang="ru-RU" sz="2400" dirty="0"/>
              <a:t> </a:t>
            </a:r>
            <a:r>
              <a:rPr lang="ru-RU" sz="2400" dirty="0" err="1"/>
              <a:t>do</a:t>
            </a:r>
            <a:r>
              <a:rPr lang="ru-RU" sz="2400" dirty="0"/>
              <a:t>? – Здравствуйте; </a:t>
            </a:r>
            <a:r>
              <a:rPr lang="ru-RU" sz="2400" dirty="0" err="1"/>
              <a:t>Forget</a:t>
            </a:r>
            <a:r>
              <a:rPr lang="ru-RU" sz="2400" dirty="0"/>
              <a:t> </a:t>
            </a:r>
            <a:r>
              <a:rPr lang="ru-RU" sz="2400" dirty="0" err="1"/>
              <a:t>it</a:t>
            </a:r>
            <a:r>
              <a:rPr lang="ru-RU" sz="2400" dirty="0"/>
              <a:t>. – Не стоит говорить об этом; </a:t>
            </a:r>
            <a:r>
              <a:rPr lang="ru-RU" sz="2400" dirty="0" err="1"/>
              <a:t>Shut</a:t>
            </a:r>
            <a:r>
              <a:rPr lang="ru-RU" sz="2400" dirty="0"/>
              <a:t> </a:t>
            </a:r>
            <a:r>
              <a:rPr lang="ru-RU" sz="2400" dirty="0" err="1"/>
              <a:t>up</a:t>
            </a:r>
            <a:r>
              <a:rPr lang="ru-RU" sz="2400" dirty="0"/>
              <a:t>! – Заткнись!</a:t>
            </a:r>
          </a:p>
          <a:p>
            <a:pPr marL="0" indent="0">
              <a:buNone/>
            </a:pPr>
            <a:r>
              <a:rPr lang="ru-RU" sz="2400" dirty="0" err="1"/>
              <a:t>He</a:t>
            </a:r>
            <a:r>
              <a:rPr lang="ru-RU" sz="2400" dirty="0"/>
              <a:t> </a:t>
            </a:r>
            <a:r>
              <a:rPr lang="ru-RU" sz="2400" dirty="0" err="1"/>
              <a:t>would</a:t>
            </a:r>
            <a:r>
              <a:rPr lang="ru-RU" sz="2400" dirty="0"/>
              <a:t> </a:t>
            </a:r>
            <a:r>
              <a:rPr lang="ru-RU" sz="2400" dirty="0" err="1"/>
              <a:t>cheer</a:t>
            </a:r>
            <a:r>
              <a:rPr lang="ru-RU" sz="2400" dirty="0"/>
              <a:t> </a:t>
            </a:r>
            <a:r>
              <a:rPr lang="ru-RU" sz="2400" dirty="0" err="1"/>
              <a:t>up</a:t>
            </a:r>
            <a:r>
              <a:rPr lang="ru-RU" sz="2400" dirty="0"/>
              <a:t> </a:t>
            </a:r>
            <a:r>
              <a:rPr lang="ru-RU" sz="2400" dirty="0" err="1"/>
              <a:t>some</a:t>
            </a:r>
            <a:r>
              <a:rPr lang="ru-RU" sz="2400" dirty="0"/>
              <a:t> </a:t>
            </a:r>
            <a:r>
              <a:rPr lang="ru-RU" sz="2400" dirty="0" err="1"/>
              <a:t>how</a:t>
            </a:r>
            <a:r>
              <a:rPr lang="ru-RU" sz="2400" dirty="0"/>
              <a:t>, </a:t>
            </a:r>
            <a:r>
              <a:rPr lang="ru-RU" sz="2400" dirty="0" err="1"/>
              <a:t>begin</a:t>
            </a:r>
            <a:r>
              <a:rPr lang="ru-RU" sz="2400" dirty="0"/>
              <a:t> </a:t>
            </a:r>
            <a:r>
              <a:rPr lang="ru-RU" sz="2400" dirty="0" err="1"/>
              <a:t>to</a:t>
            </a:r>
            <a:r>
              <a:rPr lang="ru-RU" sz="2400" dirty="0"/>
              <a:t> </a:t>
            </a:r>
            <a:r>
              <a:rPr lang="ru-RU" sz="2400" dirty="0" err="1"/>
              <a:t>laugh</a:t>
            </a:r>
            <a:r>
              <a:rPr lang="ru-RU" sz="2400" dirty="0"/>
              <a:t> </a:t>
            </a:r>
            <a:r>
              <a:rPr lang="ru-RU" sz="2400" dirty="0" err="1"/>
              <a:t>again</a:t>
            </a:r>
            <a:r>
              <a:rPr lang="ru-RU" sz="2400" dirty="0"/>
              <a:t> </a:t>
            </a:r>
            <a:r>
              <a:rPr lang="ru-RU" sz="2400" b="1" dirty="0" err="1"/>
              <a:t>before</a:t>
            </a:r>
            <a:r>
              <a:rPr lang="ru-RU" sz="2400" b="1" dirty="0"/>
              <a:t> </a:t>
            </a:r>
            <a:r>
              <a:rPr lang="ru-RU" sz="2400" b="1" dirty="0" err="1"/>
              <a:t>his</a:t>
            </a:r>
            <a:r>
              <a:rPr lang="ru-RU" sz="2400" b="1" dirty="0"/>
              <a:t> </a:t>
            </a:r>
            <a:r>
              <a:rPr lang="ru-RU" sz="2400" b="1" dirty="0" err="1"/>
              <a:t>eyes</a:t>
            </a:r>
            <a:r>
              <a:rPr lang="ru-RU" sz="2400" b="1" dirty="0"/>
              <a:t> </a:t>
            </a:r>
            <a:r>
              <a:rPr lang="ru-RU" sz="2400" b="1" dirty="0" err="1"/>
              <a:t>were</a:t>
            </a:r>
            <a:r>
              <a:rPr lang="ru-RU" sz="2400" b="1" dirty="0"/>
              <a:t> </a:t>
            </a:r>
            <a:r>
              <a:rPr lang="ru-RU" sz="2400" b="1" dirty="0" err="1"/>
              <a:t>dry</a:t>
            </a:r>
            <a:r>
              <a:rPr lang="ru-RU" sz="2400" dirty="0"/>
              <a:t>. – Он снова приободрялся, начинал смеяться, хотя глаза его еще были полны слез («прямой перевод» – прежде чем у него высыхали глаза.)</a:t>
            </a:r>
          </a:p>
        </p:txBody>
      </p:sp>
    </p:spTree>
    <p:extLst>
      <p:ext uri="{BB962C8B-B14F-4D97-AF65-F5344CB8AC3E}">
        <p14:creationId xmlns:p14="http://schemas.microsoft.com/office/powerpoint/2010/main" val="3492701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CBBBE4-D1FF-46F1-A7B8-36E2594ED819}"/>
              </a:ext>
            </a:extLst>
          </p:cNvPr>
          <p:cNvSpPr>
            <a:spLocks noGrp="1"/>
          </p:cNvSpPr>
          <p:nvPr>
            <p:ph type="title"/>
          </p:nvPr>
        </p:nvSpPr>
        <p:spPr/>
        <p:txBody>
          <a:bodyPr/>
          <a:lstStyle/>
          <a:p>
            <a:r>
              <a:rPr lang="ru-RU" dirty="0"/>
              <a:t>Антонимический перевод</a:t>
            </a:r>
          </a:p>
        </p:txBody>
      </p:sp>
      <p:sp>
        <p:nvSpPr>
          <p:cNvPr id="3" name="Текст 2">
            <a:extLst>
              <a:ext uri="{FF2B5EF4-FFF2-40B4-BE49-F238E27FC236}">
                <a16:creationId xmlns:a16="http://schemas.microsoft.com/office/drawing/2014/main" id="{7BED7884-E77D-4232-94FB-9DF6D5460187}"/>
              </a:ext>
            </a:extLst>
          </p:cNvPr>
          <p:cNvSpPr>
            <a:spLocks noGrp="1"/>
          </p:cNvSpPr>
          <p:nvPr>
            <p:ph type="body" sz="quarter" idx="13"/>
          </p:nvPr>
        </p:nvSpPr>
        <p:spPr/>
        <p:txBody>
          <a:bodyPr>
            <a:normAutofit/>
          </a:bodyPr>
          <a:lstStyle/>
          <a:p>
            <a:pPr marL="0" indent="0">
              <a:buNone/>
            </a:pPr>
            <a:r>
              <a:rPr lang="ru-RU" sz="2400" dirty="0"/>
              <a:t>Этот прием сопровождается заменой лексической единицы исходного языка на единицу языка перевода с противоположным значением либо словосочетаниями, выражающими противоположную мысль.</a:t>
            </a:r>
          </a:p>
          <a:p>
            <a:pPr marL="0" indent="0">
              <a:buNone/>
            </a:pPr>
            <a:r>
              <a:rPr lang="ru-RU" sz="2400" b="1" dirty="0" err="1"/>
              <a:t>Nothing</a:t>
            </a:r>
            <a:r>
              <a:rPr lang="ru-RU" sz="2400" b="1" dirty="0"/>
              <a:t> </a:t>
            </a:r>
            <a:r>
              <a:rPr lang="ru-RU" sz="2400" b="1" dirty="0" err="1"/>
              <a:t>changed</a:t>
            </a:r>
            <a:r>
              <a:rPr lang="ru-RU" sz="2400" b="1" dirty="0"/>
              <a:t> </a:t>
            </a:r>
            <a:r>
              <a:rPr lang="ru-RU" sz="2400" dirty="0" err="1"/>
              <a:t>in</a:t>
            </a:r>
            <a:r>
              <a:rPr lang="ru-RU" sz="2400" dirty="0"/>
              <a:t> </a:t>
            </a:r>
            <a:r>
              <a:rPr lang="ru-RU" sz="2400" dirty="0" err="1"/>
              <a:t>my</a:t>
            </a:r>
            <a:r>
              <a:rPr lang="ru-RU" sz="2400" dirty="0"/>
              <a:t> </a:t>
            </a:r>
            <a:r>
              <a:rPr lang="ru-RU" sz="2400" dirty="0" err="1"/>
              <a:t>home</a:t>
            </a:r>
            <a:r>
              <a:rPr lang="ru-RU" sz="2400" dirty="0"/>
              <a:t> </a:t>
            </a:r>
            <a:r>
              <a:rPr lang="ru-RU" sz="2400" dirty="0" err="1"/>
              <a:t>town</a:t>
            </a:r>
            <a:r>
              <a:rPr lang="ru-RU" sz="2400" dirty="0"/>
              <a:t>. </a:t>
            </a:r>
            <a:r>
              <a:rPr lang="ru-RU" sz="2400" dirty="0" err="1"/>
              <a:t>Rien</a:t>
            </a:r>
            <a:r>
              <a:rPr lang="ru-RU" sz="2400" dirty="0"/>
              <a:t> </a:t>
            </a:r>
            <a:r>
              <a:rPr lang="ru-RU" sz="2400" dirty="0" err="1"/>
              <a:t>n’a</a:t>
            </a:r>
            <a:r>
              <a:rPr lang="ru-RU" sz="2400" dirty="0"/>
              <a:t> </a:t>
            </a:r>
            <a:r>
              <a:rPr lang="ru-RU" sz="2400" dirty="0" err="1"/>
              <a:t>changé</a:t>
            </a:r>
            <a:r>
              <a:rPr lang="ru-RU" sz="2400" dirty="0"/>
              <a:t> </a:t>
            </a:r>
            <a:r>
              <a:rPr lang="ru-RU" sz="2400" dirty="0" err="1"/>
              <a:t>dans</a:t>
            </a:r>
            <a:r>
              <a:rPr lang="ru-RU" sz="2400" dirty="0"/>
              <a:t> </a:t>
            </a:r>
            <a:r>
              <a:rPr lang="ru-RU" sz="2400" dirty="0" err="1"/>
              <a:t>ma</a:t>
            </a:r>
            <a:r>
              <a:rPr lang="ru-RU" sz="2400" dirty="0"/>
              <a:t> </a:t>
            </a:r>
            <a:r>
              <a:rPr lang="ru-RU" sz="2400" dirty="0" err="1"/>
              <a:t>ville</a:t>
            </a:r>
            <a:r>
              <a:rPr lang="ru-RU" sz="2400" dirty="0"/>
              <a:t> </a:t>
            </a:r>
            <a:r>
              <a:rPr lang="ru-RU" sz="2400" dirty="0" err="1"/>
              <a:t>natale</a:t>
            </a:r>
            <a:r>
              <a:rPr lang="ru-RU" sz="2400" dirty="0"/>
              <a:t>. – </a:t>
            </a:r>
            <a:r>
              <a:rPr lang="ru-RU" sz="2400" b="1" dirty="0"/>
              <a:t>Все осталось по-прежнему</a:t>
            </a:r>
            <a:r>
              <a:rPr lang="ru-RU" sz="2400" dirty="0"/>
              <a:t> в моем родном городе. </a:t>
            </a:r>
          </a:p>
          <a:p>
            <a:pPr marL="0" indent="0">
              <a:buNone/>
            </a:pPr>
            <a:r>
              <a:rPr lang="en-US" sz="2400" dirty="0"/>
              <a:t>I'm not kidding. – Я </a:t>
            </a:r>
            <a:r>
              <a:rPr lang="en-US" sz="2400" dirty="0" err="1"/>
              <a:t>вам</a:t>
            </a:r>
            <a:r>
              <a:rPr lang="en-US" sz="2400" dirty="0"/>
              <a:t> </a:t>
            </a:r>
            <a:r>
              <a:rPr lang="en-US" sz="2400" dirty="0" err="1"/>
              <a:t>серьезно</a:t>
            </a:r>
            <a:r>
              <a:rPr lang="en-US" sz="2400" dirty="0"/>
              <a:t> </a:t>
            </a:r>
            <a:r>
              <a:rPr lang="en-US" sz="2400" dirty="0" err="1"/>
              <a:t>говорю</a:t>
            </a:r>
            <a:r>
              <a:rPr lang="en-US" sz="2400" dirty="0"/>
              <a:t>; </a:t>
            </a:r>
            <a:endParaRPr lang="ru-RU" sz="2400" dirty="0"/>
          </a:p>
          <a:p>
            <a:pPr marL="0" indent="0">
              <a:buNone/>
            </a:pPr>
            <a:r>
              <a:rPr lang="en-US" sz="2400" dirty="0"/>
              <a:t>He didn't say anything. – </a:t>
            </a:r>
            <a:r>
              <a:rPr lang="en-US" sz="2400" dirty="0" err="1"/>
              <a:t>Он</a:t>
            </a:r>
            <a:r>
              <a:rPr lang="en-US" sz="2400" dirty="0"/>
              <a:t> </a:t>
            </a:r>
            <a:r>
              <a:rPr lang="en-US" sz="2400" dirty="0" err="1"/>
              <a:t>промолчал</a:t>
            </a:r>
            <a:r>
              <a:rPr lang="ru-RU" sz="2400" dirty="0"/>
              <a:t>.</a:t>
            </a:r>
          </a:p>
        </p:txBody>
      </p:sp>
    </p:spTree>
    <p:extLst>
      <p:ext uri="{BB962C8B-B14F-4D97-AF65-F5344CB8AC3E}">
        <p14:creationId xmlns:p14="http://schemas.microsoft.com/office/powerpoint/2010/main" val="255024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EB819F-7C48-441D-AC63-6EA590A85628}"/>
              </a:ext>
            </a:extLst>
          </p:cNvPr>
          <p:cNvSpPr>
            <a:spLocks noGrp="1"/>
          </p:cNvSpPr>
          <p:nvPr>
            <p:ph type="title"/>
          </p:nvPr>
        </p:nvSpPr>
        <p:spPr/>
        <p:txBody>
          <a:bodyPr/>
          <a:lstStyle/>
          <a:p>
            <a:r>
              <a:rPr lang="ru-RU" dirty="0"/>
              <a:t>Экспликация, или описательный перевод</a:t>
            </a:r>
          </a:p>
        </p:txBody>
      </p:sp>
      <p:sp>
        <p:nvSpPr>
          <p:cNvPr id="3" name="Текст 2">
            <a:extLst>
              <a:ext uri="{FF2B5EF4-FFF2-40B4-BE49-F238E27FC236}">
                <a16:creationId xmlns:a16="http://schemas.microsoft.com/office/drawing/2014/main" id="{F6B26B41-EA30-44D9-BF6D-6277B09E4079}"/>
              </a:ext>
            </a:extLst>
          </p:cNvPr>
          <p:cNvSpPr>
            <a:spLocks noGrp="1"/>
          </p:cNvSpPr>
          <p:nvPr>
            <p:ph type="body" sz="quarter" idx="13"/>
          </p:nvPr>
        </p:nvSpPr>
        <p:spPr/>
        <p:txBody>
          <a:bodyPr>
            <a:normAutofit lnSpcReduction="10000"/>
          </a:bodyPr>
          <a:lstStyle/>
          <a:p>
            <a:pPr marL="0" indent="0">
              <a:buNone/>
            </a:pPr>
            <a:r>
              <a:rPr lang="ru-RU" sz="2400" dirty="0"/>
              <a:t>Прием лексико-грамматической трансформации, когда переводимая лексическая единица заменяется эквивалентом (чаще всего словосочетанием) с эксплицирующим значением (наиболее полное определение или объяснение, которое может быть передано на языке перевода). Считается, что с помощью экспликации удобнее всего переводить </a:t>
            </a:r>
            <a:r>
              <a:rPr lang="ru-RU" sz="2400" dirty="0" err="1"/>
              <a:t>безэквивалентную</a:t>
            </a:r>
            <a:r>
              <a:rPr lang="ru-RU" sz="2400" dirty="0"/>
              <a:t> лексику и плохо поддающиеся передаче на другой язык реалии:</a:t>
            </a:r>
          </a:p>
          <a:p>
            <a:pPr marL="0" indent="0">
              <a:buNone/>
            </a:pPr>
            <a:r>
              <a:rPr lang="ru-RU" sz="2400" dirty="0" err="1"/>
              <a:t>whistle-stop</a:t>
            </a:r>
            <a:r>
              <a:rPr lang="ru-RU" sz="2400" dirty="0"/>
              <a:t> </a:t>
            </a:r>
            <a:r>
              <a:rPr lang="ru-RU" sz="2400" dirty="0" err="1"/>
              <a:t>speech</a:t>
            </a:r>
            <a:r>
              <a:rPr lang="ru-RU" sz="2400" dirty="0"/>
              <a:t> – предвыборное выступления кандидата в ходе специальной агитационной поездки.</a:t>
            </a:r>
          </a:p>
          <a:p>
            <a:pPr marL="0" indent="0">
              <a:buNone/>
            </a:pPr>
            <a:r>
              <a:rPr lang="ru-RU" sz="2400" dirty="0"/>
              <a:t>В качестве особого типа экспликации можно представить прием комментария.</a:t>
            </a:r>
          </a:p>
          <a:p>
            <a:pPr marL="0" indent="0">
              <a:buNone/>
            </a:pPr>
            <a:r>
              <a:rPr lang="en-US" sz="2400" dirty="0"/>
              <a:t>Matryoshka (Russian nesting doll)</a:t>
            </a:r>
            <a:endParaRPr lang="ru-RU" sz="2400" dirty="0"/>
          </a:p>
        </p:txBody>
      </p:sp>
    </p:spTree>
    <p:extLst>
      <p:ext uri="{BB962C8B-B14F-4D97-AF65-F5344CB8AC3E}">
        <p14:creationId xmlns:p14="http://schemas.microsoft.com/office/powerpoint/2010/main" val="4023734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FE0A63-6096-4CB1-80F6-8DBA607AC2AA}"/>
              </a:ext>
            </a:extLst>
          </p:cNvPr>
          <p:cNvSpPr>
            <a:spLocks noGrp="1"/>
          </p:cNvSpPr>
          <p:nvPr>
            <p:ph type="title"/>
          </p:nvPr>
        </p:nvSpPr>
        <p:spPr/>
        <p:txBody>
          <a:bodyPr/>
          <a:lstStyle/>
          <a:p>
            <a:r>
              <a:rPr lang="ru-RU" dirty="0"/>
              <a:t>Добавление </a:t>
            </a:r>
          </a:p>
        </p:txBody>
      </p:sp>
      <p:sp>
        <p:nvSpPr>
          <p:cNvPr id="3" name="Текст 2">
            <a:extLst>
              <a:ext uri="{FF2B5EF4-FFF2-40B4-BE49-F238E27FC236}">
                <a16:creationId xmlns:a16="http://schemas.microsoft.com/office/drawing/2014/main" id="{93724374-3700-4FE3-908B-5DAB5380442C}"/>
              </a:ext>
            </a:extLst>
          </p:cNvPr>
          <p:cNvSpPr>
            <a:spLocks noGrp="1"/>
          </p:cNvSpPr>
          <p:nvPr>
            <p:ph type="body" sz="quarter" idx="13"/>
          </p:nvPr>
        </p:nvSpPr>
        <p:spPr/>
        <p:txBody>
          <a:bodyPr>
            <a:normAutofit/>
          </a:bodyPr>
          <a:lstStyle/>
          <a:p>
            <a:r>
              <a:rPr lang="ru-RU" dirty="0"/>
              <a:t>Представляет собой расширение текста подлинника, связанное с необходимостью полноты передачи его содержания, а также различиями в грамматических системах двух языков. Наиболее распространенным условием добавления является наличие или выводимость (вследствие аналитических действий переводчика) подтекста, подразумеваемого компонента высказывания в исходном тексте, который по законам исходного языка может быть имплицирован, а в условиях языка перевода должен быть эксплицирован, выражен словесно. По своей сути добавление – это приём, обусловленный необходимостью компенсировать недостаток информации у адресата.</a:t>
            </a:r>
          </a:p>
          <a:p>
            <a:r>
              <a:rPr lang="en-US" dirty="0"/>
              <a:t>le </a:t>
            </a:r>
            <a:r>
              <a:rPr lang="en-US" dirty="0" err="1"/>
              <a:t>président</a:t>
            </a:r>
            <a:r>
              <a:rPr lang="en-US" dirty="0"/>
              <a:t> de la </a:t>
            </a:r>
            <a:r>
              <a:rPr lang="en-US" dirty="0" err="1"/>
              <a:t>République</a:t>
            </a:r>
            <a:r>
              <a:rPr lang="en-US" dirty="0"/>
              <a:t> Nicolas </a:t>
            </a:r>
            <a:r>
              <a:rPr lang="en-US" dirty="0" err="1"/>
              <a:t>Sarcosy</a:t>
            </a:r>
            <a:r>
              <a:rPr lang="en-US" dirty="0"/>
              <a:t> – </a:t>
            </a:r>
            <a:r>
              <a:rPr lang="ru-RU" dirty="0"/>
              <a:t>президент Французской республики Николя Саркози. </a:t>
            </a:r>
          </a:p>
          <a:p>
            <a:r>
              <a:rPr lang="en-US" dirty="0"/>
              <a:t>The movement is more than just «big-mouthing». – </a:t>
            </a:r>
            <a:r>
              <a:rPr lang="ru-RU" dirty="0"/>
              <a:t>Движение в защиту окружающей среды включает гораздо более сложные действия, чем громкие протесты и заявления</a:t>
            </a:r>
            <a:r>
              <a:rPr lang="en-US" dirty="0"/>
              <a:t>/</a:t>
            </a:r>
          </a:p>
          <a:p>
            <a:r>
              <a:rPr lang="ru-RU" dirty="0"/>
              <a:t>Расстрел Белого дома произошел в 1993 году при президенте Ельцине.</a:t>
            </a:r>
            <a:endParaRPr lang="en-US" dirty="0"/>
          </a:p>
          <a:p>
            <a:endParaRPr lang="ru-RU" dirty="0"/>
          </a:p>
        </p:txBody>
      </p:sp>
    </p:spTree>
    <p:extLst>
      <p:ext uri="{BB962C8B-B14F-4D97-AF65-F5344CB8AC3E}">
        <p14:creationId xmlns:p14="http://schemas.microsoft.com/office/powerpoint/2010/main" val="382366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D936D4-8939-7F4F-89BE-34250B4E15EF}"/>
              </a:ext>
            </a:extLst>
          </p:cNvPr>
          <p:cNvSpPr>
            <a:spLocks noGrp="1"/>
          </p:cNvSpPr>
          <p:nvPr>
            <p:ph type="title"/>
          </p:nvPr>
        </p:nvSpPr>
        <p:spPr/>
        <p:txBody>
          <a:bodyPr/>
          <a:lstStyle/>
          <a:p>
            <a:r>
              <a:rPr lang="ru-RU" dirty="0"/>
              <a:t>Переведите:</a:t>
            </a:r>
          </a:p>
        </p:txBody>
      </p:sp>
      <p:sp>
        <p:nvSpPr>
          <p:cNvPr id="3" name="Текст 2">
            <a:extLst>
              <a:ext uri="{FF2B5EF4-FFF2-40B4-BE49-F238E27FC236}">
                <a16:creationId xmlns:a16="http://schemas.microsoft.com/office/drawing/2014/main" id="{DDADC144-AD10-CCB3-1377-56D0ED37B4A9}"/>
              </a:ext>
            </a:extLst>
          </p:cNvPr>
          <p:cNvSpPr>
            <a:spLocks noGrp="1"/>
          </p:cNvSpPr>
          <p:nvPr>
            <p:ph type="body" sz="quarter" idx="13"/>
          </p:nvPr>
        </p:nvSpPr>
        <p:spPr/>
        <p:txBody>
          <a:bodyPr>
            <a:normAutofit fontScale="92500" lnSpcReduction="10000"/>
          </a:bodyPr>
          <a:lstStyle/>
          <a:p>
            <a:r>
              <a:rPr lang="en-US" dirty="0"/>
              <a:t>Excalibur. A legendary watch for day and knight. For the man whose time has come. The watch dial gleams with the image of the legendary Excalibur, “Sword in the Stone”. Only the noble King Arthur had the power to remove it. And with this mighty feat he became the king of the realm. Excalibur the sword. On a watch for the man who rules his own destiny.</a:t>
            </a:r>
          </a:p>
          <a:p>
            <a:pPr marL="0" indent="0">
              <a:buNone/>
            </a:pPr>
            <a:r>
              <a:rPr lang="ru-RU" dirty="0" err="1"/>
              <a:t>Экскалибур</a:t>
            </a:r>
            <a:r>
              <a:rPr lang="ru-RU" dirty="0"/>
              <a:t>. Легендарные часы </a:t>
            </a:r>
            <a:r>
              <a:rPr lang="ru-RU" b="1" dirty="0"/>
              <a:t>для настоящих рыцарей</a:t>
            </a:r>
            <a:r>
              <a:rPr lang="ru-RU" dirty="0"/>
              <a:t>(тут «</a:t>
            </a:r>
            <a:r>
              <a:rPr lang="ru-RU" dirty="0" err="1"/>
              <a:t>knight</a:t>
            </a:r>
            <a:r>
              <a:rPr lang="ru-RU" dirty="0"/>
              <a:t>» (рыцарь) и «</a:t>
            </a:r>
            <a:r>
              <a:rPr lang="ru-RU" dirty="0" err="1"/>
              <a:t>night</a:t>
            </a:r>
            <a:r>
              <a:rPr lang="ru-RU" dirty="0"/>
              <a:t>» (ночь) читаются одинаково в английском, игра слов). Для тех, чье время пришло. На циферблате сияет изображение легендарного </a:t>
            </a:r>
            <a:r>
              <a:rPr lang="ru-RU" dirty="0" err="1"/>
              <a:t>Экскалибура</a:t>
            </a:r>
            <a:r>
              <a:rPr lang="ru-RU" dirty="0"/>
              <a:t>. </a:t>
            </a:r>
            <a:r>
              <a:rPr lang="ru-RU" b="1" dirty="0"/>
              <a:t>Знаменитого</a:t>
            </a:r>
            <a:r>
              <a:rPr lang="ru-RU" dirty="0"/>
              <a:t> «меча в камне». Только благородному королю Артуру удалось извлечь его. И благодаря этому подвигу он стал королем. Меч </a:t>
            </a:r>
            <a:r>
              <a:rPr lang="ru-RU" dirty="0" err="1"/>
              <a:t>Экскалибур</a:t>
            </a:r>
            <a:r>
              <a:rPr lang="ru-RU" dirty="0"/>
              <a:t>. Для тех, кто сам управляет своей судьбой.</a:t>
            </a:r>
          </a:p>
          <a:p>
            <a:pPr marL="0" indent="0">
              <a:buNone/>
            </a:pPr>
            <a:r>
              <a:rPr lang="ru-RU" dirty="0"/>
              <a:t>ЭКСКАЛИБУР. </a:t>
            </a:r>
          </a:p>
          <a:p>
            <a:pPr marL="0" indent="0">
              <a:buNone/>
            </a:pPr>
            <a:r>
              <a:rPr lang="ru-RU" dirty="0"/>
              <a:t>Легендарные часы для современного рыцаря.  Для того, чьё время наступило. На циферблате </a:t>
            </a:r>
            <a:r>
              <a:rPr lang="ru-RU" b="1" dirty="0"/>
              <a:t>переливается</a:t>
            </a:r>
            <a:r>
              <a:rPr lang="ru-RU" dirty="0"/>
              <a:t> изображение легендарного </a:t>
            </a:r>
            <a:r>
              <a:rPr lang="ru-RU" dirty="0" err="1"/>
              <a:t>Экскалибура</a:t>
            </a:r>
            <a:r>
              <a:rPr lang="ru-RU" dirty="0"/>
              <a:t>, "меча в камне". Только благородному королю Артуру было под силу добыть его из камня, и благодаря этому доблестному подвигу стать королём своей страны. Меч </a:t>
            </a:r>
            <a:r>
              <a:rPr lang="ru-RU" dirty="0" err="1"/>
              <a:t>Экскалибур</a:t>
            </a:r>
            <a:r>
              <a:rPr lang="ru-RU" dirty="0"/>
              <a:t>. На часах для того, кто сам вершит свою судьбу. </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3910264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0E5C1DA7-1583-4AEB-90EA-70452D07A252}"/>
              </a:ext>
            </a:extLst>
          </p:cNvPr>
          <p:cNvSpPr>
            <a:spLocks noGrp="1"/>
          </p:cNvSpPr>
          <p:nvPr>
            <p:ph type="body" sz="quarter" idx="13"/>
          </p:nvPr>
        </p:nvSpPr>
        <p:spPr>
          <a:xfrm>
            <a:off x="520700" y="908720"/>
            <a:ext cx="11263313" cy="5511130"/>
          </a:xfrm>
        </p:spPr>
        <p:txBody>
          <a:bodyPr/>
          <a:lstStyle/>
          <a:p>
            <a:r>
              <a:rPr lang="en-US" dirty="0"/>
              <a:t>It was Friday and soon they'd go out and get drunk. (J. Brain, </a:t>
            </a:r>
            <a:r>
              <a:rPr lang="en-US" i="1" dirty="0"/>
              <a:t>Room at the Top)</a:t>
            </a:r>
            <a:endParaRPr lang="ru-RU" dirty="0"/>
          </a:p>
          <a:p>
            <a:pPr marL="0" indent="0">
              <a:buNone/>
            </a:pPr>
            <a:r>
              <a:rPr lang="ru-RU" dirty="0"/>
              <a:t>Была пятница, день получки, вскоре эти люди выйдут на улицу и напьются</a:t>
            </a:r>
            <a:r>
              <a:rPr lang="en-US" dirty="0"/>
              <a:t>.</a:t>
            </a:r>
            <a:r>
              <a:rPr lang="ru-RU" dirty="0"/>
              <a:t> (пер. Т. Кудрявцевой и Т. Озерской)</a:t>
            </a:r>
          </a:p>
          <a:p>
            <a:r>
              <a:rPr lang="ru-RU" dirty="0"/>
              <a:t>Гаев: Я человек восьмидесятых годов (А. Чехов, </a:t>
            </a:r>
            <a:r>
              <a:rPr lang="ru-RU" i="1" dirty="0"/>
              <a:t>Вишневый сад)</a:t>
            </a:r>
            <a:endParaRPr lang="ru-RU" dirty="0"/>
          </a:p>
          <a:p>
            <a:pPr marL="0" indent="0">
              <a:buNone/>
            </a:pPr>
            <a:r>
              <a:rPr lang="en-US" dirty="0"/>
              <a:t>I'm </a:t>
            </a:r>
            <a:r>
              <a:rPr lang="en-US" b="1" dirty="0"/>
              <a:t>a good Liberal</a:t>
            </a:r>
            <a:r>
              <a:rPr lang="en-US" dirty="0"/>
              <a:t>, a man of the eighties.</a:t>
            </a:r>
            <a:endParaRPr lang="ru-RU" dirty="0"/>
          </a:p>
          <a:p>
            <a:r>
              <a:rPr lang="ru-RU" dirty="0"/>
              <a:t>Сядем на вокзале обедать и она требует самое дорогое и на чай лакеям дает </a:t>
            </a:r>
            <a:r>
              <a:rPr lang="ru-RU" b="1" dirty="0"/>
              <a:t>по рублю. </a:t>
            </a:r>
            <a:r>
              <a:rPr lang="en-US" dirty="0"/>
              <a:t>(</a:t>
            </a:r>
            <a:r>
              <a:rPr lang="ru-RU" dirty="0"/>
              <a:t>А</a:t>
            </a:r>
            <a:r>
              <a:rPr lang="en-US" dirty="0"/>
              <a:t>. </a:t>
            </a:r>
            <a:r>
              <a:rPr lang="ru-RU" dirty="0"/>
              <a:t>Чехов</a:t>
            </a:r>
            <a:r>
              <a:rPr lang="en-US" dirty="0"/>
              <a:t>, </a:t>
            </a:r>
            <a:r>
              <a:rPr lang="ru-RU" i="1" dirty="0"/>
              <a:t>Вишневый сад</a:t>
            </a:r>
            <a:r>
              <a:rPr lang="en-US" i="1" dirty="0"/>
              <a:t>, 1</a:t>
            </a:r>
            <a:r>
              <a:rPr lang="en-US" dirty="0"/>
              <a:t>)</a:t>
            </a:r>
            <a:endParaRPr lang="ru-RU" dirty="0"/>
          </a:p>
          <a:p>
            <a:pPr marL="0" indent="0">
              <a:buNone/>
            </a:pPr>
            <a:r>
              <a:rPr lang="en-US" dirty="0"/>
              <a:t>We sit down to dinner at a station and she orders, insists on the most expensive things and gives the waiters </a:t>
            </a:r>
            <a:r>
              <a:rPr lang="en-US" b="1" dirty="0"/>
              <a:t>double tips. </a:t>
            </a:r>
            <a:r>
              <a:rPr lang="ru-RU" dirty="0"/>
              <a:t>(</a:t>
            </a:r>
            <a:r>
              <a:rPr lang="en-US" dirty="0"/>
              <a:t>tr</a:t>
            </a:r>
            <a:r>
              <a:rPr lang="ru-RU" dirty="0"/>
              <a:t>. </a:t>
            </a:r>
            <a:r>
              <a:rPr lang="en-US" dirty="0"/>
              <a:t>by S</a:t>
            </a:r>
            <a:r>
              <a:rPr lang="ru-RU" dirty="0"/>
              <a:t>. </a:t>
            </a:r>
            <a:r>
              <a:rPr lang="en-US" dirty="0"/>
              <a:t>Young</a:t>
            </a:r>
            <a:r>
              <a:rPr lang="ru-RU" dirty="0"/>
              <a:t>)</a:t>
            </a:r>
          </a:p>
          <a:p>
            <a:pPr marL="0" indent="0">
              <a:buNone/>
            </a:pPr>
            <a:endParaRPr lang="ru-RU" dirty="0"/>
          </a:p>
          <a:p>
            <a:endParaRPr lang="ru-RU" dirty="0"/>
          </a:p>
        </p:txBody>
      </p:sp>
    </p:spTree>
    <p:extLst>
      <p:ext uri="{BB962C8B-B14F-4D97-AF65-F5344CB8AC3E}">
        <p14:creationId xmlns:p14="http://schemas.microsoft.com/office/powerpoint/2010/main" val="267931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00E58B-C65A-42F0-9714-0AFF4F668CCA}"/>
              </a:ext>
            </a:extLst>
          </p:cNvPr>
          <p:cNvSpPr>
            <a:spLocks noGrp="1"/>
          </p:cNvSpPr>
          <p:nvPr>
            <p:ph type="title"/>
          </p:nvPr>
        </p:nvSpPr>
        <p:spPr/>
        <p:txBody>
          <a:bodyPr/>
          <a:lstStyle/>
          <a:p>
            <a:r>
              <a:rPr lang="ru-RU" dirty="0"/>
              <a:t>Опущение </a:t>
            </a:r>
          </a:p>
        </p:txBody>
      </p:sp>
      <p:sp>
        <p:nvSpPr>
          <p:cNvPr id="3" name="Текст 2">
            <a:extLst>
              <a:ext uri="{FF2B5EF4-FFF2-40B4-BE49-F238E27FC236}">
                <a16:creationId xmlns:a16="http://schemas.microsoft.com/office/drawing/2014/main" id="{46C701AE-8A20-4F55-AA7A-61C6B2333117}"/>
              </a:ext>
            </a:extLst>
          </p:cNvPr>
          <p:cNvSpPr>
            <a:spLocks noGrp="1"/>
          </p:cNvSpPr>
          <p:nvPr>
            <p:ph type="body" sz="quarter" idx="13"/>
          </p:nvPr>
        </p:nvSpPr>
        <p:spPr/>
        <p:txBody>
          <a:bodyPr/>
          <a:lstStyle/>
          <a:p>
            <a:pPr marL="0" indent="0">
              <a:buNone/>
            </a:pPr>
            <a:r>
              <a:rPr lang="ru-RU" dirty="0"/>
              <a:t>Приём перевода обратный добавлению. Опущение обусловлено наличием избыточных, с точки зрения языка перевода, компонентов в исходном тексте.</a:t>
            </a:r>
          </a:p>
          <a:p>
            <a:pPr marL="0" indent="0">
              <a:buNone/>
            </a:pPr>
            <a:r>
              <a:rPr lang="en-US" dirty="0" err="1"/>
              <a:t>Su</a:t>
            </a:r>
            <a:r>
              <a:rPr lang="en-US" dirty="0"/>
              <a:t> </a:t>
            </a:r>
            <a:r>
              <a:rPr lang="en-US" dirty="0" err="1"/>
              <a:t>sede</a:t>
            </a:r>
            <a:r>
              <a:rPr lang="en-US" dirty="0"/>
              <a:t> </a:t>
            </a:r>
            <a:r>
              <a:rPr lang="en-US" dirty="0" err="1"/>
              <a:t>estara</a:t>
            </a:r>
            <a:r>
              <a:rPr lang="en-US" dirty="0"/>
              <a:t> </a:t>
            </a:r>
            <a:r>
              <a:rPr lang="en-US" dirty="0" err="1"/>
              <a:t>en</a:t>
            </a:r>
            <a:r>
              <a:rPr lang="en-US" dirty="0"/>
              <a:t> </a:t>
            </a:r>
            <a:r>
              <a:rPr lang="en-US" dirty="0" err="1"/>
              <a:t>Innopolis</a:t>
            </a:r>
            <a:r>
              <a:rPr lang="en-US" dirty="0"/>
              <a:t>, un nuevo Silicon Valley </a:t>
            </a:r>
            <a:r>
              <a:rPr lang="en-US" dirty="0" err="1"/>
              <a:t>ruso</a:t>
            </a:r>
            <a:r>
              <a:rPr lang="en-US" dirty="0"/>
              <a:t>, </a:t>
            </a:r>
            <a:r>
              <a:rPr lang="en-US" dirty="0" err="1"/>
              <a:t>cerca</a:t>
            </a:r>
            <a:r>
              <a:rPr lang="en-US" dirty="0"/>
              <a:t> de Kazan, </a:t>
            </a:r>
            <a:r>
              <a:rPr lang="en-US" dirty="0" err="1"/>
              <a:t>en</a:t>
            </a:r>
            <a:r>
              <a:rPr lang="en-US" dirty="0"/>
              <a:t> Tatarstan.</a:t>
            </a:r>
          </a:p>
          <a:p>
            <a:pPr marL="0" indent="0">
              <a:buNone/>
            </a:pPr>
            <a:r>
              <a:rPr lang="ru-RU" dirty="0"/>
              <a:t>Штаб-квартира компании будет находиться в Иннополисе, </a:t>
            </a:r>
            <a:r>
              <a:rPr lang="ru-RU" b="1" dirty="0"/>
              <a:t>во втором Сколково</a:t>
            </a:r>
            <a:r>
              <a:rPr lang="ru-RU" dirty="0"/>
              <a:t>, </a:t>
            </a:r>
            <a:r>
              <a:rPr lang="ru-RU" b="1" dirty="0"/>
              <a:t>в Татарстане.</a:t>
            </a:r>
            <a:endParaRPr lang="en-US" b="1" dirty="0"/>
          </a:p>
          <a:p>
            <a:pPr marL="0" indent="0">
              <a:buNone/>
            </a:pPr>
            <a:endParaRPr lang="ru-RU" dirty="0"/>
          </a:p>
        </p:txBody>
      </p:sp>
    </p:spTree>
    <p:extLst>
      <p:ext uri="{BB962C8B-B14F-4D97-AF65-F5344CB8AC3E}">
        <p14:creationId xmlns:p14="http://schemas.microsoft.com/office/powerpoint/2010/main" val="170560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46C701AE-8A20-4F55-AA7A-61C6B2333117}"/>
              </a:ext>
            </a:extLst>
          </p:cNvPr>
          <p:cNvSpPr>
            <a:spLocks noGrp="1"/>
          </p:cNvSpPr>
          <p:nvPr>
            <p:ph type="body" sz="quarter" idx="13"/>
          </p:nvPr>
        </p:nvSpPr>
        <p:spPr>
          <a:xfrm>
            <a:off x="520700" y="908720"/>
            <a:ext cx="11263313" cy="5511130"/>
          </a:xfrm>
        </p:spPr>
        <p:txBody>
          <a:bodyPr>
            <a:normAutofit lnSpcReduction="10000"/>
          </a:bodyPr>
          <a:lstStyle/>
          <a:p>
            <a:pPr marL="0" indent="0">
              <a:buNone/>
            </a:pPr>
            <a:r>
              <a:rPr lang="ru-RU" dirty="0"/>
              <a:t>Употребление так называемых «парных синонимов» — параллельно употребляемых слов одинакового или близкого </a:t>
            </a:r>
            <a:r>
              <a:rPr lang="ru-RU" dirty="0" err="1"/>
              <a:t>референциального</a:t>
            </a:r>
            <a:r>
              <a:rPr lang="ru-RU" dirty="0"/>
              <a:t> значения, объединенных союзом (обычно </a:t>
            </a:r>
            <a:r>
              <a:rPr lang="ru-RU" dirty="0" err="1"/>
              <a:t>and</a:t>
            </a:r>
            <a:r>
              <a:rPr lang="ru-RU" dirty="0"/>
              <a:t>). Это явление характерно, в частности, для языка английских юридических документов и текстов юридического характера. Русскому языку оно совершенно не свойственно, поэтому при переводе в этих случаях необходимо прибегнуть к опущению (то есть </a:t>
            </a:r>
            <a:r>
              <a:rPr lang="ru-RU" dirty="0" err="1"/>
              <a:t>неповторению</a:t>
            </a:r>
            <a:r>
              <a:rPr lang="ru-RU" dirty="0"/>
              <a:t> синонима — замене двух слов одним). </a:t>
            </a:r>
          </a:p>
          <a:p>
            <a:r>
              <a:rPr lang="ru-RU" dirty="0" err="1"/>
              <a:t>just</a:t>
            </a:r>
            <a:r>
              <a:rPr lang="ru-RU" dirty="0"/>
              <a:t> </a:t>
            </a:r>
            <a:r>
              <a:rPr lang="ru-RU" dirty="0" err="1"/>
              <a:t>and</a:t>
            </a:r>
            <a:r>
              <a:rPr lang="ru-RU" dirty="0"/>
              <a:t> </a:t>
            </a:r>
            <a:r>
              <a:rPr lang="ru-RU" dirty="0" err="1"/>
              <a:t>equitable</a:t>
            </a:r>
            <a:r>
              <a:rPr lang="ru-RU" dirty="0"/>
              <a:t> </a:t>
            </a:r>
            <a:r>
              <a:rPr lang="ru-RU" dirty="0" err="1"/>
              <a:t>treatment</a:t>
            </a:r>
            <a:r>
              <a:rPr lang="ru-RU" dirty="0"/>
              <a:t> справедливое отношение; </a:t>
            </a:r>
          </a:p>
          <a:p>
            <a:pPr marL="0" indent="0">
              <a:buNone/>
            </a:pPr>
            <a:r>
              <a:rPr lang="ru-RU" dirty="0" err="1"/>
              <a:t>The</a:t>
            </a:r>
            <a:r>
              <a:rPr lang="ru-RU" dirty="0"/>
              <a:t> </a:t>
            </a:r>
            <a:r>
              <a:rPr lang="ru-RU" dirty="0" err="1"/>
              <a:t>treaty</a:t>
            </a:r>
            <a:r>
              <a:rPr lang="ru-RU" dirty="0"/>
              <a:t> </a:t>
            </a:r>
            <a:r>
              <a:rPr lang="ru-RU" dirty="0" err="1"/>
              <a:t>was</a:t>
            </a:r>
            <a:r>
              <a:rPr lang="ru-RU" dirty="0"/>
              <a:t> </a:t>
            </a:r>
            <a:r>
              <a:rPr lang="ru-RU" dirty="0" err="1"/>
              <a:t>pronounced</a:t>
            </a:r>
            <a:r>
              <a:rPr lang="ru-RU" dirty="0"/>
              <a:t> </a:t>
            </a:r>
            <a:r>
              <a:rPr lang="ru-RU" dirty="0" err="1"/>
              <a:t>null</a:t>
            </a:r>
            <a:r>
              <a:rPr lang="ru-RU" dirty="0"/>
              <a:t> </a:t>
            </a:r>
            <a:r>
              <a:rPr lang="ru-RU" dirty="0" err="1"/>
              <a:t>and</a:t>
            </a:r>
            <a:r>
              <a:rPr lang="ru-RU" dirty="0"/>
              <a:t> </a:t>
            </a:r>
            <a:r>
              <a:rPr lang="ru-RU" dirty="0" err="1"/>
              <a:t>void</a:t>
            </a:r>
            <a:r>
              <a:rPr lang="ru-RU" dirty="0"/>
              <a:t> Договор был объявлен недействительным (или: «аннулирован»); </a:t>
            </a:r>
          </a:p>
          <a:p>
            <a:r>
              <a:rPr lang="ru-RU" dirty="0" err="1"/>
              <a:t>The</a:t>
            </a:r>
            <a:r>
              <a:rPr lang="ru-RU" dirty="0"/>
              <a:t> </a:t>
            </a:r>
            <a:r>
              <a:rPr lang="ru-RU" dirty="0" err="1"/>
              <a:t>proposal</a:t>
            </a:r>
            <a:r>
              <a:rPr lang="ru-RU" dirty="0"/>
              <a:t> </a:t>
            </a:r>
            <a:r>
              <a:rPr lang="ru-RU" dirty="0" err="1"/>
              <a:t>was</a:t>
            </a:r>
            <a:r>
              <a:rPr lang="ru-RU" dirty="0"/>
              <a:t> </a:t>
            </a:r>
            <a:r>
              <a:rPr lang="ru-RU" dirty="0" err="1"/>
              <a:t>rejected</a:t>
            </a:r>
            <a:r>
              <a:rPr lang="ru-RU" dirty="0"/>
              <a:t> </a:t>
            </a:r>
            <a:r>
              <a:rPr lang="ru-RU" dirty="0" err="1"/>
              <a:t>and</a:t>
            </a:r>
            <a:r>
              <a:rPr lang="ru-RU" dirty="0"/>
              <a:t> </a:t>
            </a:r>
            <a:r>
              <a:rPr lang="ru-RU" dirty="0" err="1"/>
              <a:t>repudiated</a:t>
            </a:r>
            <a:r>
              <a:rPr lang="ru-RU" dirty="0"/>
              <a:t> Предложение было отвергнуто; </a:t>
            </a:r>
          </a:p>
          <a:p>
            <a:pPr marL="0" indent="0">
              <a:buNone/>
            </a:pPr>
            <a:r>
              <a:rPr lang="ru-RU" dirty="0" err="1"/>
              <a:t>by</a:t>
            </a:r>
            <a:r>
              <a:rPr lang="ru-RU" dirty="0"/>
              <a:t> </a:t>
            </a:r>
            <a:r>
              <a:rPr lang="ru-RU" dirty="0" err="1"/>
              <a:t>force</a:t>
            </a:r>
            <a:r>
              <a:rPr lang="ru-RU" dirty="0"/>
              <a:t> </a:t>
            </a:r>
            <a:r>
              <a:rPr lang="ru-RU" dirty="0" err="1"/>
              <a:t>and</a:t>
            </a:r>
            <a:r>
              <a:rPr lang="ru-RU" dirty="0"/>
              <a:t> </a:t>
            </a:r>
            <a:r>
              <a:rPr lang="ru-RU" dirty="0" err="1"/>
              <a:t>violence</a:t>
            </a:r>
            <a:r>
              <a:rPr lang="ru-RU" dirty="0"/>
              <a:t> насильственным путем</a:t>
            </a:r>
          </a:p>
          <a:p>
            <a:r>
              <a:rPr lang="ru-RU" dirty="0"/>
              <a:t>Эти волны были названы радиоволнами, так как слово «радио» происходит от слова радиация, </a:t>
            </a:r>
            <a:r>
              <a:rPr lang="ru-RU" b="1" dirty="0"/>
              <a:t>что означает излучение</a:t>
            </a:r>
            <a:r>
              <a:rPr lang="ru-RU" dirty="0"/>
              <a:t>. </a:t>
            </a:r>
            <a:r>
              <a:rPr lang="en-US" dirty="0"/>
              <a:t>(</a:t>
            </a:r>
            <a:r>
              <a:rPr lang="ru-RU" dirty="0"/>
              <a:t>Н</a:t>
            </a:r>
            <a:r>
              <a:rPr lang="en-US" dirty="0"/>
              <a:t>. </a:t>
            </a:r>
            <a:r>
              <a:rPr lang="ru-RU" dirty="0"/>
              <a:t>Изюмов</a:t>
            </a:r>
            <a:r>
              <a:rPr lang="en-US" dirty="0"/>
              <a:t>, </a:t>
            </a:r>
            <a:r>
              <a:rPr lang="ru-RU" dirty="0"/>
              <a:t>Д</a:t>
            </a:r>
            <a:r>
              <a:rPr lang="en-US" dirty="0"/>
              <a:t>. </a:t>
            </a:r>
            <a:r>
              <a:rPr lang="ru-RU" dirty="0"/>
              <a:t>Линде</a:t>
            </a:r>
            <a:r>
              <a:rPr lang="en-US" dirty="0"/>
              <a:t>, </a:t>
            </a:r>
            <a:r>
              <a:rPr lang="ru-RU" i="1" dirty="0"/>
              <a:t>Основы радиотехники</a:t>
            </a:r>
            <a:r>
              <a:rPr lang="en-US" i="1" dirty="0"/>
              <a:t>, </a:t>
            </a:r>
            <a:r>
              <a:rPr lang="ru-RU" dirty="0" err="1"/>
              <a:t>гл</a:t>
            </a:r>
            <a:r>
              <a:rPr lang="en-US" dirty="0"/>
              <a:t>. I)</a:t>
            </a:r>
            <a:endParaRPr lang="ru-RU" dirty="0"/>
          </a:p>
          <a:p>
            <a:pPr marL="0" indent="0">
              <a:buNone/>
            </a:pPr>
            <a:r>
              <a:rPr lang="en-US" dirty="0"/>
              <a:t>These waves were called radio waves, </a:t>
            </a:r>
            <a:r>
              <a:rPr lang="en-US" b="1" dirty="0"/>
              <a:t>the word "radio" being derived from "radiation".</a:t>
            </a:r>
            <a:endParaRPr lang="ru-RU" b="1" dirty="0"/>
          </a:p>
          <a:p>
            <a:pPr marL="0" indent="0">
              <a:buNone/>
            </a:pPr>
            <a:endParaRPr lang="ru-RU" dirty="0"/>
          </a:p>
          <a:p>
            <a:pPr marL="0" indent="0">
              <a:buNone/>
            </a:pPr>
            <a:endParaRPr lang="ru-RU" dirty="0"/>
          </a:p>
        </p:txBody>
      </p:sp>
    </p:spTree>
    <p:extLst>
      <p:ext uri="{BB962C8B-B14F-4D97-AF65-F5344CB8AC3E}">
        <p14:creationId xmlns:p14="http://schemas.microsoft.com/office/powerpoint/2010/main" val="518005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173E4D-83EE-4753-A2E6-5B494B3E9D44}"/>
              </a:ext>
            </a:extLst>
          </p:cNvPr>
          <p:cNvSpPr>
            <a:spLocks noGrp="1"/>
          </p:cNvSpPr>
          <p:nvPr>
            <p:ph type="title"/>
          </p:nvPr>
        </p:nvSpPr>
        <p:spPr>
          <a:xfrm>
            <a:off x="503467" y="188640"/>
            <a:ext cx="11155680" cy="1152128"/>
          </a:xfrm>
        </p:spPr>
        <p:style>
          <a:lnRef idx="2">
            <a:schemeClr val="dk1"/>
          </a:lnRef>
          <a:fillRef idx="1">
            <a:schemeClr val="lt1"/>
          </a:fillRef>
          <a:effectRef idx="0">
            <a:schemeClr val="dk1"/>
          </a:effectRef>
          <a:fontRef idx="minor">
            <a:schemeClr val="dk1"/>
          </a:fontRef>
        </p:style>
        <p:txBody>
          <a:bodyPr>
            <a:normAutofit fontScale="90000"/>
          </a:bodyPr>
          <a:lstStyle/>
          <a:p>
            <a:r>
              <a:rPr lang="ru-RU" dirty="0"/>
              <a:t>Переведите предложения, используя указанные в  скобках виды лексических трансформаций.</a:t>
            </a:r>
          </a:p>
        </p:txBody>
      </p:sp>
      <p:sp>
        <p:nvSpPr>
          <p:cNvPr id="3" name="Текст 2">
            <a:extLst>
              <a:ext uri="{FF2B5EF4-FFF2-40B4-BE49-F238E27FC236}">
                <a16:creationId xmlns:a16="http://schemas.microsoft.com/office/drawing/2014/main" id="{02C637CC-F44E-4F51-8D7E-1EB974034A62}"/>
              </a:ext>
            </a:extLst>
          </p:cNvPr>
          <p:cNvSpPr>
            <a:spLocks noGrp="1"/>
          </p:cNvSpPr>
          <p:nvPr>
            <p:ph type="body" sz="quarter" idx="13"/>
          </p:nvPr>
        </p:nvSpPr>
        <p:spPr/>
        <p:txBody>
          <a:bodyPr>
            <a:normAutofit fontScale="85000" lnSpcReduction="10000"/>
          </a:bodyPr>
          <a:lstStyle/>
          <a:p>
            <a:pPr marL="457200" indent="-457200">
              <a:buAutoNum type="arabicPeriod"/>
            </a:pPr>
            <a:r>
              <a:rPr lang="en-US" sz="2400" dirty="0"/>
              <a:t>I knew from my sad experience how slowly September would drag its penniless length. (</a:t>
            </a:r>
            <a:r>
              <a:rPr lang="ru-RU" sz="2400" dirty="0"/>
              <a:t>экспликация) </a:t>
            </a:r>
          </a:p>
          <a:p>
            <a:pPr marL="457200" indent="-457200">
              <a:buAutoNum type="arabicPeriod"/>
            </a:pPr>
            <a:r>
              <a:rPr lang="en-US" sz="2400" dirty="0"/>
              <a:t>Singleton is a person who rejects an idea of marriage. (</a:t>
            </a:r>
            <a:r>
              <a:rPr lang="ru-RU" sz="2400" dirty="0"/>
              <a:t>транскрипция/ транслитерация) </a:t>
            </a:r>
          </a:p>
          <a:p>
            <a:pPr marL="457200" indent="-457200">
              <a:buAutoNum type="arabicPeriod"/>
            </a:pPr>
            <a:r>
              <a:rPr lang="en-US" sz="2400" dirty="0"/>
              <a:t>Remember to meet them at the station tomorrow. (</a:t>
            </a:r>
            <a:r>
              <a:rPr lang="ru-RU" sz="2400" dirty="0"/>
              <a:t>антонимический перевод) </a:t>
            </a:r>
          </a:p>
          <a:p>
            <a:pPr marL="457200" indent="-457200">
              <a:buAutoNum type="arabicPeriod"/>
            </a:pPr>
            <a:r>
              <a:rPr lang="en-US" sz="2400" dirty="0"/>
              <a:t>Professionally, he is a prominent scientist. (</a:t>
            </a:r>
            <a:r>
              <a:rPr lang="ru-RU" sz="2400" dirty="0"/>
              <a:t>добавление) </a:t>
            </a:r>
          </a:p>
          <a:p>
            <a:pPr marL="457200" indent="-457200">
              <a:buAutoNum type="arabicPeriod"/>
            </a:pPr>
            <a:r>
              <a:rPr lang="en-US" sz="2400" dirty="0"/>
              <a:t>I had an appointment to see the doctor. (</a:t>
            </a:r>
            <a:r>
              <a:rPr lang="ru-RU" sz="2400" dirty="0"/>
              <a:t>компенсация) </a:t>
            </a:r>
          </a:p>
          <a:p>
            <a:pPr marL="457200" indent="-457200">
              <a:buAutoNum type="arabicPeriod"/>
            </a:pPr>
            <a:r>
              <a:rPr lang="en-US" sz="2400" dirty="0"/>
              <a:t>Sometimes they arrive at school so filthy, either playing with mud on the way, or through sheer neglect in washing, that they are not fit to handle their books. (</a:t>
            </a:r>
            <a:r>
              <a:rPr lang="ru-RU" sz="2400" dirty="0"/>
              <a:t>модуляция) </a:t>
            </a:r>
          </a:p>
          <a:p>
            <a:pPr marL="457200" indent="-457200">
              <a:buAutoNum type="arabicPeriod"/>
            </a:pPr>
            <a:r>
              <a:rPr lang="en-US" sz="2400" dirty="0"/>
              <a:t>Prosecutors (</a:t>
            </a:r>
            <a:r>
              <a:rPr lang="ru-RU" sz="2400" dirty="0"/>
              <a:t>генерализация) </a:t>
            </a:r>
            <a:r>
              <a:rPr lang="en-US" sz="2400" dirty="0"/>
              <a:t>are going to charge a disgraced cloning scientist. (</a:t>
            </a:r>
            <a:r>
              <a:rPr lang="ru-RU" sz="2400" dirty="0"/>
              <a:t>добавление) </a:t>
            </a:r>
          </a:p>
          <a:p>
            <a:pPr marL="457200" indent="-457200">
              <a:buAutoNum type="arabicPeriod"/>
            </a:pPr>
            <a:r>
              <a:rPr lang="ru-RU" sz="2400" dirty="0"/>
              <a:t> </a:t>
            </a:r>
            <a:r>
              <a:rPr lang="en-US" sz="2400" dirty="0"/>
              <a:t>He sees himself an Ishmael in the land. (</a:t>
            </a:r>
            <a:r>
              <a:rPr lang="ru-RU" sz="2400" dirty="0"/>
              <a:t>генерализация)</a:t>
            </a:r>
          </a:p>
        </p:txBody>
      </p:sp>
    </p:spTree>
    <p:extLst>
      <p:ext uri="{BB962C8B-B14F-4D97-AF65-F5344CB8AC3E}">
        <p14:creationId xmlns:p14="http://schemas.microsoft.com/office/powerpoint/2010/main" val="1900993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Заголовок 3">
            <a:extLst>
              <a:ext uri="{FF2B5EF4-FFF2-40B4-BE49-F238E27FC236}">
                <a16:creationId xmlns:a16="http://schemas.microsoft.com/office/drawing/2014/main" id="{CF3234C0-68D4-CBBE-D85C-E029C53F4D5E}"/>
              </a:ext>
            </a:extLst>
          </p:cNvPr>
          <p:cNvSpPr>
            <a:spLocks noGrp="1"/>
          </p:cNvSpPr>
          <p:nvPr>
            <p:ph type="ctrTitle"/>
          </p:nvPr>
        </p:nvSpPr>
        <p:spPr>
          <a:xfrm>
            <a:off x="517870" y="978408"/>
            <a:ext cx="6126479" cy="3471672"/>
          </a:xfrm>
        </p:spPr>
        <p:txBody>
          <a:bodyPr anchor="t">
            <a:normAutofit/>
          </a:bodyPr>
          <a:lstStyle/>
          <a:p>
            <a:pPr>
              <a:lnSpc>
                <a:spcPct val="90000"/>
              </a:lnSpc>
            </a:pPr>
            <a:r>
              <a:rPr lang="ru-RU" sz="6100" dirty="0"/>
              <a:t>Грамматические переводческие трансформации</a:t>
            </a:r>
          </a:p>
        </p:txBody>
      </p:sp>
      <p:sp>
        <p:nvSpPr>
          <p:cNvPr id="14" name="Rectangle 13">
            <a:extLst>
              <a:ext uri="{FF2B5EF4-FFF2-40B4-BE49-F238E27FC236}">
                <a16:creationId xmlns:a16="http://schemas.microsoft.com/office/drawing/2014/main" id="{6270D10B-6EA2-89DB-412E-A83B813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Шестеренки">
            <a:extLst>
              <a:ext uri="{FF2B5EF4-FFF2-40B4-BE49-F238E27FC236}">
                <a16:creationId xmlns:a16="http://schemas.microsoft.com/office/drawing/2014/main" id="{CC5496F6-FB5B-5B18-1DA6-51CB9EF82C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2219" y="1652113"/>
            <a:ext cx="4528232" cy="4528232"/>
          </a:xfrm>
          <a:prstGeom prst="rect">
            <a:avLst/>
          </a:prstGeom>
        </p:spPr>
      </p:pic>
      <p:sp>
        <p:nvSpPr>
          <p:cNvPr id="16" name="Rectangle 15">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1513" y="6300216"/>
            <a:ext cx="452183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9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9"/>
                                        </p:tgtEl>
                                        <p:attrNameLst>
                                          <p:attrName>style.visibility</p:attrName>
                                        </p:attrNameLst>
                                      </p:cBhvr>
                                      <p:to>
                                        <p:strVal val="visible"/>
                                      </p:to>
                                    </p:set>
                                    <p:animEffect transition="in" filter="fade">
                                      <p:cBhvr>
                                        <p:cTn id="1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7ED2C6-627B-D835-B16B-176BE0141F92}"/>
              </a:ext>
            </a:extLst>
          </p:cNvPr>
          <p:cNvSpPr>
            <a:spLocks noGrp="1"/>
          </p:cNvSpPr>
          <p:nvPr>
            <p:ph type="title"/>
          </p:nvPr>
        </p:nvSpPr>
        <p:spPr/>
        <p:txBody>
          <a:bodyPr/>
          <a:lstStyle/>
          <a:p>
            <a:r>
              <a:rPr lang="ru-RU" dirty="0"/>
              <a:t>Основные грамматические трансформации</a:t>
            </a:r>
          </a:p>
        </p:txBody>
      </p:sp>
      <p:sp>
        <p:nvSpPr>
          <p:cNvPr id="3" name="Текст 2">
            <a:extLst>
              <a:ext uri="{FF2B5EF4-FFF2-40B4-BE49-F238E27FC236}">
                <a16:creationId xmlns:a16="http://schemas.microsoft.com/office/drawing/2014/main" id="{F786EB08-0E4D-2DC8-6AC2-E421B263F8D3}"/>
              </a:ext>
            </a:extLst>
          </p:cNvPr>
          <p:cNvSpPr>
            <a:spLocks noGrp="1"/>
          </p:cNvSpPr>
          <p:nvPr>
            <p:ph type="body" sz="quarter" idx="13"/>
          </p:nvPr>
        </p:nvSpPr>
        <p:spPr/>
        <p:txBody>
          <a:bodyPr>
            <a:normAutofit/>
          </a:bodyPr>
          <a:lstStyle/>
          <a:p>
            <a:r>
              <a:rPr lang="ru-RU" sz="2800" dirty="0"/>
              <a:t>дословный перевод, </a:t>
            </a:r>
          </a:p>
          <a:p>
            <a:r>
              <a:rPr lang="ru-RU" sz="2800" dirty="0"/>
              <a:t>членение предложений, </a:t>
            </a:r>
          </a:p>
          <a:p>
            <a:r>
              <a:rPr lang="ru-RU" sz="2800" dirty="0"/>
              <a:t>объединение предложений, </a:t>
            </a:r>
          </a:p>
          <a:p>
            <a:r>
              <a:rPr lang="ru-RU" sz="2800" dirty="0"/>
              <a:t>изменение порядка слов в предложении </a:t>
            </a:r>
          </a:p>
          <a:p>
            <a:r>
              <a:rPr lang="ru-RU" sz="2800" dirty="0"/>
              <a:t>грамматические замены.</a:t>
            </a:r>
          </a:p>
        </p:txBody>
      </p:sp>
    </p:spTree>
    <p:extLst>
      <p:ext uri="{BB962C8B-B14F-4D97-AF65-F5344CB8AC3E}">
        <p14:creationId xmlns:p14="http://schemas.microsoft.com/office/powerpoint/2010/main" val="3861718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05D10D-465C-1FE1-2829-D360091FE9A5}"/>
              </a:ext>
            </a:extLst>
          </p:cNvPr>
          <p:cNvSpPr>
            <a:spLocks noGrp="1"/>
          </p:cNvSpPr>
          <p:nvPr>
            <p:ph type="title"/>
          </p:nvPr>
        </p:nvSpPr>
        <p:spPr>
          <a:xfrm>
            <a:off x="521208" y="620688"/>
            <a:ext cx="11155680" cy="1008112"/>
          </a:xfrm>
        </p:spPr>
        <p:txBody>
          <a:bodyPr>
            <a:noAutofit/>
          </a:bodyPr>
          <a:lstStyle/>
          <a:p>
            <a:r>
              <a:rPr lang="ru-RU" sz="2800" dirty="0"/>
              <a:t>Дословный перевод (нулевая трансформация / синтаксическое уподобление)</a:t>
            </a:r>
          </a:p>
        </p:txBody>
      </p:sp>
      <p:sp>
        <p:nvSpPr>
          <p:cNvPr id="3" name="Текст 2">
            <a:extLst>
              <a:ext uri="{FF2B5EF4-FFF2-40B4-BE49-F238E27FC236}">
                <a16:creationId xmlns:a16="http://schemas.microsoft.com/office/drawing/2014/main" id="{978E36E0-5F19-D3BB-E995-3AFDABA9DC7D}"/>
              </a:ext>
            </a:extLst>
          </p:cNvPr>
          <p:cNvSpPr>
            <a:spLocks noGrp="1"/>
          </p:cNvSpPr>
          <p:nvPr>
            <p:ph type="body" sz="quarter" idx="13"/>
          </p:nvPr>
        </p:nvSpPr>
        <p:spPr>
          <a:xfrm>
            <a:off x="520700" y="1916832"/>
            <a:ext cx="11263313" cy="4503018"/>
          </a:xfrm>
        </p:spPr>
        <p:txBody>
          <a:bodyPr>
            <a:normAutofit fontScale="92500" lnSpcReduction="20000"/>
          </a:bodyPr>
          <a:lstStyle/>
          <a:p>
            <a:r>
              <a:rPr lang="ru-RU" sz="2400" dirty="0" err="1"/>
              <a:t>Je</a:t>
            </a:r>
            <a:r>
              <a:rPr lang="ru-RU" sz="2400" dirty="0"/>
              <a:t> </a:t>
            </a:r>
            <a:r>
              <a:rPr lang="ru-RU" sz="2400" dirty="0" err="1"/>
              <a:t>l’ai</a:t>
            </a:r>
            <a:r>
              <a:rPr lang="ru-RU" sz="2400" dirty="0"/>
              <a:t> </a:t>
            </a:r>
            <a:r>
              <a:rPr lang="ru-RU" sz="2400" dirty="0" err="1"/>
              <a:t>vu</a:t>
            </a:r>
            <a:r>
              <a:rPr lang="ru-RU" sz="2400" dirty="0"/>
              <a:t> </a:t>
            </a:r>
            <a:r>
              <a:rPr lang="ru-RU" sz="2400" dirty="0" err="1"/>
              <a:t>hier</a:t>
            </a:r>
            <a:r>
              <a:rPr lang="ru-RU" sz="2400" dirty="0"/>
              <a:t>. – Я его видел вчера.</a:t>
            </a:r>
          </a:p>
          <a:p>
            <a:r>
              <a:rPr lang="ru-RU" sz="2400" dirty="0" err="1"/>
              <a:t>He</a:t>
            </a:r>
            <a:r>
              <a:rPr lang="ru-RU" sz="2400" dirty="0"/>
              <a:t> </a:t>
            </a:r>
            <a:r>
              <a:rPr lang="ru-RU" sz="2400" dirty="0" err="1"/>
              <a:t>was</a:t>
            </a:r>
            <a:r>
              <a:rPr lang="ru-RU" sz="2400" dirty="0"/>
              <a:t> </a:t>
            </a:r>
            <a:r>
              <a:rPr lang="ru-RU" sz="2400" dirty="0" err="1"/>
              <a:t>in</a:t>
            </a:r>
            <a:r>
              <a:rPr lang="ru-RU" sz="2400" dirty="0"/>
              <a:t> London </a:t>
            </a:r>
            <a:r>
              <a:rPr lang="ru-RU" sz="2400" dirty="0" err="1"/>
              <a:t>two</a:t>
            </a:r>
            <a:r>
              <a:rPr lang="ru-RU" sz="2400" dirty="0"/>
              <a:t> </a:t>
            </a:r>
            <a:r>
              <a:rPr lang="ru-RU" sz="2400" dirty="0" err="1"/>
              <a:t>years</a:t>
            </a:r>
            <a:r>
              <a:rPr lang="ru-RU" sz="2400" dirty="0"/>
              <a:t> </a:t>
            </a:r>
            <a:r>
              <a:rPr lang="ru-RU" sz="2400" dirty="0" err="1"/>
              <a:t>ago</a:t>
            </a:r>
            <a:r>
              <a:rPr lang="ru-RU" sz="2400" dirty="0"/>
              <a:t>. – Он был в Лондоне два года назад.</a:t>
            </a:r>
          </a:p>
          <a:p>
            <a:r>
              <a:rPr lang="ru-RU" sz="2400" dirty="0"/>
              <a:t>It </a:t>
            </a:r>
            <a:r>
              <a:rPr lang="ru-RU" sz="2400" dirty="0" err="1"/>
              <a:t>was</a:t>
            </a:r>
            <a:r>
              <a:rPr lang="ru-RU" sz="2400" dirty="0"/>
              <a:t> </a:t>
            </a:r>
            <a:r>
              <a:rPr lang="ru-RU" sz="2400" dirty="0" err="1"/>
              <a:t>his</a:t>
            </a:r>
            <a:r>
              <a:rPr lang="ru-RU" sz="2400" dirty="0"/>
              <a:t> </a:t>
            </a:r>
            <a:r>
              <a:rPr lang="ru-RU" sz="2400" dirty="0" err="1"/>
              <a:t>habit</a:t>
            </a:r>
            <a:r>
              <a:rPr lang="ru-RU" sz="2400" dirty="0"/>
              <a:t> </a:t>
            </a:r>
            <a:r>
              <a:rPr lang="ru-RU" sz="2400" dirty="0" err="1"/>
              <a:t>to</a:t>
            </a:r>
            <a:r>
              <a:rPr lang="ru-RU" sz="2400" dirty="0"/>
              <a:t> </a:t>
            </a:r>
            <a:r>
              <a:rPr lang="ru-RU" sz="2400" dirty="0" err="1"/>
              <a:t>call</a:t>
            </a:r>
            <a:r>
              <a:rPr lang="ru-RU" sz="2400" dirty="0"/>
              <a:t> </a:t>
            </a:r>
            <a:r>
              <a:rPr lang="ru-RU" sz="2400" dirty="0" err="1"/>
              <a:t>her</a:t>
            </a:r>
            <a:r>
              <a:rPr lang="ru-RU" sz="2400" dirty="0"/>
              <a:t> </a:t>
            </a:r>
            <a:r>
              <a:rPr lang="ru-RU" sz="2400" dirty="0" err="1"/>
              <a:t>as</a:t>
            </a:r>
            <a:r>
              <a:rPr lang="ru-RU" sz="2400" dirty="0"/>
              <a:t> </a:t>
            </a:r>
            <a:r>
              <a:rPr lang="ru-RU" sz="2400" dirty="0" err="1"/>
              <a:t>soon</a:t>
            </a:r>
            <a:r>
              <a:rPr lang="ru-RU" sz="2400" dirty="0"/>
              <a:t> </a:t>
            </a:r>
            <a:r>
              <a:rPr lang="ru-RU" sz="2400" dirty="0" err="1"/>
              <a:t>as</a:t>
            </a:r>
            <a:r>
              <a:rPr lang="ru-RU" sz="2400" dirty="0"/>
              <a:t> </a:t>
            </a:r>
            <a:r>
              <a:rPr lang="ru-RU" sz="2400" dirty="0" err="1"/>
              <a:t>he</a:t>
            </a:r>
            <a:r>
              <a:rPr lang="ru-RU" sz="2400" dirty="0"/>
              <a:t> </a:t>
            </a:r>
            <a:r>
              <a:rPr lang="ru-RU" sz="2400" dirty="0" err="1"/>
              <a:t>got</a:t>
            </a:r>
            <a:r>
              <a:rPr lang="ru-RU" sz="2400" dirty="0"/>
              <a:t> </a:t>
            </a:r>
            <a:r>
              <a:rPr lang="ru-RU" sz="2400" dirty="0" err="1"/>
              <a:t>up</a:t>
            </a:r>
            <a:r>
              <a:rPr lang="ru-RU" sz="2400" dirty="0"/>
              <a:t>. – Это было его привычкой звонить ей сразу же, как он проснется.</a:t>
            </a:r>
          </a:p>
          <a:p>
            <a:r>
              <a:rPr lang="ru-RU" sz="2400" dirty="0" err="1"/>
              <a:t>Would</a:t>
            </a:r>
            <a:r>
              <a:rPr lang="ru-RU" sz="2400" dirty="0"/>
              <a:t> </a:t>
            </a:r>
            <a:r>
              <a:rPr lang="ru-RU" sz="2400" dirty="0" err="1"/>
              <a:t>you</a:t>
            </a:r>
            <a:r>
              <a:rPr lang="ru-RU" sz="2400" dirty="0"/>
              <a:t> </a:t>
            </a:r>
            <a:r>
              <a:rPr lang="ru-RU" sz="2400" dirty="0" err="1"/>
              <a:t>mind</a:t>
            </a:r>
            <a:r>
              <a:rPr lang="ru-RU" sz="2400" dirty="0"/>
              <a:t> </a:t>
            </a:r>
            <a:r>
              <a:rPr lang="ru-RU" sz="2400" dirty="0" err="1"/>
              <a:t>letting</a:t>
            </a:r>
            <a:r>
              <a:rPr lang="ru-RU" sz="2400" dirty="0"/>
              <a:t> </a:t>
            </a:r>
            <a:r>
              <a:rPr lang="ru-RU" sz="2400" dirty="0" err="1"/>
              <a:t>the</a:t>
            </a:r>
            <a:r>
              <a:rPr lang="ru-RU" sz="2400" dirty="0"/>
              <a:t> </a:t>
            </a:r>
            <a:r>
              <a:rPr lang="ru-RU" sz="2400" dirty="0" err="1"/>
              <a:t>cat</a:t>
            </a:r>
            <a:r>
              <a:rPr lang="ru-RU" sz="2400" dirty="0"/>
              <a:t> </a:t>
            </a:r>
            <a:r>
              <a:rPr lang="ru-RU" sz="2400" dirty="0" err="1"/>
              <a:t>out</a:t>
            </a:r>
            <a:r>
              <a:rPr lang="ru-RU" sz="2400" dirty="0"/>
              <a:t>? – Ты бы не возражал выпустить кота на улицу?</a:t>
            </a:r>
          </a:p>
          <a:p>
            <a:endParaRPr lang="ru-RU" sz="2400" dirty="0"/>
          </a:p>
          <a:p>
            <a:pPr marL="0" indent="0">
              <a:buNone/>
            </a:pPr>
            <a:r>
              <a:rPr lang="ru-RU" sz="2400" dirty="0"/>
              <a:t>Когда это уместно с точки зрения всех экстралингвистических и стилистических особенностей высказывания.</a:t>
            </a:r>
          </a:p>
          <a:p>
            <a:pPr marL="0" indent="0">
              <a:buNone/>
            </a:pPr>
            <a:r>
              <a:rPr lang="ru-RU" sz="2400" dirty="0"/>
              <a:t>Надо чётко отличать этот приём от буквализма, который тоже передаёт оригинал «слово в слово», но при этом искажает его смысл, нарушает узус или нормы языка перевода.</a:t>
            </a:r>
          </a:p>
        </p:txBody>
      </p:sp>
    </p:spTree>
    <p:extLst>
      <p:ext uri="{BB962C8B-B14F-4D97-AF65-F5344CB8AC3E}">
        <p14:creationId xmlns:p14="http://schemas.microsoft.com/office/powerpoint/2010/main" val="78286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072F22-71A9-8315-788F-870A1B75E348}"/>
              </a:ext>
            </a:extLst>
          </p:cNvPr>
          <p:cNvSpPr>
            <a:spLocks noGrp="1"/>
          </p:cNvSpPr>
          <p:nvPr>
            <p:ph type="title"/>
          </p:nvPr>
        </p:nvSpPr>
        <p:spPr/>
        <p:txBody>
          <a:bodyPr/>
          <a:lstStyle/>
          <a:p>
            <a:r>
              <a:rPr lang="ru-RU" dirty="0"/>
              <a:t>Членение предложений</a:t>
            </a:r>
          </a:p>
        </p:txBody>
      </p:sp>
      <p:sp>
        <p:nvSpPr>
          <p:cNvPr id="3" name="Текст 2">
            <a:extLst>
              <a:ext uri="{FF2B5EF4-FFF2-40B4-BE49-F238E27FC236}">
                <a16:creationId xmlns:a16="http://schemas.microsoft.com/office/drawing/2014/main" id="{0BE27521-B77D-3172-0810-4DA9B25BD4EF}"/>
              </a:ext>
            </a:extLst>
          </p:cNvPr>
          <p:cNvSpPr>
            <a:spLocks noGrp="1"/>
          </p:cNvSpPr>
          <p:nvPr>
            <p:ph type="body" sz="quarter" idx="13"/>
          </p:nvPr>
        </p:nvSpPr>
        <p:spPr/>
        <p:txBody>
          <a:bodyPr>
            <a:normAutofit lnSpcReduction="10000"/>
          </a:bodyPr>
          <a:lstStyle/>
          <a:p>
            <a:pPr marL="0" indent="0">
              <a:buNone/>
            </a:pPr>
            <a:r>
              <a:rPr lang="ru-RU" sz="2800" dirty="0"/>
              <a:t>Одно длинное или сложное предложение оригинала делится на два и более предложения в тексте перевода.</a:t>
            </a:r>
          </a:p>
          <a:p>
            <a:pPr marL="0" indent="0" algn="l">
              <a:buNone/>
            </a:pPr>
            <a:r>
              <a:rPr lang="ru-RU" sz="2400" b="0" i="0" u="none" strike="noStrike" baseline="0" dirty="0"/>
              <a:t>Этот прием может быть обусловлен как соображениями грамматическими (например</a:t>
            </a:r>
            <a:r>
              <a:rPr lang="ru-RU" sz="2400" b="1" i="0" u="none" strike="noStrike" baseline="0" dirty="0"/>
              <a:t>, в случае различия в допустимости набора синтаксических оборотов</a:t>
            </a:r>
            <a:r>
              <a:rPr lang="ru-RU" sz="2400" b="0" i="0" u="none" strike="noStrike" baseline="0" dirty="0"/>
              <a:t>), так и прагматическими и стилистическими (например, если предложение претерпевает целый ряд преобразований, приводящих к </a:t>
            </a:r>
            <a:r>
              <a:rPr lang="ru-RU" sz="2400" b="1" i="0" u="none" strike="noStrike" baseline="0" dirty="0"/>
              <a:t>коммуникативно избыточному или стилистически неадекватному количеству придаточных или иных синтаксических оборотов</a:t>
            </a:r>
            <a:r>
              <a:rPr lang="ru-RU" sz="2400" b="0" i="0" u="none" strike="noStrike" baseline="0" dirty="0"/>
              <a:t>).</a:t>
            </a:r>
          </a:p>
          <a:p>
            <a:pPr marL="0" indent="0" algn="l">
              <a:buNone/>
            </a:pPr>
            <a:endParaRPr lang="ru-RU" sz="2400" dirty="0"/>
          </a:p>
          <a:p>
            <a:pPr marL="0" indent="0" algn="l">
              <a:buNone/>
            </a:pPr>
            <a:r>
              <a:rPr lang="en-US" sz="2400" b="0" u="none" strike="noStrike" baseline="0" dirty="0"/>
              <a:t>Mist covered a calm sea in the straits of Dover yesterday.</a:t>
            </a:r>
            <a:r>
              <a:rPr lang="ru-RU" sz="2400" b="0" u="none" strike="noStrike" baseline="0" dirty="0"/>
              <a:t> – Вчера в проливе Па-де-Кале стоял туман. Море было спокойно.</a:t>
            </a:r>
            <a:endParaRPr lang="ru-RU" sz="2800" dirty="0"/>
          </a:p>
        </p:txBody>
      </p:sp>
    </p:spTree>
    <p:extLst>
      <p:ext uri="{BB962C8B-B14F-4D97-AF65-F5344CB8AC3E}">
        <p14:creationId xmlns:p14="http://schemas.microsoft.com/office/powerpoint/2010/main" val="4197273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072F22-71A9-8315-788F-870A1B75E348}"/>
              </a:ext>
            </a:extLst>
          </p:cNvPr>
          <p:cNvSpPr>
            <a:spLocks noGrp="1"/>
          </p:cNvSpPr>
          <p:nvPr>
            <p:ph type="title"/>
          </p:nvPr>
        </p:nvSpPr>
        <p:spPr/>
        <p:txBody>
          <a:bodyPr/>
          <a:lstStyle/>
          <a:p>
            <a:r>
              <a:rPr lang="ru-RU" dirty="0"/>
              <a:t>Членение предложений</a:t>
            </a:r>
          </a:p>
        </p:txBody>
      </p:sp>
      <p:sp>
        <p:nvSpPr>
          <p:cNvPr id="3" name="Текст 2">
            <a:extLst>
              <a:ext uri="{FF2B5EF4-FFF2-40B4-BE49-F238E27FC236}">
                <a16:creationId xmlns:a16="http://schemas.microsoft.com/office/drawing/2014/main" id="{0BE27521-B77D-3172-0810-4DA9B25BD4EF}"/>
              </a:ext>
            </a:extLst>
          </p:cNvPr>
          <p:cNvSpPr>
            <a:spLocks noGrp="1"/>
          </p:cNvSpPr>
          <p:nvPr>
            <p:ph type="body" sz="quarter" idx="13"/>
          </p:nvPr>
        </p:nvSpPr>
        <p:spPr>
          <a:xfrm>
            <a:off x="335360" y="1374254"/>
            <a:ext cx="11263313" cy="4863058"/>
          </a:xfrm>
        </p:spPr>
        <p:txBody>
          <a:bodyPr>
            <a:normAutofit/>
          </a:bodyPr>
          <a:lstStyle/>
          <a:p>
            <a:pPr marL="0" indent="0">
              <a:buNone/>
            </a:pPr>
            <a:r>
              <a:rPr lang="ru-RU" sz="2400" dirty="0"/>
              <a:t>Это собственно стилистико-грамматические различия языковых систем (согласование временных и падежных форм, сочетаемость или допустимое использование синтаксических оборотов и т. д.), когда включение всего содержания иноязычного высказывания в одно предложение может привести к двусмысленности или полностью лишить перевод коммуникативной значимости.</a:t>
            </a:r>
          </a:p>
          <a:p>
            <a:pPr marL="0" indent="0">
              <a:buNone/>
            </a:pPr>
            <a:r>
              <a:rPr lang="ru-RU" sz="2400" dirty="0"/>
              <a:t>I </a:t>
            </a:r>
            <a:r>
              <a:rPr lang="ru-RU" sz="2400" dirty="0" err="1"/>
              <a:t>felt</a:t>
            </a:r>
            <a:r>
              <a:rPr lang="ru-RU" sz="2400" dirty="0"/>
              <a:t> </a:t>
            </a:r>
            <a:r>
              <a:rPr lang="ru-RU" sz="2400" dirty="0" err="1"/>
              <a:t>like</a:t>
            </a:r>
            <a:r>
              <a:rPr lang="ru-RU" sz="2400" dirty="0"/>
              <a:t> </a:t>
            </a:r>
            <a:r>
              <a:rPr lang="ru-RU" sz="2400" dirty="0" err="1"/>
              <a:t>praying</a:t>
            </a:r>
            <a:r>
              <a:rPr lang="ru-RU" sz="2400" dirty="0"/>
              <a:t> </a:t>
            </a:r>
            <a:r>
              <a:rPr lang="ru-RU" sz="2400" dirty="0" err="1"/>
              <a:t>or</a:t>
            </a:r>
            <a:r>
              <a:rPr lang="ru-RU" sz="2400" dirty="0"/>
              <a:t> </a:t>
            </a:r>
            <a:r>
              <a:rPr lang="ru-RU" sz="2400" dirty="0" err="1"/>
              <a:t>something</a:t>
            </a:r>
            <a:r>
              <a:rPr lang="ru-RU" sz="2400" dirty="0"/>
              <a:t>, </a:t>
            </a:r>
            <a:r>
              <a:rPr lang="ru-RU" sz="2400" dirty="0" err="1"/>
              <a:t>when</a:t>
            </a:r>
            <a:r>
              <a:rPr lang="ru-RU" sz="2400" dirty="0"/>
              <a:t> I </a:t>
            </a:r>
            <a:r>
              <a:rPr lang="ru-RU" sz="2400" dirty="0" err="1"/>
              <a:t>was</a:t>
            </a:r>
            <a:r>
              <a:rPr lang="ru-RU" sz="2400" dirty="0"/>
              <a:t> </a:t>
            </a:r>
            <a:r>
              <a:rPr lang="ru-RU" sz="2400" dirty="0" err="1"/>
              <a:t>in</a:t>
            </a:r>
            <a:r>
              <a:rPr lang="ru-RU" sz="2400" dirty="0"/>
              <a:t> </a:t>
            </a:r>
            <a:r>
              <a:rPr lang="ru-RU" sz="2400" dirty="0" err="1"/>
              <a:t>bed</a:t>
            </a:r>
            <a:r>
              <a:rPr lang="ru-RU" sz="2400" dirty="0"/>
              <a:t>, </a:t>
            </a:r>
            <a:r>
              <a:rPr lang="ru-RU" sz="2400" dirty="0" err="1"/>
              <a:t>but</a:t>
            </a:r>
            <a:r>
              <a:rPr lang="ru-RU" sz="2400" dirty="0"/>
              <a:t> I </a:t>
            </a:r>
            <a:r>
              <a:rPr lang="ru-RU" sz="2400" dirty="0" err="1"/>
              <a:t>couldn’t</a:t>
            </a:r>
            <a:r>
              <a:rPr lang="ru-RU" sz="2400" dirty="0"/>
              <a:t> </a:t>
            </a:r>
            <a:r>
              <a:rPr lang="ru-RU" sz="2400" dirty="0" err="1"/>
              <a:t>do</a:t>
            </a:r>
            <a:r>
              <a:rPr lang="ru-RU" sz="2400" dirty="0"/>
              <a:t> </a:t>
            </a:r>
            <a:r>
              <a:rPr lang="ru-RU" sz="2400" dirty="0" err="1"/>
              <a:t>it</a:t>
            </a:r>
            <a:r>
              <a:rPr lang="ru-RU" sz="2400" dirty="0"/>
              <a:t> </a:t>
            </a:r>
          </a:p>
          <a:p>
            <a:pPr marL="0" indent="0">
              <a:buNone/>
            </a:pPr>
            <a:r>
              <a:rPr lang="ru-RU" sz="2400" dirty="0"/>
              <a:t>Лег и подумал: помолиться, что ли? Но ничего не вышло.</a:t>
            </a:r>
          </a:p>
        </p:txBody>
      </p:sp>
    </p:spTree>
    <p:extLst>
      <p:ext uri="{BB962C8B-B14F-4D97-AF65-F5344CB8AC3E}">
        <p14:creationId xmlns:p14="http://schemas.microsoft.com/office/powerpoint/2010/main" val="751414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6554841-415A-4C21-BA6B-5975CCDF71FE}"/>
              </a:ext>
            </a:extLst>
          </p:cNvPr>
          <p:cNvSpPr>
            <a:spLocks noGrp="1"/>
          </p:cNvSpPr>
          <p:nvPr>
            <p:ph type="body" sz="quarter" idx="13"/>
          </p:nvPr>
        </p:nvSpPr>
        <p:spPr>
          <a:xfrm>
            <a:off x="520700" y="980728"/>
            <a:ext cx="11263313" cy="5439122"/>
          </a:xfrm>
        </p:spPr>
        <p:txBody>
          <a:bodyPr>
            <a:normAutofit/>
          </a:bodyPr>
          <a:lstStyle/>
          <a:p>
            <a:r>
              <a:rPr lang="en-US" sz="2400" dirty="0"/>
              <a:t>The system, which was designed to process large amounts of data in real-time, encountered significant delays due to hardware limitations and required immediate optimization.</a:t>
            </a:r>
            <a:endParaRPr lang="ru-RU" sz="2400" dirty="0"/>
          </a:p>
          <a:p>
            <a:r>
              <a:rPr lang="ru-RU" sz="2400" dirty="0"/>
              <a:t>Первое предложение описывает назначение системы.</a:t>
            </a:r>
          </a:p>
          <a:p>
            <a:r>
              <a:rPr lang="ru-RU" sz="2400" dirty="0"/>
              <a:t>Второе предложение фокусируется на проблемах и их последствиях.</a:t>
            </a:r>
          </a:p>
        </p:txBody>
      </p:sp>
    </p:spTree>
    <p:extLst>
      <p:ext uri="{BB962C8B-B14F-4D97-AF65-F5344CB8AC3E}">
        <p14:creationId xmlns:p14="http://schemas.microsoft.com/office/powerpoint/2010/main" val="7076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D936D4-8939-7F4F-89BE-34250B4E15EF}"/>
              </a:ext>
            </a:extLst>
          </p:cNvPr>
          <p:cNvSpPr>
            <a:spLocks noGrp="1"/>
          </p:cNvSpPr>
          <p:nvPr>
            <p:ph type="title"/>
          </p:nvPr>
        </p:nvSpPr>
        <p:spPr/>
        <p:txBody>
          <a:bodyPr/>
          <a:lstStyle/>
          <a:p>
            <a:r>
              <a:rPr lang="ru-RU" dirty="0"/>
              <a:t>Переведите:</a:t>
            </a:r>
          </a:p>
        </p:txBody>
      </p:sp>
      <p:sp>
        <p:nvSpPr>
          <p:cNvPr id="3" name="Текст 2">
            <a:extLst>
              <a:ext uri="{FF2B5EF4-FFF2-40B4-BE49-F238E27FC236}">
                <a16:creationId xmlns:a16="http://schemas.microsoft.com/office/drawing/2014/main" id="{DDADC144-AD10-CCB3-1377-56D0ED37B4A9}"/>
              </a:ext>
            </a:extLst>
          </p:cNvPr>
          <p:cNvSpPr>
            <a:spLocks noGrp="1"/>
          </p:cNvSpPr>
          <p:nvPr>
            <p:ph type="body" sz="quarter" idx="13"/>
          </p:nvPr>
        </p:nvSpPr>
        <p:spPr/>
        <p:txBody>
          <a:bodyPr>
            <a:normAutofit fontScale="92500" lnSpcReduction="10000"/>
          </a:bodyPr>
          <a:lstStyle/>
          <a:p>
            <a:r>
              <a:rPr lang="en-US" dirty="0"/>
              <a:t>Sparkler. Honeymoons, family outings, golf and tennis holidays… sparklingly spectacular! Discover the Sparkler, </a:t>
            </a:r>
            <a:r>
              <a:rPr lang="en-US" dirty="0" err="1"/>
              <a:t>favourite</a:t>
            </a:r>
            <a:r>
              <a:rPr lang="en-US" dirty="0"/>
              <a:t> of discerning vacationers of America and Europe. All 5-star sparkling, from beach, accommodations, dining, sports to service, service, service! </a:t>
            </a:r>
            <a:r>
              <a:rPr lang="en-US" dirty="0" err="1"/>
              <a:t>Spakler</a:t>
            </a:r>
            <a:r>
              <a:rPr lang="en-US" dirty="0"/>
              <a:t>! Light up your life! </a:t>
            </a:r>
            <a:endParaRPr lang="ru-RU" dirty="0"/>
          </a:p>
          <a:p>
            <a:pPr marL="0" indent="0">
              <a:buNone/>
            </a:pPr>
            <a:r>
              <a:rPr lang="ru-RU" b="1" dirty="0"/>
              <a:t>«Бенгальский огонь» </a:t>
            </a:r>
            <a:r>
              <a:rPr lang="ru-RU" dirty="0"/>
              <a:t>(</a:t>
            </a:r>
            <a:r>
              <a:rPr lang="ru-RU" dirty="0" err="1"/>
              <a:t>sparkler</a:t>
            </a:r>
            <a:r>
              <a:rPr lang="ru-RU" dirty="0"/>
              <a:t> — бенгальский огонь). Медовый месяц, семейные прогулки, гольф и теннис — все это ярко! Откройте для себя </a:t>
            </a:r>
            <a:r>
              <a:rPr lang="ru-RU" dirty="0" err="1"/>
              <a:t>Sparkler</a:t>
            </a:r>
            <a:r>
              <a:rPr lang="ru-RU" dirty="0"/>
              <a:t>, </a:t>
            </a:r>
            <a:r>
              <a:rPr lang="ru-RU" b="1" dirty="0"/>
              <a:t>который зажигает искру </a:t>
            </a:r>
            <a:r>
              <a:rPr lang="ru-RU" dirty="0"/>
              <a:t>даже у самых привередливых отдыхающих Америки и Европы. Все 5 сверкающих звезд — от пляжа, проживания, ресторанов, залов до спорта до обслуживания, обслуживания и еще раз обслуживания! </a:t>
            </a:r>
            <a:r>
              <a:rPr lang="ru-RU" dirty="0" err="1"/>
              <a:t>Sparkler</a:t>
            </a:r>
            <a:r>
              <a:rPr lang="ru-RU" dirty="0"/>
              <a:t>! </a:t>
            </a:r>
            <a:r>
              <a:rPr lang="ru-RU" b="1" dirty="0"/>
              <a:t>Жизнь с огоньком!</a:t>
            </a:r>
          </a:p>
          <a:p>
            <a:pPr marL="0" indent="0">
              <a:buNone/>
            </a:pPr>
            <a:r>
              <a:rPr lang="ru-RU" dirty="0"/>
              <a:t>СПАРКЛЕР.</a:t>
            </a:r>
          </a:p>
          <a:p>
            <a:pPr marL="0" indent="0">
              <a:buNone/>
            </a:pPr>
            <a:r>
              <a:rPr lang="ru-RU" dirty="0"/>
              <a:t>Медовый месяц, семейный отдых, занятия гольфом и теннисом…к вашим услугам блестящий сервис! Откройте для себя Спарклер - излюбленное место отдыха взыскательных туристов Америки и Европы.  Здесь повсюду </a:t>
            </a:r>
            <a:r>
              <a:rPr lang="ru-RU" b="1" dirty="0"/>
              <a:t>пятизвёздочный блеск</a:t>
            </a:r>
            <a:r>
              <a:rPr lang="ru-RU" dirty="0"/>
              <a:t>: от пляжа, апартаментов, ресторанов, спортивных площадок до сервиса, сервиса, сервиса! Спарклер! </a:t>
            </a:r>
            <a:r>
              <a:rPr lang="ru-RU" b="1" dirty="0"/>
              <a:t>Придайте блеск вашей жизни!</a:t>
            </a:r>
          </a:p>
          <a:p>
            <a:pPr marL="0" indent="0">
              <a:buNone/>
            </a:pPr>
            <a:endParaRPr lang="ru-RU" dirty="0"/>
          </a:p>
          <a:p>
            <a:endParaRPr lang="en-US" dirty="0"/>
          </a:p>
          <a:p>
            <a:endParaRPr lang="ru-RU" dirty="0"/>
          </a:p>
        </p:txBody>
      </p:sp>
    </p:spTree>
    <p:extLst>
      <p:ext uri="{BB962C8B-B14F-4D97-AF65-F5344CB8AC3E}">
        <p14:creationId xmlns:p14="http://schemas.microsoft.com/office/powerpoint/2010/main" val="172650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072F22-71A9-8315-788F-870A1B75E348}"/>
              </a:ext>
            </a:extLst>
          </p:cNvPr>
          <p:cNvSpPr>
            <a:spLocks noGrp="1"/>
          </p:cNvSpPr>
          <p:nvPr>
            <p:ph type="title"/>
          </p:nvPr>
        </p:nvSpPr>
        <p:spPr/>
        <p:txBody>
          <a:bodyPr/>
          <a:lstStyle/>
          <a:p>
            <a:r>
              <a:rPr lang="ru-RU" dirty="0"/>
              <a:t>Объединение предложений</a:t>
            </a:r>
          </a:p>
        </p:txBody>
      </p:sp>
      <p:sp>
        <p:nvSpPr>
          <p:cNvPr id="3" name="Текст 2">
            <a:extLst>
              <a:ext uri="{FF2B5EF4-FFF2-40B4-BE49-F238E27FC236}">
                <a16:creationId xmlns:a16="http://schemas.microsoft.com/office/drawing/2014/main" id="{0BE27521-B77D-3172-0810-4DA9B25BD4EF}"/>
              </a:ext>
            </a:extLst>
          </p:cNvPr>
          <p:cNvSpPr>
            <a:spLocks noGrp="1"/>
          </p:cNvSpPr>
          <p:nvPr>
            <p:ph type="body" sz="quarter" idx="13"/>
          </p:nvPr>
        </p:nvSpPr>
        <p:spPr/>
        <p:txBody>
          <a:bodyPr>
            <a:normAutofit fontScale="92500"/>
          </a:bodyPr>
          <a:lstStyle/>
          <a:p>
            <a:pPr marL="0" indent="0">
              <a:buNone/>
            </a:pPr>
            <a:r>
              <a:rPr lang="ru-RU" sz="2400" dirty="0"/>
              <a:t>Объединение предложений применяется, как правило, в условиях синтаксических и стилистических различий. Двум и более простым предложениям оригинала соответствует одно сложное предложение в переводе. Применение этого приема может быть вынужденным следствием </a:t>
            </a:r>
            <a:r>
              <a:rPr lang="ru-RU" sz="2400" dirty="0" err="1"/>
              <a:t>недооформленности</a:t>
            </a:r>
            <a:r>
              <a:rPr lang="ru-RU" sz="2400" dirty="0"/>
              <a:t> одного из предложений.</a:t>
            </a:r>
          </a:p>
          <a:p>
            <a:pPr marL="0" indent="0">
              <a:buNone/>
            </a:pPr>
            <a:r>
              <a:rPr lang="en-US" sz="2400" dirty="0"/>
              <a:t>The marchers</a:t>
            </a:r>
            <a:r>
              <a:rPr lang="ru-RU" sz="2400" dirty="0"/>
              <a:t> </a:t>
            </a:r>
            <a:r>
              <a:rPr lang="en-US" sz="2400" dirty="0"/>
              <a:t>did not intend to go to Parliament. Nor to petition their MP’s. </a:t>
            </a:r>
          </a:p>
          <a:p>
            <a:pPr marL="0" indent="0">
              <a:buNone/>
            </a:pPr>
            <a:r>
              <a:rPr lang="ru-RU" sz="2400" dirty="0"/>
              <a:t>Участники демонстрации не собирались ни идти к парламенту, ни подавать петицию своим депутатам.</a:t>
            </a:r>
          </a:p>
          <a:p>
            <a:pPr marL="0" indent="0">
              <a:buNone/>
            </a:pPr>
            <a:r>
              <a:rPr lang="en-US" sz="2400" dirty="0"/>
              <a:t>The lady ran and bought the tickets</a:t>
            </a:r>
            <a:r>
              <a:rPr lang="ru-RU" sz="2400" dirty="0"/>
              <a:t> </a:t>
            </a:r>
            <a:r>
              <a:rPr lang="en-US" sz="2400" dirty="0"/>
              <a:t>in the last ticket box and boarded. Just in time. </a:t>
            </a:r>
            <a:endParaRPr lang="ru-RU" sz="2400" dirty="0"/>
          </a:p>
          <a:p>
            <a:pPr marL="0" indent="0">
              <a:buNone/>
            </a:pPr>
            <a:r>
              <a:rPr lang="ru-RU" sz="2400" dirty="0"/>
              <a:t>Женщина побежала и купила билеты в крайней кассе и в последний момент села в вагон</a:t>
            </a:r>
          </a:p>
        </p:txBody>
      </p:sp>
    </p:spTree>
    <p:extLst>
      <p:ext uri="{BB962C8B-B14F-4D97-AF65-F5344CB8AC3E}">
        <p14:creationId xmlns:p14="http://schemas.microsoft.com/office/powerpoint/2010/main" val="873218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072F22-71A9-8315-788F-870A1B75E348}"/>
              </a:ext>
            </a:extLst>
          </p:cNvPr>
          <p:cNvSpPr>
            <a:spLocks noGrp="1"/>
          </p:cNvSpPr>
          <p:nvPr>
            <p:ph type="title"/>
          </p:nvPr>
        </p:nvSpPr>
        <p:spPr/>
        <p:txBody>
          <a:bodyPr/>
          <a:lstStyle/>
          <a:p>
            <a:r>
              <a:rPr lang="ru-RU" dirty="0"/>
              <a:t>Объединение предложений</a:t>
            </a:r>
          </a:p>
        </p:txBody>
      </p:sp>
      <p:sp>
        <p:nvSpPr>
          <p:cNvPr id="3" name="Текст 2">
            <a:extLst>
              <a:ext uri="{FF2B5EF4-FFF2-40B4-BE49-F238E27FC236}">
                <a16:creationId xmlns:a16="http://schemas.microsoft.com/office/drawing/2014/main" id="{0BE27521-B77D-3172-0810-4DA9B25BD4EF}"/>
              </a:ext>
            </a:extLst>
          </p:cNvPr>
          <p:cNvSpPr>
            <a:spLocks noGrp="1"/>
          </p:cNvSpPr>
          <p:nvPr>
            <p:ph type="body" sz="quarter" idx="13"/>
          </p:nvPr>
        </p:nvSpPr>
        <p:spPr/>
        <p:txBody>
          <a:bodyPr>
            <a:normAutofit/>
          </a:bodyPr>
          <a:lstStyle/>
          <a:p>
            <a:pPr marL="0" indent="0">
              <a:buNone/>
            </a:pPr>
            <a:r>
              <a:rPr lang="ru-RU" sz="2400" dirty="0"/>
              <a:t>Объединение предложений может быть обусловлено также стилистическими соображениями. Например, для научно-технических текстов на английском языке характерно преобладание простых предложений, что менее свойственно соответствующему русскому стилю, где широко используются сложные предложения. В связи с этим в англо-русских научно-технических переводах двум или более простым предложениям оригинала соответствует одно сложное предложение в переводе.</a:t>
            </a:r>
          </a:p>
          <a:p>
            <a:r>
              <a:rPr lang="en-US" sz="2400" dirty="0"/>
              <a:t>The system uses advanced algorithms. These algorithms improve data processing speed. They also reduce energy consumption.</a:t>
            </a:r>
          </a:p>
          <a:p>
            <a:r>
              <a:rPr lang="ru-RU" sz="2400" dirty="0"/>
              <a:t>Система использует передовые алгоритмы, которые улучшают скорость обработки данных и одновременно снижают энергопотребление.</a:t>
            </a:r>
          </a:p>
        </p:txBody>
      </p:sp>
    </p:spTree>
    <p:extLst>
      <p:ext uri="{BB962C8B-B14F-4D97-AF65-F5344CB8AC3E}">
        <p14:creationId xmlns:p14="http://schemas.microsoft.com/office/powerpoint/2010/main" val="3077601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D8DAD-D0ED-28DA-2071-929667A5E6FB}"/>
              </a:ext>
            </a:extLst>
          </p:cNvPr>
          <p:cNvSpPr>
            <a:spLocks noGrp="1"/>
          </p:cNvSpPr>
          <p:nvPr>
            <p:ph type="title"/>
          </p:nvPr>
        </p:nvSpPr>
        <p:spPr/>
        <p:txBody>
          <a:bodyPr/>
          <a:lstStyle/>
          <a:p>
            <a:r>
              <a:rPr lang="ru-RU" dirty="0"/>
              <a:t>Объедините предложения при переводе</a:t>
            </a:r>
          </a:p>
        </p:txBody>
      </p:sp>
      <p:sp>
        <p:nvSpPr>
          <p:cNvPr id="3" name="Текст 2">
            <a:extLst>
              <a:ext uri="{FF2B5EF4-FFF2-40B4-BE49-F238E27FC236}">
                <a16:creationId xmlns:a16="http://schemas.microsoft.com/office/drawing/2014/main" id="{0080E498-09BA-BA71-FA74-9279432A24E2}"/>
              </a:ext>
            </a:extLst>
          </p:cNvPr>
          <p:cNvSpPr>
            <a:spLocks noGrp="1"/>
          </p:cNvSpPr>
          <p:nvPr>
            <p:ph type="body" sz="quarter" idx="13"/>
          </p:nvPr>
        </p:nvSpPr>
        <p:spPr/>
        <p:txBody>
          <a:bodyPr>
            <a:normAutofit/>
          </a:bodyPr>
          <a:lstStyle/>
          <a:p>
            <a:r>
              <a:rPr lang="en-US" sz="2400" dirty="0"/>
              <a:t>Cybersecurity is a critical field in modern technology. It focuses on protecting systems and data from digital attacks. These attacks can cause significant damage. They may lead to financial losses or data breaches. Organizations invest heavily in cybersecurity measures. These measures include firewalls, encryption, and employee training.</a:t>
            </a:r>
            <a:endParaRPr lang="ru-RU" sz="2400" dirty="0"/>
          </a:p>
          <a:p>
            <a:endParaRPr lang="ru-RU" sz="2400" dirty="0"/>
          </a:p>
          <a:p>
            <a:r>
              <a:rPr lang="en-US" sz="2400" dirty="0"/>
              <a:t>That was a long time ago. It seemed like fifty years ago. (J. Salinger, The Catcher in the Rye, 15)</a:t>
            </a:r>
            <a:endParaRPr lang="ru-RU" sz="2400" dirty="0"/>
          </a:p>
        </p:txBody>
      </p:sp>
    </p:spTree>
    <p:extLst>
      <p:ext uri="{BB962C8B-B14F-4D97-AF65-F5344CB8AC3E}">
        <p14:creationId xmlns:p14="http://schemas.microsoft.com/office/powerpoint/2010/main" val="3914627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E47668-2DC0-2D13-C876-24D41A3F149C}"/>
              </a:ext>
            </a:extLst>
          </p:cNvPr>
          <p:cNvSpPr>
            <a:spLocks noGrp="1"/>
          </p:cNvSpPr>
          <p:nvPr>
            <p:ph type="title"/>
          </p:nvPr>
        </p:nvSpPr>
        <p:spPr/>
        <p:txBody>
          <a:bodyPr/>
          <a:lstStyle/>
          <a:p>
            <a:r>
              <a:rPr lang="ru-RU" dirty="0"/>
              <a:t>Изменение порядка слов в предложении</a:t>
            </a:r>
          </a:p>
        </p:txBody>
      </p:sp>
      <p:sp>
        <p:nvSpPr>
          <p:cNvPr id="3" name="Текст 2">
            <a:extLst>
              <a:ext uri="{FF2B5EF4-FFF2-40B4-BE49-F238E27FC236}">
                <a16:creationId xmlns:a16="http://schemas.microsoft.com/office/drawing/2014/main" id="{F2D67D9F-58CE-3DDC-1B47-322059766A0C}"/>
              </a:ext>
            </a:extLst>
          </p:cNvPr>
          <p:cNvSpPr>
            <a:spLocks noGrp="1"/>
          </p:cNvSpPr>
          <p:nvPr>
            <p:ph type="body" sz="quarter" idx="13"/>
          </p:nvPr>
        </p:nvSpPr>
        <p:spPr/>
        <p:txBody>
          <a:bodyPr>
            <a:normAutofit/>
          </a:bodyPr>
          <a:lstStyle/>
          <a:p>
            <a:pPr marL="0" indent="0">
              <a:buNone/>
            </a:pPr>
            <a:r>
              <a:rPr lang="ru-RU" sz="2400" dirty="0"/>
              <a:t>Расхождения в системах языков, несовпадения на уровне нормы или узуса, а также соображения чисто стилистического характера, связанные с общим структурированием текста перевода.</a:t>
            </a:r>
            <a:endParaRPr lang="en-US" sz="2400" dirty="0"/>
          </a:p>
          <a:p>
            <a:pPr marL="0" indent="0">
              <a:buNone/>
            </a:pPr>
            <a:r>
              <a:rPr lang="ru-RU" sz="2400" b="1" dirty="0"/>
              <a:t>Строгий порядок слов в английском против коммуникативного членения предложения в русском.</a:t>
            </a:r>
          </a:p>
          <a:p>
            <a:pPr marL="0" indent="0">
              <a:buNone/>
            </a:pPr>
            <a:r>
              <a:rPr lang="en-US" sz="2400" dirty="0"/>
              <a:t>A </a:t>
            </a:r>
            <a:r>
              <a:rPr lang="en-US" sz="2400" dirty="0" err="1"/>
              <a:t>suburbian</a:t>
            </a:r>
            <a:r>
              <a:rPr lang="en-US" sz="2400" dirty="0"/>
              <a:t> train was derailed near London last night. </a:t>
            </a:r>
            <a:endParaRPr lang="ru-RU" sz="2400" dirty="0"/>
          </a:p>
          <a:p>
            <a:pPr marL="0" indent="0">
              <a:buNone/>
            </a:pPr>
            <a:r>
              <a:rPr lang="ru-RU" sz="2400" dirty="0"/>
              <a:t>Вчера вечером вблизи Лондона сошел с рельс пригородный поезд.</a:t>
            </a:r>
          </a:p>
          <a:p>
            <a:pPr marL="0" indent="0">
              <a:buNone/>
            </a:pPr>
            <a:r>
              <a:rPr lang="en-US" sz="2400" dirty="0"/>
              <a:t>A boy came into the room.</a:t>
            </a:r>
          </a:p>
          <a:p>
            <a:pPr marL="0" indent="0">
              <a:buNone/>
            </a:pPr>
            <a:r>
              <a:rPr lang="en-US" sz="2400" dirty="0"/>
              <a:t>A match flared in the darkness.</a:t>
            </a:r>
            <a:endParaRPr lang="ru-RU" sz="2400" dirty="0"/>
          </a:p>
        </p:txBody>
      </p:sp>
    </p:spTree>
    <p:extLst>
      <p:ext uri="{BB962C8B-B14F-4D97-AF65-F5344CB8AC3E}">
        <p14:creationId xmlns:p14="http://schemas.microsoft.com/office/powerpoint/2010/main" val="1184115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031D4152-8D6A-F363-FF49-F2ADF1ED9B68}"/>
              </a:ext>
            </a:extLst>
          </p:cNvPr>
          <p:cNvSpPr>
            <a:spLocks noGrp="1"/>
          </p:cNvSpPr>
          <p:nvPr>
            <p:ph type="body" sz="quarter" idx="13"/>
          </p:nvPr>
        </p:nvSpPr>
        <p:spPr>
          <a:xfrm>
            <a:off x="520700" y="908720"/>
            <a:ext cx="11263313" cy="5511130"/>
          </a:xfrm>
        </p:spPr>
        <p:txBody>
          <a:bodyPr>
            <a:normAutofit/>
          </a:bodyPr>
          <a:lstStyle/>
          <a:p>
            <a:pPr marL="0" indent="0">
              <a:buNone/>
            </a:pPr>
            <a:r>
              <a:rPr lang="ru-RU" sz="2400" b="1" dirty="0"/>
              <a:t>Перенос членов предложения</a:t>
            </a:r>
          </a:p>
          <a:p>
            <a:r>
              <a:rPr lang="en-US" sz="2400" dirty="0"/>
              <a:t>...I put on </a:t>
            </a:r>
            <a:r>
              <a:rPr lang="en-US" sz="2400" b="1" dirty="0"/>
              <a:t>this hat </a:t>
            </a:r>
            <a:r>
              <a:rPr lang="en-US" sz="2400" dirty="0"/>
              <a:t>that I'd bought in New York that morning. It was </a:t>
            </a:r>
            <a:r>
              <a:rPr lang="en-US" sz="2400" b="1" dirty="0"/>
              <a:t>this red hunting hat</a:t>
            </a:r>
            <a:r>
              <a:rPr lang="en-US" sz="2400" dirty="0"/>
              <a:t>, with one of those very, very long peaks. (J. Salinger, The Catcher in the Rye, 3)</a:t>
            </a:r>
          </a:p>
          <a:p>
            <a:r>
              <a:rPr lang="ru-RU" sz="2400" dirty="0"/>
              <a:t>Я… надел </a:t>
            </a:r>
            <a:r>
              <a:rPr lang="ru-RU" sz="2400" b="1" dirty="0"/>
              <a:t>красную шапку</a:t>
            </a:r>
            <a:r>
              <a:rPr lang="ru-RU" sz="2400" dirty="0"/>
              <a:t>, которую утром купил в Нью-Йорке. Это была </a:t>
            </a:r>
            <a:r>
              <a:rPr lang="ru-RU" sz="2400" b="1" dirty="0"/>
              <a:t>охотничья шапка</a:t>
            </a:r>
            <a:r>
              <a:rPr lang="ru-RU" sz="2400" dirty="0"/>
              <a:t>, с очень-очень длинным козырьком.</a:t>
            </a:r>
          </a:p>
          <a:p>
            <a:pPr marL="0" indent="0">
              <a:buNone/>
            </a:pPr>
            <a:r>
              <a:rPr lang="ru-RU" sz="2400" dirty="0"/>
              <a:t>Возможность такого переноса здесь обусловливается повторением существительного шапка, к которому относится переставляемое прилагательное красная, в двух смежных предложениях.</a:t>
            </a:r>
          </a:p>
          <a:p>
            <a:pPr marL="0" indent="0">
              <a:buNone/>
            </a:pPr>
            <a:endParaRPr lang="ru-RU" sz="2400" dirty="0"/>
          </a:p>
        </p:txBody>
      </p:sp>
    </p:spTree>
    <p:extLst>
      <p:ext uri="{BB962C8B-B14F-4D97-AF65-F5344CB8AC3E}">
        <p14:creationId xmlns:p14="http://schemas.microsoft.com/office/powerpoint/2010/main" val="2137752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031D4152-8D6A-F363-FF49-F2ADF1ED9B68}"/>
              </a:ext>
            </a:extLst>
          </p:cNvPr>
          <p:cNvSpPr>
            <a:spLocks noGrp="1"/>
          </p:cNvSpPr>
          <p:nvPr>
            <p:ph type="body" sz="quarter" idx="13"/>
          </p:nvPr>
        </p:nvSpPr>
        <p:spPr>
          <a:xfrm>
            <a:off x="520700" y="908720"/>
            <a:ext cx="11263313" cy="5511130"/>
          </a:xfrm>
        </p:spPr>
        <p:txBody>
          <a:bodyPr>
            <a:normAutofit/>
          </a:bodyPr>
          <a:lstStyle/>
          <a:p>
            <a:pPr marL="0" indent="0">
              <a:buNone/>
            </a:pPr>
            <a:r>
              <a:rPr lang="ru-RU" sz="2400" b="1" dirty="0"/>
              <a:t>Изменение порядка следования частей сложного предложения.</a:t>
            </a:r>
          </a:p>
          <a:p>
            <a:pPr marL="0" indent="0">
              <a:buNone/>
            </a:pPr>
            <a:r>
              <a:rPr lang="en-US" sz="2400" dirty="0"/>
              <a:t>If he ever gets married, his own </a:t>
            </a:r>
            <a:r>
              <a:rPr lang="en-US" sz="2400" dirty="0" err="1"/>
              <a:t>wife'll</a:t>
            </a:r>
            <a:r>
              <a:rPr lang="en-US" sz="2400" dirty="0"/>
              <a:t> probably call him "Ackley". (J. Salinger, The Catcher in the Rye, 3).</a:t>
            </a:r>
          </a:p>
          <a:p>
            <a:pPr marL="0" indent="0">
              <a:buNone/>
            </a:pPr>
            <a:r>
              <a:rPr lang="ru-RU" sz="2400" dirty="0"/>
              <a:t>Наверное, и жена будет звать его «</a:t>
            </a:r>
            <a:r>
              <a:rPr lang="ru-RU" sz="2400" dirty="0" err="1"/>
              <a:t>Экли</a:t>
            </a:r>
            <a:r>
              <a:rPr lang="ru-RU" sz="2400" dirty="0"/>
              <a:t>» — если только он когда-нибудь женится.</a:t>
            </a:r>
          </a:p>
          <a:p>
            <a:pPr marL="0" indent="0">
              <a:buNone/>
            </a:pPr>
            <a:endParaRPr lang="ru-RU" sz="2400" dirty="0"/>
          </a:p>
          <a:p>
            <a:pPr marL="0" indent="0">
              <a:buNone/>
            </a:pPr>
            <a:r>
              <a:rPr lang="ru-RU" sz="2400" b="1" dirty="0"/>
              <a:t>Перестановка  самостоятельных предложений в строе текста.</a:t>
            </a:r>
          </a:p>
          <a:p>
            <a:pPr marL="0" indent="0">
              <a:buNone/>
            </a:pPr>
            <a:r>
              <a:rPr lang="en-US" sz="2400" dirty="0"/>
              <a:t>"You gain' to court this morning?" </a:t>
            </a:r>
            <a:r>
              <a:rPr lang="en-US" sz="2400" b="1" dirty="0"/>
              <a:t>asked</a:t>
            </a:r>
            <a:r>
              <a:rPr lang="en-US" sz="2400" dirty="0"/>
              <a:t> Jem. We </a:t>
            </a:r>
            <a:r>
              <a:rPr lang="en-US" sz="2400" b="1" dirty="0"/>
              <a:t>had strolled </a:t>
            </a:r>
            <a:r>
              <a:rPr lang="en-US" sz="2400" dirty="0"/>
              <a:t>over. (H. Lee, To Kill a Mockingbird, 16)</a:t>
            </a:r>
          </a:p>
          <a:p>
            <a:pPr marL="0" indent="0">
              <a:buNone/>
            </a:pPr>
            <a:r>
              <a:rPr lang="ru-RU" sz="2400" dirty="0"/>
              <a:t>Мы подошли к ее забору. — Вы в суд пойдете?  спросил Джим.</a:t>
            </a:r>
          </a:p>
          <a:p>
            <a:pPr marL="0" indent="0">
              <a:buNone/>
            </a:pPr>
            <a:endParaRPr lang="ru-RU" sz="2400" dirty="0"/>
          </a:p>
          <a:p>
            <a:pPr marL="0" indent="0">
              <a:buNone/>
            </a:pPr>
            <a:endParaRPr lang="ru-RU" sz="2400" dirty="0"/>
          </a:p>
          <a:p>
            <a:endParaRPr lang="ru-RU" sz="2400" dirty="0"/>
          </a:p>
        </p:txBody>
      </p:sp>
    </p:spTree>
    <p:extLst>
      <p:ext uri="{BB962C8B-B14F-4D97-AF65-F5344CB8AC3E}">
        <p14:creationId xmlns:p14="http://schemas.microsoft.com/office/powerpoint/2010/main" val="1966494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34D338-0BD1-46E6-9079-F9558AAE7306}"/>
              </a:ext>
            </a:extLst>
          </p:cNvPr>
          <p:cNvSpPr>
            <a:spLocks noGrp="1"/>
          </p:cNvSpPr>
          <p:nvPr>
            <p:ph type="title"/>
          </p:nvPr>
        </p:nvSpPr>
        <p:spPr/>
        <p:txBody>
          <a:bodyPr/>
          <a:lstStyle/>
          <a:p>
            <a:r>
              <a:rPr lang="ru-RU" dirty="0"/>
              <a:t>Грамматические замены</a:t>
            </a:r>
          </a:p>
        </p:txBody>
      </p:sp>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1343088"/>
            <a:ext cx="11263313" cy="5076762"/>
          </a:xfrm>
        </p:spPr>
        <p:txBody>
          <a:bodyPr>
            <a:normAutofit fontScale="92500" lnSpcReduction="10000"/>
          </a:bodyPr>
          <a:lstStyle/>
          <a:p>
            <a:pPr marL="0" indent="0">
              <a:buNone/>
            </a:pPr>
            <a:r>
              <a:rPr lang="ru-RU" sz="2400" dirty="0"/>
              <a:t>Отказ от использования в переводе аналогичных грамматических форм либо невозможность их использования. Замене может подвергаться грамматическая категория, часть речи, член предложения, порядок слов, предложение определённого типа.</a:t>
            </a:r>
          </a:p>
          <a:p>
            <a:r>
              <a:rPr lang="ru-RU" sz="2400" b="1" dirty="0"/>
              <a:t>Замена числа</a:t>
            </a:r>
            <a:r>
              <a:rPr lang="ru-RU" sz="2400" dirty="0"/>
              <a:t>: </a:t>
            </a:r>
            <a:r>
              <a:rPr lang="en-US" sz="2400" dirty="0"/>
              <a:t>money, argent (</a:t>
            </a:r>
            <a:r>
              <a:rPr lang="ru-RU" sz="2400" dirty="0"/>
              <a:t>ед. ч.) – деньги (мн. ч.), </a:t>
            </a:r>
            <a:r>
              <a:rPr lang="en-US" sz="2400" dirty="0"/>
              <a:t>die </a:t>
            </a:r>
            <a:r>
              <a:rPr lang="en-US" sz="2400" dirty="0" err="1"/>
              <a:t>Schere</a:t>
            </a:r>
            <a:r>
              <a:rPr lang="ru-RU" sz="2400" dirty="0"/>
              <a:t> </a:t>
            </a:r>
            <a:r>
              <a:rPr lang="en-US" sz="2400" dirty="0"/>
              <a:t>(</a:t>
            </a:r>
            <a:r>
              <a:rPr lang="ru-RU" sz="2400" dirty="0"/>
              <a:t>ед. ч.) – ножницы, </a:t>
            </a:r>
            <a:r>
              <a:rPr lang="en-US" sz="2400" dirty="0" err="1"/>
              <a:t>Kartoffeln</a:t>
            </a:r>
            <a:r>
              <a:rPr lang="en-US" sz="2400" dirty="0"/>
              <a:t> (</a:t>
            </a:r>
            <a:r>
              <a:rPr lang="ru-RU" sz="2400" dirty="0"/>
              <a:t>мн. ч.) – картофель, </a:t>
            </a:r>
            <a:r>
              <a:rPr lang="en-US" sz="2400" dirty="0"/>
              <a:t>beans</a:t>
            </a:r>
            <a:r>
              <a:rPr lang="ru-RU" sz="2400" dirty="0"/>
              <a:t> </a:t>
            </a:r>
            <a:r>
              <a:rPr lang="en-US" sz="2400" dirty="0"/>
              <a:t>(</a:t>
            </a:r>
            <a:r>
              <a:rPr lang="ru-RU" sz="2400" dirty="0"/>
              <a:t>мн. ч.) – фасоль </a:t>
            </a:r>
          </a:p>
          <a:p>
            <a:pPr marL="0" indent="0">
              <a:buNone/>
            </a:pPr>
            <a:r>
              <a:rPr lang="en-US" sz="2400" dirty="0"/>
              <a:t>This party, compelled for a time to stand virtually alone in its struggles… ("Daily World", 30.XII.72)</a:t>
            </a:r>
          </a:p>
          <a:p>
            <a:pPr marL="0" indent="0">
              <a:buNone/>
            </a:pPr>
            <a:r>
              <a:rPr lang="en-US" sz="2400" dirty="0"/>
              <a:t>«</a:t>
            </a:r>
            <a:r>
              <a:rPr lang="ru-RU" sz="2400" dirty="0"/>
              <a:t>Наша партия, которая долгое время вела борьбу в одиночку…»</a:t>
            </a:r>
          </a:p>
          <a:p>
            <a:pPr marL="0" indent="0">
              <a:buNone/>
            </a:pPr>
            <a:r>
              <a:rPr lang="ru-RU" sz="2400" dirty="0"/>
              <a:t>…Вишню сушили, мочили, мариновали, варенье варили… (А. Чехов, Вишневый сад, </a:t>
            </a:r>
            <a:r>
              <a:rPr lang="en-US" sz="2400" dirty="0"/>
              <a:t>I)</a:t>
            </a:r>
          </a:p>
          <a:p>
            <a:pPr marL="0" indent="0">
              <a:buNone/>
            </a:pPr>
            <a:r>
              <a:rPr lang="en-US" sz="2400" dirty="0"/>
              <a:t>…They used to dry the cherries and soak '</a:t>
            </a:r>
            <a:r>
              <a:rPr lang="en-US" sz="2400" dirty="0" err="1"/>
              <a:t>em</a:t>
            </a:r>
            <a:r>
              <a:rPr lang="en-US" sz="2400" dirty="0"/>
              <a:t> and pickle '</a:t>
            </a:r>
            <a:r>
              <a:rPr lang="en-US" sz="2400" dirty="0" err="1"/>
              <a:t>em</a:t>
            </a:r>
            <a:r>
              <a:rPr lang="en-US" sz="2400" dirty="0"/>
              <a:t>, and make jam of '</a:t>
            </a:r>
            <a:r>
              <a:rPr lang="en-US" sz="2400" dirty="0" err="1"/>
              <a:t>em</a:t>
            </a:r>
            <a:r>
              <a:rPr lang="en-US" sz="2400" dirty="0"/>
              <a:t>…</a:t>
            </a:r>
          </a:p>
          <a:p>
            <a:endParaRPr lang="ru-RU" sz="2400" dirty="0"/>
          </a:p>
        </p:txBody>
      </p:sp>
    </p:spTree>
    <p:extLst>
      <p:ext uri="{BB962C8B-B14F-4D97-AF65-F5344CB8AC3E}">
        <p14:creationId xmlns:p14="http://schemas.microsoft.com/office/powerpoint/2010/main" val="1072467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836712"/>
            <a:ext cx="11263313" cy="5583138"/>
          </a:xfrm>
        </p:spPr>
        <p:txBody>
          <a:bodyPr>
            <a:normAutofit/>
          </a:bodyPr>
          <a:lstStyle/>
          <a:p>
            <a:r>
              <a:rPr lang="ru-RU" sz="2400" dirty="0"/>
              <a:t>Вид глагола:</a:t>
            </a:r>
          </a:p>
          <a:p>
            <a:r>
              <a:rPr lang="en-US" sz="2400" dirty="0"/>
              <a:t>Every Saturday he </a:t>
            </a:r>
            <a:r>
              <a:rPr lang="en-US" sz="2400" b="1" dirty="0"/>
              <a:t>went</a:t>
            </a:r>
            <a:r>
              <a:rPr lang="en-US" sz="2400" dirty="0"/>
              <a:t> to the cinema</a:t>
            </a:r>
            <a:r>
              <a:rPr lang="ru-RU" sz="2400" dirty="0"/>
              <a:t>.</a:t>
            </a:r>
          </a:p>
          <a:p>
            <a:r>
              <a:rPr lang="en-US" sz="2400" dirty="0"/>
              <a:t>When he had finished his work last night, he </a:t>
            </a:r>
            <a:r>
              <a:rPr lang="en-US" sz="2400" b="1" dirty="0"/>
              <a:t>went</a:t>
            </a:r>
            <a:r>
              <a:rPr lang="en-US" sz="2400" dirty="0"/>
              <a:t> to the cinema</a:t>
            </a:r>
            <a:endParaRPr lang="ru-RU" sz="2400" dirty="0"/>
          </a:p>
          <a:p>
            <a:endParaRPr lang="ru-RU" sz="2400" dirty="0"/>
          </a:p>
          <a:p>
            <a:r>
              <a:rPr lang="en-US" sz="2400" dirty="0"/>
              <a:t>...As is the way with lovers in Seville, they talked for hours under their breath, with the iron gate between them... When he </a:t>
            </a:r>
            <a:r>
              <a:rPr lang="en-US" sz="2400" b="1" dirty="0"/>
              <a:t>asked</a:t>
            </a:r>
            <a:r>
              <a:rPr lang="en-US" sz="2400" dirty="0"/>
              <a:t> Rosalia if she loved him, she </a:t>
            </a:r>
            <a:r>
              <a:rPr lang="en-US" sz="2400" b="1" dirty="0"/>
              <a:t>answered</a:t>
            </a:r>
            <a:r>
              <a:rPr lang="en-US" sz="2400" dirty="0"/>
              <a:t> with a little amorous sigh. (S. Maugham, Mother)</a:t>
            </a:r>
            <a:endParaRPr lang="ru-RU" sz="2400" dirty="0"/>
          </a:p>
        </p:txBody>
      </p:sp>
    </p:spTree>
    <p:extLst>
      <p:ext uri="{BB962C8B-B14F-4D97-AF65-F5344CB8AC3E}">
        <p14:creationId xmlns:p14="http://schemas.microsoft.com/office/powerpoint/2010/main" val="2157612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995172D-4913-AD8D-BEB7-7FE9F41F7AE5}"/>
              </a:ext>
            </a:extLst>
          </p:cNvPr>
          <p:cNvSpPr>
            <a:spLocks noGrp="1"/>
          </p:cNvSpPr>
          <p:nvPr>
            <p:ph type="body" sz="quarter" idx="13"/>
          </p:nvPr>
        </p:nvSpPr>
        <p:spPr>
          <a:xfrm>
            <a:off x="520700" y="908720"/>
            <a:ext cx="11263313" cy="5511130"/>
          </a:xfrm>
        </p:spPr>
        <p:txBody>
          <a:bodyPr>
            <a:normAutofit fontScale="92500" lnSpcReduction="20000"/>
          </a:bodyPr>
          <a:lstStyle/>
          <a:p>
            <a:r>
              <a:rPr lang="ru-RU" sz="2400" dirty="0"/>
              <a:t>Род существительного:</a:t>
            </a:r>
          </a:p>
          <a:p>
            <a:r>
              <a:rPr lang="en-US" sz="2400" dirty="0"/>
              <a:t>I once met a Bulgarian artist. She was tall, stout and already middle-aged. ("Morning Star")</a:t>
            </a:r>
          </a:p>
          <a:p>
            <a:r>
              <a:rPr lang="ru-RU" sz="2400" dirty="0"/>
              <a:t>Я как-то познакомился с одной болгарской артисткой. Она была высокая, полная и уже немолодая.</a:t>
            </a:r>
          </a:p>
          <a:p>
            <a:endParaRPr lang="ru-RU" sz="2400" dirty="0"/>
          </a:p>
          <a:p>
            <a:r>
              <a:rPr lang="en-US" sz="2400" dirty="0"/>
              <a:t>A friend of mine has told me about it</a:t>
            </a:r>
            <a:endParaRPr lang="ru-RU" sz="2400" dirty="0"/>
          </a:p>
          <a:p>
            <a:endParaRPr lang="ru-RU" sz="2400" dirty="0"/>
          </a:p>
          <a:p>
            <a:pPr marL="0" indent="0">
              <a:buNone/>
            </a:pPr>
            <a:r>
              <a:rPr lang="ru-RU" sz="2400" dirty="0"/>
              <a:t>В английском тексте повести X. Ли «Убить пересмешника...» повествование ведется от лица девочки, но, поскольку весь текст дан в первом лице, это становится ясным для читателя оригинала лишь на двенадцатой странице текста, в конце первой главы (где впервые появляется слово </a:t>
            </a:r>
            <a:r>
              <a:rPr lang="ru-RU" sz="2400" dirty="0" err="1"/>
              <a:t>sister</a:t>
            </a:r>
            <a:r>
              <a:rPr lang="ru-RU" sz="2400" dirty="0"/>
              <a:t>). Для читателя русского перевода, однако, это становится ясным уже с первых же строк, как только появляется глагольная форма я говорила (в шестом по счету предложении текста). </a:t>
            </a:r>
          </a:p>
        </p:txBody>
      </p:sp>
    </p:spTree>
    <p:extLst>
      <p:ext uri="{BB962C8B-B14F-4D97-AF65-F5344CB8AC3E}">
        <p14:creationId xmlns:p14="http://schemas.microsoft.com/office/powerpoint/2010/main" val="45332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995172D-4913-AD8D-BEB7-7FE9F41F7AE5}"/>
              </a:ext>
            </a:extLst>
          </p:cNvPr>
          <p:cNvSpPr>
            <a:spLocks noGrp="1"/>
          </p:cNvSpPr>
          <p:nvPr>
            <p:ph type="body" sz="quarter" idx="13"/>
          </p:nvPr>
        </p:nvSpPr>
        <p:spPr>
          <a:xfrm>
            <a:off x="3431705" y="908720"/>
            <a:ext cx="5832648" cy="2736304"/>
          </a:xfrm>
        </p:spPr>
        <p:txBody>
          <a:bodyPr>
            <a:normAutofit fontScale="92500"/>
          </a:bodyPr>
          <a:lstStyle/>
          <a:p>
            <a:r>
              <a:rPr lang="ru-RU" sz="2400" dirty="0"/>
              <a:t>57 сонет Шекспира</a:t>
            </a:r>
          </a:p>
          <a:p>
            <a:pPr marL="0" indent="0">
              <a:buNone/>
            </a:pPr>
            <a:r>
              <a:rPr lang="en-US" sz="2400" dirty="0"/>
              <a:t>Being your slave, what should I do but tend </a:t>
            </a:r>
          </a:p>
          <a:p>
            <a:pPr marL="0" indent="0">
              <a:buNone/>
            </a:pPr>
            <a:r>
              <a:rPr lang="en-US" sz="2400" dirty="0"/>
              <a:t>Upon the hours and times of your desire? </a:t>
            </a:r>
          </a:p>
          <a:p>
            <a:pPr marL="0" indent="0">
              <a:buNone/>
            </a:pPr>
            <a:r>
              <a:rPr lang="en-US" sz="2400" dirty="0"/>
              <a:t>I have no precious time at all to spend, </a:t>
            </a:r>
          </a:p>
          <a:p>
            <a:pPr marL="0" indent="0">
              <a:buNone/>
            </a:pPr>
            <a:r>
              <a:rPr lang="en-US" sz="2400" dirty="0"/>
              <a:t>Nor services to do, till you require.</a:t>
            </a:r>
          </a:p>
          <a:p>
            <a:endParaRPr lang="ru-RU" sz="2400" dirty="0"/>
          </a:p>
        </p:txBody>
      </p:sp>
      <p:sp>
        <p:nvSpPr>
          <p:cNvPr id="2" name="Текст 2">
            <a:extLst>
              <a:ext uri="{FF2B5EF4-FFF2-40B4-BE49-F238E27FC236}">
                <a16:creationId xmlns:a16="http://schemas.microsoft.com/office/drawing/2014/main" id="{03708568-8E5B-E6C9-3927-5B6A6D8C6040}"/>
              </a:ext>
            </a:extLst>
          </p:cNvPr>
          <p:cNvSpPr txBox="1">
            <a:spLocks/>
          </p:cNvSpPr>
          <p:nvPr/>
        </p:nvSpPr>
        <p:spPr>
          <a:xfrm>
            <a:off x="479376" y="3789851"/>
            <a:ext cx="5071243" cy="273630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400" dirty="0"/>
              <a:t>Перевод В. Брюсова</a:t>
            </a:r>
          </a:p>
          <a:p>
            <a:pPr marL="0" indent="0">
              <a:buFont typeface="Arial" panose="020B0604020202020204" pitchFamily="34" charset="0"/>
              <a:buNone/>
            </a:pPr>
            <a:r>
              <a:rPr lang="ru-RU" sz="2400" dirty="0"/>
              <a:t>Твой верный раб, я все минуты дня </a:t>
            </a:r>
          </a:p>
          <a:p>
            <a:pPr marL="0" indent="0">
              <a:buFont typeface="Arial" panose="020B0604020202020204" pitchFamily="34" charset="0"/>
              <a:buNone/>
            </a:pPr>
            <a:r>
              <a:rPr lang="ru-RU" sz="2400" dirty="0"/>
              <a:t>Тебе, о мой владыка, посвящаю. </a:t>
            </a:r>
          </a:p>
          <a:p>
            <a:pPr marL="0" indent="0">
              <a:buFont typeface="Arial" panose="020B0604020202020204" pitchFamily="34" charset="0"/>
              <a:buNone/>
            </a:pPr>
            <a:r>
              <a:rPr lang="ru-RU" sz="2400" dirty="0"/>
              <a:t>Когда к себе ты требуешь меня, </a:t>
            </a:r>
          </a:p>
          <a:p>
            <a:pPr marL="0" indent="0">
              <a:buFont typeface="Arial" panose="020B0604020202020204" pitchFamily="34" charset="0"/>
              <a:buNone/>
            </a:pPr>
            <a:r>
              <a:rPr lang="ru-RU" sz="2400" dirty="0"/>
              <a:t>Я лучшего служения не знаю.</a:t>
            </a:r>
          </a:p>
          <a:p>
            <a:endParaRPr lang="ru-RU" sz="2400" dirty="0"/>
          </a:p>
        </p:txBody>
      </p:sp>
      <p:sp>
        <p:nvSpPr>
          <p:cNvPr id="4" name="Текст 2">
            <a:extLst>
              <a:ext uri="{FF2B5EF4-FFF2-40B4-BE49-F238E27FC236}">
                <a16:creationId xmlns:a16="http://schemas.microsoft.com/office/drawing/2014/main" id="{84D1EDBC-28BF-0E7E-910E-C8517A327E70}"/>
              </a:ext>
            </a:extLst>
          </p:cNvPr>
          <p:cNvSpPr txBox="1">
            <a:spLocks/>
          </p:cNvSpPr>
          <p:nvPr/>
        </p:nvSpPr>
        <p:spPr>
          <a:xfrm>
            <a:off x="6233684" y="3789851"/>
            <a:ext cx="5575299" cy="273630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400" dirty="0"/>
              <a:t>Перевод С. Маршака</a:t>
            </a:r>
          </a:p>
          <a:p>
            <a:pPr marL="0" indent="0">
              <a:buFont typeface="Arial" panose="020B0604020202020204" pitchFamily="34" charset="0"/>
              <a:buNone/>
            </a:pPr>
            <a:r>
              <a:rPr lang="ru-RU" sz="2400" dirty="0"/>
              <a:t>Для верных слуг нет ничего другого, </a:t>
            </a:r>
          </a:p>
          <a:p>
            <a:pPr marL="0" indent="0">
              <a:buFont typeface="Arial" panose="020B0604020202020204" pitchFamily="34" charset="0"/>
              <a:buNone/>
            </a:pPr>
            <a:r>
              <a:rPr lang="ru-RU" sz="2400" dirty="0"/>
              <a:t>Как ожидать у двери госпожу. </a:t>
            </a:r>
          </a:p>
          <a:p>
            <a:pPr marL="0" indent="0">
              <a:buFont typeface="Arial" panose="020B0604020202020204" pitchFamily="34" charset="0"/>
              <a:buNone/>
            </a:pPr>
            <a:r>
              <a:rPr lang="ru-RU" sz="2400" dirty="0"/>
              <a:t>Так, прихотям твоим служить готовый, </a:t>
            </a:r>
          </a:p>
          <a:p>
            <a:pPr marL="0" indent="0">
              <a:buFont typeface="Arial" panose="020B0604020202020204" pitchFamily="34" charset="0"/>
              <a:buNone/>
            </a:pPr>
            <a:r>
              <a:rPr lang="ru-RU" sz="2400" dirty="0"/>
              <a:t>Я в ожиданье время провожу.</a:t>
            </a:r>
          </a:p>
          <a:p>
            <a:endParaRPr lang="ru-RU" sz="2400" dirty="0"/>
          </a:p>
        </p:txBody>
      </p:sp>
    </p:spTree>
    <p:extLst>
      <p:ext uri="{BB962C8B-B14F-4D97-AF65-F5344CB8AC3E}">
        <p14:creationId xmlns:p14="http://schemas.microsoft.com/office/powerpoint/2010/main" val="324240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Заголовок 3">
            <a:extLst>
              <a:ext uri="{FF2B5EF4-FFF2-40B4-BE49-F238E27FC236}">
                <a16:creationId xmlns:a16="http://schemas.microsoft.com/office/drawing/2014/main" id="{CF3234C0-68D4-CBBE-D85C-E029C53F4D5E}"/>
              </a:ext>
            </a:extLst>
          </p:cNvPr>
          <p:cNvSpPr>
            <a:spLocks noGrp="1"/>
          </p:cNvSpPr>
          <p:nvPr>
            <p:ph type="ctrTitle"/>
          </p:nvPr>
        </p:nvSpPr>
        <p:spPr>
          <a:xfrm>
            <a:off x="517870" y="978408"/>
            <a:ext cx="6126479" cy="3471672"/>
          </a:xfrm>
        </p:spPr>
        <p:txBody>
          <a:bodyPr anchor="t">
            <a:normAutofit/>
          </a:bodyPr>
          <a:lstStyle/>
          <a:p>
            <a:pPr>
              <a:lnSpc>
                <a:spcPct val="90000"/>
              </a:lnSpc>
            </a:pPr>
            <a:r>
              <a:rPr lang="ru-RU" sz="6100" dirty="0"/>
              <a:t>Лексические переводческие трансформации</a:t>
            </a:r>
          </a:p>
        </p:txBody>
      </p:sp>
      <p:sp>
        <p:nvSpPr>
          <p:cNvPr id="14" name="Rectangle 13">
            <a:extLst>
              <a:ext uri="{FF2B5EF4-FFF2-40B4-BE49-F238E27FC236}">
                <a16:creationId xmlns:a16="http://schemas.microsoft.com/office/drawing/2014/main" id="{6270D10B-6EA2-89DB-412E-A83B813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Шестеренки">
            <a:extLst>
              <a:ext uri="{FF2B5EF4-FFF2-40B4-BE49-F238E27FC236}">
                <a16:creationId xmlns:a16="http://schemas.microsoft.com/office/drawing/2014/main" id="{CC5496F6-FB5B-5B18-1DA6-51CB9EF82C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2219" y="1652113"/>
            <a:ext cx="4528232" cy="4528232"/>
          </a:xfrm>
          <a:prstGeom prst="rect">
            <a:avLst/>
          </a:prstGeom>
        </p:spPr>
      </p:pic>
      <p:sp>
        <p:nvSpPr>
          <p:cNvPr id="16" name="Rectangle 15">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1513" y="6300216"/>
            <a:ext cx="452183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90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9"/>
                                        </p:tgtEl>
                                        <p:attrNameLst>
                                          <p:attrName>style.visibility</p:attrName>
                                        </p:attrNameLst>
                                      </p:cBhvr>
                                      <p:to>
                                        <p:strVal val="visible"/>
                                      </p:to>
                                    </p:set>
                                    <p:animEffect transition="in" filter="fade">
                                      <p:cBhvr>
                                        <p:cTn id="1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836712"/>
            <a:ext cx="11263313" cy="5583138"/>
          </a:xfrm>
        </p:spPr>
        <p:txBody>
          <a:bodyPr>
            <a:normAutofit/>
          </a:bodyPr>
          <a:lstStyle/>
          <a:p>
            <a:r>
              <a:rPr lang="ru-RU" sz="2400" dirty="0"/>
              <a:t>транспозиция (замена) части речи: </a:t>
            </a:r>
          </a:p>
          <a:p>
            <a:pPr>
              <a:buFont typeface="Courier New" panose="02070309020205020404" pitchFamily="49" charset="0"/>
              <a:buChar char="o"/>
            </a:pPr>
            <a:r>
              <a:rPr lang="ru-RU" sz="2400" dirty="0"/>
              <a:t>прил. на сущ.: </a:t>
            </a:r>
            <a:r>
              <a:rPr lang="en-US" sz="2400" dirty="0"/>
              <a:t>la </a:t>
            </a:r>
            <a:r>
              <a:rPr lang="en-US" sz="2400" dirty="0" err="1"/>
              <a:t>capitale</a:t>
            </a:r>
            <a:r>
              <a:rPr lang="en-US" sz="2400" dirty="0"/>
              <a:t> française – </a:t>
            </a:r>
            <a:r>
              <a:rPr lang="ru-RU" sz="2400" dirty="0"/>
              <a:t>столица Франции; </a:t>
            </a:r>
            <a:r>
              <a:rPr lang="ru-RU" sz="2400" dirty="0" err="1"/>
              <a:t>Australian</a:t>
            </a:r>
            <a:r>
              <a:rPr lang="ru-RU" sz="2400" dirty="0"/>
              <a:t> </a:t>
            </a:r>
            <a:r>
              <a:rPr lang="ru-RU" sz="2400" dirty="0" err="1"/>
              <a:t>prosperity</a:t>
            </a:r>
            <a:r>
              <a:rPr lang="ru-RU" sz="2400" dirty="0"/>
              <a:t> </a:t>
            </a:r>
            <a:r>
              <a:rPr lang="ru-RU" sz="2400" dirty="0" err="1"/>
              <a:t>was</a:t>
            </a:r>
            <a:r>
              <a:rPr lang="ru-RU" sz="2400" dirty="0"/>
              <a:t> </a:t>
            </a:r>
            <a:r>
              <a:rPr lang="ru-RU" sz="2400" dirty="0" err="1"/>
              <a:t>followed</a:t>
            </a:r>
            <a:r>
              <a:rPr lang="ru-RU" sz="2400" dirty="0"/>
              <a:t> </a:t>
            </a:r>
            <a:r>
              <a:rPr lang="ru-RU" sz="2400" dirty="0" err="1"/>
              <a:t>by</a:t>
            </a:r>
            <a:r>
              <a:rPr lang="ru-RU" sz="2400" dirty="0"/>
              <a:t> a </a:t>
            </a:r>
            <a:r>
              <a:rPr lang="ru-RU" sz="2400" dirty="0" err="1"/>
              <a:t>slump</a:t>
            </a:r>
            <a:r>
              <a:rPr lang="ru-RU" sz="2400" dirty="0"/>
              <a:t>. – За экономическим процветанием Австралии последовал кризис.</a:t>
            </a:r>
          </a:p>
          <a:p>
            <a:pPr>
              <a:buFont typeface="Courier New" panose="02070309020205020404" pitchFamily="49" charset="0"/>
              <a:buChar char="o"/>
            </a:pPr>
            <a:r>
              <a:rPr lang="ru-RU" sz="2400" dirty="0"/>
              <a:t>сущ. на прил.: </a:t>
            </a:r>
            <a:r>
              <a:rPr lang="en-US" sz="2400" dirty="0"/>
              <a:t>un chapeau de </a:t>
            </a:r>
            <a:r>
              <a:rPr lang="en-US" sz="2400" dirty="0" err="1"/>
              <a:t>paille</a:t>
            </a:r>
            <a:r>
              <a:rPr lang="en-US" sz="2400" dirty="0"/>
              <a:t> – </a:t>
            </a:r>
            <a:r>
              <a:rPr lang="ru-RU" sz="2400" dirty="0"/>
              <a:t>соломенная шляпа, </a:t>
            </a:r>
          </a:p>
          <a:p>
            <a:pPr>
              <a:buFont typeface="Courier New" panose="02070309020205020404" pitchFamily="49" charset="0"/>
              <a:buChar char="o"/>
            </a:pPr>
            <a:r>
              <a:rPr lang="ru-RU" sz="2400" dirty="0"/>
              <a:t>глагола на сущ.: </a:t>
            </a:r>
            <a:r>
              <a:rPr lang="en-US" sz="2400" dirty="0" err="1"/>
              <a:t>ils</a:t>
            </a:r>
            <a:r>
              <a:rPr lang="en-US" sz="2400" dirty="0"/>
              <a:t> </a:t>
            </a:r>
            <a:r>
              <a:rPr lang="en-US" sz="2400" dirty="0" err="1"/>
              <a:t>continuent</a:t>
            </a:r>
            <a:r>
              <a:rPr lang="en-US" sz="2400" dirty="0"/>
              <a:t> à </a:t>
            </a:r>
            <a:r>
              <a:rPr lang="en-US" sz="2400" dirty="0" err="1"/>
              <a:t>travailler</a:t>
            </a:r>
            <a:r>
              <a:rPr lang="en-US" sz="2400" dirty="0"/>
              <a:t> – </a:t>
            </a:r>
            <a:r>
              <a:rPr lang="ru-RU" sz="2400" dirty="0"/>
              <a:t>они продолжают работу.</a:t>
            </a:r>
          </a:p>
          <a:p>
            <a:pPr>
              <a:buFont typeface="Courier New" panose="02070309020205020404" pitchFamily="49" charset="0"/>
              <a:buChar char="o"/>
            </a:pPr>
            <a:r>
              <a:rPr lang="ru-RU" sz="2400" dirty="0"/>
              <a:t>сущ. на глагол: </a:t>
            </a:r>
            <a:r>
              <a:rPr lang="en-US" sz="2400" dirty="0"/>
              <a:t>It is our hope that an agreement will be reached by Friday.</a:t>
            </a:r>
            <a:r>
              <a:rPr lang="ru-RU" sz="2400" dirty="0"/>
              <a:t> </a:t>
            </a:r>
            <a:r>
              <a:rPr lang="en-US" sz="2400" dirty="0"/>
              <a:t>– </a:t>
            </a:r>
            <a:r>
              <a:rPr lang="en-US" sz="2400" dirty="0" err="1"/>
              <a:t>Мы</a:t>
            </a:r>
            <a:r>
              <a:rPr lang="en-US" sz="2400" dirty="0"/>
              <a:t> </a:t>
            </a:r>
            <a:r>
              <a:rPr lang="en-US" sz="2400" dirty="0" err="1"/>
              <a:t>надеемся</a:t>
            </a:r>
            <a:r>
              <a:rPr lang="en-US" sz="2400" dirty="0"/>
              <a:t>, </a:t>
            </a:r>
            <a:r>
              <a:rPr lang="en-US" sz="2400" dirty="0" err="1"/>
              <a:t>что</a:t>
            </a:r>
            <a:r>
              <a:rPr lang="en-US" sz="2400" dirty="0"/>
              <a:t> </a:t>
            </a:r>
            <a:r>
              <a:rPr lang="en-US" sz="2400" dirty="0" err="1"/>
              <a:t>соглашение</a:t>
            </a:r>
            <a:r>
              <a:rPr lang="en-US" sz="2400" dirty="0"/>
              <a:t> </a:t>
            </a:r>
            <a:r>
              <a:rPr lang="en-US" sz="2400" dirty="0" err="1"/>
              <a:t>будет</a:t>
            </a:r>
            <a:r>
              <a:rPr lang="en-US" sz="2400" dirty="0"/>
              <a:t> </a:t>
            </a:r>
            <a:r>
              <a:rPr lang="en-US" sz="2400" dirty="0" err="1"/>
              <a:t>достигнуто</a:t>
            </a:r>
            <a:r>
              <a:rPr lang="en-US" sz="2400" dirty="0"/>
              <a:t> к</a:t>
            </a:r>
            <a:r>
              <a:rPr lang="ru-RU" sz="2400" dirty="0"/>
              <a:t> </a:t>
            </a:r>
            <a:r>
              <a:rPr lang="en-US" sz="2400" dirty="0" err="1"/>
              <a:t>пятнице</a:t>
            </a:r>
            <a:r>
              <a:rPr lang="en-US" sz="2400" dirty="0"/>
              <a:t>.</a:t>
            </a:r>
            <a:endParaRPr lang="ru-RU" sz="2400" dirty="0"/>
          </a:p>
          <a:p>
            <a:pPr marL="0" indent="0">
              <a:buNone/>
            </a:pPr>
            <a:r>
              <a:rPr lang="en-US" sz="2400" dirty="0"/>
              <a:t>He had one of those very piercing whistles that was practically never in tune... (J. Salinger, The Catcher in the Rye, 4)</a:t>
            </a:r>
          </a:p>
          <a:p>
            <a:pPr marL="0" indent="0">
              <a:buNone/>
            </a:pPr>
            <a:r>
              <a:rPr lang="en-US" sz="2400" dirty="0" err="1"/>
              <a:t>Свистел</a:t>
            </a:r>
            <a:r>
              <a:rPr lang="en-US" sz="2400" dirty="0"/>
              <a:t> </a:t>
            </a:r>
            <a:r>
              <a:rPr lang="en-US" sz="2400" dirty="0" err="1"/>
              <a:t>он</a:t>
            </a:r>
            <a:r>
              <a:rPr lang="en-US" sz="2400" dirty="0"/>
              <a:t> </a:t>
            </a:r>
            <a:r>
              <a:rPr lang="en-US" sz="2400" dirty="0" err="1"/>
              <a:t>ужасно</a:t>
            </a:r>
            <a:r>
              <a:rPr lang="en-US" sz="2400" dirty="0"/>
              <a:t> </a:t>
            </a:r>
            <a:r>
              <a:rPr lang="en-US" sz="2400" dirty="0" err="1"/>
              <a:t>пронзительно</a:t>
            </a:r>
            <a:r>
              <a:rPr lang="en-US" sz="2400" dirty="0"/>
              <a:t> и </a:t>
            </a:r>
            <a:r>
              <a:rPr lang="en-US" sz="2400" dirty="0" err="1"/>
              <a:t>всегда</a:t>
            </a:r>
            <a:r>
              <a:rPr lang="en-US" sz="2400" dirty="0"/>
              <a:t> </a:t>
            </a:r>
            <a:r>
              <a:rPr lang="en-US" sz="2400" dirty="0" err="1"/>
              <a:t>фальшиво</a:t>
            </a:r>
            <a:endParaRPr lang="en-US" sz="2400" dirty="0"/>
          </a:p>
          <a:p>
            <a:pPr>
              <a:buFont typeface="Courier New" panose="02070309020205020404" pitchFamily="49" charset="0"/>
              <a:buChar char="o"/>
            </a:pPr>
            <a:endParaRPr lang="ru-RU" sz="2400" dirty="0"/>
          </a:p>
        </p:txBody>
      </p:sp>
    </p:spTree>
    <p:extLst>
      <p:ext uri="{BB962C8B-B14F-4D97-AF65-F5344CB8AC3E}">
        <p14:creationId xmlns:p14="http://schemas.microsoft.com/office/powerpoint/2010/main" val="4008900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FA88C052-FA26-4CDB-FBC9-A94FC2BD6469}"/>
              </a:ext>
            </a:extLst>
          </p:cNvPr>
          <p:cNvSpPr>
            <a:spLocks noGrp="1"/>
          </p:cNvSpPr>
          <p:nvPr>
            <p:ph type="body" sz="quarter" idx="13"/>
          </p:nvPr>
        </p:nvSpPr>
        <p:spPr>
          <a:xfrm>
            <a:off x="520700" y="836712"/>
            <a:ext cx="11263313" cy="5583138"/>
          </a:xfrm>
        </p:spPr>
        <p:txBody>
          <a:bodyPr>
            <a:normAutofit fontScale="92500" lnSpcReduction="20000"/>
          </a:bodyPr>
          <a:lstStyle/>
          <a:p>
            <a:r>
              <a:rPr lang="en-US" sz="2400" dirty="0"/>
              <a:t>"Oh, I'm no </a:t>
            </a:r>
            <a:r>
              <a:rPr lang="en-US" sz="2400" b="1" dirty="0"/>
              <a:t>dancer</a:t>
            </a:r>
            <a:r>
              <a:rPr lang="en-US" sz="2400" dirty="0"/>
              <a:t>, but I like watching her dance." (G. Greene, The Quiet American, p. I, Ch. Ill)</a:t>
            </a:r>
          </a:p>
          <a:p>
            <a:pPr marL="0" indent="0">
              <a:buNone/>
            </a:pPr>
            <a:r>
              <a:rPr lang="en-US" sz="2400" dirty="0"/>
              <a:t>- </a:t>
            </a:r>
            <a:r>
              <a:rPr lang="ru-RU" sz="2400" dirty="0"/>
              <a:t>А я ведь не танцую, я только люблю смотреть, как она танцует, (пер. Р. Райт-Ковалевой и С. Митиной)</a:t>
            </a:r>
          </a:p>
          <a:p>
            <a:r>
              <a:rPr lang="en-US" sz="2400" dirty="0"/>
              <a:t>I'm quite a heavy </a:t>
            </a:r>
            <a:r>
              <a:rPr lang="en-US" sz="2400" b="1" dirty="0"/>
              <a:t>smoker</a:t>
            </a:r>
            <a:r>
              <a:rPr lang="en-US" sz="2400" dirty="0"/>
              <a:t>, for one thing... (J. Salinger, The Catcher In the Rye, I)</a:t>
            </a:r>
          </a:p>
          <a:p>
            <a:pPr marL="0" indent="0">
              <a:buNone/>
            </a:pPr>
            <a:r>
              <a:rPr lang="ru-RU" sz="2400" dirty="0"/>
              <a:t>Во-первых, я курю, как паровоз...</a:t>
            </a:r>
          </a:p>
          <a:p>
            <a:r>
              <a:rPr lang="en-US" sz="2400" dirty="0"/>
              <a:t>I'm a very light </a:t>
            </a:r>
            <a:r>
              <a:rPr lang="en-US" sz="2400" b="1" dirty="0"/>
              <a:t>eater</a:t>
            </a:r>
            <a:r>
              <a:rPr lang="en-US" sz="2400" dirty="0"/>
              <a:t>. </a:t>
            </a:r>
            <a:endParaRPr lang="ru-RU" sz="2400" dirty="0"/>
          </a:p>
          <a:p>
            <a:pPr marL="0" indent="0">
              <a:buNone/>
            </a:pPr>
            <a:r>
              <a:rPr lang="ru-RU" sz="2400" dirty="0"/>
              <a:t>Я очень мало ем.</a:t>
            </a:r>
          </a:p>
          <a:p>
            <a:r>
              <a:rPr lang="en-US" sz="2400" dirty="0"/>
              <a:t>The funny part was, though, we were the worst </a:t>
            </a:r>
            <a:r>
              <a:rPr lang="en-US" sz="2400" b="1" dirty="0"/>
              <a:t>skaters</a:t>
            </a:r>
            <a:r>
              <a:rPr lang="en-US" sz="2400" dirty="0"/>
              <a:t> on the whole goddam rink. (ib., 17)</a:t>
            </a:r>
          </a:p>
          <a:p>
            <a:r>
              <a:rPr lang="ru-RU" sz="2400" dirty="0"/>
              <a:t>Но самое смешное, что на всем этом проклятом катке мы катались хуже всех.</a:t>
            </a:r>
          </a:p>
          <a:p>
            <a:r>
              <a:rPr lang="ru-RU" sz="2400" dirty="0"/>
              <a:t>...Не </a:t>
            </a:r>
            <a:r>
              <a:rPr lang="en-US" sz="2400" dirty="0"/>
              <a:t>was a pretty heavy </a:t>
            </a:r>
            <a:r>
              <a:rPr lang="en-US" sz="2400" b="1" dirty="0"/>
              <a:t>drinker</a:t>
            </a:r>
            <a:r>
              <a:rPr lang="en-US" sz="2400" dirty="0"/>
              <a:t>. (ib., 24)</a:t>
            </a:r>
          </a:p>
          <a:p>
            <a:r>
              <a:rPr lang="ru-RU" sz="2400" dirty="0"/>
              <a:t>Он... пил как лошадь.</a:t>
            </a:r>
          </a:p>
          <a:p>
            <a:endParaRPr lang="ru-RU" sz="2400" dirty="0"/>
          </a:p>
        </p:txBody>
      </p:sp>
    </p:spTree>
    <p:extLst>
      <p:ext uri="{BB962C8B-B14F-4D97-AF65-F5344CB8AC3E}">
        <p14:creationId xmlns:p14="http://schemas.microsoft.com/office/powerpoint/2010/main" val="805838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34D338-0BD1-46E6-9079-F9558AAE7306}"/>
              </a:ext>
            </a:extLst>
          </p:cNvPr>
          <p:cNvSpPr>
            <a:spLocks noGrp="1"/>
          </p:cNvSpPr>
          <p:nvPr>
            <p:ph type="title"/>
          </p:nvPr>
        </p:nvSpPr>
        <p:spPr/>
        <p:txBody>
          <a:bodyPr/>
          <a:lstStyle/>
          <a:p>
            <a:r>
              <a:rPr lang="ru-RU" dirty="0"/>
              <a:t>Грамматические замены</a:t>
            </a:r>
          </a:p>
        </p:txBody>
      </p:sp>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p:txBody>
          <a:bodyPr>
            <a:normAutofit/>
          </a:bodyPr>
          <a:lstStyle/>
          <a:p>
            <a:r>
              <a:rPr lang="ru-RU" sz="2400" dirty="0"/>
              <a:t>Замена слова словосочетанием: </a:t>
            </a:r>
            <a:r>
              <a:rPr lang="ru-RU" sz="2400" dirty="0" err="1"/>
              <a:t>marcher</a:t>
            </a:r>
            <a:r>
              <a:rPr lang="ru-RU" sz="2400" dirty="0"/>
              <a:t> </a:t>
            </a:r>
            <a:r>
              <a:rPr lang="ru-RU" sz="2400" dirty="0" err="1"/>
              <a:t>d’un</a:t>
            </a:r>
            <a:r>
              <a:rPr lang="ru-RU" sz="2400" dirty="0"/>
              <a:t> </a:t>
            </a:r>
            <a:r>
              <a:rPr lang="ru-RU" sz="2400" dirty="0" err="1"/>
              <a:t>pas</a:t>
            </a:r>
            <a:r>
              <a:rPr lang="ru-RU" sz="2400" dirty="0"/>
              <a:t> </a:t>
            </a:r>
            <a:r>
              <a:rPr lang="ru-RU" sz="2400" dirty="0" err="1"/>
              <a:t>sûr</a:t>
            </a:r>
            <a:r>
              <a:rPr lang="ru-RU" sz="2400" dirty="0"/>
              <a:t> – уверенно идти.</a:t>
            </a:r>
          </a:p>
          <a:p>
            <a:r>
              <a:rPr lang="ru-RU" sz="2400" dirty="0"/>
              <a:t>Замена типа предложения: Il </a:t>
            </a:r>
            <a:r>
              <a:rPr lang="ru-RU" sz="2400" dirty="0" err="1"/>
              <a:t>pleut</a:t>
            </a:r>
            <a:r>
              <a:rPr lang="ru-RU" sz="2400" dirty="0"/>
              <a:t>. – Дождь.</a:t>
            </a:r>
          </a:p>
          <a:p>
            <a:pPr algn="l"/>
            <a:r>
              <a:rPr lang="ru-RU" sz="2400" b="0" i="0" u="none" strike="noStrike" baseline="0" dirty="0"/>
              <a:t>Взаимозамены главного и второстепенного зависимого члена предложения, например, взаимозамена дополнения и подлежащего: </a:t>
            </a:r>
            <a:r>
              <a:rPr lang="ru-RU" sz="2400" b="0" u="none" strike="noStrike" baseline="0" dirty="0"/>
              <a:t>Le </a:t>
            </a:r>
            <a:r>
              <a:rPr lang="ru-RU" sz="2400" b="0" u="none" strike="noStrike" baseline="0" dirty="0" err="1"/>
              <a:t>soir</a:t>
            </a:r>
            <a:r>
              <a:rPr lang="ru-RU" sz="2400" b="0" u="none" strike="noStrike" baseline="0" dirty="0"/>
              <a:t> </a:t>
            </a:r>
            <a:r>
              <a:rPr lang="ru-RU" sz="2400" b="0" u="none" strike="noStrike" baseline="0" dirty="0" err="1"/>
              <a:t>on</a:t>
            </a:r>
            <a:r>
              <a:rPr lang="ru-RU" sz="2400" b="0" u="none" strike="noStrike" baseline="0" dirty="0"/>
              <a:t> </a:t>
            </a:r>
            <a:r>
              <a:rPr lang="fr-FR" sz="2400" b="0" u="none" strike="noStrike" baseline="0" dirty="0"/>
              <a:t>entendra le rapport de la commission. – Вечером будет заслу</a:t>
            </a:r>
            <a:r>
              <a:rPr lang="ru-RU" sz="2400" b="0" u="none" strike="noStrike" baseline="0" dirty="0" err="1"/>
              <a:t>шан</a:t>
            </a:r>
            <a:r>
              <a:rPr lang="ru-RU" sz="2400" b="0" u="none" strike="noStrike" baseline="0" dirty="0"/>
              <a:t> доклад комиссии.</a:t>
            </a:r>
          </a:p>
          <a:p>
            <a:endParaRPr lang="ru-RU" sz="2400" dirty="0"/>
          </a:p>
        </p:txBody>
      </p:sp>
    </p:spTree>
    <p:extLst>
      <p:ext uri="{BB962C8B-B14F-4D97-AF65-F5344CB8AC3E}">
        <p14:creationId xmlns:p14="http://schemas.microsoft.com/office/powerpoint/2010/main" val="3149729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C0B98E80-DFD2-A5B0-0FCD-31FB7FB1E60B}"/>
              </a:ext>
            </a:extLst>
          </p:cNvPr>
          <p:cNvSpPr>
            <a:spLocks noGrp="1"/>
          </p:cNvSpPr>
          <p:nvPr>
            <p:ph type="body" sz="quarter" idx="13"/>
          </p:nvPr>
        </p:nvSpPr>
        <p:spPr>
          <a:xfrm>
            <a:off x="520700" y="836712"/>
            <a:ext cx="11263313" cy="5583138"/>
          </a:xfrm>
        </p:spPr>
        <p:txBody>
          <a:bodyPr>
            <a:normAutofit lnSpcReduction="10000"/>
          </a:bodyPr>
          <a:lstStyle/>
          <a:p>
            <a:r>
              <a:rPr lang="ru-RU" sz="2400" dirty="0"/>
              <a:t>Не </a:t>
            </a:r>
            <a:r>
              <a:rPr lang="en-US" sz="2400" dirty="0"/>
              <a:t>was met by his sister. </a:t>
            </a:r>
          </a:p>
          <a:p>
            <a:pPr marL="0" indent="0">
              <a:buNone/>
            </a:pPr>
            <a:r>
              <a:rPr lang="ru-RU" sz="2400" dirty="0"/>
              <a:t>Его встретила сестра.</a:t>
            </a:r>
          </a:p>
          <a:p>
            <a:r>
              <a:rPr lang="en-US" sz="2400" dirty="0"/>
              <a:t>He was given money.</a:t>
            </a:r>
          </a:p>
          <a:p>
            <a:pPr marL="0" indent="0">
              <a:buNone/>
            </a:pPr>
            <a:r>
              <a:rPr lang="ru-RU" sz="2400" dirty="0"/>
              <a:t>Ему дали денег.</a:t>
            </a:r>
          </a:p>
          <a:p>
            <a:r>
              <a:rPr lang="en-US" sz="2400" dirty="0"/>
              <a:t>I was offered another post.</a:t>
            </a:r>
          </a:p>
          <a:p>
            <a:pPr marL="0" indent="0">
              <a:buNone/>
            </a:pPr>
            <a:r>
              <a:rPr lang="ru-RU" sz="2400" dirty="0"/>
              <a:t>Мне предложили новую должность.</a:t>
            </a:r>
          </a:p>
          <a:p>
            <a:r>
              <a:rPr lang="en-US" sz="2400" dirty="0"/>
              <a:t>Visitors are requested to leave their coats in the cloakroom.</a:t>
            </a:r>
          </a:p>
          <a:p>
            <a:pPr marL="0" indent="0">
              <a:buNone/>
            </a:pPr>
            <a:r>
              <a:rPr lang="ru-RU" sz="2400" dirty="0"/>
              <a:t>Посетителей просят оставлять верхнюю одежду в гардеробе.</a:t>
            </a:r>
          </a:p>
          <a:p>
            <a:r>
              <a:rPr lang="en-US" sz="2400" dirty="0"/>
              <a:t>The door was opened by a middle-aged Chinese woman… (S. Maugham, A Casual Affair)</a:t>
            </a:r>
          </a:p>
          <a:p>
            <a:pPr marL="0" indent="0">
              <a:buNone/>
            </a:pPr>
            <a:r>
              <a:rPr lang="ru-RU" sz="2400" dirty="0"/>
              <a:t>Дверь нам отворила немолодая китаянка. </a:t>
            </a:r>
          </a:p>
          <a:p>
            <a:endParaRPr lang="ru-RU" sz="2400" dirty="0"/>
          </a:p>
        </p:txBody>
      </p:sp>
    </p:spTree>
    <p:extLst>
      <p:ext uri="{BB962C8B-B14F-4D97-AF65-F5344CB8AC3E}">
        <p14:creationId xmlns:p14="http://schemas.microsoft.com/office/powerpoint/2010/main" val="170367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3383C6D2-7144-B6FC-4504-1B5EC6686A5E}"/>
              </a:ext>
            </a:extLst>
          </p:cNvPr>
          <p:cNvSpPr>
            <a:spLocks noGrp="1"/>
          </p:cNvSpPr>
          <p:nvPr>
            <p:ph type="body" sz="quarter" idx="13"/>
          </p:nvPr>
        </p:nvSpPr>
        <p:spPr>
          <a:xfrm>
            <a:off x="520700" y="908720"/>
            <a:ext cx="11263313" cy="5511130"/>
          </a:xfrm>
        </p:spPr>
        <p:txBody>
          <a:bodyPr>
            <a:normAutofit/>
          </a:bodyPr>
          <a:lstStyle/>
          <a:p>
            <a:r>
              <a:rPr lang="ru-RU" sz="2400" dirty="0"/>
              <a:t>Подлежащее заменяется обстоятельством времени:</a:t>
            </a:r>
          </a:p>
          <a:p>
            <a:r>
              <a:rPr lang="en-US" sz="2400" dirty="0"/>
              <a:t>The last week has seen an intensification of the diplomatic activity...</a:t>
            </a:r>
          </a:p>
          <a:p>
            <a:pPr marL="0" indent="0">
              <a:buNone/>
            </a:pPr>
            <a:r>
              <a:rPr lang="ru-RU" sz="2400" dirty="0"/>
              <a:t>В течение истекшей педели имела место активизация дипломатической деятельности... (или: На прошлой неделе наблюдалась...)</a:t>
            </a:r>
          </a:p>
          <a:p>
            <a:r>
              <a:rPr lang="en-US" sz="2400" dirty="0"/>
              <a:t>The eight years from 1963 through 1970 saw the publication of eight relatively full treatments of the subject. ("Language", v. 48, No 4)</a:t>
            </a:r>
          </a:p>
          <a:p>
            <a:pPr marL="0" indent="0">
              <a:buNone/>
            </a:pPr>
            <a:r>
              <a:rPr lang="ru-RU" sz="2400" dirty="0"/>
              <a:t>За восемь лет, с 1963 по 1970, было опубликовано восемь работ, дающих относительно исчерпывающее освещение этой проблемы.</a:t>
            </a:r>
          </a:p>
          <a:p>
            <a:endParaRPr lang="ru-RU" sz="2400" dirty="0"/>
          </a:p>
        </p:txBody>
      </p:sp>
    </p:spTree>
    <p:extLst>
      <p:ext uri="{BB962C8B-B14F-4D97-AF65-F5344CB8AC3E}">
        <p14:creationId xmlns:p14="http://schemas.microsoft.com/office/powerpoint/2010/main" val="23184670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3383C6D2-7144-B6FC-4504-1B5EC6686A5E}"/>
              </a:ext>
            </a:extLst>
          </p:cNvPr>
          <p:cNvSpPr>
            <a:spLocks noGrp="1"/>
          </p:cNvSpPr>
          <p:nvPr>
            <p:ph type="body" sz="quarter" idx="13"/>
          </p:nvPr>
        </p:nvSpPr>
        <p:spPr>
          <a:xfrm>
            <a:off x="520700" y="908720"/>
            <a:ext cx="11263313" cy="5511130"/>
          </a:xfrm>
        </p:spPr>
        <p:txBody>
          <a:bodyPr>
            <a:normAutofit/>
          </a:bodyPr>
          <a:lstStyle/>
          <a:p>
            <a:r>
              <a:rPr lang="ru-RU" sz="2400" dirty="0"/>
              <a:t>Подлежащее заменяется обстоятельством места:</a:t>
            </a:r>
          </a:p>
          <a:p>
            <a:r>
              <a:rPr lang="en-US" sz="2400" dirty="0"/>
              <a:t>The little town of Clay Cross today witnessed a massive demonstration... ("Morning Star", 4.XII.72)</a:t>
            </a:r>
          </a:p>
          <a:p>
            <a:pPr marL="0" indent="0">
              <a:buNone/>
            </a:pPr>
            <a:r>
              <a:rPr lang="ru-RU" sz="2400" dirty="0"/>
              <a:t>Сегодня в небольшом городке Клей-Кросс состоялась массовая демонстрация...</a:t>
            </a:r>
          </a:p>
          <a:p>
            <a:r>
              <a:rPr lang="ru-RU" sz="2400" dirty="0"/>
              <a:t>...</a:t>
            </a:r>
            <a:r>
              <a:rPr lang="en-US" sz="2400" dirty="0"/>
              <a:t>the room was too damn hot. (J. Salinger, The Catcher in the Rye, 3)</a:t>
            </a:r>
          </a:p>
          <a:p>
            <a:pPr marL="0" indent="0">
              <a:buNone/>
            </a:pPr>
            <a:r>
              <a:rPr lang="ru-RU" sz="2400" dirty="0"/>
              <a:t>В комнате стояла страшная жара...</a:t>
            </a:r>
          </a:p>
          <a:p>
            <a:pPr marL="0" indent="0">
              <a:buNone/>
            </a:pPr>
            <a:endParaRPr lang="ru-RU" sz="2400" dirty="0"/>
          </a:p>
          <a:p>
            <a:endParaRPr lang="ru-RU" sz="2400" dirty="0"/>
          </a:p>
        </p:txBody>
      </p:sp>
    </p:spTree>
    <p:extLst>
      <p:ext uri="{BB962C8B-B14F-4D97-AF65-F5344CB8AC3E}">
        <p14:creationId xmlns:p14="http://schemas.microsoft.com/office/powerpoint/2010/main" val="1765184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245D33B5-B006-B2C7-B5D3-38881FEB262C}"/>
              </a:ext>
            </a:extLst>
          </p:cNvPr>
          <p:cNvSpPr>
            <a:spLocks noGrp="1"/>
          </p:cNvSpPr>
          <p:nvPr>
            <p:ph type="body" sz="quarter" idx="13"/>
          </p:nvPr>
        </p:nvSpPr>
        <p:spPr>
          <a:xfrm>
            <a:off x="191344" y="764704"/>
            <a:ext cx="11881320" cy="5832648"/>
          </a:xfrm>
        </p:spPr>
        <p:txBody>
          <a:bodyPr>
            <a:normAutofit fontScale="92500" lnSpcReduction="10000"/>
          </a:bodyPr>
          <a:lstStyle/>
          <a:p>
            <a:pPr marL="0" indent="0">
              <a:buNone/>
            </a:pPr>
            <a:r>
              <a:rPr lang="ru-RU" sz="2400" dirty="0"/>
              <a:t>Конструкции: </a:t>
            </a:r>
            <a:r>
              <a:rPr lang="en-US" sz="2400" dirty="0"/>
              <a:t>The communique says</a:t>
            </a:r>
            <a:r>
              <a:rPr lang="ru-RU" sz="2400" dirty="0"/>
              <a:t>...— В коммюнике говорится...; </a:t>
            </a:r>
            <a:r>
              <a:rPr lang="en-US" sz="2400" dirty="0"/>
              <a:t>The resolution declares</a:t>
            </a:r>
            <a:r>
              <a:rPr lang="ru-RU" sz="2400" dirty="0"/>
              <a:t>... — В резолюции сказано...; </a:t>
            </a:r>
            <a:r>
              <a:rPr lang="en-US" sz="2400" dirty="0"/>
              <a:t>The note strongly protests</a:t>
            </a:r>
            <a:r>
              <a:rPr lang="ru-RU" sz="2400" dirty="0"/>
              <a:t>... — В ноте выражается решительный протест... и т. п. </a:t>
            </a:r>
          </a:p>
          <a:p>
            <a:r>
              <a:rPr lang="en-US" sz="2400" dirty="0"/>
              <a:t>The memorandum accuses the present government with violations which include the rigging of elections... ("The Canadian Tribune", 21.III.73)</a:t>
            </a:r>
          </a:p>
          <a:p>
            <a:pPr marL="0" indent="0">
              <a:buNone/>
            </a:pPr>
            <a:r>
              <a:rPr lang="ru-RU" sz="2400" dirty="0"/>
              <a:t>В меморандуме нынешнее правительство обвиняется в ряде нарушений законности, в том числе и подтасовке результатов выборов.</a:t>
            </a:r>
          </a:p>
          <a:p>
            <a:r>
              <a:rPr lang="en-US" sz="2400" dirty="0"/>
              <a:t>Chapter 8 discusses some general considerations with regard to semantic structure. (W. Chafe, Meaning and the Structure of Language)</a:t>
            </a:r>
          </a:p>
          <a:p>
            <a:pPr marL="0" indent="0">
              <a:buNone/>
            </a:pPr>
            <a:r>
              <a:rPr lang="ru-RU" sz="2400" dirty="0"/>
              <a:t>В главе 8 излагаются некоторые общие соображения касательно семантической структуры.</a:t>
            </a:r>
          </a:p>
          <a:p>
            <a:r>
              <a:rPr lang="en-US" sz="2400" dirty="0"/>
              <a:t>Fig. 50 shows diagrammatically a single-phase induction wattmeter. (M.</a:t>
            </a:r>
            <a:r>
              <a:rPr lang="ru-RU" sz="2400" dirty="0"/>
              <a:t>А. Беляева и др., Сборник технических текстов на английском языке)</a:t>
            </a:r>
          </a:p>
          <a:p>
            <a:pPr marL="0" indent="0">
              <a:buNone/>
            </a:pPr>
            <a:r>
              <a:rPr lang="ru-RU" sz="2400" dirty="0"/>
              <a:t>На рис. 50 изображена схема однофазного индукционного ваттметра.</a:t>
            </a:r>
          </a:p>
          <a:p>
            <a:endParaRPr lang="ru-RU" sz="2400" dirty="0"/>
          </a:p>
          <a:p>
            <a:endParaRPr lang="ru-RU" sz="2400" dirty="0"/>
          </a:p>
        </p:txBody>
      </p:sp>
    </p:spTree>
    <p:extLst>
      <p:ext uri="{BB962C8B-B14F-4D97-AF65-F5344CB8AC3E}">
        <p14:creationId xmlns:p14="http://schemas.microsoft.com/office/powerpoint/2010/main" val="2303998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263352" y="836712"/>
            <a:ext cx="11809312" cy="5583138"/>
          </a:xfrm>
        </p:spPr>
        <p:txBody>
          <a:bodyPr>
            <a:normAutofit/>
          </a:bodyPr>
          <a:lstStyle/>
          <a:p>
            <a:pPr marL="0" indent="0" algn="l">
              <a:buNone/>
            </a:pPr>
            <a:r>
              <a:rPr lang="ru-RU" sz="2400" b="1" i="0" u="none" strike="noStrike" baseline="0" dirty="0"/>
              <a:t>Замена простого предложения сложным:</a:t>
            </a:r>
            <a:endParaRPr lang="ru-RU" sz="2400" b="1" i="1" u="none" strike="noStrike" baseline="0" dirty="0"/>
          </a:p>
          <a:p>
            <a:r>
              <a:rPr lang="en-US" sz="2400" dirty="0"/>
              <a:t>...I like watching her dance. (G. Greene, The Quiet American, I, III)</a:t>
            </a:r>
          </a:p>
          <a:p>
            <a:pPr marL="0" indent="0">
              <a:buNone/>
            </a:pPr>
            <a:r>
              <a:rPr lang="en-US" sz="2400" dirty="0"/>
              <a:t>...</a:t>
            </a:r>
            <a:r>
              <a:rPr lang="ru-RU" sz="2400" dirty="0"/>
              <a:t>Я люблю смотреть, как она танцует.</a:t>
            </a:r>
          </a:p>
          <a:p>
            <a:r>
              <a:rPr lang="ru-RU" sz="2400" dirty="0"/>
              <a:t>...</a:t>
            </a:r>
            <a:r>
              <a:rPr lang="en-US" sz="2400" dirty="0"/>
              <a:t>I never even once saw him brush his teeth. (J. Salinger, The Catcher in the Rye, 3)</a:t>
            </a:r>
          </a:p>
          <a:p>
            <a:pPr marL="0" indent="0">
              <a:buNone/>
            </a:pPr>
            <a:r>
              <a:rPr lang="en-US" sz="2400" dirty="0"/>
              <a:t>...</a:t>
            </a:r>
            <a:r>
              <a:rPr lang="ru-RU" sz="2400" dirty="0"/>
              <a:t>Я не видел, чтобы он чистил зубы.</a:t>
            </a:r>
          </a:p>
          <a:p>
            <a:r>
              <a:rPr lang="ru-RU" sz="2400" dirty="0"/>
              <a:t>...</a:t>
            </a:r>
            <a:r>
              <a:rPr lang="en-US" sz="2400" dirty="0"/>
              <a:t>You could see the teams bashing each other all over the place, (ib., 1)</a:t>
            </a:r>
          </a:p>
          <a:p>
            <a:pPr marL="0" indent="0">
              <a:buNone/>
            </a:pPr>
            <a:r>
              <a:rPr lang="en-US" sz="2400" dirty="0"/>
              <a:t>...</a:t>
            </a:r>
            <a:r>
              <a:rPr lang="ru-RU" sz="2400" dirty="0"/>
              <a:t>Видно было... как обе команды гоняют друг дружку из конца в конец.</a:t>
            </a:r>
          </a:p>
          <a:p>
            <a:r>
              <a:rPr lang="ru-RU" sz="2400" dirty="0"/>
              <a:t>...Не </a:t>
            </a:r>
            <a:r>
              <a:rPr lang="en-US" sz="2400" dirty="0"/>
              <a:t>really felt pretty lousy about flunking me. (ib., 2)</a:t>
            </a:r>
          </a:p>
          <a:p>
            <a:pPr marL="0" indent="0">
              <a:buNone/>
            </a:pPr>
            <a:r>
              <a:rPr lang="en-US" sz="2400" dirty="0"/>
              <a:t>...</a:t>
            </a:r>
            <a:r>
              <a:rPr lang="ru-RU" sz="2400" dirty="0"/>
              <a:t>Ему было здорово не по себе оттого, что он меня провалил.</a:t>
            </a:r>
          </a:p>
          <a:p>
            <a:pPr marL="0" indent="0">
              <a:buNone/>
            </a:pPr>
            <a:endParaRPr lang="ru-RU" sz="2400" dirty="0"/>
          </a:p>
        </p:txBody>
      </p:sp>
    </p:spTree>
    <p:extLst>
      <p:ext uri="{BB962C8B-B14F-4D97-AF65-F5344CB8AC3E}">
        <p14:creationId xmlns:p14="http://schemas.microsoft.com/office/powerpoint/2010/main" val="2167050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193DEB-E1FD-035E-B72C-A4498B2721F3}"/>
              </a:ext>
            </a:extLst>
          </p:cNvPr>
          <p:cNvSpPr>
            <a:spLocks noGrp="1"/>
          </p:cNvSpPr>
          <p:nvPr>
            <p:ph type="title"/>
          </p:nvPr>
        </p:nvSpPr>
        <p:spPr/>
        <p:txBody>
          <a:bodyPr/>
          <a:lstStyle/>
          <a:p>
            <a:r>
              <a:rPr lang="ru-RU" dirty="0"/>
              <a:t>Пример разбора</a:t>
            </a:r>
          </a:p>
        </p:txBody>
      </p:sp>
      <p:sp>
        <p:nvSpPr>
          <p:cNvPr id="3" name="Текст 2">
            <a:extLst>
              <a:ext uri="{FF2B5EF4-FFF2-40B4-BE49-F238E27FC236}">
                <a16:creationId xmlns:a16="http://schemas.microsoft.com/office/drawing/2014/main" id="{65139389-4E5A-13BF-2E5C-287F2921969C}"/>
              </a:ext>
            </a:extLst>
          </p:cNvPr>
          <p:cNvSpPr>
            <a:spLocks noGrp="1"/>
          </p:cNvSpPr>
          <p:nvPr>
            <p:ph type="body" sz="quarter" idx="13"/>
          </p:nvPr>
        </p:nvSpPr>
        <p:spPr/>
        <p:txBody>
          <a:bodyPr>
            <a:normAutofit/>
          </a:bodyPr>
          <a:lstStyle/>
          <a:p>
            <a:r>
              <a:rPr lang="en-US" sz="2400" dirty="0"/>
              <a:t>At that moment the door was opened by the maid. (S. Maugham, Before the Party)</a:t>
            </a:r>
            <a:r>
              <a:rPr lang="ru-RU" sz="2400" dirty="0"/>
              <a:t> -  </a:t>
            </a:r>
            <a:r>
              <a:rPr lang="en-US" sz="2400" dirty="0" err="1"/>
              <a:t>Дверь</a:t>
            </a:r>
            <a:r>
              <a:rPr lang="en-US" sz="2400" dirty="0"/>
              <a:t> </a:t>
            </a:r>
            <a:r>
              <a:rPr lang="en-US" sz="2400" dirty="0" err="1"/>
              <a:t>отворилась</a:t>
            </a:r>
            <a:r>
              <a:rPr lang="en-US" sz="2400" dirty="0"/>
              <a:t>, и </a:t>
            </a:r>
            <a:r>
              <a:rPr lang="en-US" sz="2400" dirty="0" err="1"/>
              <a:t>заглянула</a:t>
            </a:r>
            <a:r>
              <a:rPr lang="en-US" sz="2400" dirty="0"/>
              <a:t> </a:t>
            </a:r>
            <a:r>
              <a:rPr lang="en-US" sz="2400" dirty="0" err="1"/>
              <a:t>горничная</a:t>
            </a:r>
            <a:r>
              <a:rPr lang="en-US" sz="2400" dirty="0"/>
              <a:t>.</a:t>
            </a:r>
          </a:p>
          <a:p>
            <a:pPr marL="457200" indent="-457200">
              <a:buAutoNum type="arabicParenR"/>
            </a:pPr>
            <a:r>
              <a:rPr lang="ru-RU" sz="2400" dirty="0"/>
              <a:t>простое предложение заменяется сложным; </a:t>
            </a:r>
          </a:p>
          <a:p>
            <a:pPr marL="457200" indent="-457200">
              <a:buAutoNum type="arabicParenR"/>
            </a:pPr>
            <a:r>
              <a:rPr lang="ru-RU" sz="2400" dirty="0"/>
              <a:t>подчинение заменяется сочинением; </a:t>
            </a:r>
          </a:p>
          <a:p>
            <a:pPr marL="457200" indent="-457200">
              <a:buAutoNum type="arabicParenR"/>
            </a:pPr>
            <a:r>
              <a:rPr lang="ru-RU" sz="2400" dirty="0"/>
              <a:t>происходит лексико-грамматическая замена: </a:t>
            </a:r>
            <a:r>
              <a:rPr lang="ru-RU" sz="2400" dirty="0" err="1"/>
              <a:t>was</a:t>
            </a:r>
            <a:r>
              <a:rPr lang="ru-RU" sz="2400" dirty="0"/>
              <a:t> </a:t>
            </a:r>
            <a:r>
              <a:rPr lang="ru-RU" sz="2400" dirty="0" err="1"/>
              <a:t>opened</a:t>
            </a:r>
            <a:r>
              <a:rPr lang="ru-RU" sz="2400" dirty="0"/>
              <a:t> → отворилась; </a:t>
            </a:r>
          </a:p>
          <a:p>
            <a:pPr marL="457200" indent="-457200">
              <a:buAutoNum type="arabicParenR"/>
            </a:pPr>
            <a:r>
              <a:rPr lang="ru-RU" sz="2400" dirty="0"/>
              <a:t>предложное дополнение с </a:t>
            </a:r>
            <a:r>
              <a:rPr lang="ru-RU" sz="2400" dirty="0" err="1"/>
              <a:t>by</a:t>
            </a:r>
            <a:r>
              <a:rPr lang="ru-RU" sz="2400" dirty="0"/>
              <a:t> заменяется подлежащим; </a:t>
            </a:r>
          </a:p>
          <a:p>
            <a:pPr marL="457200" indent="-457200">
              <a:buAutoNum type="arabicParenR"/>
            </a:pPr>
            <a:r>
              <a:rPr lang="ru-RU" sz="2400" dirty="0"/>
              <a:t>добавляется слово заглянула; </a:t>
            </a:r>
          </a:p>
          <a:p>
            <a:pPr marL="457200" indent="-457200">
              <a:buAutoNum type="arabicParenR"/>
            </a:pPr>
            <a:r>
              <a:rPr lang="ru-RU" sz="2400" dirty="0"/>
              <a:t>опускаются слова </a:t>
            </a:r>
            <a:r>
              <a:rPr lang="ru-RU" sz="2400" dirty="0" err="1"/>
              <a:t>at</a:t>
            </a:r>
            <a:r>
              <a:rPr lang="ru-RU" sz="2400" dirty="0"/>
              <a:t> </a:t>
            </a:r>
            <a:r>
              <a:rPr lang="ru-RU" sz="2400" dirty="0" err="1"/>
              <a:t>that</a:t>
            </a:r>
            <a:r>
              <a:rPr lang="ru-RU" sz="2400" dirty="0"/>
              <a:t> </a:t>
            </a:r>
            <a:r>
              <a:rPr lang="ru-RU" sz="2400" dirty="0" err="1"/>
              <a:t>moment</a:t>
            </a:r>
            <a:r>
              <a:rPr lang="ru-RU" sz="2400" dirty="0"/>
              <a:t>.</a:t>
            </a:r>
          </a:p>
        </p:txBody>
      </p:sp>
    </p:spTree>
    <p:extLst>
      <p:ext uri="{BB962C8B-B14F-4D97-AF65-F5344CB8AC3E}">
        <p14:creationId xmlns:p14="http://schemas.microsoft.com/office/powerpoint/2010/main" val="2890111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1052736"/>
            <a:ext cx="11263313" cy="5367114"/>
          </a:xfrm>
        </p:spPr>
        <p:txBody>
          <a:bodyPr>
            <a:normAutofit/>
          </a:bodyPr>
          <a:lstStyle/>
          <a:p>
            <a:pPr algn="l"/>
            <a:r>
              <a:rPr lang="ru-RU" sz="2400" b="1" i="0" u="none" strike="noStrike" baseline="0" dirty="0"/>
              <a:t>Замена сложного предложения простым: </a:t>
            </a:r>
          </a:p>
          <a:p>
            <a:pPr algn="l"/>
            <a:r>
              <a:rPr lang="ru-RU" sz="2400" b="0" u="none" strike="noStrike" baseline="0" dirty="0"/>
              <a:t>Цель состоит в том, чтобы открыть инвалидам свободный доступ к культурному наследию. </a:t>
            </a:r>
          </a:p>
          <a:p>
            <a:pPr marL="0" indent="0" algn="l">
              <a:buNone/>
            </a:pPr>
            <a:r>
              <a:rPr lang="ru-RU" sz="2400" b="0" u="none" strike="noStrike" baseline="0" dirty="0" err="1"/>
              <a:t>Objectif</a:t>
            </a:r>
            <a:r>
              <a:rPr lang="ru-RU" sz="2400" b="0" u="none" strike="noStrike" baseline="0" dirty="0"/>
              <a:t>: </a:t>
            </a:r>
            <a:r>
              <a:rPr lang="ru-RU" sz="2400" b="0" u="none" strike="noStrike" baseline="0" dirty="0" err="1"/>
              <a:t>permettre</a:t>
            </a:r>
            <a:r>
              <a:rPr lang="ru-RU" sz="2400" b="0" u="none" strike="noStrike" baseline="0" dirty="0"/>
              <a:t> </a:t>
            </a:r>
            <a:r>
              <a:rPr lang="ru-RU" sz="2400" b="0" u="none" strike="noStrike" baseline="0" dirty="0" err="1"/>
              <a:t>aux</a:t>
            </a:r>
            <a:r>
              <a:rPr lang="ru-RU" sz="2400" b="0" u="none" strike="noStrike" baseline="0" dirty="0"/>
              <a:t> </a:t>
            </a:r>
            <a:r>
              <a:rPr lang="fr-FR" sz="2400" b="0" u="none" strike="noStrike" baseline="0" dirty="0"/>
              <a:t>handicapés d’accéder librement à des lieux culturels publics.</a:t>
            </a:r>
          </a:p>
          <a:p>
            <a:r>
              <a:rPr lang="en-US" sz="2400" dirty="0"/>
              <a:t>...I figured I probably wouldn't see him again till Christmas vacation started. (J. Salinger, The Catcher in the Rye, 1)</a:t>
            </a:r>
          </a:p>
          <a:p>
            <a:pPr marL="0" indent="0">
              <a:buNone/>
            </a:pPr>
            <a:r>
              <a:rPr lang="en-US" sz="2400" dirty="0"/>
              <a:t>...Я </a:t>
            </a:r>
            <a:r>
              <a:rPr lang="en-US" sz="2400" dirty="0" err="1"/>
              <a:t>сообразил</a:t>
            </a:r>
            <a:r>
              <a:rPr lang="en-US" sz="2400" dirty="0"/>
              <a:t>, </a:t>
            </a:r>
            <a:r>
              <a:rPr lang="en-US" sz="2400" dirty="0" err="1"/>
              <a:t>что</a:t>
            </a:r>
            <a:r>
              <a:rPr lang="en-US" sz="2400" dirty="0"/>
              <a:t> </a:t>
            </a:r>
            <a:r>
              <a:rPr lang="en-US" sz="2400" dirty="0" err="1"/>
              <a:t>до</a:t>
            </a:r>
            <a:r>
              <a:rPr lang="en-US" sz="2400" dirty="0"/>
              <a:t> </a:t>
            </a:r>
            <a:r>
              <a:rPr lang="en-US" sz="2400" dirty="0" err="1"/>
              <a:t>начала</a:t>
            </a:r>
            <a:r>
              <a:rPr lang="en-US" sz="2400" dirty="0"/>
              <a:t> </a:t>
            </a:r>
            <a:r>
              <a:rPr lang="en-US" sz="2400" dirty="0" err="1"/>
              <a:t>рождественских</a:t>
            </a:r>
            <a:r>
              <a:rPr lang="en-US" sz="2400" dirty="0"/>
              <a:t> </a:t>
            </a:r>
            <a:r>
              <a:rPr lang="en-US" sz="2400" dirty="0" err="1"/>
              <a:t>каникул</a:t>
            </a:r>
            <a:r>
              <a:rPr lang="en-US" sz="2400" dirty="0"/>
              <a:t> я </a:t>
            </a:r>
            <a:r>
              <a:rPr lang="en-US" sz="2400" dirty="0" err="1"/>
              <a:t>его</a:t>
            </a:r>
            <a:r>
              <a:rPr lang="en-US" sz="2400" dirty="0"/>
              <a:t> </a:t>
            </a:r>
            <a:r>
              <a:rPr lang="en-US" sz="2400" dirty="0" err="1"/>
              <a:t>не</a:t>
            </a:r>
            <a:r>
              <a:rPr lang="en-US" sz="2400" dirty="0"/>
              <a:t> </a:t>
            </a:r>
            <a:r>
              <a:rPr lang="en-US" sz="2400" dirty="0" err="1"/>
              <a:t>увижу</a:t>
            </a:r>
            <a:r>
              <a:rPr lang="en-US" sz="2400" dirty="0"/>
              <a:t>.</a:t>
            </a:r>
          </a:p>
          <a:p>
            <a:r>
              <a:rPr lang="en-US" sz="2400" dirty="0"/>
              <a:t>It was </a:t>
            </a:r>
            <a:r>
              <a:rPr lang="en-US" sz="2400" dirty="0" err="1"/>
              <a:t>preity</a:t>
            </a:r>
            <a:r>
              <a:rPr lang="en-US" sz="2400" dirty="0"/>
              <a:t> nice to get back to my room, after I left old Spencer... (ib., 3)</a:t>
            </a:r>
          </a:p>
          <a:p>
            <a:pPr marL="0" indent="0">
              <a:buNone/>
            </a:pPr>
            <a:r>
              <a:rPr lang="en-US" sz="2400" dirty="0" err="1"/>
              <a:t>Приятно</a:t>
            </a:r>
            <a:r>
              <a:rPr lang="en-US" sz="2400" dirty="0"/>
              <a:t> </a:t>
            </a:r>
            <a:r>
              <a:rPr lang="en-US" sz="2400" dirty="0" err="1"/>
              <a:t>было</a:t>
            </a:r>
            <a:r>
              <a:rPr lang="en-US" sz="2400" dirty="0"/>
              <a:t> </a:t>
            </a:r>
            <a:r>
              <a:rPr lang="en-US" sz="2400" dirty="0" err="1"/>
              <a:t>от</a:t>
            </a:r>
            <a:r>
              <a:rPr lang="en-US" sz="2400" dirty="0"/>
              <a:t> </a:t>
            </a:r>
            <a:r>
              <a:rPr lang="en-US" sz="2400" dirty="0" err="1"/>
              <a:t>старика</a:t>
            </a:r>
            <a:r>
              <a:rPr lang="en-US" sz="2400" dirty="0"/>
              <a:t> </a:t>
            </a:r>
            <a:r>
              <a:rPr lang="en-US" sz="2400" dirty="0" err="1"/>
              <a:t>Спенсера</a:t>
            </a:r>
            <a:r>
              <a:rPr lang="en-US" sz="2400" dirty="0"/>
              <a:t> </a:t>
            </a:r>
            <a:r>
              <a:rPr lang="en-US" sz="2400" dirty="0" err="1"/>
              <a:t>попасть</a:t>
            </a:r>
            <a:r>
              <a:rPr lang="en-US" sz="2400" dirty="0"/>
              <a:t> к </a:t>
            </a:r>
            <a:r>
              <a:rPr lang="en-US" sz="2400" dirty="0" err="1"/>
              <a:t>себе</a:t>
            </a:r>
            <a:r>
              <a:rPr lang="en-US" sz="2400" dirty="0"/>
              <a:t> в </a:t>
            </a:r>
            <a:r>
              <a:rPr lang="en-US" sz="2400" dirty="0" err="1"/>
              <a:t>комнату</a:t>
            </a:r>
            <a:r>
              <a:rPr lang="en-US" sz="2400" dirty="0"/>
              <a:t>...</a:t>
            </a:r>
          </a:p>
          <a:p>
            <a:endParaRPr lang="ru-RU" sz="2400" dirty="0"/>
          </a:p>
        </p:txBody>
      </p:sp>
    </p:spTree>
    <p:extLst>
      <p:ext uri="{BB962C8B-B14F-4D97-AF65-F5344CB8AC3E}">
        <p14:creationId xmlns:p14="http://schemas.microsoft.com/office/powerpoint/2010/main" val="406581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0631A-3620-25F8-2012-61573CEB619F}"/>
              </a:ext>
            </a:extLst>
          </p:cNvPr>
          <p:cNvSpPr>
            <a:spLocks noGrp="1"/>
          </p:cNvSpPr>
          <p:nvPr>
            <p:ph type="title"/>
          </p:nvPr>
        </p:nvSpPr>
        <p:spPr/>
        <p:txBody>
          <a:bodyPr>
            <a:normAutofit fontScale="90000"/>
          </a:bodyPr>
          <a:lstStyle/>
          <a:p>
            <a:r>
              <a:rPr lang="ru-RU" dirty="0"/>
              <a:t>Лексические трансформации. Объективные причины</a:t>
            </a:r>
          </a:p>
        </p:txBody>
      </p:sp>
      <p:sp>
        <p:nvSpPr>
          <p:cNvPr id="3" name="Текст 2">
            <a:extLst>
              <a:ext uri="{FF2B5EF4-FFF2-40B4-BE49-F238E27FC236}">
                <a16:creationId xmlns:a16="http://schemas.microsoft.com/office/drawing/2014/main" id="{BB45A21E-D994-7BAC-76B8-74999CF39E9F}"/>
              </a:ext>
            </a:extLst>
          </p:cNvPr>
          <p:cNvSpPr>
            <a:spLocks noGrp="1"/>
          </p:cNvSpPr>
          <p:nvPr>
            <p:ph type="body" sz="quarter" idx="13"/>
          </p:nvPr>
        </p:nvSpPr>
        <p:spPr>
          <a:xfrm>
            <a:off x="521208" y="1484784"/>
            <a:ext cx="11263313" cy="4863058"/>
          </a:xfrm>
        </p:spPr>
        <p:txBody>
          <a:bodyPr>
            <a:normAutofit/>
          </a:bodyPr>
          <a:lstStyle/>
          <a:p>
            <a:r>
              <a:rPr lang="ru-RU" b="0" i="0" u="none" strike="noStrike" baseline="0" dirty="0">
                <a:solidFill>
                  <a:srgbClr val="000000"/>
                </a:solidFill>
                <a:latin typeface="PT Astra Serif"/>
              </a:rPr>
              <a:t>Объем семантического значения слова: </a:t>
            </a:r>
          </a:p>
          <a:p>
            <a:r>
              <a:rPr lang="en-US" b="0" i="1" u="none" strike="noStrike" baseline="0" dirty="0">
                <a:solidFill>
                  <a:srgbClr val="000000"/>
                </a:solidFill>
                <a:latin typeface="PT Astra Serif"/>
              </a:rPr>
              <a:t>«The first </a:t>
            </a:r>
            <a:r>
              <a:rPr lang="en-US" b="1" i="1" u="none" strike="noStrike" baseline="0" dirty="0">
                <a:solidFill>
                  <a:srgbClr val="000000"/>
                </a:solidFill>
                <a:latin typeface="PT Astra Serif"/>
              </a:rPr>
              <a:t>hostages</a:t>
            </a:r>
            <a:r>
              <a:rPr lang="en-US" b="0" i="1" u="none" strike="noStrike" baseline="0" dirty="0">
                <a:solidFill>
                  <a:srgbClr val="000000"/>
                </a:solidFill>
                <a:latin typeface="PT Astra Serif"/>
              </a:rPr>
              <a:t> of World War II were Poles» </a:t>
            </a:r>
            <a:r>
              <a:rPr lang="ru-RU" dirty="0">
                <a:solidFill>
                  <a:srgbClr val="000000"/>
                </a:solidFill>
                <a:latin typeface="PT Astra Serif"/>
              </a:rPr>
              <a:t>- </a:t>
            </a:r>
            <a:r>
              <a:rPr lang="ru-RU" b="0" i="1" u="none" strike="noStrike" baseline="0" dirty="0">
                <a:solidFill>
                  <a:srgbClr val="000000"/>
                </a:solidFill>
                <a:latin typeface="PT Astra Serif"/>
              </a:rPr>
              <a:t>«Первыми жертвами Второй мировой войны стали поляки».</a:t>
            </a:r>
          </a:p>
          <a:p>
            <a:r>
              <a:rPr lang="ru-RU" dirty="0" err="1">
                <a:solidFill>
                  <a:srgbClr val="000000"/>
                </a:solidFill>
                <a:latin typeface="PT Astra Serif"/>
              </a:rPr>
              <a:t>Безэквивалентная</a:t>
            </a:r>
            <a:r>
              <a:rPr lang="ru-RU" dirty="0">
                <a:solidFill>
                  <a:srgbClr val="000000"/>
                </a:solidFill>
                <a:latin typeface="PT Astra Serif"/>
              </a:rPr>
              <a:t> лексика</a:t>
            </a:r>
          </a:p>
          <a:p>
            <a:r>
              <a:rPr lang="ru-RU" dirty="0">
                <a:solidFill>
                  <a:srgbClr val="000000"/>
                </a:solidFill>
                <a:latin typeface="PT Astra Serif"/>
              </a:rPr>
              <a:t>Идиоматические выражения</a:t>
            </a:r>
          </a:p>
          <a:p>
            <a:endParaRPr lang="ru-RU" sz="2400" dirty="0"/>
          </a:p>
        </p:txBody>
      </p:sp>
      <p:pic>
        <p:nvPicPr>
          <p:cNvPr id="5" name="Рисунок 4">
            <a:extLst>
              <a:ext uri="{FF2B5EF4-FFF2-40B4-BE49-F238E27FC236}">
                <a16:creationId xmlns:a16="http://schemas.microsoft.com/office/drawing/2014/main" id="{EB205A45-5978-2BC2-24CF-E04350ACB322}"/>
              </a:ext>
            </a:extLst>
          </p:cNvPr>
          <p:cNvPicPr>
            <a:picLocks noChangeAspect="1"/>
          </p:cNvPicPr>
          <p:nvPr/>
        </p:nvPicPr>
        <p:blipFill>
          <a:blip r:embed="rId2"/>
          <a:stretch>
            <a:fillRect/>
          </a:stretch>
        </p:blipFill>
        <p:spPr>
          <a:xfrm>
            <a:off x="109537" y="3645024"/>
            <a:ext cx="11972925" cy="1476375"/>
          </a:xfrm>
          <a:prstGeom prst="rect">
            <a:avLst/>
          </a:prstGeom>
        </p:spPr>
      </p:pic>
      <p:pic>
        <p:nvPicPr>
          <p:cNvPr id="7" name="Рисунок 6">
            <a:extLst>
              <a:ext uri="{FF2B5EF4-FFF2-40B4-BE49-F238E27FC236}">
                <a16:creationId xmlns:a16="http://schemas.microsoft.com/office/drawing/2014/main" id="{0F6A0D94-E6C5-CA46-9A1E-5AD850D8B319}"/>
              </a:ext>
            </a:extLst>
          </p:cNvPr>
          <p:cNvPicPr>
            <a:picLocks noChangeAspect="1"/>
          </p:cNvPicPr>
          <p:nvPr/>
        </p:nvPicPr>
        <p:blipFill>
          <a:blip r:embed="rId3"/>
          <a:stretch>
            <a:fillRect/>
          </a:stretch>
        </p:blipFill>
        <p:spPr>
          <a:xfrm>
            <a:off x="1199456" y="3735511"/>
            <a:ext cx="10201275" cy="2771775"/>
          </a:xfrm>
          <a:prstGeom prst="rect">
            <a:avLst/>
          </a:prstGeom>
        </p:spPr>
      </p:pic>
    </p:spTree>
    <p:extLst>
      <p:ext uri="{BB962C8B-B14F-4D97-AF65-F5344CB8AC3E}">
        <p14:creationId xmlns:p14="http://schemas.microsoft.com/office/powerpoint/2010/main" val="338560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980728"/>
            <a:ext cx="11263313" cy="5439122"/>
          </a:xfrm>
        </p:spPr>
        <p:txBody>
          <a:bodyPr>
            <a:normAutofit/>
          </a:bodyPr>
          <a:lstStyle/>
          <a:p>
            <a:r>
              <a:rPr lang="en-US" sz="2400" dirty="0"/>
              <a:t>Even though it was so late, old Ernie's was jam-packed, (ib., 12).</a:t>
            </a:r>
          </a:p>
          <a:p>
            <a:r>
              <a:rPr lang="en-US" sz="2400" dirty="0"/>
              <a:t>It was so dark I couldn't see her. (ib., 23)</a:t>
            </a:r>
          </a:p>
          <a:p>
            <a:endParaRPr lang="ru-RU" sz="2400" dirty="0"/>
          </a:p>
        </p:txBody>
      </p:sp>
    </p:spTree>
    <p:extLst>
      <p:ext uri="{BB962C8B-B14F-4D97-AF65-F5344CB8AC3E}">
        <p14:creationId xmlns:p14="http://schemas.microsoft.com/office/powerpoint/2010/main" val="1656610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9AAFD51F-24B3-8AEB-2F8E-C87F077EBD26}"/>
              </a:ext>
            </a:extLst>
          </p:cNvPr>
          <p:cNvSpPr>
            <a:spLocks noGrp="1"/>
          </p:cNvSpPr>
          <p:nvPr>
            <p:ph type="body" sz="quarter" idx="13"/>
          </p:nvPr>
        </p:nvSpPr>
        <p:spPr>
          <a:xfrm>
            <a:off x="520700" y="908720"/>
            <a:ext cx="11263313" cy="5511130"/>
          </a:xfrm>
        </p:spPr>
        <p:txBody>
          <a:bodyPr>
            <a:normAutofit/>
          </a:bodyPr>
          <a:lstStyle/>
          <a:p>
            <a:pPr algn="l"/>
            <a:r>
              <a:rPr lang="ru-RU" sz="2400" b="0" i="0" u="none" strike="noStrike" baseline="0" dirty="0"/>
              <a:t>Замена сложносочиненного предложения сложноподчиненным:</a:t>
            </a:r>
          </a:p>
          <a:p>
            <a:pPr algn="l"/>
            <a:endParaRPr lang="ru-RU" sz="2400" dirty="0"/>
          </a:p>
          <a:p>
            <a:r>
              <a:rPr lang="en-US" sz="2400" dirty="0"/>
              <a:t>We had strolled to the front yard where Dill stood looking down the street at the dreary face of the </a:t>
            </a:r>
            <a:r>
              <a:rPr lang="en-US" sz="2400" dirty="0" err="1"/>
              <a:t>Radlcy</a:t>
            </a:r>
            <a:r>
              <a:rPr lang="en-US" sz="2400" dirty="0"/>
              <a:t> Place. (H. Lee, To Kill a Mockingbird, 4)</a:t>
            </a:r>
          </a:p>
          <a:p>
            <a:pPr marL="0" indent="0">
              <a:buNone/>
            </a:pPr>
            <a:r>
              <a:rPr lang="ru-RU" sz="2400" dirty="0"/>
              <a:t>Мы поплелись в палисадник, </a:t>
            </a:r>
            <a:r>
              <a:rPr lang="ru-RU" sz="2400" dirty="0" err="1"/>
              <a:t>Дилл</a:t>
            </a:r>
            <a:r>
              <a:rPr lang="ru-RU" sz="2400" dirty="0"/>
              <a:t> выглянул на улицу и уставился на мрачный дом </a:t>
            </a:r>
            <a:r>
              <a:rPr lang="ru-RU" sz="2400" dirty="0" err="1"/>
              <a:t>Рэдли</a:t>
            </a:r>
            <a:r>
              <a:rPr lang="ru-RU" sz="2400" dirty="0"/>
              <a:t>.</a:t>
            </a:r>
          </a:p>
          <a:p>
            <a:r>
              <a:rPr lang="en-US" sz="2400" dirty="0"/>
              <a:t>I didn't sleep too long, because I think it was only around ten o'clock when I woke up. I felt pretty hungry</a:t>
            </a:r>
            <a:r>
              <a:rPr lang="ru-RU" sz="2400" dirty="0"/>
              <a:t> </a:t>
            </a:r>
            <a:r>
              <a:rPr lang="en-US" sz="2400" dirty="0"/>
              <a:t>as soon as I had a cigarette. (J. Salinger, The Catcher in the Rye, 15)</a:t>
            </a:r>
          </a:p>
          <a:p>
            <a:pPr marL="0" indent="0">
              <a:buNone/>
            </a:pPr>
            <a:r>
              <a:rPr lang="ru-RU" sz="2400" dirty="0"/>
              <a:t>Спал я недолго, кажется, было часов десять, когда я проснулся. Выкурил сигарету и сразу почувствовал, как я проголодался.</a:t>
            </a:r>
          </a:p>
          <a:p>
            <a:endParaRPr lang="ru-RU" sz="2400" dirty="0"/>
          </a:p>
        </p:txBody>
      </p:sp>
    </p:spTree>
    <p:extLst>
      <p:ext uri="{BB962C8B-B14F-4D97-AF65-F5344CB8AC3E}">
        <p14:creationId xmlns:p14="http://schemas.microsoft.com/office/powerpoint/2010/main" val="2916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1A5F2D-C79E-B4D0-B525-B1459F6AF0CF}"/>
              </a:ext>
            </a:extLst>
          </p:cNvPr>
          <p:cNvSpPr>
            <a:spLocks noGrp="1"/>
          </p:cNvSpPr>
          <p:nvPr>
            <p:ph type="title"/>
          </p:nvPr>
        </p:nvSpPr>
        <p:spPr/>
        <p:txBody>
          <a:bodyPr>
            <a:noAutofit/>
          </a:bodyPr>
          <a:lstStyle/>
          <a:p>
            <a:r>
              <a:rPr lang="ru-RU" sz="2400" dirty="0"/>
              <a:t>Сравните перевод и оригинал предложений. Какие грамматические трансформации использованы при переводе? Предложите свои варианты перевода отдельных фрагментов.</a:t>
            </a:r>
          </a:p>
        </p:txBody>
      </p:sp>
      <p:sp>
        <p:nvSpPr>
          <p:cNvPr id="3" name="Текст 2">
            <a:extLst>
              <a:ext uri="{FF2B5EF4-FFF2-40B4-BE49-F238E27FC236}">
                <a16:creationId xmlns:a16="http://schemas.microsoft.com/office/drawing/2014/main" id="{3D18B734-09E9-A165-CC14-3E10C6796871}"/>
              </a:ext>
            </a:extLst>
          </p:cNvPr>
          <p:cNvSpPr>
            <a:spLocks noGrp="1"/>
          </p:cNvSpPr>
          <p:nvPr>
            <p:ph type="body" sz="quarter" idx="13"/>
          </p:nvPr>
        </p:nvSpPr>
        <p:spPr>
          <a:xfrm>
            <a:off x="520700" y="1916832"/>
            <a:ext cx="11263313" cy="4503018"/>
          </a:xfrm>
        </p:spPr>
        <p:txBody>
          <a:bodyPr>
            <a:normAutofit/>
          </a:bodyPr>
          <a:lstStyle/>
          <a:p>
            <a:r>
              <a:rPr lang="en-US" sz="2400" dirty="0"/>
              <a:t>1. There is a dark cloud hanging over our country. – </a:t>
            </a:r>
            <a:r>
              <a:rPr lang="ru-RU" sz="2400" dirty="0"/>
              <a:t>Черное облако нависло</a:t>
            </a:r>
          </a:p>
          <a:p>
            <a:pPr marL="0" indent="0">
              <a:buNone/>
            </a:pPr>
            <a:r>
              <a:rPr lang="ru-RU" sz="2400" dirty="0"/>
              <a:t>над нашей страной.</a:t>
            </a:r>
          </a:p>
          <a:p>
            <a:r>
              <a:rPr lang="ru-RU" sz="2400" dirty="0"/>
              <a:t>2. </a:t>
            </a:r>
            <a:r>
              <a:rPr lang="en-US" sz="2400" dirty="0"/>
              <a:t>Dior’s look was based on the beauty of a flower. – </a:t>
            </a:r>
            <a:r>
              <a:rPr lang="ru-RU" sz="2400" dirty="0"/>
              <a:t>Образ, созданный</a:t>
            </a:r>
          </a:p>
          <a:p>
            <a:pPr marL="0" indent="0">
              <a:buNone/>
            </a:pPr>
            <a:r>
              <a:rPr lang="ru-RU" sz="2400" dirty="0"/>
              <a:t>Диором, основан на красоте цветка.</a:t>
            </a:r>
          </a:p>
          <a:p>
            <a:r>
              <a:rPr lang="ru-RU" sz="2400" dirty="0"/>
              <a:t>3. </a:t>
            </a:r>
            <a:r>
              <a:rPr lang="en-US" sz="2400" dirty="0"/>
              <a:t>Now he is having the time of his life. – </a:t>
            </a:r>
            <a:r>
              <a:rPr lang="ru-RU" sz="2400" dirty="0"/>
              <a:t>Он очень счастлив сейчас.</a:t>
            </a:r>
          </a:p>
          <a:p>
            <a:r>
              <a:rPr lang="ru-RU" sz="2400" dirty="0"/>
              <a:t>4. </a:t>
            </a:r>
            <a:r>
              <a:rPr lang="en-US" sz="2400" dirty="0"/>
              <a:t>I would like to thank each and every of you for the support. – </a:t>
            </a:r>
            <a:r>
              <a:rPr lang="ru-RU" sz="2400" dirty="0"/>
              <a:t>Хочу</a:t>
            </a:r>
          </a:p>
          <a:p>
            <a:pPr marL="0" indent="0">
              <a:buNone/>
            </a:pPr>
            <a:r>
              <a:rPr lang="ru-RU" sz="2400" dirty="0"/>
              <a:t>поблагодарить каждого из вас за помощь.</a:t>
            </a:r>
          </a:p>
          <a:p>
            <a:r>
              <a:rPr lang="ru-RU" sz="2400" dirty="0"/>
              <a:t>5. </a:t>
            </a:r>
            <a:r>
              <a:rPr lang="en-US" sz="2400" dirty="0"/>
              <a:t>Look who is talking! – </a:t>
            </a:r>
            <a:r>
              <a:rPr lang="ru-RU" sz="2400" dirty="0"/>
              <a:t>Уж кто бы говорил!</a:t>
            </a:r>
          </a:p>
        </p:txBody>
      </p:sp>
    </p:spTree>
    <p:extLst>
      <p:ext uri="{BB962C8B-B14F-4D97-AF65-F5344CB8AC3E}">
        <p14:creationId xmlns:p14="http://schemas.microsoft.com/office/powerpoint/2010/main" val="816057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1A5F2D-C79E-B4D0-B525-B1459F6AF0CF}"/>
              </a:ext>
            </a:extLst>
          </p:cNvPr>
          <p:cNvSpPr>
            <a:spLocks noGrp="1"/>
          </p:cNvSpPr>
          <p:nvPr>
            <p:ph type="title"/>
          </p:nvPr>
        </p:nvSpPr>
        <p:spPr/>
        <p:txBody>
          <a:bodyPr>
            <a:noAutofit/>
          </a:bodyPr>
          <a:lstStyle/>
          <a:p>
            <a:r>
              <a:rPr lang="ru-RU" sz="2400" dirty="0"/>
              <a:t>Сравните перевод и оригинал предложений. Какие грамматические трансформации использованы при переводе? Предложите свои варианты перевода отдельных фрагментов.</a:t>
            </a:r>
          </a:p>
        </p:txBody>
      </p:sp>
      <p:sp>
        <p:nvSpPr>
          <p:cNvPr id="3" name="Текст 2">
            <a:extLst>
              <a:ext uri="{FF2B5EF4-FFF2-40B4-BE49-F238E27FC236}">
                <a16:creationId xmlns:a16="http://schemas.microsoft.com/office/drawing/2014/main" id="{3D18B734-09E9-A165-CC14-3E10C6796871}"/>
              </a:ext>
            </a:extLst>
          </p:cNvPr>
          <p:cNvSpPr>
            <a:spLocks noGrp="1"/>
          </p:cNvSpPr>
          <p:nvPr>
            <p:ph type="body" sz="quarter" idx="13"/>
          </p:nvPr>
        </p:nvSpPr>
        <p:spPr>
          <a:xfrm>
            <a:off x="520700" y="2204864"/>
            <a:ext cx="11263313" cy="4214986"/>
          </a:xfrm>
        </p:spPr>
        <p:txBody>
          <a:bodyPr>
            <a:normAutofit/>
          </a:bodyPr>
          <a:lstStyle/>
          <a:p>
            <a:r>
              <a:rPr lang="ru-RU" sz="2400" dirty="0"/>
              <a:t>6. </a:t>
            </a:r>
            <a:r>
              <a:rPr lang="en-US" sz="2400" dirty="0"/>
              <a:t>Jack pot! – </a:t>
            </a:r>
            <a:r>
              <a:rPr lang="ru-RU" sz="2400" dirty="0"/>
              <a:t>Это то, что я ищу!</a:t>
            </a:r>
          </a:p>
          <a:p>
            <a:r>
              <a:rPr lang="ru-RU" sz="2400" dirty="0"/>
              <a:t>7. </a:t>
            </a:r>
            <a:r>
              <a:rPr lang="en-US" sz="2400" dirty="0"/>
              <a:t>Who cares. – </a:t>
            </a:r>
            <a:r>
              <a:rPr lang="ru-RU" sz="2400" dirty="0"/>
              <a:t>Кого это волнует.</a:t>
            </a:r>
          </a:p>
          <a:p>
            <a:r>
              <a:rPr lang="ru-RU" sz="2400" dirty="0"/>
              <a:t>8. </a:t>
            </a:r>
            <a:r>
              <a:rPr lang="en-US" sz="2400" dirty="0"/>
              <a:t>May I speak to Michael, please? – </a:t>
            </a:r>
            <a:r>
              <a:rPr lang="ru-RU" sz="2400" dirty="0"/>
              <a:t>Позовите, пожалуйста, Михаила.</a:t>
            </a:r>
          </a:p>
          <a:p>
            <a:r>
              <a:rPr lang="ru-RU" sz="2400" dirty="0"/>
              <a:t>9. </a:t>
            </a:r>
            <a:r>
              <a:rPr lang="en-US" sz="2400" dirty="0"/>
              <a:t>Life expectancy has 12 % increased in the recent years. – </a:t>
            </a:r>
            <a:r>
              <a:rPr lang="ru-RU" sz="2400" dirty="0"/>
              <a:t>В последние</a:t>
            </a:r>
          </a:p>
          <a:p>
            <a:pPr marL="0" indent="0">
              <a:buNone/>
            </a:pPr>
            <a:r>
              <a:rPr lang="ru-RU" sz="2400" dirty="0"/>
              <a:t>годы на 12 % увеличилась продолжительность жизни.</a:t>
            </a:r>
          </a:p>
          <a:p>
            <a:r>
              <a:rPr lang="ru-RU" sz="2400" dirty="0"/>
              <a:t>10. </a:t>
            </a:r>
            <a:r>
              <a:rPr lang="en-US" sz="2400" dirty="0"/>
              <a:t>The bus seats 30. – </a:t>
            </a:r>
            <a:r>
              <a:rPr lang="ru-RU" sz="2400" dirty="0"/>
              <a:t>В автобусе 30 сидячих мест.</a:t>
            </a:r>
          </a:p>
        </p:txBody>
      </p:sp>
    </p:spTree>
    <p:extLst>
      <p:ext uri="{BB962C8B-B14F-4D97-AF65-F5344CB8AC3E}">
        <p14:creationId xmlns:p14="http://schemas.microsoft.com/office/powerpoint/2010/main" val="873195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8EDAE4-497A-C14B-35F6-B530B2044ACA}"/>
              </a:ext>
            </a:extLst>
          </p:cNvPr>
          <p:cNvSpPr>
            <a:spLocks noGrp="1"/>
          </p:cNvSpPr>
          <p:nvPr>
            <p:ph type="title"/>
          </p:nvPr>
        </p:nvSpPr>
        <p:spPr/>
        <p:txBody>
          <a:bodyPr>
            <a:noAutofit/>
          </a:bodyPr>
          <a:lstStyle/>
          <a:p>
            <a:r>
              <a:rPr lang="ru-RU" sz="2800" dirty="0"/>
              <a:t>Переведите следующий текст, используя приемы грамматических трансформаций</a:t>
            </a:r>
          </a:p>
        </p:txBody>
      </p:sp>
      <p:sp>
        <p:nvSpPr>
          <p:cNvPr id="3" name="Текст 2">
            <a:extLst>
              <a:ext uri="{FF2B5EF4-FFF2-40B4-BE49-F238E27FC236}">
                <a16:creationId xmlns:a16="http://schemas.microsoft.com/office/drawing/2014/main" id="{CBD69A0D-1426-F8E1-83DF-67EA8F930F22}"/>
              </a:ext>
            </a:extLst>
          </p:cNvPr>
          <p:cNvSpPr>
            <a:spLocks noGrp="1"/>
          </p:cNvSpPr>
          <p:nvPr>
            <p:ph type="body" sz="quarter" idx="13"/>
          </p:nvPr>
        </p:nvSpPr>
        <p:spPr>
          <a:xfrm>
            <a:off x="520700" y="1628800"/>
            <a:ext cx="11263313" cy="4791050"/>
          </a:xfrm>
        </p:spPr>
        <p:txBody>
          <a:bodyPr>
            <a:normAutofit fontScale="92500"/>
          </a:bodyPr>
          <a:lstStyle/>
          <a:p>
            <a:pPr marL="0" indent="0">
              <a:buNone/>
            </a:pPr>
            <a:r>
              <a:rPr lang="en-US" sz="2400" dirty="0"/>
              <a:t>James Aldridge, Australian, was in the early twenties when he went through</a:t>
            </a:r>
            <a:r>
              <a:rPr lang="ru-RU" sz="2400" dirty="0"/>
              <a:t> </a:t>
            </a:r>
            <a:r>
              <a:rPr lang="en-US" sz="2400" dirty="0"/>
              <a:t>the Greek and Cretan campaigns as a war correspondent. His first novels stand</a:t>
            </a:r>
            <a:r>
              <a:rPr lang="ru-RU" sz="2400" dirty="0"/>
              <a:t> </a:t>
            </a:r>
            <a:r>
              <a:rPr lang="en-US" sz="2400" dirty="0"/>
              <a:t>out from about all other novels written in English during the war for their political</a:t>
            </a:r>
            <a:r>
              <a:rPr lang="ru-RU" sz="2400" dirty="0"/>
              <a:t> </a:t>
            </a:r>
            <a:r>
              <a:rPr lang="en-US" sz="2400" dirty="0"/>
              <a:t>insight and veracity; and he was already grappling with his characteristic</a:t>
            </a:r>
            <a:r>
              <a:rPr lang="ru-RU" sz="2400" dirty="0"/>
              <a:t> </a:t>
            </a:r>
            <a:r>
              <a:rPr lang="en-US" sz="2400" dirty="0"/>
              <a:t>theme, the slow but steady awakening of a decent non-political chap to the realities</a:t>
            </a:r>
            <a:r>
              <a:rPr lang="ru-RU" sz="2400" dirty="0"/>
              <a:t> </a:t>
            </a:r>
            <a:r>
              <a:rPr lang="en-US" sz="2400" dirty="0"/>
              <a:t>of the conflicts into which he is willy-nilly</a:t>
            </a:r>
            <a:r>
              <a:rPr lang="ru-RU" sz="2400" dirty="0"/>
              <a:t> </a:t>
            </a:r>
            <a:r>
              <a:rPr lang="en-US" sz="2400" dirty="0"/>
              <a:t>drawn. What gives his works</a:t>
            </a:r>
            <a:r>
              <a:rPr lang="ru-RU" sz="2400" dirty="0"/>
              <a:t> </a:t>
            </a:r>
            <a:r>
              <a:rPr lang="en-US" sz="2400" dirty="0"/>
              <a:t>their fresh and convincing force is a sort of a dogged and meticulous honesty in</a:t>
            </a:r>
            <a:r>
              <a:rPr lang="ru-RU" sz="2400" dirty="0"/>
              <a:t> </a:t>
            </a:r>
            <a:r>
              <a:rPr lang="en-US" sz="2400" dirty="0"/>
              <a:t>Aldridge himself, who keeps a cool head and refuses to be stampeded into hasty</a:t>
            </a:r>
            <a:r>
              <a:rPr lang="ru-RU" sz="2400" dirty="0"/>
              <a:t> </a:t>
            </a:r>
            <a:r>
              <a:rPr lang="en-US" sz="2400" dirty="0"/>
              <a:t>judgments, who probes the situation in all directions till he is sure that he really</a:t>
            </a:r>
            <a:r>
              <a:rPr lang="ru-RU" sz="2400" dirty="0"/>
              <a:t> </a:t>
            </a:r>
            <a:r>
              <a:rPr lang="en-US" sz="2400" dirty="0"/>
              <a:t>has his bearings, and who generalizes only as far as he feels that his explanations</a:t>
            </a:r>
            <a:r>
              <a:rPr lang="ru-RU" sz="2400" dirty="0"/>
              <a:t> </a:t>
            </a:r>
            <a:r>
              <a:rPr lang="en-US" sz="2400" dirty="0"/>
              <a:t>of the situation warrant. But this element of cautious precision has nothing</a:t>
            </a:r>
            <a:r>
              <a:rPr lang="ru-RU" sz="2400" dirty="0"/>
              <a:t> </a:t>
            </a:r>
            <a:r>
              <a:rPr lang="en-US" sz="2400" dirty="0"/>
              <a:t>of evasiveness about it; there is no fear of drawing necessary conclusions, only</a:t>
            </a:r>
            <a:r>
              <a:rPr lang="ru-RU" sz="2400" dirty="0"/>
              <a:t> </a:t>
            </a:r>
            <a:r>
              <a:rPr lang="en-US" sz="2400" dirty="0"/>
              <a:t>an insistence on proving that they are necessary.</a:t>
            </a:r>
            <a:endParaRPr lang="ru-RU" sz="2400" dirty="0"/>
          </a:p>
        </p:txBody>
      </p:sp>
    </p:spTree>
    <p:extLst>
      <p:ext uri="{BB962C8B-B14F-4D97-AF65-F5344CB8AC3E}">
        <p14:creationId xmlns:p14="http://schemas.microsoft.com/office/powerpoint/2010/main" val="37629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E0D010-324C-6C50-547C-3D7EBDE761C3}"/>
              </a:ext>
            </a:extLst>
          </p:cNvPr>
          <p:cNvSpPr>
            <a:spLocks noGrp="1"/>
          </p:cNvSpPr>
          <p:nvPr>
            <p:ph type="title"/>
          </p:nvPr>
        </p:nvSpPr>
        <p:spPr/>
        <p:txBody>
          <a:bodyPr/>
          <a:lstStyle/>
          <a:p>
            <a:r>
              <a:rPr lang="ru-RU" dirty="0"/>
              <a:t>Лексические трансформации по В.Н. Комиссарову</a:t>
            </a:r>
          </a:p>
        </p:txBody>
      </p:sp>
      <p:sp>
        <p:nvSpPr>
          <p:cNvPr id="3" name="Текст 2">
            <a:extLst>
              <a:ext uri="{FF2B5EF4-FFF2-40B4-BE49-F238E27FC236}">
                <a16:creationId xmlns:a16="http://schemas.microsoft.com/office/drawing/2014/main" id="{3B682D14-A16E-BACC-F152-EDB28EEA7AA4}"/>
              </a:ext>
            </a:extLst>
          </p:cNvPr>
          <p:cNvSpPr>
            <a:spLocks noGrp="1"/>
          </p:cNvSpPr>
          <p:nvPr>
            <p:ph type="body" sz="quarter" idx="13"/>
          </p:nvPr>
        </p:nvSpPr>
        <p:spPr/>
        <p:txBody>
          <a:bodyPr>
            <a:normAutofit/>
          </a:bodyPr>
          <a:lstStyle/>
          <a:p>
            <a:pPr marL="0" indent="0" algn="just">
              <a:buNone/>
            </a:pPr>
            <a:r>
              <a:rPr lang="ru-RU" sz="2400" b="0" i="0" u="none" strike="noStrike" baseline="0" dirty="0">
                <a:solidFill>
                  <a:srgbClr val="000000"/>
                </a:solidFill>
                <a:latin typeface="PT Astra Serif"/>
              </a:rPr>
              <a:t>1) транскрипция; </a:t>
            </a:r>
          </a:p>
          <a:p>
            <a:pPr marL="0" indent="0" algn="just">
              <a:buNone/>
            </a:pPr>
            <a:r>
              <a:rPr lang="ru-RU" sz="2400" b="0" i="0" u="none" strike="noStrike" baseline="0" dirty="0">
                <a:solidFill>
                  <a:srgbClr val="000000"/>
                </a:solidFill>
                <a:latin typeface="PT Astra Serif"/>
              </a:rPr>
              <a:t>2) транслитерация; </a:t>
            </a:r>
          </a:p>
          <a:p>
            <a:pPr marL="0" indent="0" algn="just">
              <a:buNone/>
            </a:pPr>
            <a:r>
              <a:rPr lang="ru-RU" sz="2400" b="0" i="0" u="none" strike="noStrike" baseline="0" dirty="0">
                <a:solidFill>
                  <a:srgbClr val="000000"/>
                </a:solidFill>
                <a:latin typeface="PT Astra Serif"/>
              </a:rPr>
              <a:t>3) калькирование; </a:t>
            </a:r>
          </a:p>
          <a:p>
            <a:pPr marL="0" indent="0" algn="just">
              <a:buNone/>
            </a:pPr>
            <a:r>
              <a:rPr lang="ru-RU" sz="2400" b="0" i="0" u="none" strike="noStrike" baseline="0" dirty="0">
                <a:solidFill>
                  <a:srgbClr val="000000"/>
                </a:solidFill>
                <a:latin typeface="PT Astra Serif"/>
              </a:rPr>
              <a:t>4) лексико-семантические замены (конкретизация, генерализация, модуляция); </a:t>
            </a:r>
          </a:p>
          <a:p>
            <a:pPr marL="0" indent="0" algn="just">
              <a:buNone/>
            </a:pPr>
            <a:r>
              <a:rPr lang="ru-RU" sz="2400" b="0" i="0" u="none" strike="noStrike" baseline="0" dirty="0">
                <a:solidFill>
                  <a:srgbClr val="000000"/>
                </a:solidFill>
                <a:latin typeface="PT Astra Serif"/>
              </a:rPr>
              <a:t>5) комплексные лексико-грамматические трансформации (антонимический перевод, экспликация (описательный перевод), компенсация); </a:t>
            </a:r>
          </a:p>
          <a:p>
            <a:pPr marL="0" indent="0" algn="just">
              <a:buNone/>
            </a:pPr>
            <a:r>
              <a:rPr lang="ru-RU" sz="2400" b="0" i="0" u="none" strike="noStrike" baseline="0" dirty="0">
                <a:solidFill>
                  <a:srgbClr val="000000"/>
                </a:solidFill>
                <a:latin typeface="PT Astra Serif"/>
              </a:rPr>
              <a:t>6) технические приемы перевода (перемещение, добавление, опущение). </a:t>
            </a:r>
            <a:endParaRPr lang="ru-RU" sz="2800" dirty="0"/>
          </a:p>
        </p:txBody>
      </p:sp>
    </p:spTree>
    <p:extLst>
      <p:ext uri="{BB962C8B-B14F-4D97-AF65-F5344CB8AC3E}">
        <p14:creationId xmlns:p14="http://schemas.microsoft.com/office/powerpoint/2010/main" val="304599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D021C-C3AD-376D-1475-AC5FCB36AF7F}"/>
              </a:ext>
            </a:extLst>
          </p:cNvPr>
          <p:cNvSpPr>
            <a:spLocks noGrp="1"/>
          </p:cNvSpPr>
          <p:nvPr>
            <p:ph type="title"/>
          </p:nvPr>
        </p:nvSpPr>
        <p:spPr/>
        <p:txBody>
          <a:bodyPr/>
          <a:lstStyle/>
          <a:p>
            <a:r>
              <a:rPr lang="ru-RU" dirty="0"/>
              <a:t>Транслитерация </a:t>
            </a:r>
          </a:p>
        </p:txBody>
      </p:sp>
      <p:sp>
        <p:nvSpPr>
          <p:cNvPr id="3" name="Текст 2">
            <a:extLst>
              <a:ext uri="{FF2B5EF4-FFF2-40B4-BE49-F238E27FC236}">
                <a16:creationId xmlns:a16="http://schemas.microsoft.com/office/drawing/2014/main" id="{3B6D147B-4BE6-48CD-027D-21F16A1EC673}"/>
              </a:ext>
            </a:extLst>
          </p:cNvPr>
          <p:cNvSpPr>
            <a:spLocks noGrp="1"/>
          </p:cNvSpPr>
          <p:nvPr>
            <p:ph type="body" sz="quarter" idx="13"/>
          </p:nvPr>
        </p:nvSpPr>
        <p:spPr/>
        <p:txBody>
          <a:bodyPr/>
          <a:lstStyle/>
          <a:p>
            <a:pPr marL="0" indent="0">
              <a:buNone/>
            </a:pPr>
            <a:r>
              <a:rPr lang="ru-RU" sz="1800" b="0" i="0" u="none" strike="noStrike" baseline="0" dirty="0">
                <a:solidFill>
                  <a:srgbClr val="000000"/>
                </a:solidFill>
                <a:latin typeface="PT Astra Serif"/>
              </a:rPr>
              <a:t>Переводческий прием, основанный на передаче графических кодовых элементов (букв) одной языковой системы тождественными в функциональном отношении кодовыми элементами другой системы. </a:t>
            </a:r>
          </a:p>
          <a:p>
            <a:pPr marL="342900" indent="-342900">
              <a:buAutoNum type="arabicParenR"/>
            </a:pPr>
            <a:r>
              <a:rPr lang="ru-RU" sz="1800" b="0" i="0" u="none" strike="noStrike" baseline="0" dirty="0">
                <a:solidFill>
                  <a:srgbClr val="000000"/>
                </a:solidFill>
                <a:latin typeface="PT Astra Serif"/>
              </a:rPr>
              <a:t>замена одного знака другим; </a:t>
            </a:r>
          </a:p>
          <a:p>
            <a:pPr marL="342900" indent="-342900">
              <a:buAutoNum type="arabicParenR"/>
            </a:pPr>
            <a:r>
              <a:rPr lang="ru-RU" sz="1800" b="0" i="0" u="none" strike="noStrike" baseline="0" dirty="0">
                <a:solidFill>
                  <a:srgbClr val="000000"/>
                </a:solidFill>
                <a:latin typeface="PT Astra Serif"/>
              </a:rPr>
              <a:t>замена одного знака последовательным сочетанием нескольких знаков; </a:t>
            </a:r>
          </a:p>
          <a:p>
            <a:pPr marL="342900" indent="-342900">
              <a:buAutoNum type="arabicParenR"/>
            </a:pPr>
            <a:r>
              <a:rPr lang="ru-RU" sz="1800" b="0" i="0" u="none" strike="noStrike" baseline="0" dirty="0">
                <a:solidFill>
                  <a:srgbClr val="000000"/>
                </a:solidFill>
                <a:latin typeface="PT Astra Serif"/>
              </a:rPr>
              <a:t>замена последовательного сочетания нескольких знаков одним знаком; </a:t>
            </a:r>
          </a:p>
          <a:p>
            <a:pPr marL="342900" indent="-342900">
              <a:buAutoNum type="arabicParenR"/>
            </a:pPr>
            <a:r>
              <a:rPr lang="ru-RU" sz="1800" b="0" i="0" u="none" strike="noStrike" baseline="0" dirty="0">
                <a:solidFill>
                  <a:srgbClr val="000000"/>
                </a:solidFill>
                <a:latin typeface="PT Astra Serif"/>
              </a:rPr>
              <a:t>замена последовательного сочетания нескольких знаков последовательным сочетанием нескольких других знаков. </a:t>
            </a:r>
          </a:p>
          <a:p>
            <a:pPr marL="342900" indent="-342900">
              <a:buAutoNum type="arabicParenR"/>
            </a:pPr>
            <a:endParaRPr lang="ru-RU" sz="1800" dirty="0">
              <a:solidFill>
                <a:srgbClr val="000000"/>
              </a:solidFill>
              <a:latin typeface="PT Astra Serif"/>
            </a:endParaRPr>
          </a:p>
          <a:p>
            <a:pPr marL="0" indent="0">
              <a:buNone/>
            </a:pPr>
            <a:r>
              <a:rPr lang="en-US" dirty="0">
                <a:hlinkClick r:id="rId2"/>
              </a:rPr>
              <a:t>http://translit-online.ru/</a:t>
            </a:r>
            <a:r>
              <a:rPr lang="ru-RU" sz="1800" dirty="0">
                <a:solidFill>
                  <a:srgbClr val="000000"/>
                </a:solidFill>
                <a:latin typeface="PT Astra Serif"/>
              </a:rPr>
              <a:t> </a:t>
            </a:r>
            <a:endParaRPr lang="ru-RU" dirty="0"/>
          </a:p>
        </p:txBody>
      </p:sp>
    </p:spTree>
    <p:extLst>
      <p:ext uri="{BB962C8B-B14F-4D97-AF65-F5344CB8AC3E}">
        <p14:creationId xmlns:p14="http://schemas.microsoft.com/office/powerpoint/2010/main" val="816599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47A1BB-9E69-A082-F211-BFD9B9489486}"/>
              </a:ext>
            </a:extLst>
          </p:cNvPr>
          <p:cNvSpPr>
            <a:spLocks noGrp="1"/>
          </p:cNvSpPr>
          <p:nvPr>
            <p:ph type="title"/>
          </p:nvPr>
        </p:nvSpPr>
        <p:spPr/>
        <p:txBody>
          <a:bodyPr/>
          <a:lstStyle/>
          <a:p>
            <a:r>
              <a:rPr lang="ru-RU" dirty="0"/>
              <a:t>Транскрипция</a:t>
            </a:r>
          </a:p>
        </p:txBody>
      </p:sp>
      <p:sp>
        <p:nvSpPr>
          <p:cNvPr id="3" name="Текст 2">
            <a:extLst>
              <a:ext uri="{FF2B5EF4-FFF2-40B4-BE49-F238E27FC236}">
                <a16:creationId xmlns:a16="http://schemas.microsoft.com/office/drawing/2014/main" id="{E8AC133E-74E1-9894-DF48-876FCC1398D4}"/>
              </a:ext>
            </a:extLst>
          </p:cNvPr>
          <p:cNvSpPr>
            <a:spLocks noGrp="1"/>
          </p:cNvSpPr>
          <p:nvPr>
            <p:ph type="body" sz="quarter" idx="13"/>
          </p:nvPr>
        </p:nvSpPr>
        <p:spPr/>
        <p:txBody>
          <a:bodyPr>
            <a:normAutofit/>
          </a:bodyPr>
          <a:lstStyle/>
          <a:p>
            <a:pPr marL="0" indent="0">
              <a:buNone/>
            </a:pPr>
            <a:r>
              <a:rPr lang="ru-RU" sz="2400" b="0" i="0" u="none" strike="noStrike" baseline="0" dirty="0">
                <a:solidFill>
                  <a:srgbClr val="000000"/>
                </a:solidFill>
                <a:latin typeface="PT Astra Serif"/>
              </a:rPr>
              <a:t>Способ передачи лексических единиц посредством воссоздания их звуковой формы. Иными словами при переводческой транскрипции «каждой фонеме исходного языка находят соответствие в фонемном составе» другого языка.</a:t>
            </a:r>
            <a:endParaRPr lang="ru-RU" sz="2400" dirty="0">
              <a:solidFill>
                <a:srgbClr val="000000"/>
              </a:solidFill>
              <a:latin typeface="PT Astra Serif"/>
            </a:endParaRPr>
          </a:p>
          <a:p>
            <a:pPr marL="0" indent="0">
              <a:buNone/>
            </a:pPr>
            <a:r>
              <a:rPr lang="ru-RU" sz="2400" dirty="0">
                <a:solidFill>
                  <a:srgbClr val="000000"/>
                </a:solidFill>
                <a:latin typeface="PT Astra Serif"/>
                <a:hlinkClick r:id="rId2"/>
              </a:rPr>
              <a:t>Англо-русская практическая транскрипция</a:t>
            </a:r>
            <a:endParaRPr lang="ru-RU" sz="2400" dirty="0">
              <a:solidFill>
                <a:srgbClr val="000000"/>
              </a:solidFill>
              <a:latin typeface="PT Astra Serif"/>
            </a:endParaRPr>
          </a:p>
          <a:p>
            <a:pPr marL="0" indent="0">
              <a:buNone/>
            </a:pPr>
            <a:r>
              <a:rPr lang="ru-RU" sz="2800" dirty="0"/>
              <a:t> НО!</a:t>
            </a:r>
          </a:p>
          <a:p>
            <a:pPr marL="0" indent="0">
              <a:buNone/>
            </a:pPr>
            <a:r>
              <a:rPr lang="en-US" b="0" u="none" strike="noStrike" baseline="0" dirty="0">
                <a:solidFill>
                  <a:srgbClr val="000000"/>
                </a:solidFill>
              </a:rPr>
              <a:t>King </a:t>
            </a:r>
            <a:r>
              <a:rPr lang="en-US" b="0" u="sng" strike="noStrike" baseline="0" dirty="0">
                <a:solidFill>
                  <a:srgbClr val="000000"/>
                </a:solidFill>
              </a:rPr>
              <a:t>James </a:t>
            </a:r>
            <a:r>
              <a:rPr lang="en-US" b="0" u="none" strike="noStrike" baseline="0" dirty="0">
                <a:solidFill>
                  <a:srgbClr val="000000"/>
                </a:solidFill>
              </a:rPr>
              <a:t>Version </a:t>
            </a:r>
            <a:r>
              <a:rPr lang="ru-RU" b="0" u="none" strike="noStrike" baseline="0" dirty="0">
                <a:solidFill>
                  <a:srgbClr val="000000"/>
                </a:solidFill>
              </a:rPr>
              <a:t>Библия короля </a:t>
            </a:r>
            <a:r>
              <a:rPr lang="ru-RU" b="0" u="sng" strike="noStrike" baseline="0" dirty="0">
                <a:solidFill>
                  <a:srgbClr val="000000"/>
                </a:solidFill>
              </a:rPr>
              <a:t>Якова</a:t>
            </a:r>
            <a:r>
              <a:rPr lang="ru-RU" b="0" u="none" strike="noStrike" baseline="0" dirty="0">
                <a:solidFill>
                  <a:srgbClr val="000000"/>
                </a:solidFill>
              </a:rPr>
              <a:t>. </a:t>
            </a:r>
          </a:p>
          <a:p>
            <a:pPr marL="0" indent="0">
              <a:buNone/>
            </a:pPr>
            <a:r>
              <a:rPr lang="en-US" b="0" u="none" strike="noStrike" baseline="0" dirty="0">
                <a:solidFill>
                  <a:srgbClr val="000000"/>
                </a:solidFill>
              </a:rPr>
              <a:t>Sigmund Freud (</a:t>
            </a:r>
            <a:r>
              <a:rPr lang="ru-RU" b="0" u="none" strike="noStrike" baseline="0" dirty="0">
                <a:solidFill>
                  <a:srgbClr val="000000"/>
                </a:solidFill>
              </a:rPr>
              <a:t>Зигмунд Фрейд), </a:t>
            </a:r>
            <a:r>
              <a:rPr lang="en-US" b="0" u="none" strike="noStrike" baseline="0" dirty="0">
                <a:solidFill>
                  <a:srgbClr val="000000"/>
                </a:solidFill>
              </a:rPr>
              <a:t>Heinrich Heine (</a:t>
            </a:r>
            <a:r>
              <a:rPr lang="ru-RU" b="0" u="none" strike="noStrike" baseline="0" dirty="0">
                <a:solidFill>
                  <a:srgbClr val="000000"/>
                </a:solidFill>
              </a:rPr>
              <a:t>Генрих Гейне), </a:t>
            </a:r>
            <a:r>
              <a:rPr lang="en-US" b="0" u="none" strike="noStrike" baseline="0" dirty="0">
                <a:solidFill>
                  <a:srgbClr val="000000"/>
                </a:solidFill>
              </a:rPr>
              <a:t>Dr. John Watson (</a:t>
            </a:r>
            <a:r>
              <a:rPr lang="ru-RU" b="0" u="none" strike="noStrike" baseline="0" dirty="0">
                <a:solidFill>
                  <a:srgbClr val="000000"/>
                </a:solidFill>
              </a:rPr>
              <a:t>доктор Джон Ватсон), </a:t>
            </a:r>
            <a:r>
              <a:rPr lang="en-US" b="0" u="none" strike="noStrike" baseline="0" dirty="0">
                <a:solidFill>
                  <a:srgbClr val="000000"/>
                </a:solidFill>
              </a:rPr>
              <a:t>Hades (</a:t>
            </a:r>
            <a:r>
              <a:rPr lang="ru-RU" b="0" u="none" strike="noStrike" baseline="0" dirty="0">
                <a:solidFill>
                  <a:srgbClr val="000000"/>
                </a:solidFill>
              </a:rPr>
              <a:t>Аид), </a:t>
            </a:r>
            <a:r>
              <a:rPr lang="ru-RU" dirty="0"/>
              <a:t>Айзек Азимов (</a:t>
            </a:r>
            <a:r>
              <a:rPr lang="en-US" dirty="0"/>
              <a:t>Isaac Asimov)</a:t>
            </a:r>
            <a:r>
              <a:rPr lang="ru-RU" dirty="0"/>
              <a:t>, </a:t>
            </a:r>
            <a:r>
              <a:rPr lang="en-US" dirty="0"/>
              <a:t>Walter Scott </a:t>
            </a:r>
            <a:r>
              <a:rPr lang="ru-RU" dirty="0"/>
              <a:t>(Вальтер Скотт)</a:t>
            </a:r>
            <a:endParaRPr lang="ru-RU" dirty="0">
              <a:solidFill>
                <a:srgbClr val="000000"/>
              </a:solidFill>
            </a:endParaRPr>
          </a:p>
          <a:p>
            <a:pPr marL="0" indent="0">
              <a:buNone/>
            </a:pPr>
            <a:r>
              <a:rPr lang="ru-RU" dirty="0"/>
              <a:t>Вильям и Уильям (</a:t>
            </a:r>
            <a:r>
              <a:rPr lang="en-US" dirty="0"/>
              <a:t>William), </a:t>
            </a:r>
            <a:r>
              <a:rPr lang="ru-RU" dirty="0"/>
              <a:t>Гексли и Хаксли (</a:t>
            </a:r>
            <a:r>
              <a:rPr lang="en-US" dirty="0"/>
              <a:t>Huxley), </a:t>
            </a:r>
            <a:r>
              <a:rPr lang="ru-RU" dirty="0"/>
              <a:t>Ватсон и Уотсон (</a:t>
            </a:r>
            <a:r>
              <a:rPr lang="en-US" dirty="0"/>
              <a:t>Watson)</a:t>
            </a:r>
            <a:endParaRPr lang="ru-RU" dirty="0"/>
          </a:p>
        </p:txBody>
      </p:sp>
    </p:spTree>
    <p:extLst>
      <p:ext uri="{BB962C8B-B14F-4D97-AF65-F5344CB8AC3E}">
        <p14:creationId xmlns:p14="http://schemas.microsoft.com/office/powerpoint/2010/main" val="374085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D778CE-EE30-0BAE-ECA7-843121015DAF}"/>
              </a:ext>
            </a:extLst>
          </p:cNvPr>
          <p:cNvSpPr>
            <a:spLocks noGrp="1"/>
          </p:cNvSpPr>
          <p:nvPr>
            <p:ph type="title"/>
          </p:nvPr>
        </p:nvSpPr>
        <p:spPr/>
        <p:txBody>
          <a:bodyPr/>
          <a:lstStyle/>
          <a:p>
            <a:r>
              <a:rPr lang="ru-RU" dirty="0"/>
              <a:t>Калькирование</a:t>
            </a:r>
          </a:p>
        </p:txBody>
      </p:sp>
      <p:sp>
        <p:nvSpPr>
          <p:cNvPr id="3" name="Текст 2">
            <a:extLst>
              <a:ext uri="{FF2B5EF4-FFF2-40B4-BE49-F238E27FC236}">
                <a16:creationId xmlns:a16="http://schemas.microsoft.com/office/drawing/2014/main" id="{840DCBC1-BCD1-B7F6-8230-5BB587576304}"/>
              </a:ext>
            </a:extLst>
          </p:cNvPr>
          <p:cNvSpPr>
            <a:spLocks noGrp="1"/>
          </p:cNvSpPr>
          <p:nvPr>
            <p:ph type="body" sz="quarter" idx="13"/>
          </p:nvPr>
        </p:nvSpPr>
        <p:spPr/>
        <p:txBody>
          <a:bodyPr>
            <a:normAutofit/>
          </a:bodyPr>
          <a:lstStyle/>
          <a:p>
            <a:pPr marL="0" indent="0">
              <a:buNone/>
            </a:pPr>
            <a:r>
              <a:rPr lang="ru-RU" sz="2400" b="1" i="1" u="none" strike="noStrike" baseline="0" dirty="0">
                <a:solidFill>
                  <a:srgbClr val="000000"/>
                </a:solidFill>
                <a:latin typeface="PT Astra Serif"/>
              </a:rPr>
              <a:t>С</a:t>
            </a:r>
            <a:r>
              <a:rPr lang="ru-RU" sz="2400" b="0" i="0" u="none" strike="noStrike" baseline="0" dirty="0">
                <a:solidFill>
                  <a:srgbClr val="000000"/>
                </a:solidFill>
                <a:latin typeface="PT Astra Serif"/>
              </a:rPr>
              <a:t>пособ перевода лексической единицы оригинала путем замены ее составных частей – морфем или слов (в случае устойчивых словосочетаний) их лексическими соответствиями в языке перевода.</a:t>
            </a:r>
          </a:p>
          <a:p>
            <a:pPr marL="0" indent="0">
              <a:buNone/>
            </a:pPr>
            <a:endParaRPr lang="ru-RU" sz="2400" dirty="0">
              <a:solidFill>
                <a:srgbClr val="000000"/>
              </a:solidFill>
              <a:latin typeface="PT Astra Serif"/>
            </a:endParaRPr>
          </a:p>
          <a:p>
            <a:pPr marL="0" indent="0">
              <a:buNone/>
            </a:pPr>
            <a:r>
              <a:rPr lang="en-US" sz="2400" dirty="0">
                <a:solidFill>
                  <a:srgbClr val="000000"/>
                </a:solidFill>
                <a:latin typeface="PT Astra Serif"/>
              </a:rPr>
              <a:t>International, </a:t>
            </a:r>
            <a:r>
              <a:rPr lang="ru-RU" sz="2400" dirty="0" err="1">
                <a:solidFill>
                  <a:srgbClr val="000000"/>
                </a:solidFill>
                <a:latin typeface="PT Astra Serif"/>
              </a:rPr>
              <a:t>Нидерла́нды</a:t>
            </a:r>
            <a:r>
              <a:rPr lang="ru-RU" sz="2400" dirty="0">
                <a:solidFill>
                  <a:srgbClr val="000000"/>
                </a:solidFill>
                <a:latin typeface="PT Astra Serif"/>
              </a:rPr>
              <a:t> (нидерл. </a:t>
            </a:r>
            <a:r>
              <a:rPr lang="en-US" sz="2400" dirty="0">
                <a:solidFill>
                  <a:srgbClr val="000000"/>
                </a:solidFill>
                <a:latin typeface="PT Astra Serif"/>
              </a:rPr>
              <a:t>Nederland [ˈ</a:t>
            </a:r>
            <a:r>
              <a:rPr lang="en-US" sz="2400" dirty="0" err="1">
                <a:solidFill>
                  <a:srgbClr val="000000"/>
                </a:solidFill>
                <a:latin typeface="PT Astra Serif"/>
              </a:rPr>
              <a:t>neːdərlɑnt</a:t>
            </a:r>
            <a:r>
              <a:rPr lang="en-US" sz="2400" dirty="0">
                <a:solidFill>
                  <a:srgbClr val="000000"/>
                </a:solidFill>
                <a:latin typeface="PT Astra Serif"/>
              </a:rPr>
              <a:t>],) – Netherlands - </a:t>
            </a:r>
            <a:r>
              <a:rPr lang="en-US" sz="2400" dirty="0" err="1">
                <a:solidFill>
                  <a:srgbClr val="000000"/>
                </a:solidFill>
                <a:latin typeface="PT Astra Serif"/>
              </a:rPr>
              <a:t>Países</a:t>
            </a:r>
            <a:r>
              <a:rPr lang="en-US" sz="2400" dirty="0">
                <a:solidFill>
                  <a:srgbClr val="000000"/>
                </a:solidFill>
                <a:latin typeface="PT Astra Serif"/>
              </a:rPr>
              <a:t> </a:t>
            </a:r>
            <a:r>
              <a:rPr lang="en-US" sz="2400" dirty="0" err="1">
                <a:solidFill>
                  <a:srgbClr val="000000"/>
                </a:solidFill>
                <a:latin typeface="PT Astra Serif"/>
              </a:rPr>
              <a:t>Bajos</a:t>
            </a:r>
            <a:r>
              <a:rPr lang="ru-RU" sz="2400" dirty="0">
                <a:solidFill>
                  <a:srgbClr val="000000"/>
                </a:solidFill>
                <a:latin typeface="PT Astra Serif"/>
              </a:rPr>
              <a:t>, </a:t>
            </a:r>
            <a:r>
              <a:rPr lang="de-DE" sz="2400" dirty="0">
                <a:solidFill>
                  <a:srgbClr val="000000"/>
                </a:solidFill>
                <a:latin typeface="PT Astra Serif"/>
              </a:rPr>
              <a:t>das Dritte</a:t>
            </a:r>
            <a:r>
              <a:rPr lang="ru-RU" sz="2400" dirty="0">
                <a:solidFill>
                  <a:srgbClr val="000000"/>
                </a:solidFill>
                <a:latin typeface="PT Astra Serif"/>
              </a:rPr>
              <a:t> </a:t>
            </a:r>
            <a:r>
              <a:rPr lang="de-DE" sz="2400" dirty="0">
                <a:solidFill>
                  <a:srgbClr val="000000"/>
                </a:solidFill>
                <a:latin typeface="PT Astra Serif"/>
              </a:rPr>
              <a:t>Reich – </a:t>
            </a:r>
            <a:r>
              <a:rPr lang="de-DE" sz="2400" dirty="0" err="1">
                <a:solidFill>
                  <a:srgbClr val="000000"/>
                </a:solidFill>
                <a:latin typeface="PT Astra Serif"/>
              </a:rPr>
              <a:t>третий</a:t>
            </a:r>
            <a:r>
              <a:rPr lang="de-DE" sz="2400" dirty="0">
                <a:solidFill>
                  <a:srgbClr val="000000"/>
                </a:solidFill>
                <a:latin typeface="PT Astra Serif"/>
              </a:rPr>
              <a:t> </a:t>
            </a:r>
            <a:r>
              <a:rPr lang="de-DE" sz="2400" dirty="0" err="1">
                <a:solidFill>
                  <a:srgbClr val="000000"/>
                </a:solidFill>
                <a:latin typeface="PT Astra Serif"/>
              </a:rPr>
              <a:t>рейх</a:t>
            </a:r>
            <a:r>
              <a:rPr lang="ru-RU" sz="2400" dirty="0">
                <a:solidFill>
                  <a:srgbClr val="000000"/>
                </a:solidFill>
                <a:latin typeface="PT Astra Serif"/>
              </a:rPr>
              <a:t>, </a:t>
            </a:r>
            <a:r>
              <a:rPr lang="en-US" sz="2400" dirty="0" err="1">
                <a:solidFill>
                  <a:srgbClr val="000000"/>
                </a:solidFill>
                <a:latin typeface="PT Astra Serif"/>
              </a:rPr>
              <a:t>inspiratio</a:t>
            </a:r>
            <a:r>
              <a:rPr lang="ru-RU" sz="2400" dirty="0">
                <a:solidFill>
                  <a:srgbClr val="000000"/>
                </a:solidFill>
                <a:latin typeface="PT Astra Serif"/>
              </a:rPr>
              <a:t> (от </a:t>
            </a:r>
            <a:r>
              <a:rPr lang="en-US" sz="2400" dirty="0" err="1">
                <a:solidFill>
                  <a:srgbClr val="000000"/>
                </a:solidFill>
                <a:latin typeface="PT Astra Serif"/>
              </a:rPr>
              <a:t>spirare</a:t>
            </a:r>
            <a:r>
              <a:rPr lang="en-US" sz="2400" dirty="0">
                <a:solidFill>
                  <a:srgbClr val="000000"/>
                </a:solidFill>
                <a:latin typeface="PT Astra Serif"/>
              </a:rPr>
              <a:t> — </a:t>
            </a:r>
            <a:r>
              <a:rPr lang="ru-RU" sz="2400" dirty="0">
                <a:solidFill>
                  <a:srgbClr val="000000"/>
                </a:solidFill>
                <a:latin typeface="PT Astra Serif"/>
              </a:rPr>
              <a:t>дышать внутрь) - ?, любомудрие - ?, влияние - ?</a:t>
            </a:r>
          </a:p>
          <a:p>
            <a:pPr marL="0" indent="0">
              <a:buNone/>
            </a:pPr>
            <a:r>
              <a:rPr lang="ru-RU" sz="2400" dirty="0">
                <a:solidFill>
                  <a:srgbClr val="000000"/>
                </a:solidFill>
                <a:latin typeface="PT Astra Serif"/>
              </a:rPr>
              <a:t>Бритоголовые?</a:t>
            </a:r>
          </a:p>
          <a:p>
            <a:pPr marL="0" indent="0">
              <a:buNone/>
            </a:pPr>
            <a:r>
              <a:rPr lang="en-US" sz="2400" dirty="0">
                <a:solidFill>
                  <a:srgbClr val="000000"/>
                </a:solidFill>
                <a:latin typeface="PT Astra Serif"/>
              </a:rPr>
              <a:t>The fruits of the Enlightenment</a:t>
            </a:r>
            <a:endParaRPr lang="ru-RU" sz="2400" dirty="0">
              <a:solidFill>
                <a:srgbClr val="000000"/>
              </a:solidFill>
              <a:latin typeface="PT Astra Serif"/>
            </a:endParaRPr>
          </a:p>
          <a:p>
            <a:pPr marL="0" indent="0">
              <a:buNone/>
            </a:pPr>
            <a:r>
              <a:rPr lang="ru-RU" sz="2400" b="0" i="0" u="none" strike="noStrike" baseline="0" dirty="0">
                <a:solidFill>
                  <a:srgbClr val="000000"/>
                </a:solidFill>
                <a:latin typeface="PT Astra Serif"/>
              </a:rPr>
              <a:t> </a:t>
            </a:r>
            <a:endParaRPr lang="ru-RU" sz="2800" dirty="0"/>
          </a:p>
        </p:txBody>
      </p:sp>
    </p:spTree>
    <p:extLst>
      <p:ext uri="{BB962C8B-B14F-4D97-AF65-F5344CB8AC3E}">
        <p14:creationId xmlns:p14="http://schemas.microsoft.com/office/powerpoint/2010/main" val="317520193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4448</TotalTime>
  <Words>5327</Words>
  <Application>Microsoft Office PowerPoint</Application>
  <PresentationFormat>Широкоэкранный</PresentationFormat>
  <Paragraphs>328</Paragraphs>
  <Slides>54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54</vt:i4>
      </vt:variant>
    </vt:vector>
  </HeadingPairs>
  <TitlesOfParts>
    <vt:vector size="59" baseType="lpstr">
      <vt:lpstr>Arial</vt:lpstr>
      <vt:lpstr>Courier New</vt:lpstr>
      <vt:lpstr>PT Astra Serif</vt:lpstr>
      <vt:lpstr>Times New Roman</vt:lpstr>
      <vt:lpstr>GestaltVTI</vt:lpstr>
      <vt:lpstr>Переводческие трансформации.</vt:lpstr>
      <vt:lpstr>Переведите:</vt:lpstr>
      <vt:lpstr>Переведите:</vt:lpstr>
      <vt:lpstr>Лексические переводческие трансформации</vt:lpstr>
      <vt:lpstr>Лексические трансформации. Объективные причины</vt:lpstr>
      <vt:lpstr>Лексические трансформации по В.Н. Комиссарову</vt:lpstr>
      <vt:lpstr>Транслитерация </vt:lpstr>
      <vt:lpstr>Транскрипция</vt:lpstr>
      <vt:lpstr>Калькирование</vt:lpstr>
      <vt:lpstr>Транскрипция, транслитерация, калька, комментарий?</vt:lpstr>
      <vt:lpstr>Конкретизация </vt:lpstr>
      <vt:lpstr>Конкретизация </vt:lpstr>
      <vt:lpstr>Презентация PowerPoint</vt:lpstr>
      <vt:lpstr>Презентация PowerPoint</vt:lpstr>
      <vt:lpstr>Генерализация</vt:lpstr>
      <vt:lpstr>Смысловое развитие, модуляция</vt:lpstr>
      <vt:lpstr>Антонимический перевод</vt:lpstr>
      <vt:lpstr>Экспликация, или описательный перевод</vt:lpstr>
      <vt:lpstr>Добавление </vt:lpstr>
      <vt:lpstr>Презентация PowerPoint</vt:lpstr>
      <vt:lpstr>Опущение </vt:lpstr>
      <vt:lpstr>Презентация PowerPoint</vt:lpstr>
      <vt:lpstr>Переведите предложения, используя указанные в  скобках виды лексических трансформаций.</vt:lpstr>
      <vt:lpstr>Грамматические переводческие трансформации</vt:lpstr>
      <vt:lpstr>Основные грамматические трансформации</vt:lpstr>
      <vt:lpstr>Дословный перевод (нулевая трансформация / синтаксическое уподобление)</vt:lpstr>
      <vt:lpstr>Членение предложений</vt:lpstr>
      <vt:lpstr>Членение предложений</vt:lpstr>
      <vt:lpstr>Презентация PowerPoint</vt:lpstr>
      <vt:lpstr>Объединение предложений</vt:lpstr>
      <vt:lpstr>Объединение предложений</vt:lpstr>
      <vt:lpstr>Объедините предложения при переводе</vt:lpstr>
      <vt:lpstr>Изменение порядка слов в предложении</vt:lpstr>
      <vt:lpstr>Презентация PowerPoint</vt:lpstr>
      <vt:lpstr>Презентация PowerPoint</vt:lpstr>
      <vt:lpstr>Грамматические замены</vt:lpstr>
      <vt:lpstr>Презентация PowerPoint</vt:lpstr>
      <vt:lpstr>Презентация PowerPoint</vt:lpstr>
      <vt:lpstr>Презентация PowerPoint</vt:lpstr>
      <vt:lpstr>Презентация PowerPoint</vt:lpstr>
      <vt:lpstr>Презентация PowerPoint</vt:lpstr>
      <vt:lpstr>Грамматические замены</vt:lpstr>
      <vt:lpstr>Презентация PowerPoint</vt:lpstr>
      <vt:lpstr>Презентация PowerPoint</vt:lpstr>
      <vt:lpstr>Презентация PowerPoint</vt:lpstr>
      <vt:lpstr>Презентация PowerPoint</vt:lpstr>
      <vt:lpstr>Презентация PowerPoint</vt:lpstr>
      <vt:lpstr>Пример разбора</vt:lpstr>
      <vt:lpstr>Презентация PowerPoint</vt:lpstr>
      <vt:lpstr>Презентация PowerPoint</vt:lpstr>
      <vt:lpstr>Презентация PowerPoint</vt:lpstr>
      <vt:lpstr>Сравните перевод и оригинал предложений. Какие грамматические трансформации использованы при переводе? Предложите свои варианты перевода отдельных фрагментов.</vt:lpstr>
      <vt:lpstr>Сравните перевод и оригинал предложений. Какие грамматические трансформации использованы при переводе? Предложите свои варианты перевода отдельных фрагментов.</vt:lpstr>
      <vt:lpstr>Переведите следующий текст, используя приемы грамматических трансформаций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Лексические переводческие трансформации.</dc:title>
  <dc:creator>Апакина Людмила Вячеславовна</dc:creator>
  <cp:lastModifiedBy>Апакина Людмила Вячеславовна</cp:lastModifiedBy>
  <cp:revision>26</cp:revision>
  <dcterms:created xsi:type="dcterms:W3CDTF">2025-03-31T13:31:33Z</dcterms:created>
  <dcterms:modified xsi:type="dcterms:W3CDTF">2025-05-13T07:54:00Z</dcterms:modified>
</cp:coreProperties>
</file>