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345" r:id="rId3"/>
    <p:sldId id="347" r:id="rId4"/>
    <p:sldId id="348" r:id="rId5"/>
    <p:sldId id="351" r:id="rId6"/>
    <p:sldId id="365" r:id="rId7"/>
    <p:sldId id="349" r:id="rId8"/>
    <p:sldId id="350" r:id="rId9"/>
    <p:sldId id="364" r:id="rId10"/>
    <p:sldId id="352" r:id="rId11"/>
    <p:sldId id="390" r:id="rId12"/>
    <p:sldId id="358" r:id="rId13"/>
    <p:sldId id="359" r:id="rId14"/>
    <p:sldId id="360" r:id="rId15"/>
    <p:sldId id="361" r:id="rId16"/>
    <p:sldId id="362" r:id="rId17"/>
    <p:sldId id="363" r:id="rId18"/>
    <p:sldId id="353" r:id="rId19"/>
    <p:sldId id="366" r:id="rId20"/>
    <p:sldId id="354" r:id="rId21"/>
    <p:sldId id="368" r:id="rId22"/>
    <p:sldId id="369" r:id="rId23"/>
    <p:sldId id="370" r:id="rId24"/>
    <p:sldId id="371" r:id="rId25"/>
    <p:sldId id="367" r:id="rId26"/>
    <p:sldId id="373" r:id="rId27"/>
    <p:sldId id="372" r:id="rId28"/>
    <p:sldId id="375" r:id="rId29"/>
    <p:sldId id="374" r:id="rId30"/>
    <p:sldId id="355" r:id="rId31"/>
    <p:sldId id="356" r:id="rId32"/>
    <p:sldId id="357" r:id="rId33"/>
    <p:sldId id="376" r:id="rId34"/>
    <p:sldId id="377" r:id="rId35"/>
    <p:sldId id="378" r:id="rId36"/>
    <p:sldId id="384" r:id="rId37"/>
    <p:sldId id="386" r:id="rId38"/>
    <p:sldId id="391" r:id="rId39"/>
    <p:sldId id="392" r:id="rId40"/>
    <p:sldId id="393" r:id="rId41"/>
    <p:sldId id="394" r:id="rId42"/>
    <p:sldId id="395" r:id="rId43"/>
    <p:sldId id="396" r:id="rId44"/>
    <p:sldId id="397" r:id="rId45"/>
    <p:sldId id="398" r:id="rId46"/>
    <p:sldId id="383" r:id="rId4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47" autoAdjust="0"/>
    <p:restoredTop sz="94710" autoAdjust="0"/>
  </p:normalViewPr>
  <p:slideViewPr>
    <p:cSldViewPr>
      <p:cViewPr varScale="1">
        <p:scale>
          <a:sx n="76" d="100"/>
          <a:sy n="76" d="100"/>
        </p:scale>
        <p:origin x="10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5/28/2025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222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5/28/2025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17278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59E9AD-F0FC-1081-8298-2E97671D69B0}"/>
              </a:ext>
            </a:extLst>
          </p:cNvPr>
          <p:cNvSpPr>
            <a:spLocks noGrp="1"/>
          </p:cNvSpPr>
          <p:nvPr>
            <p:ph type="title"/>
          </p:nvPr>
        </p:nvSpPr>
        <p:spPr>
          <a:xfrm>
            <a:off x="521208" y="620688"/>
            <a:ext cx="11155680" cy="722400"/>
          </a:xfrm>
        </p:spPr>
        <p:txBody>
          <a:bodyPr>
            <a:normAutofit/>
          </a:bodyPr>
          <a:lstStyle>
            <a:lvl1pPr>
              <a:defRPr sz="3600"/>
            </a:lvl1pPr>
          </a:lstStyle>
          <a:p>
            <a:r>
              <a:rPr lang="ru-RU"/>
              <a:t>Образец заголовка</a:t>
            </a:r>
          </a:p>
        </p:txBody>
      </p:sp>
      <p:sp>
        <p:nvSpPr>
          <p:cNvPr id="5" name="Номер слайда 4">
            <a:extLst>
              <a:ext uri="{FF2B5EF4-FFF2-40B4-BE49-F238E27FC236}">
                <a16:creationId xmlns:a16="http://schemas.microsoft.com/office/drawing/2014/main" id="{3784CE9B-4089-24A3-39B8-1024F3D848FB}"/>
              </a:ext>
            </a:extLst>
          </p:cNvPr>
          <p:cNvSpPr>
            <a:spLocks noGrp="1"/>
          </p:cNvSpPr>
          <p:nvPr>
            <p:ph type="sldNum" sz="quarter" idx="12"/>
          </p:nvPr>
        </p:nvSpPr>
        <p:spPr/>
        <p:txBody>
          <a:bodyPr/>
          <a:lstStyle/>
          <a:p>
            <a:fld id="{148CC95F-0247-41B6-91CF-DC97C76A7088}" type="slidenum">
              <a:rPr lang="en-US" smtClean="0"/>
              <a:pPr/>
              <a:t>‹#›</a:t>
            </a:fld>
            <a:endParaRPr lang="en-US"/>
          </a:p>
        </p:txBody>
      </p:sp>
      <p:sp>
        <p:nvSpPr>
          <p:cNvPr id="7" name="Текст 6">
            <a:extLst>
              <a:ext uri="{FF2B5EF4-FFF2-40B4-BE49-F238E27FC236}">
                <a16:creationId xmlns:a16="http://schemas.microsoft.com/office/drawing/2014/main" id="{86A230D3-69EE-64DC-3A04-C0E77F4AAF35}"/>
              </a:ext>
            </a:extLst>
          </p:cNvPr>
          <p:cNvSpPr>
            <a:spLocks noGrp="1"/>
          </p:cNvSpPr>
          <p:nvPr>
            <p:ph type="body" sz="quarter" idx="13"/>
          </p:nvPr>
        </p:nvSpPr>
        <p:spPr>
          <a:xfrm>
            <a:off x="520700" y="1556792"/>
            <a:ext cx="11263313" cy="4863058"/>
          </a:xfrm>
        </p:spPr>
        <p:txBody>
          <a:bodyPr/>
          <a:lstStyle>
            <a:lvl1pPr>
              <a:defRPr sz="2000"/>
            </a:lvl1pPr>
            <a:lvl2pPr>
              <a:defRPr sz="1800"/>
            </a:lvl2pPr>
            <a:lvl3pPr>
              <a:defRPr sz="1600"/>
            </a:lvl3pPr>
          </a:lstStyle>
          <a:p>
            <a:pPr lvl="0"/>
            <a:r>
              <a:rPr lang="ru-RU" dirty="0"/>
              <a:t>Образец текста</a:t>
            </a:r>
          </a:p>
          <a:p>
            <a:pPr lvl="1"/>
            <a:r>
              <a:rPr lang="ru-RU" dirty="0"/>
              <a:t>Второй уровень</a:t>
            </a:r>
          </a:p>
          <a:p>
            <a:pPr lvl="2"/>
            <a:r>
              <a:rPr lang="ru-RU" dirty="0"/>
              <a:t>Третий уровень</a:t>
            </a:r>
          </a:p>
        </p:txBody>
      </p:sp>
    </p:spTree>
    <p:extLst>
      <p:ext uri="{BB962C8B-B14F-4D97-AF65-F5344CB8AC3E}">
        <p14:creationId xmlns:p14="http://schemas.microsoft.com/office/powerpoint/2010/main" val="858609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
    <p:spTree>
      <p:nvGrpSpPr>
        <p:cNvPr id="1" name=""/>
        <p:cNvGrpSpPr/>
        <p:nvPr/>
      </p:nvGrpSpPr>
      <p:grpSpPr>
        <a:xfrm>
          <a:off x="0" y="0"/>
          <a:ext cx="0" cy="0"/>
          <a:chOff x="0" y="0"/>
          <a:chExt cx="0" cy="0"/>
        </a:xfrm>
      </p:grpSpPr>
      <p:sp>
        <p:nvSpPr>
          <p:cNvPr id="5" name="Номер слайда 4">
            <a:extLst>
              <a:ext uri="{FF2B5EF4-FFF2-40B4-BE49-F238E27FC236}">
                <a16:creationId xmlns:a16="http://schemas.microsoft.com/office/drawing/2014/main" id="{3784CE9B-4089-24A3-39B8-1024F3D848FB}"/>
              </a:ext>
            </a:extLst>
          </p:cNvPr>
          <p:cNvSpPr>
            <a:spLocks noGrp="1"/>
          </p:cNvSpPr>
          <p:nvPr>
            <p:ph type="sldNum" sz="quarter" idx="12"/>
          </p:nvPr>
        </p:nvSpPr>
        <p:spPr/>
        <p:txBody>
          <a:bodyPr/>
          <a:lstStyle/>
          <a:p>
            <a:fld id="{148CC95F-0247-41B6-91CF-DC97C76A7088}" type="slidenum">
              <a:rPr lang="en-US" smtClean="0"/>
              <a:pPr/>
              <a:t>‹#›</a:t>
            </a:fld>
            <a:endParaRPr lang="en-US"/>
          </a:p>
        </p:txBody>
      </p:sp>
      <p:sp>
        <p:nvSpPr>
          <p:cNvPr id="7" name="Текст 6">
            <a:extLst>
              <a:ext uri="{FF2B5EF4-FFF2-40B4-BE49-F238E27FC236}">
                <a16:creationId xmlns:a16="http://schemas.microsoft.com/office/drawing/2014/main" id="{86A230D3-69EE-64DC-3A04-C0E77F4AAF35}"/>
              </a:ext>
            </a:extLst>
          </p:cNvPr>
          <p:cNvSpPr>
            <a:spLocks noGrp="1"/>
          </p:cNvSpPr>
          <p:nvPr>
            <p:ph type="body" sz="quarter" idx="13"/>
          </p:nvPr>
        </p:nvSpPr>
        <p:spPr>
          <a:xfrm>
            <a:off x="520700" y="836712"/>
            <a:ext cx="11263313" cy="5583138"/>
          </a:xfrm>
        </p:spPr>
        <p:txBody>
          <a:bodyPr/>
          <a:lstStyle>
            <a:lvl1pPr>
              <a:defRPr sz="2000"/>
            </a:lvl1pPr>
            <a:lvl2pPr>
              <a:defRPr sz="1800"/>
            </a:lvl2pPr>
            <a:lvl3pPr>
              <a:defRPr sz="1600"/>
            </a:lvl3pPr>
          </a:lstStyle>
          <a:p>
            <a:pPr lvl="0"/>
            <a:r>
              <a:rPr lang="ru-RU" dirty="0"/>
              <a:t>Образец текста</a:t>
            </a:r>
          </a:p>
          <a:p>
            <a:pPr lvl="1"/>
            <a:r>
              <a:rPr lang="ru-RU" dirty="0"/>
              <a:t>Второй уровень</a:t>
            </a:r>
          </a:p>
          <a:p>
            <a:pPr lvl="2"/>
            <a:r>
              <a:rPr lang="ru-RU" dirty="0"/>
              <a:t>Третий уровень</a:t>
            </a:r>
          </a:p>
        </p:txBody>
      </p:sp>
    </p:spTree>
    <p:extLst>
      <p:ext uri="{BB962C8B-B14F-4D97-AF65-F5344CB8AC3E}">
        <p14:creationId xmlns:p14="http://schemas.microsoft.com/office/powerpoint/2010/main" val="3030655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5/28/2025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83733189"/>
      </p:ext>
    </p:extLst>
  </p:cSld>
  <p:clrMap bg1="lt1" tx1="dk1" bg2="lt2" tx2="dk2" accent1="accent1" accent2="accent2" accent3="accent3" accent4="accent4" accent5="accent5" accent6="accent6" hlink="hlink" folHlink="folHlink"/>
  <p:sldLayoutIdLst>
    <p:sldLayoutId id="2147483807" r:id="rId1"/>
    <p:sldLayoutId id="2147483801" r:id="rId2"/>
    <p:sldLayoutId id="2147483808" r:id="rId3"/>
    <p:sldLayoutId id="2147483809" r:id="rId4"/>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6">
            <a:extLst>
              <a:ext uri="{FF2B5EF4-FFF2-40B4-BE49-F238E27FC236}">
                <a16:creationId xmlns:a16="http://schemas.microsoft.com/office/drawing/2014/main" id="{5820888B-4EA5-E0E8-6D52-7733E1E77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33E5086-3B4D-C91F-1661-C1511A63CDA2}"/>
              </a:ext>
            </a:extLst>
          </p:cNvPr>
          <p:cNvSpPr>
            <a:spLocks noGrp="1"/>
          </p:cNvSpPr>
          <p:nvPr>
            <p:ph type="ctrTitle"/>
          </p:nvPr>
        </p:nvSpPr>
        <p:spPr>
          <a:xfrm>
            <a:off x="7901343" y="1412776"/>
            <a:ext cx="4320480" cy="2840721"/>
          </a:xfrm>
        </p:spPr>
        <p:txBody>
          <a:bodyPr anchor="b">
            <a:normAutofit/>
          </a:bodyPr>
          <a:lstStyle/>
          <a:p>
            <a:pPr>
              <a:lnSpc>
                <a:spcPct val="90000"/>
              </a:lnSpc>
            </a:pPr>
            <a:r>
              <a:rPr lang="ru-RU" sz="3400" dirty="0"/>
              <a:t>Грамматические трансформации.</a:t>
            </a:r>
            <a:br>
              <a:rPr lang="ru-RU" sz="3400" dirty="0"/>
            </a:br>
            <a:r>
              <a:rPr lang="ru-RU" sz="3400" dirty="0" err="1"/>
              <a:t>Предпереводческий</a:t>
            </a:r>
            <a:r>
              <a:rPr lang="ru-RU" sz="3400" dirty="0"/>
              <a:t> анализ</a:t>
            </a:r>
          </a:p>
        </p:txBody>
      </p:sp>
      <p:sp>
        <p:nvSpPr>
          <p:cNvPr id="29" name="Freeform: Shape 28">
            <a:extLst>
              <a:ext uri="{FF2B5EF4-FFF2-40B4-BE49-F238E27FC236}">
                <a16:creationId xmlns:a16="http://schemas.microsoft.com/office/drawing/2014/main" id="{06B5A8BF-0680-F9A7-27B1-3971EC934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3">
            <a:extLst>
              <a:ext uri="{FF2B5EF4-FFF2-40B4-BE49-F238E27FC236}">
                <a16:creationId xmlns:a16="http://schemas.microsoft.com/office/drawing/2014/main" id="{C85D7712-33F5-85FA-37EE-26337B9E6804}"/>
              </a:ext>
            </a:extLst>
          </p:cNvPr>
          <p:cNvPicPr>
            <a:picLocks noChangeAspect="1"/>
          </p:cNvPicPr>
          <p:nvPr/>
        </p:nvPicPr>
        <p:blipFill>
          <a:blip r:embed="rId2"/>
          <a:srcRect t="36002" b="10995"/>
          <a:stretch/>
        </p:blipFill>
        <p:spPr>
          <a:xfrm>
            <a:off x="517869" y="2262762"/>
            <a:ext cx="7430010" cy="2786226"/>
          </a:xfrm>
          <a:prstGeom prst="rect">
            <a:avLst/>
          </a:prstGeom>
        </p:spPr>
      </p:pic>
    </p:spTree>
    <p:extLst>
      <p:ext uri="{BB962C8B-B14F-4D97-AF65-F5344CB8AC3E}">
        <p14:creationId xmlns:p14="http://schemas.microsoft.com/office/powerpoint/2010/main" val="2559689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E47668-2DC0-2D13-C876-24D41A3F149C}"/>
              </a:ext>
            </a:extLst>
          </p:cNvPr>
          <p:cNvSpPr>
            <a:spLocks noGrp="1"/>
          </p:cNvSpPr>
          <p:nvPr>
            <p:ph type="title"/>
          </p:nvPr>
        </p:nvSpPr>
        <p:spPr/>
        <p:txBody>
          <a:bodyPr/>
          <a:lstStyle/>
          <a:p>
            <a:r>
              <a:rPr lang="ru-RU" dirty="0"/>
              <a:t>Изменение порядка слов в предложении</a:t>
            </a:r>
          </a:p>
        </p:txBody>
      </p:sp>
      <p:sp>
        <p:nvSpPr>
          <p:cNvPr id="3" name="Текст 2">
            <a:extLst>
              <a:ext uri="{FF2B5EF4-FFF2-40B4-BE49-F238E27FC236}">
                <a16:creationId xmlns:a16="http://schemas.microsoft.com/office/drawing/2014/main" id="{F2D67D9F-58CE-3DDC-1B47-322059766A0C}"/>
              </a:ext>
            </a:extLst>
          </p:cNvPr>
          <p:cNvSpPr>
            <a:spLocks noGrp="1"/>
          </p:cNvSpPr>
          <p:nvPr>
            <p:ph type="body" sz="quarter" idx="13"/>
          </p:nvPr>
        </p:nvSpPr>
        <p:spPr/>
        <p:txBody>
          <a:bodyPr>
            <a:normAutofit/>
          </a:bodyPr>
          <a:lstStyle/>
          <a:p>
            <a:pPr marL="0" indent="0">
              <a:buNone/>
            </a:pPr>
            <a:r>
              <a:rPr lang="ru-RU" sz="2400" dirty="0"/>
              <a:t>Расхождения в системах языков, несовпадения на уровне нормы или узуса, а также соображения чисто стилистического характера, связанные с общим структурированием текста перевода.</a:t>
            </a:r>
            <a:endParaRPr lang="en-US" sz="2400" dirty="0"/>
          </a:p>
          <a:p>
            <a:pPr marL="0" indent="0">
              <a:buNone/>
            </a:pPr>
            <a:r>
              <a:rPr lang="ru-RU" sz="2400" b="1" dirty="0"/>
              <a:t>Строгий порядок слов в английском против коммуникативного членения предложения в русском.</a:t>
            </a:r>
          </a:p>
          <a:p>
            <a:pPr marL="0" indent="0">
              <a:buNone/>
            </a:pPr>
            <a:r>
              <a:rPr lang="en-US" sz="2400" dirty="0"/>
              <a:t>A </a:t>
            </a:r>
            <a:r>
              <a:rPr lang="en-US" sz="2400" dirty="0" err="1"/>
              <a:t>suburbian</a:t>
            </a:r>
            <a:r>
              <a:rPr lang="en-US" sz="2400" dirty="0"/>
              <a:t> train was derailed near London last night. </a:t>
            </a:r>
            <a:endParaRPr lang="ru-RU" sz="2400" dirty="0"/>
          </a:p>
          <a:p>
            <a:pPr marL="0" indent="0">
              <a:buNone/>
            </a:pPr>
            <a:r>
              <a:rPr lang="ru-RU" sz="2400" dirty="0"/>
              <a:t>Вчера вечером вблизи Лондона сошел с рельс пригородный поезд.</a:t>
            </a:r>
          </a:p>
          <a:p>
            <a:pPr marL="0" indent="0">
              <a:buNone/>
            </a:pPr>
            <a:r>
              <a:rPr lang="en-US" sz="2400" dirty="0"/>
              <a:t>A boy came into the room.</a:t>
            </a:r>
          </a:p>
          <a:p>
            <a:pPr marL="0" indent="0">
              <a:buNone/>
            </a:pPr>
            <a:r>
              <a:rPr lang="en-US" sz="2400" dirty="0"/>
              <a:t>A match flared in the darkness.</a:t>
            </a:r>
            <a:endParaRPr lang="ru-RU" sz="2400" dirty="0"/>
          </a:p>
        </p:txBody>
      </p:sp>
    </p:spTree>
    <p:extLst>
      <p:ext uri="{BB962C8B-B14F-4D97-AF65-F5344CB8AC3E}">
        <p14:creationId xmlns:p14="http://schemas.microsoft.com/office/powerpoint/2010/main" val="118411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D963F770-32A5-5BA9-D75E-CF5605B64E6E}"/>
              </a:ext>
            </a:extLst>
          </p:cNvPr>
          <p:cNvSpPr>
            <a:spLocks noGrp="1"/>
          </p:cNvSpPr>
          <p:nvPr>
            <p:ph type="body" sz="quarter" idx="13"/>
          </p:nvPr>
        </p:nvSpPr>
        <p:spPr/>
        <p:txBody>
          <a:bodyPr>
            <a:normAutofit/>
          </a:bodyPr>
          <a:lstStyle/>
          <a:p>
            <a:r>
              <a:rPr lang="ru-RU" sz="2800" dirty="0"/>
              <a:t>активно включиться в борьбу – </a:t>
            </a:r>
            <a:r>
              <a:rPr lang="en-US" sz="2800" dirty="0" err="1"/>
              <a:t>incorporarse</a:t>
            </a:r>
            <a:r>
              <a:rPr lang="en-US" sz="2800" dirty="0"/>
              <a:t> </a:t>
            </a:r>
            <a:r>
              <a:rPr lang="en-US" sz="2800" dirty="0" err="1"/>
              <a:t>activamente</a:t>
            </a:r>
            <a:r>
              <a:rPr lang="en-US" sz="2800" dirty="0"/>
              <a:t> a las </a:t>
            </a:r>
            <a:r>
              <a:rPr lang="en-US" sz="2800" dirty="0" err="1"/>
              <a:t>luchas</a:t>
            </a:r>
            <a:r>
              <a:rPr lang="en-US" sz="2800" dirty="0"/>
              <a:t>.</a:t>
            </a:r>
          </a:p>
          <a:p>
            <a:r>
              <a:rPr lang="ru-RU" sz="2800" dirty="0"/>
              <a:t>единственный и общий для всех экзамен – </a:t>
            </a:r>
            <a:r>
              <a:rPr lang="en-US" sz="2800" dirty="0" err="1"/>
              <a:t>el</a:t>
            </a:r>
            <a:r>
              <a:rPr lang="en-US" sz="2800" dirty="0"/>
              <a:t> examen </a:t>
            </a:r>
            <a:r>
              <a:rPr lang="en-US" sz="2800" dirty="0" err="1"/>
              <a:t>único</a:t>
            </a:r>
            <a:r>
              <a:rPr lang="en-US" sz="2800" dirty="0"/>
              <a:t> y </a:t>
            </a:r>
            <a:r>
              <a:rPr lang="en-US" sz="2800" dirty="0" err="1"/>
              <a:t>común</a:t>
            </a:r>
            <a:r>
              <a:rPr lang="en-US" sz="2800" dirty="0"/>
              <a:t> para </a:t>
            </a:r>
            <a:r>
              <a:rPr lang="en-US" sz="2800" dirty="0" err="1"/>
              <a:t>todos</a:t>
            </a:r>
            <a:r>
              <a:rPr lang="en-US" sz="2800" dirty="0"/>
              <a:t>.</a:t>
            </a:r>
          </a:p>
          <a:p>
            <a:endParaRPr lang="ru-RU" sz="2800" dirty="0"/>
          </a:p>
        </p:txBody>
      </p:sp>
    </p:spTree>
    <p:extLst>
      <p:ext uri="{BB962C8B-B14F-4D97-AF65-F5344CB8AC3E}">
        <p14:creationId xmlns:p14="http://schemas.microsoft.com/office/powerpoint/2010/main" val="1535292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031D4152-8D6A-F363-FF49-F2ADF1ED9B68}"/>
              </a:ext>
            </a:extLst>
          </p:cNvPr>
          <p:cNvSpPr>
            <a:spLocks noGrp="1"/>
          </p:cNvSpPr>
          <p:nvPr>
            <p:ph type="body" sz="quarter" idx="13"/>
          </p:nvPr>
        </p:nvSpPr>
        <p:spPr>
          <a:xfrm>
            <a:off x="520700" y="908720"/>
            <a:ext cx="11263313" cy="5511130"/>
          </a:xfrm>
        </p:spPr>
        <p:txBody>
          <a:bodyPr>
            <a:normAutofit/>
          </a:bodyPr>
          <a:lstStyle/>
          <a:p>
            <a:pPr marL="0" indent="0">
              <a:buNone/>
            </a:pPr>
            <a:r>
              <a:rPr lang="ru-RU" sz="2400" b="1" dirty="0"/>
              <a:t>Перенос членов предложения</a:t>
            </a:r>
          </a:p>
          <a:p>
            <a:r>
              <a:rPr lang="en-US" sz="2400" dirty="0"/>
              <a:t>...I put on </a:t>
            </a:r>
            <a:r>
              <a:rPr lang="en-US" sz="2400" b="1" dirty="0"/>
              <a:t>this hat </a:t>
            </a:r>
            <a:r>
              <a:rPr lang="en-US" sz="2400" dirty="0"/>
              <a:t>that I'd bought in New York that morning. It was </a:t>
            </a:r>
            <a:r>
              <a:rPr lang="en-US" sz="2400" b="1" dirty="0"/>
              <a:t>this red hunting hat</a:t>
            </a:r>
            <a:r>
              <a:rPr lang="en-US" sz="2400" dirty="0"/>
              <a:t>, with one of those very, very long peaks. (J. Salinger, The Catcher in the Rye, 3)</a:t>
            </a:r>
          </a:p>
          <a:p>
            <a:r>
              <a:rPr lang="ru-RU" sz="2400" dirty="0"/>
              <a:t>Я… надел </a:t>
            </a:r>
            <a:r>
              <a:rPr lang="ru-RU" sz="2400" b="1" dirty="0"/>
              <a:t>красную шапку</a:t>
            </a:r>
            <a:r>
              <a:rPr lang="ru-RU" sz="2400" dirty="0"/>
              <a:t>, которую утром купил в Нью-Йорке. Это была </a:t>
            </a:r>
            <a:r>
              <a:rPr lang="ru-RU" sz="2400" b="1" dirty="0"/>
              <a:t>охотничья шапка</a:t>
            </a:r>
            <a:r>
              <a:rPr lang="ru-RU" sz="2400" dirty="0"/>
              <a:t>, с очень-очень длинным козырьком.</a:t>
            </a:r>
          </a:p>
          <a:p>
            <a:pPr marL="0" indent="0">
              <a:buNone/>
            </a:pPr>
            <a:r>
              <a:rPr lang="ru-RU" sz="2400" dirty="0"/>
              <a:t>Возможность такого переноса здесь обусловливается повторением существительного шапка, к которому относится переставляемое прилагательное красная, в двух смежных предложениях.</a:t>
            </a:r>
          </a:p>
          <a:p>
            <a:pPr marL="0" indent="0">
              <a:buNone/>
            </a:pPr>
            <a:endParaRPr lang="ru-RU" sz="2400" dirty="0"/>
          </a:p>
        </p:txBody>
      </p:sp>
    </p:spTree>
    <p:extLst>
      <p:ext uri="{BB962C8B-B14F-4D97-AF65-F5344CB8AC3E}">
        <p14:creationId xmlns:p14="http://schemas.microsoft.com/office/powerpoint/2010/main" val="2137752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031D4152-8D6A-F363-FF49-F2ADF1ED9B68}"/>
              </a:ext>
            </a:extLst>
          </p:cNvPr>
          <p:cNvSpPr>
            <a:spLocks noGrp="1"/>
          </p:cNvSpPr>
          <p:nvPr>
            <p:ph type="body" sz="quarter" idx="13"/>
          </p:nvPr>
        </p:nvSpPr>
        <p:spPr>
          <a:xfrm>
            <a:off x="520700" y="908720"/>
            <a:ext cx="11263313" cy="5511130"/>
          </a:xfrm>
        </p:spPr>
        <p:txBody>
          <a:bodyPr>
            <a:normAutofit/>
          </a:bodyPr>
          <a:lstStyle/>
          <a:p>
            <a:pPr marL="0" indent="0">
              <a:buNone/>
            </a:pPr>
            <a:r>
              <a:rPr lang="ru-RU" sz="2400" b="1" dirty="0"/>
              <a:t>Изменение порядка следования частей сложного предложения.</a:t>
            </a:r>
          </a:p>
          <a:p>
            <a:pPr marL="0" indent="0">
              <a:buNone/>
            </a:pPr>
            <a:r>
              <a:rPr lang="en-US" sz="2400" dirty="0"/>
              <a:t>If he ever gets married, his own </a:t>
            </a:r>
            <a:r>
              <a:rPr lang="en-US" sz="2400" dirty="0" err="1"/>
              <a:t>wife'll</a:t>
            </a:r>
            <a:r>
              <a:rPr lang="en-US" sz="2400" dirty="0"/>
              <a:t> probably call him "Ackley". (J. Salinger, The Catcher in the Rye, 3).</a:t>
            </a:r>
          </a:p>
          <a:p>
            <a:pPr marL="0" indent="0">
              <a:buNone/>
            </a:pPr>
            <a:r>
              <a:rPr lang="ru-RU" sz="2400" dirty="0"/>
              <a:t>Наверное, и жена будет звать его «</a:t>
            </a:r>
            <a:r>
              <a:rPr lang="ru-RU" sz="2400" dirty="0" err="1"/>
              <a:t>Экли</a:t>
            </a:r>
            <a:r>
              <a:rPr lang="ru-RU" sz="2400" dirty="0"/>
              <a:t>» — если только он когда-нибудь женится.</a:t>
            </a:r>
          </a:p>
          <a:p>
            <a:pPr marL="0" indent="0">
              <a:buNone/>
            </a:pPr>
            <a:endParaRPr lang="ru-RU" sz="2400" dirty="0"/>
          </a:p>
          <a:p>
            <a:pPr marL="0" indent="0">
              <a:buNone/>
            </a:pPr>
            <a:r>
              <a:rPr lang="ru-RU" sz="2400" b="1" dirty="0"/>
              <a:t>Перестановка  самостоятельных предложений в строе текста.</a:t>
            </a:r>
          </a:p>
          <a:p>
            <a:pPr marL="0" indent="0">
              <a:buNone/>
            </a:pPr>
            <a:r>
              <a:rPr lang="en-US" sz="2400" dirty="0"/>
              <a:t>"You gain' to court this morning?" </a:t>
            </a:r>
            <a:r>
              <a:rPr lang="en-US" sz="2400" b="1" dirty="0"/>
              <a:t>asked</a:t>
            </a:r>
            <a:r>
              <a:rPr lang="en-US" sz="2400" dirty="0"/>
              <a:t> Jem. We </a:t>
            </a:r>
            <a:r>
              <a:rPr lang="en-US" sz="2400" b="1" dirty="0"/>
              <a:t>had strolled </a:t>
            </a:r>
            <a:r>
              <a:rPr lang="en-US" sz="2400" dirty="0"/>
              <a:t>over. (H. Lee, To Kill a Mockingbird, 16)</a:t>
            </a:r>
          </a:p>
          <a:p>
            <a:pPr marL="0" indent="0">
              <a:buNone/>
            </a:pPr>
            <a:r>
              <a:rPr lang="ru-RU" sz="2400" dirty="0"/>
              <a:t>Мы подошли к ее забору. — Вы в суд пойдете?  спросил Джим.</a:t>
            </a:r>
          </a:p>
          <a:p>
            <a:pPr marL="0" indent="0">
              <a:buNone/>
            </a:pPr>
            <a:endParaRPr lang="ru-RU" sz="2400" dirty="0"/>
          </a:p>
          <a:p>
            <a:pPr marL="0" indent="0">
              <a:buNone/>
            </a:pPr>
            <a:endParaRPr lang="ru-RU" sz="2400" dirty="0"/>
          </a:p>
          <a:p>
            <a:endParaRPr lang="ru-RU" sz="2400" dirty="0"/>
          </a:p>
        </p:txBody>
      </p:sp>
    </p:spTree>
    <p:extLst>
      <p:ext uri="{BB962C8B-B14F-4D97-AF65-F5344CB8AC3E}">
        <p14:creationId xmlns:p14="http://schemas.microsoft.com/office/powerpoint/2010/main" val="196649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34D338-0BD1-46E6-9079-F9558AAE7306}"/>
              </a:ext>
            </a:extLst>
          </p:cNvPr>
          <p:cNvSpPr>
            <a:spLocks noGrp="1"/>
          </p:cNvSpPr>
          <p:nvPr>
            <p:ph type="title"/>
          </p:nvPr>
        </p:nvSpPr>
        <p:spPr/>
        <p:txBody>
          <a:bodyPr/>
          <a:lstStyle/>
          <a:p>
            <a:r>
              <a:rPr lang="ru-RU" dirty="0"/>
              <a:t>Грамматические замены</a:t>
            </a:r>
          </a:p>
        </p:txBody>
      </p:sp>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a:xfrm>
            <a:off x="520700" y="1343088"/>
            <a:ext cx="11263313" cy="5076762"/>
          </a:xfrm>
        </p:spPr>
        <p:txBody>
          <a:bodyPr>
            <a:normAutofit fontScale="92500" lnSpcReduction="10000"/>
          </a:bodyPr>
          <a:lstStyle/>
          <a:p>
            <a:pPr marL="0" indent="0">
              <a:buNone/>
            </a:pPr>
            <a:r>
              <a:rPr lang="ru-RU" sz="2400" dirty="0"/>
              <a:t>Отказ от использования в переводе аналогичных грамматических форм либо невозможность их использования. Замене может подвергаться грамматическая категория, часть речи, член предложения, порядок слов, предложение определённого типа.</a:t>
            </a:r>
          </a:p>
          <a:p>
            <a:r>
              <a:rPr lang="ru-RU" sz="2400" b="1" dirty="0"/>
              <a:t>Замена числа</a:t>
            </a:r>
            <a:r>
              <a:rPr lang="ru-RU" sz="2400" dirty="0"/>
              <a:t>: </a:t>
            </a:r>
            <a:r>
              <a:rPr lang="en-US" sz="2400" dirty="0"/>
              <a:t>money, argent (</a:t>
            </a:r>
            <a:r>
              <a:rPr lang="ru-RU" sz="2400" dirty="0"/>
              <a:t>ед. ч.) – деньги (мн. ч.), </a:t>
            </a:r>
            <a:r>
              <a:rPr lang="en-US" sz="2400" dirty="0"/>
              <a:t>die </a:t>
            </a:r>
            <a:r>
              <a:rPr lang="en-US" sz="2400" dirty="0" err="1"/>
              <a:t>Schere</a:t>
            </a:r>
            <a:r>
              <a:rPr lang="ru-RU" sz="2400" dirty="0"/>
              <a:t> </a:t>
            </a:r>
            <a:r>
              <a:rPr lang="en-US" sz="2400" dirty="0"/>
              <a:t>(</a:t>
            </a:r>
            <a:r>
              <a:rPr lang="ru-RU" sz="2400" dirty="0"/>
              <a:t>ед. ч.) – ножницы, </a:t>
            </a:r>
            <a:r>
              <a:rPr lang="en-US" sz="2400" dirty="0" err="1"/>
              <a:t>Kartoffeln</a:t>
            </a:r>
            <a:r>
              <a:rPr lang="en-US" sz="2400" dirty="0"/>
              <a:t> (</a:t>
            </a:r>
            <a:r>
              <a:rPr lang="ru-RU" sz="2400" dirty="0"/>
              <a:t>мн. ч.) – картофель, </a:t>
            </a:r>
            <a:r>
              <a:rPr lang="en-US" sz="2400" dirty="0"/>
              <a:t>beans</a:t>
            </a:r>
            <a:r>
              <a:rPr lang="ru-RU" sz="2400" dirty="0"/>
              <a:t> </a:t>
            </a:r>
            <a:r>
              <a:rPr lang="en-US" sz="2400" dirty="0"/>
              <a:t>(</a:t>
            </a:r>
            <a:r>
              <a:rPr lang="ru-RU" sz="2400" dirty="0"/>
              <a:t>мн. ч.) – фасоль </a:t>
            </a:r>
          </a:p>
          <a:p>
            <a:pPr marL="0" indent="0">
              <a:buNone/>
            </a:pPr>
            <a:r>
              <a:rPr lang="en-US" sz="2400" dirty="0"/>
              <a:t>This party, compelled for a time to stand virtually alone in its struggles… ("Daily World", 30.XII.72)</a:t>
            </a:r>
          </a:p>
          <a:p>
            <a:pPr marL="0" indent="0">
              <a:buNone/>
            </a:pPr>
            <a:r>
              <a:rPr lang="en-US" sz="2400" dirty="0"/>
              <a:t>«</a:t>
            </a:r>
            <a:r>
              <a:rPr lang="ru-RU" sz="2400" dirty="0"/>
              <a:t>Наша партия, которая долгое время вела борьбу в одиночку…»</a:t>
            </a:r>
          </a:p>
          <a:p>
            <a:pPr marL="0" indent="0">
              <a:buNone/>
            </a:pPr>
            <a:r>
              <a:rPr lang="ru-RU" sz="2400" dirty="0"/>
              <a:t>…Вишню сушили, мочили, мариновали, варенье варили… (А. Чехов, Вишневый сад, </a:t>
            </a:r>
            <a:r>
              <a:rPr lang="en-US" sz="2400" dirty="0"/>
              <a:t>I)</a:t>
            </a:r>
          </a:p>
          <a:p>
            <a:pPr marL="0" indent="0">
              <a:buNone/>
            </a:pPr>
            <a:r>
              <a:rPr lang="en-US" sz="2400" dirty="0"/>
              <a:t>…They used to dry the cherries and soak '</a:t>
            </a:r>
            <a:r>
              <a:rPr lang="en-US" sz="2400" dirty="0" err="1"/>
              <a:t>em</a:t>
            </a:r>
            <a:r>
              <a:rPr lang="en-US" sz="2400" dirty="0"/>
              <a:t> and pickle '</a:t>
            </a:r>
            <a:r>
              <a:rPr lang="en-US" sz="2400" dirty="0" err="1"/>
              <a:t>em</a:t>
            </a:r>
            <a:r>
              <a:rPr lang="en-US" sz="2400" dirty="0"/>
              <a:t>, and make jam of '</a:t>
            </a:r>
            <a:r>
              <a:rPr lang="en-US" sz="2400" dirty="0" err="1"/>
              <a:t>em</a:t>
            </a:r>
            <a:r>
              <a:rPr lang="en-US" sz="2400" dirty="0"/>
              <a:t>…</a:t>
            </a:r>
          </a:p>
          <a:p>
            <a:endParaRPr lang="ru-RU" sz="2400" dirty="0"/>
          </a:p>
        </p:txBody>
      </p:sp>
    </p:spTree>
    <p:extLst>
      <p:ext uri="{BB962C8B-B14F-4D97-AF65-F5344CB8AC3E}">
        <p14:creationId xmlns:p14="http://schemas.microsoft.com/office/powerpoint/2010/main" val="1072467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a:xfrm>
            <a:off x="520700" y="836712"/>
            <a:ext cx="11263313" cy="5583138"/>
          </a:xfrm>
        </p:spPr>
        <p:txBody>
          <a:bodyPr>
            <a:normAutofit/>
          </a:bodyPr>
          <a:lstStyle/>
          <a:p>
            <a:r>
              <a:rPr lang="ru-RU" sz="2400" dirty="0"/>
              <a:t>Вид глагола:</a:t>
            </a:r>
          </a:p>
          <a:p>
            <a:r>
              <a:rPr lang="en-US" sz="2400" dirty="0"/>
              <a:t>Every Saturday he </a:t>
            </a:r>
            <a:r>
              <a:rPr lang="en-US" sz="2400" b="1" dirty="0"/>
              <a:t>went</a:t>
            </a:r>
            <a:r>
              <a:rPr lang="en-US" sz="2400" dirty="0"/>
              <a:t> to the cinema</a:t>
            </a:r>
            <a:r>
              <a:rPr lang="ru-RU" sz="2400" dirty="0"/>
              <a:t>.</a:t>
            </a:r>
          </a:p>
          <a:p>
            <a:r>
              <a:rPr lang="en-US" sz="2400" dirty="0"/>
              <a:t>When he had finished his work last night, he </a:t>
            </a:r>
            <a:r>
              <a:rPr lang="en-US" sz="2400" b="1" dirty="0"/>
              <a:t>went</a:t>
            </a:r>
            <a:r>
              <a:rPr lang="en-US" sz="2400" dirty="0"/>
              <a:t> to the cinema</a:t>
            </a:r>
            <a:endParaRPr lang="ru-RU" sz="2400" dirty="0"/>
          </a:p>
          <a:p>
            <a:endParaRPr lang="ru-RU" sz="2400" dirty="0"/>
          </a:p>
          <a:p>
            <a:r>
              <a:rPr lang="en-US" sz="2400" dirty="0"/>
              <a:t>...As is the way with lovers in Seville, they talked for hours under their breath, with the iron gate between them... When he </a:t>
            </a:r>
            <a:r>
              <a:rPr lang="en-US" sz="2400" b="1" dirty="0"/>
              <a:t>asked</a:t>
            </a:r>
            <a:r>
              <a:rPr lang="en-US" sz="2400" dirty="0"/>
              <a:t> Rosalia if she loved him, she </a:t>
            </a:r>
            <a:r>
              <a:rPr lang="en-US" sz="2400" b="1" dirty="0"/>
              <a:t>answered</a:t>
            </a:r>
            <a:r>
              <a:rPr lang="en-US" sz="2400" dirty="0"/>
              <a:t> with a little amorous sigh. (S. Maugham, Mother)</a:t>
            </a:r>
            <a:endParaRPr lang="ru-RU" sz="2400" dirty="0"/>
          </a:p>
        </p:txBody>
      </p:sp>
    </p:spTree>
    <p:extLst>
      <p:ext uri="{BB962C8B-B14F-4D97-AF65-F5344CB8AC3E}">
        <p14:creationId xmlns:p14="http://schemas.microsoft.com/office/powerpoint/2010/main" val="2157612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C995172D-4913-AD8D-BEB7-7FE9F41F7AE5}"/>
              </a:ext>
            </a:extLst>
          </p:cNvPr>
          <p:cNvSpPr>
            <a:spLocks noGrp="1"/>
          </p:cNvSpPr>
          <p:nvPr>
            <p:ph type="body" sz="quarter" idx="13"/>
          </p:nvPr>
        </p:nvSpPr>
        <p:spPr>
          <a:xfrm>
            <a:off x="520700" y="908720"/>
            <a:ext cx="11263313" cy="5511130"/>
          </a:xfrm>
        </p:spPr>
        <p:txBody>
          <a:bodyPr>
            <a:normAutofit fontScale="92500" lnSpcReduction="20000"/>
          </a:bodyPr>
          <a:lstStyle/>
          <a:p>
            <a:r>
              <a:rPr lang="ru-RU" sz="2400" dirty="0"/>
              <a:t>Род существительного:</a:t>
            </a:r>
          </a:p>
          <a:p>
            <a:r>
              <a:rPr lang="en-US" sz="2400" dirty="0"/>
              <a:t>I once met a Bulgarian artist. She was tall, stout and already middle-aged. ("Morning Star")</a:t>
            </a:r>
          </a:p>
          <a:p>
            <a:r>
              <a:rPr lang="ru-RU" sz="2400" dirty="0"/>
              <a:t>Я как-то познакомился с одной болгарской артисткой. Она была высокая, полная и уже немолодая.</a:t>
            </a:r>
          </a:p>
          <a:p>
            <a:endParaRPr lang="ru-RU" sz="2400" dirty="0"/>
          </a:p>
          <a:p>
            <a:r>
              <a:rPr lang="en-US" sz="2400" dirty="0"/>
              <a:t>A friend of mine has told me about it</a:t>
            </a:r>
            <a:endParaRPr lang="ru-RU" sz="2400" dirty="0"/>
          </a:p>
          <a:p>
            <a:endParaRPr lang="ru-RU" sz="2400" dirty="0"/>
          </a:p>
          <a:p>
            <a:pPr marL="0" indent="0">
              <a:buNone/>
            </a:pPr>
            <a:r>
              <a:rPr lang="ru-RU" sz="2400" dirty="0"/>
              <a:t>В английском тексте повести X. Ли «Убить пересмешника...» повествование ведется от лица девочки, но, поскольку весь текст дан в первом лице, это становится ясным для читателя оригинала лишь на двенадцатой странице текста, в конце первой главы (где впервые появляется слово </a:t>
            </a:r>
            <a:r>
              <a:rPr lang="ru-RU" sz="2400" dirty="0" err="1"/>
              <a:t>sister</a:t>
            </a:r>
            <a:r>
              <a:rPr lang="ru-RU" sz="2400" dirty="0"/>
              <a:t>). Для читателя русского перевода, однако, это становится ясным уже с первых же строк, как только появляется глагольная форма я говорила (в шестом по счету предложении текста). </a:t>
            </a:r>
          </a:p>
        </p:txBody>
      </p:sp>
    </p:spTree>
    <p:extLst>
      <p:ext uri="{BB962C8B-B14F-4D97-AF65-F5344CB8AC3E}">
        <p14:creationId xmlns:p14="http://schemas.microsoft.com/office/powerpoint/2010/main" val="45332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C995172D-4913-AD8D-BEB7-7FE9F41F7AE5}"/>
              </a:ext>
            </a:extLst>
          </p:cNvPr>
          <p:cNvSpPr>
            <a:spLocks noGrp="1"/>
          </p:cNvSpPr>
          <p:nvPr>
            <p:ph type="body" sz="quarter" idx="13"/>
          </p:nvPr>
        </p:nvSpPr>
        <p:spPr>
          <a:xfrm>
            <a:off x="3431705" y="908720"/>
            <a:ext cx="5832648" cy="2736304"/>
          </a:xfrm>
        </p:spPr>
        <p:txBody>
          <a:bodyPr>
            <a:normAutofit fontScale="92500"/>
          </a:bodyPr>
          <a:lstStyle/>
          <a:p>
            <a:r>
              <a:rPr lang="ru-RU" sz="2400" dirty="0"/>
              <a:t>57 сонет Шекспира</a:t>
            </a:r>
          </a:p>
          <a:p>
            <a:pPr marL="0" indent="0">
              <a:buNone/>
            </a:pPr>
            <a:r>
              <a:rPr lang="en-US" sz="2400" dirty="0"/>
              <a:t>Being your slave, what should I do but tend </a:t>
            </a:r>
          </a:p>
          <a:p>
            <a:pPr marL="0" indent="0">
              <a:buNone/>
            </a:pPr>
            <a:r>
              <a:rPr lang="en-US" sz="2400" dirty="0"/>
              <a:t>Upon the hours and times of your desire? </a:t>
            </a:r>
          </a:p>
          <a:p>
            <a:pPr marL="0" indent="0">
              <a:buNone/>
            </a:pPr>
            <a:r>
              <a:rPr lang="en-US" sz="2400" dirty="0"/>
              <a:t>I have no precious time at all to spend, </a:t>
            </a:r>
          </a:p>
          <a:p>
            <a:pPr marL="0" indent="0">
              <a:buNone/>
            </a:pPr>
            <a:r>
              <a:rPr lang="en-US" sz="2400" dirty="0"/>
              <a:t>Nor services to do, till you require.</a:t>
            </a:r>
          </a:p>
          <a:p>
            <a:endParaRPr lang="ru-RU" sz="2400" dirty="0"/>
          </a:p>
        </p:txBody>
      </p:sp>
      <p:sp>
        <p:nvSpPr>
          <p:cNvPr id="2" name="Текст 2">
            <a:extLst>
              <a:ext uri="{FF2B5EF4-FFF2-40B4-BE49-F238E27FC236}">
                <a16:creationId xmlns:a16="http://schemas.microsoft.com/office/drawing/2014/main" id="{03708568-8E5B-E6C9-3927-5B6A6D8C6040}"/>
              </a:ext>
            </a:extLst>
          </p:cNvPr>
          <p:cNvSpPr txBox="1">
            <a:spLocks/>
          </p:cNvSpPr>
          <p:nvPr/>
        </p:nvSpPr>
        <p:spPr>
          <a:xfrm>
            <a:off x="479376" y="3789851"/>
            <a:ext cx="5071243" cy="273630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400" dirty="0"/>
              <a:t>Перевод В. Брюсова</a:t>
            </a:r>
          </a:p>
          <a:p>
            <a:pPr marL="0" indent="0">
              <a:buFont typeface="Arial" panose="020B0604020202020204" pitchFamily="34" charset="0"/>
              <a:buNone/>
            </a:pPr>
            <a:r>
              <a:rPr lang="ru-RU" sz="2400" dirty="0"/>
              <a:t>Твой верный раб, я все минуты дня </a:t>
            </a:r>
          </a:p>
          <a:p>
            <a:pPr marL="0" indent="0">
              <a:buFont typeface="Arial" panose="020B0604020202020204" pitchFamily="34" charset="0"/>
              <a:buNone/>
            </a:pPr>
            <a:r>
              <a:rPr lang="ru-RU" sz="2400" dirty="0"/>
              <a:t>Тебе, о мой владыка, посвящаю. </a:t>
            </a:r>
          </a:p>
          <a:p>
            <a:pPr marL="0" indent="0">
              <a:buFont typeface="Arial" panose="020B0604020202020204" pitchFamily="34" charset="0"/>
              <a:buNone/>
            </a:pPr>
            <a:r>
              <a:rPr lang="ru-RU" sz="2400" dirty="0"/>
              <a:t>Когда к себе ты требуешь меня, </a:t>
            </a:r>
          </a:p>
          <a:p>
            <a:pPr marL="0" indent="0">
              <a:buFont typeface="Arial" panose="020B0604020202020204" pitchFamily="34" charset="0"/>
              <a:buNone/>
            </a:pPr>
            <a:r>
              <a:rPr lang="ru-RU" sz="2400" dirty="0"/>
              <a:t>Я лучшего служения не знаю.</a:t>
            </a:r>
          </a:p>
          <a:p>
            <a:endParaRPr lang="ru-RU" sz="2400" dirty="0"/>
          </a:p>
        </p:txBody>
      </p:sp>
      <p:sp>
        <p:nvSpPr>
          <p:cNvPr id="4" name="Текст 2">
            <a:extLst>
              <a:ext uri="{FF2B5EF4-FFF2-40B4-BE49-F238E27FC236}">
                <a16:creationId xmlns:a16="http://schemas.microsoft.com/office/drawing/2014/main" id="{84D1EDBC-28BF-0E7E-910E-C8517A327E70}"/>
              </a:ext>
            </a:extLst>
          </p:cNvPr>
          <p:cNvSpPr txBox="1">
            <a:spLocks/>
          </p:cNvSpPr>
          <p:nvPr/>
        </p:nvSpPr>
        <p:spPr>
          <a:xfrm>
            <a:off x="6233684" y="3789851"/>
            <a:ext cx="5575299" cy="273630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400" dirty="0"/>
              <a:t>Перевод С. Маршака</a:t>
            </a:r>
          </a:p>
          <a:p>
            <a:pPr marL="0" indent="0">
              <a:buFont typeface="Arial" panose="020B0604020202020204" pitchFamily="34" charset="0"/>
              <a:buNone/>
            </a:pPr>
            <a:r>
              <a:rPr lang="ru-RU" sz="2400" dirty="0"/>
              <a:t>Для верных слуг нет ничего другого, </a:t>
            </a:r>
          </a:p>
          <a:p>
            <a:pPr marL="0" indent="0">
              <a:buFont typeface="Arial" panose="020B0604020202020204" pitchFamily="34" charset="0"/>
              <a:buNone/>
            </a:pPr>
            <a:r>
              <a:rPr lang="ru-RU" sz="2400" dirty="0"/>
              <a:t>Как ожидать у двери госпожу. </a:t>
            </a:r>
          </a:p>
          <a:p>
            <a:pPr marL="0" indent="0">
              <a:buFont typeface="Arial" panose="020B0604020202020204" pitchFamily="34" charset="0"/>
              <a:buNone/>
            </a:pPr>
            <a:r>
              <a:rPr lang="ru-RU" sz="2400" dirty="0"/>
              <a:t>Так, прихотям твоим служить готовый, </a:t>
            </a:r>
          </a:p>
          <a:p>
            <a:pPr marL="0" indent="0">
              <a:buFont typeface="Arial" panose="020B0604020202020204" pitchFamily="34" charset="0"/>
              <a:buNone/>
            </a:pPr>
            <a:r>
              <a:rPr lang="ru-RU" sz="2400" dirty="0"/>
              <a:t>Я в ожиданье время провожу.</a:t>
            </a:r>
          </a:p>
          <a:p>
            <a:endParaRPr lang="ru-RU" sz="2400" dirty="0"/>
          </a:p>
        </p:txBody>
      </p:sp>
    </p:spTree>
    <p:extLst>
      <p:ext uri="{BB962C8B-B14F-4D97-AF65-F5344CB8AC3E}">
        <p14:creationId xmlns:p14="http://schemas.microsoft.com/office/powerpoint/2010/main" val="324240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a:xfrm>
            <a:off x="520700" y="836712"/>
            <a:ext cx="11263313" cy="5583138"/>
          </a:xfrm>
        </p:spPr>
        <p:txBody>
          <a:bodyPr>
            <a:normAutofit/>
          </a:bodyPr>
          <a:lstStyle/>
          <a:p>
            <a:r>
              <a:rPr lang="ru-RU" sz="2400" dirty="0"/>
              <a:t>транспозиция (замена) части речи: </a:t>
            </a:r>
          </a:p>
          <a:p>
            <a:pPr>
              <a:buFont typeface="Courier New" panose="02070309020205020404" pitchFamily="49" charset="0"/>
              <a:buChar char="o"/>
            </a:pPr>
            <a:r>
              <a:rPr lang="ru-RU" sz="2400" dirty="0"/>
              <a:t>прил. на сущ.: </a:t>
            </a:r>
            <a:r>
              <a:rPr lang="en-US" sz="2400" dirty="0"/>
              <a:t>la </a:t>
            </a:r>
            <a:r>
              <a:rPr lang="en-US" sz="2400" dirty="0" err="1"/>
              <a:t>capitale</a:t>
            </a:r>
            <a:r>
              <a:rPr lang="en-US" sz="2400" dirty="0"/>
              <a:t> française – </a:t>
            </a:r>
            <a:r>
              <a:rPr lang="ru-RU" sz="2400" dirty="0"/>
              <a:t>столица Франции; </a:t>
            </a:r>
            <a:r>
              <a:rPr lang="ru-RU" sz="2400" dirty="0" err="1"/>
              <a:t>Australian</a:t>
            </a:r>
            <a:r>
              <a:rPr lang="ru-RU" sz="2400" dirty="0"/>
              <a:t> </a:t>
            </a:r>
            <a:r>
              <a:rPr lang="ru-RU" sz="2400" dirty="0" err="1"/>
              <a:t>prosperity</a:t>
            </a:r>
            <a:r>
              <a:rPr lang="ru-RU" sz="2400" dirty="0"/>
              <a:t> </a:t>
            </a:r>
            <a:r>
              <a:rPr lang="ru-RU" sz="2400" dirty="0" err="1"/>
              <a:t>was</a:t>
            </a:r>
            <a:r>
              <a:rPr lang="ru-RU" sz="2400" dirty="0"/>
              <a:t> </a:t>
            </a:r>
            <a:r>
              <a:rPr lang="ru-RU" sz="2400" dirty="0" err="1"/>
              <a:t>followed</a:t>
            </a:r>
            <a:r>
              <a:rPr lang="ru-RU" sz="2400" dirty="0"/>
              <a:t> </a:t>
            </a:r>
            <a:r>
              <a:rPr lang="ru-RU" sz="2400" dirty="0" err="1"/>
              <a:t>by</a:t>
            </a:r>
            <a:r>
              <a:rPr lang="ru-RU" sz="2400" dirty="0"/>
              <a:t> a </a:t>
            </a:r>
            <a:r>
              <a:rPr lang="ru-RU" sz="2400" dirty="0" err="1"/>
              <a:t>slump</a:t>
            </a:r>
            <a:r>
              <a:rPr lang="ru-RU" sz="2400" dirty="0"/>
              <a:t>. – За экономическим процветанием Австралии последовал кризис.</a:t>
            </a:r>
          </a:p>
          <a:p>
            <a:pPr>
              <a:buFont typeface="Courier New" panose="02070309020205020404" pitchFamily="49" charset="0"/>
              <a:buChar char="o"/>
            </a:pPr>
            <a:r>
              <a:rPr lang="ru-RU" sz="2400" dirty="0"/>
              <a:t>сущ. на прил.: </a:t>
            </a:r>
            <a:r>
              <a:rPr lang="en-US" sz="2400" dirty="0"/>
              <a:t>un chapeau de </a:t>
            </a:r>
            <a:r>
              <a:rPr lang="en-US" sz="2400" dirty="0" err="1"/>
              <a:t>paille</a:t>
            </a:r>
            <a:r>
              <a:rPr lang="en-US" sz="2400" dirty="0"/>
              <a:t> – </a:t>
            </a:r>
            <a:r>
              <a:rPr lang="ru-RU" sz="2400" dirty="0"/>
              <a:t>соломенная шляпа, </a:t>
            </a:r>
          </a:p>
          <a:p>
            <a:pPr>
              <a:buFont typeface="Courier New" panose="02070309020205020404" pitchFamily="49" charset="0"/>
              <a:buChar char="o"/>
            </a:pPr>
            <a:r>
              <a:rPr lang="ru-RU" sz="2400" dirty="0"/>
              <a:t>глагола на сущ.: </a:t>
            </a:r>
            <a:r>
              <a:rPr lang="en-US" sz="2400" dirty="0" err="1"/>
              <a:t>ils</a:t>
            </a:r>
            <a:r>
              <a:rPr lang="en-US" sz="2400" dirty="0"/>
              <a:t> </a:t>
            </a:r>
            <a:r>
              <a:rPr lang="en-US" sz="2400" dirty="0" err="1"/>
              <a:t>continuent</a:t>
            </a:r>
            <a:r>
              <a:rPr lang="en-US" sz="2400" dirty="0"/>
              <a:t> à </a:t>
            </a:r>
            <a:r>
              <a:rPr lang="en-US" sz="2400" dirty="0" err="1"/>
              <a:t>travailler</a:t>
            </a:r>
            <a:r>
              <a:rPr lang="en-US" sz="2400" dirty="0"/>
              <a:t> – </a:t>
            </a:r>
            <a:r>
              <a:rPr lang="ru-RU" sz="2400" dirty="0"/>
              <a:t>они продолжают работу.</a:t>
            </a:r>
          </a:p>
          <a:p>
            <a:pPr>
              <a:buFont typeface="Courier New" panose="02070309020205020404" pitchFamily="49" charset="0"/>
              <a:buChar char="o"/>
            </a:pPr>
            <a:r>
              <a:rPr lang="ru-RU" sz="2400" dirty="0"/>
              <a:t>сущ. на глагол: </a:t>
            </a:r>
            <a:r>
              <a:rPr lang="en-US" sz="2400" dirty="0"/>
              <a:t>It is our hope that an agreement will be reached by Friday.</a:t>
            </a:r>
            <a:r>
              <a:rPr lang="ru-RU" sz="2400" dirty="0"/>
              <a:t> </a:t>
            </a:r>
            <a:r>
              <a:rPr lang="en-US" sz="2400" dirty="0"/>
              <a:t>– </a:t>
            </a:r>
            <a:r>
              <a:rPr lang="en-US" sz="2400" dirty="0" err="1"/>
              <a:t>Мы</a:t>
            </a:r>
            <a:r>
              <a:rPr lang="en-US" sz="2400" dirty="0"/>
              <a:t> </a:t>
            </a:r>
            <a:r>
              <a:rPr lang="en-US" sz="2400" dirty="0" err="1"/>
              <a:t>надеемся</a:t>
            </a:r>
            <a:r>
              <a:rPr lang="en-US" sz="2400" dirty="0"/>
              <a:t>, </a:t>
            </a:r>
            <a:r>
              <a:rPr lang="en-US" sz="2400" dirty="0" err="1"/>
              <a:t>что</a:t>
            </a:r>
            <a:r>
              <a:rPr lang="en-US" sz="2400" dirty="0"/>
              <a:t> </a:t>
            </a:r>
            <a:r>
              <a:rPr lang="en-US" sz="2400" dirty="0" err="1"/>
              <a:t>соглашение</a:t>
            </a:r>
            <a:r>
              <a:rPr lang="en-US" sz="2400" dirty="0"/>
              <a:t> </a:t>
            </a:r>
            <a:r>
              <a:rPr lang="en-US" sz="2400" dirty="0" err="1"/>
              <a:t>будет</a:t>
            </a:r>
            <a:r>
              <a:rPr lang="en-US" sz="2400" dirty="0"/>
              <a:t> </a:t>
            </a:r>
            <a:r>
              <a:rPr lang="en-US" sz="2400" dirty="0" err="1"/>
              <a:t>достигнуто</a:t>
            </a:r>
            <a:r>
              <a:rPr lang="en-US" sz="2400" dirty="0"/>
              <a:t> к</a:t>
            </a:r>
            <a:r>
              <a:rPr lang="ru-RU" sz="2400" dirty="0"/>
              <a:t> </a:t>
            </a:r>
            <a:r>
              <a:rPr lang="en-US" sz="2400" dirty="0" err="1"/>
              <a:t>пятнице</a:t>
            </a:r>
            <a:r>
              <a:rPr lang="en-US" sz="2400" dirty="0"/>
              <a:t>.</a:t>
            </a:r>
            <a:endParaRPr lang="ru-RU" sz="2400" dirty="0"/>
          </a:p>
          <a:p>
            <a:pPr marL="0" indent="0">
              <a:buNone/>
            </a:pPr>
            <a:r>
              <a:rPr lang="en-US" sz="2400" dirty="0"/>
              <a:t>He had one of those very piercing whistles that was practically never in tune... (J. Salinger, The Catcher in the Rye, 4)</a:t>
            </a:r>
          </a:p>
          <a:p>
            <a:pPr marL="0" indent="0">
              <a:buNone/>
            </a:pPr>
            <a:r>
              <a:rPr lang="en-US" sz="2400" dirty="0" err="1"/>
              <a:t>Свистел</a:t>
            </a:r>
            <a:r>
              <a:rPr lang="en-US" sz="2400" dirty="0"/>
              <a:t> </a:t>
            </a:r>
            <a:r>
              <a:rPr lang="en-US" sz="2400" dirty="0" err="1"/>
              <a:t>он</a:t>
            </a:r>
            <a:r>
              <a:rPr lang="en-US" sz="2400" dirty="0"/>
              <a:t> </a:t>
            </a:r>
            <a:r>
              <a:rPr lang="en-US" sz="2400" dirty="0" err="1"/>
              <a:t>ужасно</a:t>
            </a:r>
            <a:r>
              <a:rPr lang="en-US" sz="2400" dirty="0"/>
              <a:t> </a:t>
            </a:r>
            <a:r>
              <a:rPr lang="en-US" sz="2400" dirty="0" err="1"/>
              <a:t>пронзительно</a:t>
            </a:r>
            <a:r>
              <a:rPr lang="en-US" sz="2400" dirty="0"/>
              <a:t> и </a:t>
            </a:r>
            <a:r>
              <a:rPr lang="en-US" sz="2400" dirty="0" err="1"/>
              <a:t>всегда</a:t>
            </a:r>
            <a:r>
              <a:rPr lang="en-US" sz="2400" dirty="0"/>
              <a:t> </a:t>
            </a:r>
            <a:r>
              <a:rPr lang="en-US" sz="2400" dirty="0" err="1"/>
              <a:t>фальшиво</a:t>
            </a:r>
            <a:endParaRPr lang="en-US" sz="2400" dirty="0"/>
          </a:p>
          <a:p>
            <a:pPr>
              <a:buFont typeface="Courier New" panose="02070309020205020404" pitchFamily="49" charset="0"/>
              <a:buChar char="o"/>
            </a:pPr>
            <a:endParaRPr lang="ru-RU" sz="2400" dirty="0"/>
          </a:p>
        </p:txBody>
      </p:sp>
    </p:spTree>
    <p:extLst>
      <p:ext uri="{BB962C8B-B14F-4D97-AF65-F5344CB8AC3E}">
        <p14:creationId xmlns:p14="http://schemas.microsoft.com/office/powerpoint/2010/main" val="4008900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FA88C052-FA26-4CDB-FBC9-A94FC2BD6469}"/>
              </a:ext>
            </a:extLst>
          </p:cNvPr>
          <p:cNvSpPr>
            <a:spLocks noGrp="1"/>
          </p:cNvSpPr>
          <p:nvPr>
            <p:ph type="body" sz="quarter" idx="13"/>
          </p:nvPr>
        </p:nvSpPr>
        <p:spPr>
          <a:xfrm>
            <a:off x="520700" y="836712"/>
            <a:ext cx="11263313" cy="5583138"/>
          </a:xfrm>
        </p:spPr>
        <p:txBody>
          <a:bodyPr>
            <a:normAutofit fontScale="92500" lnSpcReduction="20000"/>
          </a:bodyPr>
          <a:lstStyle/>
          <a:p>
            <a:r>
              <a:rPr lang="en-US" sz="2400" dirty="0"/>
              <a:t>"Oh, I'm no </a:t>
            </a:r>
            <a:r>
              <a:rPr lang="en-US" sz="2400" b="1" dirty="0"/>
              <a:t>dancer</a:t>
            </a:r>
            <a:r>
              <a:rPr lang="en-US" sz="2400" dirty="0"/>
              <a:t>, but I like watching her dance." (G. Greene, The Quiet American, p. I, Ch. Ill)</a:t>
            </a:r>
          </a:p>
          <a:p>
            <a:pPr marL="0" indent="0">
              <a:buNone/>
            </a:pPr>
            <a:r>
              <a:rPr lang="en-US" sz="2400" dirty="0"/>
              <a:t>- </a:t>
            </a:r>
            <a:r>
              <a:rPr lang="ru-RU" sz="2400" dirty="0"/>
              <a:t>А я ведь не танцую, я только люблю смотреть, как она танцует, (пер. Р. Райт-Ковалевой и С. Митиной)</a:t>
            </a:r>
          </a:p>
          <a:p>
            <a:r>
              <a:rPr lang="en-US" sz="2400" dirty="0"/>
              <a:t>I'm quite a heavy </a:t>
            </a:r>
            <a:r>
              <a:rPr lang="en-US" sz="2400" b="1" dirty="0"/>
              <a:t>smoker</a:t>
            </a:r>
            <a:r>
              <a:rPr lang="en-US" sz="2400" dirty="0"/>
              <a:t>, for one thing... (J. Salinger, The Catcher In the Rye, I)</a:t>
            </a:r>
          </a:p>
          <a:p>
            <a:pPr marL="0" indent="0">
              <a:buNone/>
            </a:pPr>
            <a:r>
              <a:rPr lang="ru-RU" sz="2400" dirty="0"/>
              <a:t>Во-первых, я курю, как паровоз...</a:t>
            </a:r>
          </a:p>
          <a:p>
            <a:r>
              <a:rPr lang="en-US" sz="2400" dirty="0"/>
              <a:t>I'm a very light </a:t>
            </a:r>
            <a:r>
              <a:rPr lang="en-US" sz="2400" b="1" dirty="0"/>
              <a:t>eater</a:t>
            </a:r>
            <a:r>
              <a:rPr lang="en-US" sz="2400" dirty="0"/>
              <a:t>. </a:t>
            </a:r>
            <a:endParaRPr lang="ru-RU" sz="2400" dirty="0"/>
          </a:p>
          <a:p>
            <a:pPr marL="0" indent="0">
              <a:buNone/>
            </a:pPr>
            <a:r>
              <a:rPr lang="ru-RU" sz="2400" dirty="0"/>
              <a:t>Я очень мало ем.</a:t>
            </a:r>
          </a:p>
          <a:p>
            <a:r>
              <a:rPr lang="en-US" sz="2400" dirty="0"/>
              <a:t>The funny part was, though, we were the worst </a:t>
            </a:r>
            <a:r>
              <a:rPr lang="en-US" sz="2400" b="1" dirty="0"/>
              <a:t>skaters</a:t>
            </a:r>
            <a:r>
              <a:rPr lang="en-US" sz="2400" dirty="0"/>
              <a:t> on the whole goddam rink. (ib., 17)</a:t>
            </a:r>
          </a:p>
          <a:p>
            <a:r>
              <a:rPr lang="ru-RU" sz="2400" dirty="0"/>
              <a:t>Но самое смешное, что на всем этом проклятом катке мы катались хуже всех.</a:t>
            </a:r>
          </a:p>
          <a:p>
            <a:r>
              <a:rPr lang="ru-RU" sz="2400" dirty="0"/>
              <a:t>...Не </a:t>
            </a:r>
            <a:r>
              <a:rPr lang="en-US" sz="2400" dirty="0"/>
              <a:t>was a pretty heavy </a:t>
            </a:r>
            <a:r>
              <a:rPr lang="en-US" sz="2400" b="1" dirty="0"/>
              <a:t>drinker</a:t>
            </a:r>
            <a:r>
              <a:rPr lang="en-US" sz="2400" dirty="0"/>
              <a:t>. (ib., 24)</a:t>
            </a:r>
          </a:p>
          <a:p>
            <a:r>
              <a:rPr lang="ru-RU" sz="2400" dirty="0"/>
              <a:t>Он... пил как лошадь.</a:t>
            </a:r>
          </a:p>
          <a:p>
            <a:endParaRPr lang="ru-RU" sz="2400" dirty="0"/>
          </a:p>
        </p:txBody>
      </p:sp>
    </p:spTree>
    <p:extLst>
      <p:ext uri="{BB962C8B-B14F-4D97-AF65-F5344CB8AC3E}">
        <p14:creationId xmlns:p14="http://schemas.microsoft.com/office/powerpoint/2010/main" val="80583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7ED2C6-627B-D835-B16B-176BE0141F92}"/>
              </a:ext>
            </a:extLst>
          </p:cNvPr>
          <p:cNvSpPr>
            <a:spLocks noGrp="1"/>
          </p:cNvSpPr>
          <p:nvPr>
            <p:ph type="title"/>
          </p:nvPr>
        </p:nvSpPr>
        <p:spPr/>
        <p:txBody>
          <a:bodyPr/>
          <a:lstStyle/>
          <a:p>
            <a:r>
              <a:rPr lang="ru-RU" dirty="0"/>
              <a:t>Основные грамматические трансформации</a:t>
            </a:r>
          </a:p>
        </p:txBody>
      </p:sp>
      <p:sp>
        <p:nvSpPr>
          <p:cNvPr id="3" name="Текст 2">
            <a:extLst>
              <a:ext uri="{FF2B5EF4-FFF2-40B4-BE49-F238E27FC236}">
                <a16:creationId xmlns:a16="http://schemas.microsoft.com/office/drawing/2014/main" id="{F786EB08-0E4D-2DC8-6AC2-E421B263F8D3}"/>
              </a:ext>
            </a:extLst>
          </p:cNvPr>
          <p:cNvSpPr>
            <a:spLocks noGrp="1"/>
          </p:cNvSpPr>
          <p:nvPr>
            <p:ph type="body" sz="quarter" idx="13"/>
          </p:nvPr>
        </p:nvSpPr>
        <p:spPr/>
        <p:txBody>
          <a:bodyPr>
            <a:normAutofit/>
          </a:bodyPr>
          <a:lstStyle/>
          <a:p>
            <a:r>
              <a:rPr lang="ru-RU" sz="2800" dirty="0"/>
              <a:t>дословный перевод, </a:t>
            </a:r>
          </a:p>
          <a:p>
            <a:r>
              <a:rPr lang="ru-RU" sz="2800" dirty="0"/>
              <a:t>членение предложений, </a:t>
            </a:r>
          </a:p>
          <a:p>
            <a:r>
              <a:rPr lang="ru-RU" sz="2800" dirty="0"/>
              <a:t>объединение предложений, </a:t>
            </a:r>
          </a:p>
          <a:p>
            <a:r>
              <a:rPr lang="ru-RU" sz="2800" dirty="0"/>
              <a:t>изменение порядка слов в предложении </a:t>
            </a:r>
          </a:p>
          <a:p>
            <a:r>
              <a:rPr lang="ru-RU" sz="2800" dirty="0"/>
              <a:t>грамматические замены.</a:t>
            </a:r>
          </a:p>
        </p:txBody>
      </p:sp>
    </p:spTree>
    <p:extLst>
      <p:ext uri="{BB962C8B-B14F-4D97-AF65-F5344CB8AC3E}">
        <p14:creationId xmlns:p14="http://schemas.microsoft.com/office/powerpoint/2010/main" val="3861718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34D338-0BD1-46E6-9079-F9558AAE7306}"/>
              </a:ext>
            </a:extLst>
          </p:cNvPr>
          <p:cNvSpPr>
            <a:spLocks noGrp="1"/>
          </p:cNvSpPr>
          <p:nvPr>
            <p:ph type="title"/>
          </p:nvPr>
        </p:nvSpPr>
        <p:spPr/>
        <p:txBody>
          <a:bodyPr/>
          <a:lstStyle/>
          <a:p>
            <a:r>
              <a:rPr lang="ru-RU" dirty="0"/>
              <a:t>Грамматические замены</a:t>
            </a:r>
          </a:p>
        </p:txBody>
      </p:sp>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p:txBody>
          <a:bodyPr>
            <a:normAutofit/>
          </a:bodyPr>
          <a:lstStyle/>
          <a:p>
            <a:r>
              <a:rPr lang="ru-RU" sz="2400" dirty="0"/>
              <a:t>Замена слова словосочетанием: </a:t>
            </a:r>
            <a:r>
              <a:rPr lang="ru-RU" sz="2400" dirty="0" err="1"/>
              <a:t>marcher</a:t>
            </a:r>
            <a:r>
              <a:rPr lang="ru-RU" sz="2400" dirty="0"/>
              <a:t> </a:t>
            </a:r>
            <a:r>
              <a:rPr lang="ru-RU" sz="2400" dirty="0" err="1"/>
              <a:t>d’un</a:t>
            </a:r>
            <a:r>
              <a:rPr lang="ru-RU" sz="2400" dirty="0"/>
              <a:t> </a:t>
            </a:r>
            <a:r>
              <a:rPr lang="ru-RU" sz="2400" dirty="0" err="1"/>
              <a:t>pas</a:t>
            </a:r>
            <a:r>
              <a:rPr lang="ru-RU" sz="2400" dirty="0"/>
              <a:t> </a:t>
            </a:r>
            <a:r>
              <a:rPr lang="ru-RU" sz="2400" dirty="0" err="1"/>
              <a:t>sûr</a:t>
            </a:r>
            <a:r>
              <a:rPr lang="ru-RU" sz="2400" dirty="0"/>
              <a:t> – уверенно идти.</a:t>
            </a:r>
          </a:p>
          <a:p>
            <a:r>
              <a:rPr lang="ru-RU" sz="2400" dirty="0"/>
              <a:t>Замена типа предложения: Il </a:t>
            </a:r>
            <a:r>
              <a:rPr lang="ru-RU" sz="2400" dirty="0" err="1"/>
              <a:t>pleut</a:t>
            </a:r>
            <a:r>
              <a:rPr lang="ru-RU" sz="2400" dirty="0"/>
              <a:t>. – Дождь.</a:t>
            </a:r>
          </a:p>
          <a:p>
            <a:pPr algn="l"/>
            <a:r>
              <a:rPr lang="ru-RU" sz="2400" b="0" i="0" u="none" strike="noStrike" baseline="0" dirty="0"/>
              <a:t>Взаимозамены главного и второстепенного зависимого члена предложения, например, взаимозамена дополнения и подлежащего: </a:t>
            </a:r>
            <a:r>
              <a:rPr lang="ru-RU" sz="2400" b="0" u="none" strike="noStrike" baseline="0" dirty="0"/>
              <a:t>Le </a:t>
            </a:r>
            <a:r>
              <a:rPr lang="ru-RU" sz="2400" b="0" u="none" strike="noStrike" baseline="0" dirty="0" err="1"/>
              <a:t>soir</a:t>
            </a:r>
            <a:r>
              <a:rPr lang="ru-RU" sz="2400" b="0" u="none" strike="noStrike" baseline="0" dirty="0"/>
              <a:t> </a:t>
            </a:r>
            <a:r>
              <a:rPr lang="ru-RU" sz="2400" b="0" u="none" strike="noStrike" baseline="0" dirty="0" err="1"/>
              <a:t>on</a:t>
            </a:r>
            <a:r>
              <a:rPr lang="ru-RU" sz="2400" b="0" u="none" strike="noStrike" baseline="0" dirty="0"/>
              <a:t> </a:t>
            </a:r>
            <a:r>
              <a:rPr lang="fr-FR" sz="2400" b="0" u="none" strike="noStrike" baseline="0" dirty="0"/>
              <a:t>entendra le rapport de la commission. – Вечером будет заслу</a:t>
            </a:r>
            <a:r>
              <a:rPr lang="ru-RU" sz="2400" b="0" u="none" strike="noStrike" baseline="0" dirty="0" err="1"/>
              <a:t>шан</a:t>
            </a:r>
            <a:r>
              <a:rPr lang="ru-RU" sz="2400" b="0" u="none" strike="noStrike" baseline="0" dirty="0"/>
              <a:t> доклад комиссии.</a:t>
            </a:r>
          </a:p>
          <a:p>
            <a:endParaRPr lang="ru-RU" sz="2400" dirty="0"/>
          </a:p>
        </p:txBody>
      </p:sp>
    </p:spTree>
    <p:extLst>
      <p:ext uri="{BB962C8B-B14F-4D97-AF65-F5344CB8AC3E}">
        <p14:creationId xmlns:p14="http://schemas.microsoft.com/office/powerpoint/2010/main" val="314972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C0B98E80-DFD2-A5B0-0FCD-31FB7FB1E60B}"/>
              </a:ext>
            </a:extLst>
          </p:cNvPr>
          <p:cNvSpPr>
            <a:spLocks noGrp="1"/>
          </p:cNvSpPr>
          <p:nvPr>
            <p:ph type="body" sz="quarter" idx="13"/>
          </p:nvPr>
        </p:nvSpPr>
        <p:spPr>
          <a:xfrm>
            <a:off x="520700" y="836712"/>
            <a:ext cx="11263313" cy="5583138"/>
          </a:xfrm>
        </p:spPr>
        <p:txBody>
          <a:bodyPr>
            <a:normAutofit lnSpcReduction="10000"/>
          </a:bodyPr>
          <a:lstStyle/>
          <a:p>
            <a:r>
              <a:rPr lang="ru-RU" sz="2400" dirty="0"/>
              <a:t>Не </a:t>
            </a:r>
            <a:r>
              <a:rPr lang="en-US" sz="2400" dirty="0"/>
              <a:t>was met by his sister. </a:t>
            </a:r>
          </a:p>
          <a:p>
            <a:pPr marL="0" indent="0">
              <a:buNone/>
            </a:pPr>
            <a:r>
              <a:rPr lang="ru-RU" sz="2400" dirty="0"/>
              <a:t>Его встретила сестра.</a:t>
            </a:r>
          </a:p>
          <a:p>
            <a:r>
              <a:rPr lang="en-US" sz="2400" dirty="0"/>
              <a:t>He was given money.</a:t>
            </a:r>
          </a:p>
          <a:p>
            <a:pPr marL="0" indent="0">
              <a:buNone/>
            </a:pPr>
            <a:r>
              <a:rPr lang="ru-RU" sz="2400" dirty="0"/>
              <a:t>Ему дали денег.</a:t>
            </a:r>
          </a:p>
          <a:p>
            <a:r>
              <a:rPr lang="en-US" sz="2400" dirty="0"/>
              <a:t>I was offered another post.</a:t>
            </a:r>
          </a:p>
          <a:p>
            <a:pPr marL="0" indent="0">
              <a:buNone/>
            </a:pPr>
            <a:r>
              <a:rPr lang="ru-RU" sz="2400" dirty="0"/>
              <a:t>Мне предложили новую должность.</a:t>
            </a:r>
          </a:p>
          <a:p>
            <a:r>
              <a:rPr lang="en-US" sz="2400" dirty="0"/>
              <a:t>Visitors are requested to leave their coats in the cloakroom.</a:t>
            </a:r>
          </a:p>
          <a:p>
            <a:pPr marL="0" indent="0">
              <a:buNone/>
            </a:pPr>
            <a:r>
              <a:rPr lang="ru-RU" sz="2400" dirty="0"/>
              <a:t>Посетителей просят оставлять верхнюю одежду в гардеробе.</a:t>
            </a:r>
          </a:p>
          <a:p>
            <a:r>
              <a:rPr lang="en-US" sz="2400" dirty="0"/>
              <a:t>The door was opened by a middle-aged Chinese woman… (S. Maugham, A Casual Affair)</a:t>
            </a:r>
          </a:p>
          <a:p>
            <a:pPr marL="0" indent="0">
              <a:buNone/>
            </a:pPr>
            <a:r>
              <a:rPr lang="ru-RU" sz="2400" dirty="0"/>
              <a:t>Дверь нам отворила немолодая китаянка. </a:t>
            </a:r>
          </a:p>
          <a:p>
            <a:endParaRPr lang="ru-RU" sz="2400" dirty="0"/>
          </a:p>
        </p:txBody>
      </p:sp>
    </p:spTree>
    <p:extLst>
      <p:ext uri="{BB962C8B-B14F-4D97-AF65-F5344CB8AC3E}">
        <p14:creationId xmlns:p14="http://schemas.microsoft.com/office/powerpoint/2010/main" val="170367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3383C6D2-7144-B6FC-4504-1B5EC6686A5E}"/>
              </a:ext>
            </a:extLst>
          </p:cNvPr>
          <p:cNvSpPr>
            <a:spLocks noGrp="1"/>
          </p:cNvSpPr>
          <p:nvPr>
            <p:ph type="body" sz="quarter" idx="13"/>
          </p:nvPr>
        </p:nvSpPr>
        <p:spPr>
          <a:xfrm>
            <a:off x="520700" y="908720"/>
            <a:ext cx="11263313" cy="5511130"/>
          </a:xfrm>
        </p:spPr>
        <p:txBody>
          <a:bodyPr>
            <a:normAutofit/>
          </a:bodyPr>
          <a:lstStyle/>
          <a:p>
            <a:r>
              <a:rPr lang="ru-RU" sz="2400" dirty="0"/>
              <a:t>Подлежащее заменяется обстоятельством времени:</a:t>
            </a:r>
          </a:p>
          <a:p>
            <a:r>
              <a:rPr lang="en-US" sz="2400" dirty="0"/>
              <a:t>The last week has seen an intensification of the diplomatic activity...</a:t>
            </a:r>
          </a:p>
          <a:p>
            <a:pPr marL="0" indent="0">
              <a:buNone/>
            </a:pPr>
            <a:r>
              <a:rPr lang="ru-RU" sz="2400" dirty="0"/>
              <a:t>В течение истекшей педели имела место активизация дипломатической деятельности... (или: На прошлой неделе наблюдалась...)</a:t>
            </a:r>
          </a:p>
          <a:p>
            <a:r>
              <a:rPr lang="en-US" sz="2400" dirty="0"/>
              <a:t>The eight years from 1963 through 1970 saw the publication of eight relatively full treatments of the subject. ("Language", v. 48, No 4)</a:t>
            </a:r>
          </a:p>
          <a:p>
            <a:pPr marL="0" indent="0">
              <a:buNone/>
            </a:pPr>
            <a:r>
              <a:rPr lang="ru-RU" sz="2400" dirty="0"/>
              <a:t>За восемь лет, с 1963 по 1970, было опубликовано восемь работ, дающих относительно исчерпывающее освещение этой проблемы.</a:t>
            </a:r>
          </a:p>
          <a:p>
            <a:endParaRPr lang="ru-RU" sz="2400" dirty="0"/>
          </a:p>
        </p:txBody>
      </p:sp>
    </p:spTree>
    <p:extLst>
      <p:ext uri="{BB962C8B-B14F-4D97-AF65-F5344CB8AC3E}">
        <p14:creationId xmlns:p14="http://schemas.microsoft.com/office/powerpoint/2010/main" val="2318467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3383C6D2-7144-B6FC-4504-1B5EC6686A5E}"/>
              </a:ext>
            </a:extLst>
          </p:cNvPr>
          <p:cNvSpPr>
            <a:spLocks noGrp="1"/>
          </p:cNvSpPr>
          <p:nvPr>
            <p:ph type="body" sz="quarter" idx="13"/>
          </p:nvPr>
        </p:nvSpPr>
        <p:spPr>
          <a:xfrm>
            <a:off x="520700" y="908720"/>
            <a:ext cx="11263313" cy="5511130"/>
          </a:xfrm>
        </p:spPr>
        <p:txBody>
          <a:bodyPr>
            <a:normAutofit/>
          </a:bodyPr>
          <a:lstStyle/>
          <a:p>
            <a:r>
              <a:rPr lang="ru-RU" sz="2400" dirty="0"/>
              <a:t>Подлежащее заменяется обстоятельством места:</a:t>
            </a:r>
          </a:p>
          <a:p>
            <a:r>
              <a:rPr lang="en-US" sz="2400" dirty="0"/>
              <a:t>The little town of Clay Cross today witnessed a massive demonstration... ("Morning Star", 4.XII.72)</a:t>
            </a:r>
          </a:p>
          <a:p>
            <a:pPr marL="0" indent="0">
              <a:buNone/>
            </a:pPr>
            <a:r>
              <a:rPr lang="ru-RU" sz="2400" dirty="0"/>
              <a:t>Сегодня в небольшом городке Клей-Кросс состоялась массовая демонстрация...</a:t>
            </a:r>
          </a:p>
          <a:p>
            <a:r>
              <a:rPr lang="ru-RU" sz="2400" dirty="0"/>
              <a:t>...</a:t>
            </a:r>
            <a:r>
              <a:rPr lang="en-US" sz="2400" dirty="0"/>
              <a:t>the room was too damn hot. (J. Salinger, The Catcher in the Rye, 3)</a:t>
            </a:r>
          </a:p>
          <a:p>
            <a:pPr marL="0" indent="0">
              <a:buNone/>
            </a:pPr>
            <a:r>
              <a:rPr lang="ru-RU" sz="2400" dirty="0"/>
              <a:t>В комнате стояла страшная жара...</a:t>
            </a:r>
          </a:p>
          <a:p>
            <a:pPr marL="0" indent="0">
              <a:buNone/>
            </a:pPr>
            <a:endParaRPr lang="ru-RU" sz="2400" dirty="0"/>
          </a:p>
          <a:p>
            <a:endParaRPr lang="ru-RU" sz="2400" dirty="0"/>
          </a:p>
        </p:txBody>
      </p:sp>
    </p:spTree>
    <p:extLst>
      <p:ext uri="{BB962C8B-B14F-4D97-AF65-F5344CB8AC3E}">
        <p14:creationId xmlns:p14="http://schemas.microsoft.com/office/powerpoint/2010/main" val="1765184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245D33B5-B006-B2C7-B5D3-38881FEB262C}"/>
              </a:ext>
            </a:extLst>
          </p:cNvPr>
          <p:cNvSpPr>
            <a:spLocks noGrp="1"/>
          </p:cNvSpPr>
          <p:nvPr>
            <p:ph type="body" sz="quarter" idx="13"/>
          </p:nvPr>
        </p:nvSpPr>
        <p:spPr>
          <a:xfrm>
            <a:off x="191344" y="764704"/>
            <a:ext cx="11881320" cy="5832648"/>
          </a:xfrm>
        </p:spPr>
        <p:txBody>
          <a:bodyPr>
            <a:normAutofit fontScale="92500" lnSpcReduction="10000"/>
          </a:bodyPr>
          <a:lstStyle/>
          <a:p>
            <a:pPr marL="0" indent="0">
              <a:buNone/>
            </a:pPr>
            <a:r>
              <a:rPr lang="ru-RU" sz="2400" dirty="0"/>
              <a:t>Конструкции: </a:t>
            </a:r>
            <a:r>
              <a:rPr lang="en-US" sz="2400" dirty="0"/>
              <a:t>The communique says</a:t>
            </a:r>
            <a:r>
              <a:rPr lang="ru-RU" sz="2400" dirty="0"/>
              <a:t>...— В коммюнике говорится...; </a:t>
            </a:r>
            <a:r>
              <a:rPr lang="en-US" sz="2400" dirty="0"/>
              <a:t>The resolution declares</a:t>
            </a:r>
            <a:r>
              <a:rPr lang="ru-RU" sz="2400" dirty="0"/>
              <a:t>... — В резолюции сказано...; </a:t>
            </a:r>
            <a:r>
              <a:rPr lang="en-US" sz="2400" dirty="0"/>
              <a:t>The note strongly protests</a:t>
            </a:r>
            <a:r>
              <a:rPr lang="ru-RU" sz="2400" dirty="0"/>
              <a:t>... — В ноте выражается решительный протест... и т. п. </a:t>
            </a:r>
          </a:p>
          <a:p>
            <a:r>
              <a:rPr lang="en-US" sz="2400" dirty="0"/>
              <a:t>The memorandum accuses the present government with violations which include the rigging of elections... ("The Canadian Tribune", 21.III.73)</a:t>
            </a:r>
          </a:p>
          <a:p>
            <a:pPr marL="0" indent="0">
              <a:buNone/>
            </a:pPr>
            <a:r>
              <a:rPr lang="ru-RU" sz="2400" dirty="0"/>
              <a:t>В меморандуме нынешнее правительство обвиняется в ряде нарушений законности, в том числе и подтасовке результатов выборов.</a:t>
            </a:r>
          </a:p>
          <a:p>
            <a:r>
              <a:rPr lang="en-US" sz="2400" dirty="0"/>
              <a:t>Chapter 8 discusses some general considerations with regard to semantic structure. (W. Chafe, Meaning and the Structure of Language)</a:t>
            </a:r>
          </a:p>
          <a:p>
            <a:pPr marL="0" indent="0">
              <a:buNone/>
            </a:pPr>
            <a:r>
              <a:rPr lang="ru-RU" sz="2400" dirty="0"/>
              <a:t>В главе 8 излагаются некоторые общие соображения касательно семантической структуры.</a:t>
            </a:r>
          </a:p>
          <a:p>
            <a:r>
              <a:rPr lang="en-US" sz="2400" dirty="0"/>
              <a:t>Fig. 50 shows diagrammatically a single-phase induction wattmeter. (M.</a:t>
            </a:r>
            <a:r>
              <a:rPr lang="ru-RU" sz="2400" dirty="0"/>
              <a:t>А. Беляева и др., Сборник технических текстов на английском языке)</a:t>
            </a:r>
          </a:p>
          <a:p>
            <a:pPr marL="0" indent="0">
              <a:buNone/>
            </a:pPr>
            <a:r>
              <a:rPr lang="ru-RU" sz="2400" dirty="0"/>
              <a:t>На рис. 50 изображена схема однофазного индукционного ваттметра.</a:t>
            </a:r>
          </a:p>
          <a:p>
            <a:endParaRPr lang="ru-RU" sz="2400" dirty="0"/>
          </a:p>
          <a:p>
            <a:endParaRPr lang="ru-RU" sz="2400" dirty="0"/>
          </a:p>
        </p:txBody>
      </p:sp>
    </p:spTree>
    <p:extLst>
      <p:ext uri="{BB962C8B-B14F-4D97-AF65-F5344CB8AC3E}">
        <p14:creationId xmlns:p14="http://schemas.microsoft.com/office/powerpoint/2010/main" val="2303998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a:xfrm>
            <a:off x="263352" y="836712"/>
            <a:ext cx="11809312" cy="5583138"/>
          </a:xfrm>
        </p:spPr>
        <p:txBody>
          <a:bodyPr>
            <a:normAutofit/>
          </a:bodyPr>
          <a:lstStyle/>
          <a:p>
            <a:pPr marL="0" indent="0" algn="l">
              <a:buNone/>
            </a:pPr>
            <a:r>
              <a:rPr lang="ru-RU" sz="2400" b="1" i="0" u="none" strike="noStrike" baseline="0" dirty="0"/>
              <a:t>Замена простого предложения сложным:</a:t>
            </a:r>
            <a:endParaRPr lang="ru-RU" sz="2400" b="1" i="1" u="none" strike="noStrike" baseline="0" dirty="0"/>
          </a:p>
          <a:p>
            <a:r>
              <a:rPr lang="en-US" sz="2400" dirty="0"/>
              <a:t>...I like watching her dance. (G. Greene, The Quiet American, I, III)</a:t>
            </a:r>
          </a:p>
          <a:p>
            <a:pPr marL="0" indent="0">
              <a:buNone/>
            </a:pPr>
            <a:r>
              <a:rPr lang="en-US" sz="2400" dirty="0"/>
              <a:t>...</a:t>
            </a:r>
            <a:r>
              <a:rPr lang="ru-RU" sz="2400" dirty="0"/>
              <a:t>Я люблю смотреть, как она танцует.</a:t>
            </a:r>
          </a:p>
          <a:p>
            <a:r>
              <a:rPr lang="ru-RU" sz="2400" dirty="0"/>
              <a:t>...</a:t>
            </a:r>
            <a:r>
              <a:rPr lang="en-US" sz="2400" dirty="0"/>
              <a:t>I never even once saw him brush his teeth. (J. Salinger, The Catcher in the Rye, 3)</a:t>
            </a:r>
          </a:p>
          <a:p>
            <a:pPr marL="0" indent="0">
              <a:buNone/>
            </a:pPr>
            <a:r>
              <a:rPr lang="en-US" sz="2400" dirty="0"/>
              <a:t>...</a:t>
            </a:r>
            <a:r>
              <a:rPr lang="ru-RU" sz="2400" dirty="0"/>
              <a:t>Я не видел, чтобы он чистил зубы.</a:t>
            </a:r>
          </a:p>
          <a:p>
            <a:r>
              <a:rPr lang="ru-RU" sz="2400" dirty="0"/>
              <a:t>...</a:t>
            </a:r>
            <a:r>
              <a:rPr lang="en-US" sz="2400" dirty="0"/>
              <a:t>You could see the teams bashing each other all over the place, (ib., 1)</a:t>
            </a:r>
          </a:p>
          <a:p>
            <a:pPr marL="0" indent="0">
              <a:buNone/>
            </a:pPr>
            <a:r>
              <a:rPr lang="en-US" sz="2400" dirty="0"/>
              <a:t>...</a:t>
            </a:r>
            <a:r>
              <a:rPr lang="ru-RU" sz="2400" dirty="0"/>
              <a:t>Видно было... как обе команды гоняют друг дружку из конца в конец.</a:t>
            </a:r>
          </a:p>
          <a:p>
            <a:r>
              <a:rPr lang="ru-RU" sz="2400" dirty="0"/>
              <a:t>...Не </a:t>
            </a:r>
            <a:r>
              <a:rPr lang="en-US" sz="2400" dirty="0"/>
              <a:t>really felt pretty lousy about flunking me. (ib., 2)</a:t>
            </a:r>
          </a:p>
          <a:p>
            <a:pPr marL="0" indent="0">
              <a:buNone/>
            </a:pPr>
            <a:r>
              <a:rPr lang="en-US" sz="2400" dirty="0"/>
              <a:t>...</a:t>
            </a:r>
            <a:r>
              <a:rPr lang="ru-RU" sz="2400" dirty="0"/>
              <a:t>Ему было здорово не по себе оттого, что он меня провалил.</a:t>
            </a:r>
          </a:p>
          <a:p>
            <a:pPr marL="0" indent="0">
              <a:buNone/>
            </a:pPr>
            <a:endParaRPr lang="ru-RU" sz="2400" dirty="0"/>
          </a:p>
        </p:txBody>
      </p:sp>
    </p:spTree>
    <p:extLst>
      <p:ext uri="{BB962C8B-B14F-4D97-AF65-F5344CB8AC3E}">
        <p14:creationId xmlns:p14="http://schemas.microsoft.com/office/powerpoint/2010/main" val="2167050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193DEB-E1FD-035E-B72C-A4498B2721F3}"/>
              </a:ext>
            </a:extLst>
          </p:cNvPr>
          <p:cNvSpPr>
            <a:spLocks noGrp="1"/>
          </p:cNvSpPr>
          <p:nvPr>
            <p:ph type="title"/>
          </p:nvPr>
        </p:nvSpPr>
        <p:spPr/>
        <p:txBody>
          <a:bodyPr/>
          <a:lstStyle/>
          <a:p>
            <a:r>
              <a:rPr lang="ru-RU" dirty="0"/>
              <a:t>Пример разбора</a:t>
            </a:r>
          </a:p>
        </p:txBody>
      </p:sp>
      <p:sp>
        <p:nvSpPr>
          <p:cNvPr id="3" name="Текст 2">
            <a:extLst>
              <a:ext uri="{FF2B5EF4-FFF2-40B4-BE49-F238E27FC236}">
                <a16:creationId xmlns:a16="http://schemas.microsoft.com/office/drawing/2014/main" id="{65139389-4E5A-13BF-2E5C-287F2921969C}"/>
              </a:ext>
            </a:extLst>
          </p:cNvPr>
          <p:cNvSpPr>
            <a:spLocks noGrp="1"/>
          </p:cNvSpPr>
          <p:nvPr>
            <p:ph type="body" sz="quarter" idx="13"/>
          </p:nvPr>
        </p:nvSpPr>
        <p:spPr/>
        <p:txBody>
          <a:bodyPr>
            <a:normAutofit/>
          </a:bodyPr>
          <a:lstStyle/>
          <a:p>
            <a:r>
              <a:rPr lang="en-US" sz="2400" dirty="0"/>
              <a:t>At that moment the door was opened by the maid. (S. Maugham, Before the Party)</a:t>
            </a:r>
            <a:r>
              <a:rPr lang="ru-RU" sz="2400" dirty="0"/>
              <a:t> -  </a:t>
            </a:r>
            <a:r>
              <a:rPr lang="en-US" sz="2400" dirty="0" err="1"/>
              <a:t>Дверь</a:t>
            </a:r>
            <a:r>
              <a:rPr lang="en-US" sz="2400" dirty="0"/>
              <a:t> </a:t>
            </a:r>
            <a:r>
              <a:rPr lang="en-US" sz="2400" dirty="0" err="1"/>
              <a:t>отворилась</a:t>
            </a:r>
            <a:r>
              <a:rPr lang="en-US" sz="2400" dirty="0"/>
              <a:t>, и </a:t>
            </a:r>
            <a:r>
              <a:rPr lang="en-US" sz="2400" dirty="0" err="1"/>
              <a:t>заглянула</a:t>
            </a:r>
            <a:r>
              <a:rPr lang="en-US" sz="2400" dirty="0"/>
              <a:t> </a:t>
            </a:r>
            <a:r>
              <a:rPr lang="en-US" sz="2400" dirty="0" err="1"/>
              <a:t>горничная</a:t>
            </a:r>
            <a:r>
              <a:rPr lang="en-US" sz="2400" dirty="0"/>
              <a:t>.</a:t>
            </a:r>
          </a:p>
          <a:p>
            <a:pPr marL="457200" indent="-457200">
              <a:buAutoNum type="arabicParenR"/>
            </a:pPr>
            <a:r>
              <a:rPr lang="ru-RU" sz="2400" dirty="0"/>
              <a:t>простое предложение заменяется сложным; </a:t>
            </a:r>
          </a:p>
          <a:p>
            <a:pPr marL="457200" indent="-457200">
              <a:buAutoNum type="arabicParenR"/>
            </a:pPr>
            <a:r>
              <a:rPr lang="ru-RU" sz="2400" dirty="0"/>
              <a:t>подчинение заменяется сочинением; </a:t>
            </a:r>
          </a:p>
          <a:p>
            <a:pPr marL="457200" indent="-457200">
              <a:buAutoNum type="arabicParenR"/>
            </a:pPr>
            <a:r>
              <a:rPr lang="ru-RU" sz="2400" dirty="0"/>
              <a:t>происходит лексико-грамматическая замена: </a:t>
            </a:r>
            <a:r>
              <a:rPr lang="ru-RU" sz="2400" dirty="0" err="1"/>
              <a:t>was</a:t>
            </a:r>
            <a:r>
              <a:rPr lang="ru-RU" sz="2400" dirty="0"/>
              <a:t> </a:t>
            </a:r>
            <a:r>
              <a:rPr lang="ru-RU" sz="2400" dirty="0" err="1"/>
              <a:t>opened</a:t>
            </a:r>
            <a:r>
              <a:rPr lang="ru-RU" sz="2400" dirty="0"/>
              <a:t> → отворилась; </a:t>
            </a:r>
          </a:p>
          <a:p>
            <a:pPr marL="457200" indent="-457200">
              <a:buAutoNum type="arabicParenR"/>
            </a:pPr>
            <a:r>
              <a:rPr lang="ru-RU" sz="2400" dirty="0"/>
              <a:t>предложное дополнение с </a:t>
            </a:r>
            <a:r>
              <a:rPr lang="ru-RU" sz="2400" dirty="0" err="1"/>
              <a:t>by</a:t>
            </a:r>
            <a:r>
              <a:rPr lang="ru-RU" sz="2400" dirty="0"/>
              <a:t> заменяется подлежащим; </a:t>
            </a:r>
          </a:p>
          <a:p>
            <a:pPr marL="457200" indent="-457200">
              <a:buAutoNum type="arabicParenR"/>
            </a:pPr>
            <a:r>
              <a:rPr lang="ru-RU" sz="2400" dirty="0"/>
              <a:t>добавляется слово заглянула; </a:t>
            </a:r>
          </a:p>
          <a:p>
            <a:pPr marL="457200" indent="-457200">
              <a:buAutoNum type="arabicParenR"/>
            </a:pPr>
            <a:r>
              <a:rPr lang="ru-RU" sz="2400" dirty="0"/>
              <a:t>опускаются слова </a:t>
            </a:r>
            <a:r>
              <a:rPr lang="ru-RU" sz="2400" dirty="0" err="1"/>
              <a:t>at</a:t>
            </a:r>
            <a:r>
              <a:rPr lang="ru-RU" sz="2400" dirty="0"/>
              <a:t> </a:t>
            </a:r>
            <a:r>
              <a:rPr lang="ru-RU" sz="2400" dirty="0" err="1"/>
              <a:t>that</a:t>
            </a:r>
            <a:r>
              <a:rPr lang="ru-RU" sz="2400" dirty="0"/>
              <a:t> </a:t>
            </a:r>
            <a:r>
              <a:rPr lang="ru-RU" sz="2400" dirty="0" err="1"/>
              <a:t>moment</a:t>
            </a:r>
            <a:r>
              <a:rPr lang="ru-RU" sz="2400" dirty="0"/>
              <a:t>.</a:t>
            </a:r>
          </a:p>
        </p:txBody>
      </p:sp>
    </p:spTree>
    <p:extLst>
      <p:ext uri="{BB962C8B-B14F-4D97-AF65-F5344CB8AC3E}">
        <p14:creationId xmlns:p14="http://schemas.microsoft.com/office/powerpoint/2010/main" val="2890111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a:xfrm>
            <a:off x="520700" y="1052736"/>
            <a:ext cx="11263313" cy="5367114"/>
          </a:xfrm>
        </p:spPr>
        <p:txBody>
          <a:bodyPr>
            <a:normAutofit/>
          </a:bodyPr>
          <a:lstStyle/>
          <a:p>
            <a:pPr algn="l"/>
            <a:r>
              <a:rPr lang="ru-RU" sz="2400" b="1" i="0" u="none" strike="noStrike" baseline="0" dirty="0"/>
              <a:t>Замена сложного предложения простым: </a:t>
            </a:r>
          </a:p>
          <a:p>
            <a:pPr algn="l"/>
            <a:r>
              <a:rPr lang="ru-RU" sz="2400" b="0" u="none" strike="noStrike" baseline="0" dirty="0"/>
              <a:t>Цель состоит в том, чтобы открыть инвалидам свободный доступ к культурному наследию. </a:t>
            </a:r>
          </a:p>
          <a:p>
            <a:pPr marL="0" indent="0" algn="l">
              <a:buNone/>
            </a:pPr>
            <a:r>
              <a:rPr lang="ru-RU" sz="2400" b="0" u="none" strike="noStrike" baseline="0" dirty="0" err="1"/>
              <a:t>Objectif</a:t>
            </a:r>
            <a:r>
              <a:rPr lang="ru-RU" sz="2400" b="0" u="none" strike="noStrike" baseline="0" dirty="0"/>
              <a:t>: </a:t>
            </a:r>
            <a:r>
              <a:rPr lang="ru-RU" sz="2400" b="0" u="none" strike="noStrike" baseline="0" dirty="0" err="1"/>
              <a:t>permettre</a:t>
            </a:r>
            <a:r>
              <a:rPr lang="ru-RU" sz="2400" b="0" u="none" strike="noStrike" baseline="0" dirty="0"/>
              <a:t> </a:t>
            </a:r>
            <a:r>
              <a:rPr lang="ru-RU" sz="2400" b="0" u="none" strike="noStrike" baseline="0" dirty="0" err="1"/>
              <a:t>aux</a:t>
            </a:r>
            <a:r>
              <a:rPr lang="ru-RU" sz="2400" b="0" u="none" strike="noStrike" baseline="0" dirty="0"/>
              <a:t> </a:t>
            </a:r>
            <a:r>
              <a:rPr lang="fr-FR" sz="2400" b="0" u="none" strike="noStrike" baseline="0" dirty="0"/>
              <a:t>handicapés d’accéder librement à des lieux culturels publics.</a:t>
            </a:r>
          </a:p>
          <a:p>
            <a:r>
              <a:rPr lang="en-US" sz="2400" dirty="0"/>
              <a:t>...I figured I probably wouldn't see him again till Christmas vacation started. (J. Salinger, The Catcher in the Rye, 1)</a:t>
            </a:r>
          </a:p>
          <a:p>
            <a:pPr marL="0" indent="0">
              <a:buNone/>
            </a:pPr>
            <a:r>
              <a:rPr lang="en-US" sz="2400" dirty="0"/>
              <a:t>...Я </a:t>
            </a:r>
            <a:r>
              <a:rPr lang="en-US" sz="2400" dirty="0" err="1"/>
              <a:t>сообразил</a:t>
            </a:r>
            <a:r>
              <a:rPr lang="en-US" sz="2400" dirty="0"/>
              <a:t>, </a:t>
            </a:r>
            <a:r>
              <a:rPr lang="en-US" sz="2400" dirty="0" err="1"/>
              <a:t>что</a:t>
            </a:r>
            <a:r>
              <a:rPr lang="en-US" sz="2400" dirty="0"/>
              <a:t> </a:t>
            </a:r>
            <a:r>
              <a:rPr lang="en-US" sz="2400" dirty="0" err="1"/>
              <a:t>до</a:t>
            </a:r>
            <a:r>
              <a:rPr lang="en-US" sz="2400" dirty="0"/>
              <a:t> </a:t>
            </a:r>
            <a:r>
              <a:rPr lang="en-US" sz="2400" dirty="0" err="1"/>
              <a:t>начала</a:t>
            </a:r>
            <a:r>
              <a:rPr lang="en-US" sz="2400" dirty="0"/>
              <a:t> </a:t>
            </a:r>
            <a:r>
              <a:rPr lang="en-US" sz="2400" dirty="0" err="1"/>
              <a:t>рождественских</a:t>
            </a:r>
            <a:r>
              <a:rPr lang="en-US" sz="2400" dirty="0"/>
              <a:t> </a:t>
            </a:r>
            <a:r>
              <a:rPr lang="en-US" sz="2400" dirty="0" err="1"/>
              <a:t>каникул</a:t>
            </a:r>
            <a:r>
              <a:rPr lang="en-US" sz="2400" dirty="0"/>
              <a:t> я </a:t>
            </a:r>
            <a:r>
              <a:rPr lang="en-US" sz="2400" dirty="0" err="1"/>
              <a:t>его</a:t>
            </a:r>
            <a:r>
              <a:rPr lang="en-US" sz="2400" dirty="0"/>
              <a:t> </a:t>
            </a:r>
            <a:r>
              <a:rPr lang="en-US" sz="2400" dirty="0" err="1"/>
              <a:t>не</a:t>
            </a:r>
            <a:r>
              <a:rPr lang="en-US" sz="2400" dirty="0"/>
              <a:t> </a:t>
            </a:r>
            <a:r>
              <a:rPr lang="en-US" sz="2400" dirty="0" err="1"/>
              <a:t>увижу</a:t>
            </a:r>
            <a:r>
              <a:rPr lang="en-US" sz="2400" dirty="0"/>
              <a:t>.</a:t>
            </a:r>
          </a:p>
          <a:p>
            <a:r>
              <a:rPr lang="en-US" sz="2400" dirty="0"/>
              <a:t>It was </a:t>
            </a:r>
            <a:r>
              <a:rPr lang="en-US" sz="2400" dirty="0" err="1"/>
              <a:t>preity</a:t>
            </a:r>
            <a:r>
              <a:rPr lang="en-US" sz="2400" dirty="0"/>
              <a:t> nice to get back to my room, after I left old Spencer... (ib., 3)</a:t>
            </a:r>
          </a:p>
          <a:p>
            <a:pPr marL="0" indent="0">
              <a:buNone/>
            </a:pPr>
            <a:r>
              <a:rPr lang="en-US" sz="2400" dirty="0" err="1"/>
              <a:t>Приятно</a:t>
            </a:r>
            <a:r>
              <a:rPr lang="en-US" sz="2400" dirty="0"/>
              <a:t> </a:t>
            </a:r>
            <a:r>
              <a:rPr lang="en-US" sz="2400" dirty="0" err="1"/>
              <a:t>было</a:t>
            </a:r>
            <a:r>
              <a:rPr lang="en-US" sz="2400" dirty="0"/>
              <a:t> </a:t>
            </a:r>
            <a:r>
              <a:rPr lang="en-US" sz="2400" dirty="0" err="1"/>
              <a:t>от</a:t>
            </a:r>
            <a:r>
              <a:rPr lang="en-US" sz="2400" dirty="0"/>
              <a:t> </a:t>
            </a:r>
            <a:r>
              <a:rPr lang="en-US" sz="2400" dirty="0" err="1"/>
              <a:t>старика</a:t>
            </a:r>
            <a:r>
              <a:rPr lang="en-US" sz="2400" dirty="0"/>
              <a:t> </a:t>
            </a:r>
            <a:r>
              <a:rPr lang="en-US" sz="2400" dirty="0" err="1"/>
              <a:t>Спенсера</a:t>
            </a:r>
            <a:r>
              <a:rPr lang="en-US" sz="2400" dirty="0"/>
              <a:t> </a:t>
            </a:r>
            <a:r>
              <a:rPr lang="en-US" sz="2400" dirty="0" err="1"/>
              <a:t>попасть</a:t>
            </a:r>
            <a:r>
              <a:rPr lang="en-US" sz="2400" dirty="0"/>
              <a:t> к </a:t>
            </a:r>
            <a:r>
              <a:rPr lang="en-US" sz="2400" dirty="0" err="1"/>
              <a:t>себе</a:t>
            </a:r>
            <a:r>
              <a:rPr lang="en-US" sz="2400" dirty="0"/>
              <a:t> в </a:t>
            </a:r>
            <a:r>
              <a:rPr lang="en-US" sz="2400" dirty="0" err="1"/>
              <a:t>комнату</a:t>
            </a:r>
            <a:r>
              <a:rPr lang="en-US" sz="2400" dirty="0"/>
              <a:t>...</a:t>
            </a:r>
          </a:p>
          <a:p>
            <a:endParaRPr lang="ru-RU" sz="2400" dirty="0"/>
          </a:p>
        </p:txBody>
      </p:sp>
    </p:spTree>
    <p:extLst>
      <p:ext uri="{BB962C8B-B14F-4D97-AF65-F5344CB8AC3E}">
        <p14:creationId xmlns:p14="http://schemas.microsoft.com/office/powerpoint/2010/main" val="4065815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a:xfrm>
            <a:off x="520700" y="980728"/>
            <a:ext cx="11263313" cy="5439122"/>
          </a:xfrm>
        </p:spPr>
        <p:txBody>
          <a:bodyPr>
            <a:normAutofit/>
          </a:bodyPr>
          <a:lstStyle/>
          <a:p>
            <a:r>
              <a:rPr lang="en-US" sz="2400" dirty="0"/>
              <a:t>Even though it was so late, old Ernie's was jam-packed, (ib., 12).</a:t>
            </a:r>
          </a:p>
          <a:p>
            <a:r>
              <a:rPr lang="en-US" sz="2400" dirty="0"/>
              <a:t>It was so dark I couldn't see her. (ib., 23)</a:t>
            </a:r>
          </a:p>
          <a:p>
            <a:endParaRPr lang="ru-RU" sz="2400" dirty="0"/>
          </a:p>
        </p:txBody>
      </p:sp>
    </p:spTree>
    <p:extLst>
      <p:ext uri="{BB962C8B-B14F-4D97-AF65-F5344CB8AC3E}">
        <p14:creationId xmlns:p14="http://schemas.microsoft.com/office/powerpoint/2010/main" val="1656610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a:xfrm>
            <a:off x="520700" y="908720"/>
            <a:ext cx="11263313" cy="5511130"/>
          </a:xfrm>
        </p:spPr>
        <p:txBody>
          <a:bodyPr>
            <a:normAutofit/>
          </a:bodyPr>
          <a:lstStyle/>
          <a:p>
            <a:pPr algn="l"/>
            <a:r>
              <a:rPr lang="ru-RU" sz="2400" b="0" i="0" u="none" strike="noStrike" baseline="0" dirty="0"/>
              <a:t>Замена сложносочиненного предложения сложноподчиненным:</a:t>
            </a:r>
          </a:p>
          <a:p>
            <a:pPr algn="l"/>
            <a:endParaRPr lang="ru-RU" sz="2400" dirty="0"/>
          </a:p>
          <a:p>
            <a:r>
              <a:rPr lang="en-US" sz="2400" dirty="0"/>
              <a:t>We had strolled to the front yard </a:t>
            </a:r>
            <a:r>
              <a:rPr lang="en-US" sz="2400" b="1" dirty="0"/>
              <a:t>where</a:t>
            </a:r>
            <a:r>
              <a:rPr lang="en-US" sz="2400" dirty="0"/>
              <a:t> Dill stood looking down the street at the dreary face of the </a:t>
            </a:r>
            <a:r>
              <a:rPr lang="en-US" sz="2400" dirty="0" err="1"/>
              <a:t>Radlcy</a:t>
            </a:r>
            <a:r>
              <a:rPr lang="en-US" sz="2400" dirty="0"/>
              <a:t> Place. (H. Lee, To Kill a Mockingbird, 4)</a:t>
            </a:r>
          </a:p>
          <a:p>
            <a:pPr marL="0" indent="0">
              <a:buNone/>
            </a:pPr>
            <a:r>
              <a:rPr lang="ru-RU" sz="2400" dirty="0"/>
              <a:t>Мы поплелись в палисадник, </a:t>
            </a:r>
            <a:r>
              <a:rPr lang="ru-RU" sz="2400" dirty="0" err="1"/>
              <a:t>Дилл</a:t>
            </a:r>
            <a:r>
              <a:rPr lang="ru-RU" sz="2400" dirty="0"/>
              <a:t> выглянул на улицу и уставился на мрачный дом </a:t>
            </a:r>
            <a:r>
              <a:rPr lang="ru-RU" sz="2400" dirty="0" err="1"/>
              <a:t>Рэдли</a:t>
            </a:r>
            <a:r>
              <a:rPr lang="ru-RU" sz="2400" dirty="0"/>
              <a:t>.</a:t>
            </a:r>
          </a:p>
          <a:p>
            <a:r>
              <a:rPr lang="en-US" sz="2400" dirty="0"/>
              <a:t>I didn't sleep too long, </a:t>
            </a:r>
            <a:r>
              <a:rPr lang="en-US" sz="2400" b="1" dirty="0"/>
              <a:t>because</a:t>
            </a:r>
            <a:r>
              <a:rPr lang="en-US" sz="2400" dirty="0"/>
              <a:t> I think it was only around ten o'clock when I woke up. I felt pretty hungry</a:t>
            </a:r>
            <a:r>
              <a:rPr lang="ru-RU" sz="2400" dirty="0"/>
              <a:t> </a:t>
            </a:r>
            <a:r>
              <a:rPr lang="en-US" sz="2400" dirty="0"/>
              <a:t>as soon as I had a cigarette. (J. Salinger, The Catcher in the Rye, 15)</a:t>
            </a:r>
          </a:p>
          <a:p>
            <a:pPr marL="0" indent="0">
              <a:buNone/>
            </a:pPr>
            <a:r>
              <a:rPr lang="ru-RU" sz="2400" dirty="0"/>
              <a:t>Спал я недолго, кажется, было часов десять, когда я проснулся. Выкурил сигарету и сразу почувствовал, как я проголодался.</a:t>
            </a:r>
          </a:p>
          <a:p>
            <a:endParaRPr lang="ru-RU" sz="2400" dirty="0"/>
          </a:p>
        </p:txBody>
      </p:sp>
    </p:spTree>
    <p:extLst>
      <p:ext uri="{BB962C8B-B14F-4D97-AF65-F5344CB8AC3E}">
        <p14:creationId xmlns:p14="http://schemas.microsoft.com/office/powerpoint/2010/main" val="291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05D10D-465C-1FE1-2829-D360091FE9A5}"/>
              </a:ext>
            </a:extLst>
          </p:cNvPr>
          <p:cNvSpPr>
            <a:spLocks noGrp="1"/>
          </p:cNvSpPr>
          <p:nvPr>
            <p:ph type="title"/>
          </p:nvPr>
        </p:nvSpPr>
        <p:spPr>
          <a:xfrm>
            <a:off x="521208" y="620688"/>
            <a:ext cx="11155680" cy="1008112"/>
          </a:xfrm>
        </p:spPr>
        <p:txBody>
          <a:bodyPr>
            <a:noAutofit/>
          </a:bodyPr>
          <a:lstStyle/>
          <a:p>
            <a:r>
              <a:rPr lang="ru-RU" sz="2800" dirty="0"/>
              <a:t>Дословный перевод (нулевая трансформация / синтаксическое уподобление)</a:t>
            </a:r>
          </a:p>
        </p:txBody>
      </p:sp>
      <p:sp>
        <p:nvSpPr>
          <p:cNvPr id="3" name="Текст 2">
            <a:extLst>
              <a:ext uri="{FF2B5EF4-FFF2-40B4-BE49-F238E27FC236}">
                <a16:creationId xmlns:a16="http://schemas.microsoft.com/office/drawing/2014/main" id="{978E36E0-5F19-D3BB-E995-3AFDABA9DC7D}"/>
              </a:ext>
            </a:extLst>
          </p:cNvPr>
          <p:cNvSpPr>
            <a:spLocks noGrp="1"/>
          </p:cNvSpPr>
          <p:nvPr>
            <p:ph type="body" sz="quarter" idx="13"/>
          </p:nvPr>
        </p:nvSpPr>
        <p:spPr>
          <a:xfrm>
            <a:off x="520700" y="1916832"/>
            <a:ext cx="11263313" cy="4503018"/>
          </a:xfrm>
        </p:spPr>
        <p:txBody>
          <a:bodyPr>
            <a:normAutofit fontScale="92500" lnSpcReduction="20000"/>
          </a:bodyPr>
          <a:lstStyle/>
          <a:p>
            <a:r>
              <a:rPr lang="ru-RU" sz="2400" dirty="0" err="1"/>
              <a:t>Je</a:t>
            </a:r>
            <a:r>
              <a:rPr lang="ru-RU" sz="2400" dirty="0"/>
              <a:t> </a:t>
            </a:r>
            <a:r>
              <a:rPr lang="ru-RU" sz="2400" dirty="0" err="1"/>
              <a:t>l’ai</a:t>
            </a:r>
            <a:r>
              <a:rPr lang="ru-RU" sz="2400" dirty="0"/>
              <a:t> </a:t>
            </a:r>
            <a:r>
              <a:rPr lang="ru-RU" sz="2400" dirty="0" err="1"/>
              <a:t>vu</a:t>
            </a:r>
            <a:r>
              <a:rPr lang="ru-RU" sz="2400" dirty="0"/>
              <a:t> </a:t>
            </a:r>
            <a:r>
              <a:rPr lang="ru-RU" sz="2400" dirty="0" err="1"/>
              <a:t>hier</a:t>
            </a:r>
            <a:r>
              <a:rPr lang="ru-RU" sz="2400" dirty="0"/>
              <a:t>. – Я его видел вчера.</a:t>
            </a:r>
          </a:p>
          <a:p>
            <a:r>
              <a:rPr lang="ru-RU" sz="2400" dirty="0" err="1"/>
              <a:t>He</a:t>
            </a:r>
            <a:r>
              <a:rPr lang="ru-RU" sz="2400" dirty="0"/>
              <a:t> </a:t>
            </a:r>
            <a:r>
              <a:rPr lang="ru-RU" sz="2400" dirty="0" err="1"/>
              <a:t>was</a:t>
            </a:r>
            <a:r>
              <a:rPr lang="ru-RU" sz="2400" dirty="0"/>
              <a:t> </a:t>
            </a:r>
            <a:r>
              <a:rPr lang="ru-RU" sz="2400" dirty="0" err="1"/>
              <a:t>in</a:t>
            </a:r>
            <a:r>
              <a:rPr lang="ru-RU" sz="2400" dirty="0"/>
              <a:t> London </a:t>
            </a:r>
            <a:r>
              <a:rPr lang="ru-RU" sz="2400" dirty="0" err="1"/>
              <a:t>two</a:t>
            </a:r>
            <a:r>
              <a:rPr lang="ru-RU" sz="2400" dirty="0"/>
              <a:t> </a:t>
            </a:r>
            <a:r>
              <a:rPr lang="ru-RU" sz="2400" dirty="0" err="1"/>
              <a:t>years</a:t>
            </a:r>
            <a:r>
              <a:rPr lang="ru-RU" sz="2400" dirty="0"/>
              <a:t> </a:t>
            </a:r>
            <a:r>
              <a:rPr lang="ru-RU" sz="2400" dirty="0" err="1"/>
              <a:t>ago</a:t>
            </a:r>
            <a:r>
              <a:rPr lang="ru-RU" sz="2400" dirty="0"/>
              <a:t>. – Он был в Лондоне два года назад.</a:t>
            </a:r>
          </a:p>
          <a:p>
            <a:r>
              <a:rPr lang="ru-RU" sz="2400" dirty="0"/>
              <a:t>It </a:t>
            </a:r>
            <a:r>
              <a:rPr lang="ru-RU" sz="2400" dirty="0" err="1"/>
              <a:t>was</a:t>
            </a:r>
            <a:r>
              <a:rPr lang="ru-RU" sz="2400" dirty="0"/>
              <a:t> </a:t>
            </a:r>
            <a:r>
              <a:rPr lang="ru-RU" sz="2400" dirty="0" err="1"/>
              <a:t>his</a:t>
            </a:r>
            <a:r>
              <a:rPr lang="ru-RU" sz="2400" dirty="0"/>
              <a:t> </a:t>
            </a:r>
            <a:r>
              <a:rPr lang="ru-RU" sz="2400" dirty="0" err="1"/>
              <a:t>habit</a:t>
            </a:r>
            <a:r>
              <a:rPr lang="ru-RU" sz="2400" dirty="0"/>
              <a:t> </a:t>
            </a:r>
            <a:r>
              <a:rPr lang="ru-RU" sz="2400" dirty="0" err="1"/>
              <a:t>to</a:t>
            </a:r>
            <a:r>
              <a:rPr lang="ru-RU" sz="2400" dirty="0"/>
              <a:t> </a:t>
            </a:r>
            <a:r>
              <a:rPr lang="ru-RU" sz="2400" dirty="0" err="1"/>
              <a:t>call</a:t>
            </a:r>
            <a:r>
              <a:rPr lang="ru-RU" sz="2400" dirty="0"/>
              <a:t> </a:t>
            </a:r>
            <a:r>
              <a:rPr lang="ru-RU" sz="2400" dirty="0" err="1"/>
              <a:t>her</a:t>
            </a:r>
            <a:r>
              <a:rPr lang="ru-RU" sz="2400" dirty="0"/>
              <a:t> </a:t>
            </a:r>
            <a:r>
              <a:rPr lang="ru-RU" sz="2400" dirty="0" err="1"/>
              <a:t>as</a:t>
            </a:r>
            <a:r>
              <a:rPr lang="ru-RU" sz="2400" dirty="0"/>
              <a:t> </a:t>
            </a:r>
            <a:r>
              <a:rPr lang="ru-RU" sz="2400" dirty="0" err="1"/>
              <a:t>soon</a:t>
            </a:r>
            <a:r>
              <a:rPr lang="ru-RU" sz="2400" dirty="0"/>
              <a:t> </a:t>
            </a:r>
            <a:r>
              <a:rPr lang="ru-RU" sz="2400" dirty="0" err="1"/>
              <a:t>as</a:t>
            </a:r>
            <a:r>
              <a:rPr lang="ru-RU" sz="2400" dirty="0"/>
              <a:t> </a:t>
            </a:r>
            <a:r>
              <a:rPr lang="ru-RU" sz="2400" dirty="0" err="1"/>
              <a:t>he</a:t>
            </a:r>
            <a:r>
              <a:rPr lang="ru-RU" sz="2400" dirty="0"/>
              <a:t> </a:t>
            </a:r>
            <a:r>
              <a:rPr lang="ru-RU" sz="2400" dirty="0" err="1"/>
              <a:t>got</a:t>
            </a:r>
            <a:r>
              <a:rPr lang="ru-RU" sz="2400" dirty="0"/>
              <a:t> </a:t>
            </a:r>
            <a:r>
              <a:rPr lang="ru-RU" sz="2400" dirty="0" err="1"/>
              <a:t>up</a:t>
            </a:r>
            <a:r>
              <a:rPr lang="ru-RU" sz="2400" dirty="0"/>
              <a:t>. – Это было его привычкой звонить ей сразу же, как он проснется.</a:t>
            </a:r>
          </a:p>
          <a:p>
            <a:r>
              <a:rPr lang="ru-RU" sz="2400" dirty="0" err="1"/>
              <a:t>Would</a:t>
            </a:r>
            <a:r>
              <a:rPr lang="ru-RU" sz="2400" dirty="0"/>
              <a:t> </a:t>
            </a:r>
            <a:r>
              <a:rPr lang="ru-RU" sz="2400" dirty="0" err="1"/>
              <a:t>you</a:t>
            </a:r>
            <a:r>
              <a:rPr lang="ru-RU" sz="2400" dirty="0"/>
              <a:t> </a:t>
            </a:r>
            <a:r>
              <a:rPr lang="ru-RU" sz="2400" dirty="0" err="1"/>
              <a:t>mind</a:t>
            </a:r>
            <a:r>
              <a:rPr lang="ru-RU" sz="2400" dirty="0"/>
              <a:t> </a:t>
            </a:r>
            <a:r>
              <a:rPr lang="ru-RU" sz="2400" dirty="0" err="1"/>
              <a:t>letting</a:t>
            </a:r>
            <a:r>
              <a:rPr lang="ru-RU" sz="2400" dirty="0"/>
              <a:t> </a:t>
            </a:r>
            <a:r>
              <a:rPr lang="ru-RU" sz="2400" dirty="0" err="1"/>
              <a:t>the</a:t>
            </a:r>
            <a:r>
              <a:rPr lang="ru-RU" sz="2400" dirty="0"/>
              <a:t> </a:t>
            </a:r>
            <a:r>
              <a:rPr lang="ru-RU" sz="2400" dirty="0" err="1"/>
              <a:t>cat</a:t>
            </a:r>
            <a:r>
              <a:rPr lang="ru-RU" sz="2400" dirty="0"/>
              <a:t> </a:t>
            </a:r>
            <a:r>
              <a:rPr lang="ru-RU" sz="2400" dirty="0" err="1"/>
              <a:t>out</a:t>
            </a:r>
            <a:r>
              <a:rPr lang="ru-RU" sz="2400" dirty="0"/>
              <a:t>? – Ты бы не возражал выпустить кота на улицу?</a:t>
            </a:r>
          </a:p>
          <a:p>
            <a:endParaRPr lang="ru-RU" sz="2400" dirty="0"/>
          </a:p>
          <a:p>
            <a:pPr marL="0" indent="0">
              <a:buNone/>
            </a:pPr>
            <a:r>
              <a:rPr lang="ru-RU" sz="2400" dirty="0"/>
              <a:t>Когда это уместно с точки зрения всех экстралингвистических и стилистических особенностей высказывания.</a:t>
            </a:r>
          </a:p>
          <a:p>
            <a:pPr marL="0" indent="0">
              <a:buNone/>
            </a:pPr>
            <a:r>
              <a:rPr lang="ru-RU" sz="2400" dirty="0"/>
              <a:t>Надо чётко отличать этот приём от буквализма, который тоже передаёт оригинал «слово в слово», но при этом искажает его смысл, нарушает узус или нормы языка перевода.</a:t>
            </a:r>
          </a:p>
        </p:txBody>
      </p:sp>
    </p:spTree>
    <p:extLst>
      <p:ext uri="{BB962C8B-B14F-4D97-AF65-F5344CB8AC3E}">
        <p14:creationId xmlns:p14="http://schemas.microsoft.com/office/powerpoint/2010/main" val="78286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1A5F2D-C79E-B4D0-B525-B1459F6AF0CF}"/>
              </a:ext>
            </a:extLst>
          </p:cNvPr>
          <p:cNvSpPr>
            <a:spLocks noGrp="1"/>
          </p:cNvSpPr>
          <p:nvPr>
            <p:ph type="title"/>
          </p:nvPr>
        </p:nvSpPr>
        <p:spPr/>
        <p:txBody>
          <a:bodyPr>
            <a:noAutofit/>
          </a:bodyPr>
          <a:lstStyle/>
          <a:p>
            <a:r>
              <a:rPr lang="ru-RU" sz="2400" dirty="0"/>
              <a:t>Сравните перевод и оригинал предложений. Какие грамматические трансформации использованы при переводе? Предложите свои варианты перевода отдельных фрагментов.</a:t>
            </a:r>
          </a:p>
        </p:txBody>
      </p:sp>
      <p:sp>
        <p:nvSpPr>
          <p:cNvPr id="3" name="Текст 2">
            <a:extLst>
              <a:ext uri="{FF2B5EF4-FFF2-40B4-BE49-F238E27FC236}">
                <a16:creationId xmlns:a16="http://schemas.microsoft.com/office/drawing/2014/main" id="{3D18B734-09E9-A165-CC14-3E10C6796871}"/>
              </a:ext>
            </a:extLst>
          </p:cNvPr>
          <p:cNvSpPr>
            <a:spLocks noGrp="1"/>
          </p:cNvSpPr>
          <p:nvPr>
            <p:ph type="body" sz="quarter" idx="13"/>
          </p:nvPr>
        </p:nvSpPr>
        <p:spPr>
          <a:xfrm>
            <a:off x="520700" y="1916832"/>
            <a:ext cx="11263313" cy="4503018"/>
          </a:xfrm>
        </p:spPr>
        <p:txBody>
          <a:bodyPr>
            <a:normAutofit/>
          </a:bodyPr>
          <a:lstStyle/>
          <a:p>
            <a:r>
              <a:rPr lang="en-US" sz="2400" dirty="0"/>
              <a:t>1. There is a dark cloud hanging over our country. – </a:t>
            </a:r>
            <a:r>
              <a:rPr lang="ru-RU" sz="2400" dirty="0"/>
              <a:t>Черное облако нависло</a:t>
            </a:r>
          </a:p>
          <a:p>
            <a:pPr marL="0" indent="0">
              <a:buNone/>
            </a:pPr>
            <a:r>
              <a:rPr lang="ru-RU" sz="2400" dirty="0"/>
              <a:t>над нашей страной.</a:t>
            </a:r>
          </a:p>
          <a:p>
            <a:r>
              <a:rPr lang="ru-RU" sz="2400" dirty="0"/>
              <a:t>2. </a:t>
            </a:r>
            <a:r>
              <a:rPr lang="en-US" sz="2400" dirty="0"/>
              <a:t>Dior’s look was based on the beauty of a flower. – </a:t>
            </a:r>
            <a:r>
              <a:rPr lang="ru-RU" sz="2400" dirty="0"/>
              <a:t>Образ, созданный</a:t>
            </a:r>
          </a:p>
          <a:p>
            <a:pPr marL="0" indent="0">
              <a:buNone/>
            </a:pPr>
            <a:r>
              <a:rPr lang="ru-RU" sz="2400" dirty="0"/>
              <a:t>Диором, основан на красоте цветка.</a:t>
            </a:r>
          </a:p>
          <a:p>
            <a:r>
              <a:rPr lang="ru-RU" sz="2400" dirty="0"/>
              <a:t>3. </a:t>
            </a:r>
            <a:r>
              <a:rPr lang="en-US" sz="2400" dirty="0"/>
              <a:t>Now he is having the time of his life. – </a:t>
            </a:r>
            <a:r>
              <a:rPr lang="ru-RU" sz="2400" dirty="0"/>
              <a:t>Он очень счастлив сейчас.</a:t>
            </a:r>
          </a:p>
          <a:p>
            <a:r>
              <a:rPr lang="ru-RU" sz="2400" dirty="0"/>
              <a:t>4. </a:t>
            </a:r>
            <a:r>
              <a:rPr lang="en-US" sz="2400" dirty="0"/>
              <a:t>I would like to thank each and every of you for the support. – </a:t>
            </a:r>
            <a:r>
              <a:rPr lang="ru-RU" sz="2400" dirty="0"/>
              <a:t>Хочу</a:t>
            </a:r>
          </a:p>
          <a:p>
            <a:pPr marL="0" indent="0">
              <a:buNone/>
            </a:pPr>
            <a:r>
              <a:rPr lang="ru-RU" sz="2400" dirty="0"/>
              <a:t>поблагодарить каждого из вас за помощь.</a:t>
            </a:r>
          </a:p>
          <a:p>
            <a:r>
              <a:rPr lang="ru-RU" sz="2400" dirty="0"/>
              <a:t>5. </a:t>
            </a:r>
            <a:r>
              <a:rPr lang="en-US" sz="2400" dirty="0"/>
              <a:t>Look who is talking! – </a:t>
            </a:r>
            <a:r>
              <a:rPr lang="ru-RU" sz="2400" dirty="0"/>
              <a:t>Уж кто бы говорил!</a:t>
            </a:r>
          </a:p>
        </p:txBody>
      </p:sp>
    </p:spTree>
    <p:extLst>
      <p:ext uri="{BB962C8B-B14F-4D97-AF65-F5344CB8AC3E}">
        <p14:creationId xmlns:p14="http://schemas.microsoft.com/office/powerpoint/2010/main" val="816057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1A5F2D-C79E-B4D0-B525-B1459F6AF0CF}"/>
              </a:ext>
            </a:extLst>
          </p:cNvPr>
          <p:cNvSpPr>
            <a:spLocks noGrp="1"/>
          </p:cNvSpPr>
          <p:nvPr>
            <p:ph type="title"/>
          </p:nvPr>
        </p:nvSpPr>
        <p:spPr/>
        <p:txBody>
          <a:bodyPr>
            <a:noAutofit/>
          </a:bodyPr>
          <a:lstStyle/>
          <a:p>
            <a:r>
              <a:rPr lang="ru-RU" sz="2400" dirty="0"/>
              <a:t>Сравните перевод и оригинал предложений. Какие грамматические трансформации использованы при переводе? Предложите свои варианты перевода отдельных фрагментов.</a:t>
            </a:r>
          </a:p>
        </p:txBody>
      </p:sp>
      <p:sp>
        <p:nvSpPr>
          <p:cNvPr id="3" name="Текст 2">
            <a:extLst>
              <a:ext uri="{FF2B5EF4-FFF2-40B4-BE49-F238E27FC236}">
                <a16:creationId xmlns:a16="http://schemas.microsoft.com/office/drawing/2014/main" id="{3D18B734-09E9-A165-CC14-3E10C6796871}"/>
              </a:ext>
            </a:extLst>
          </p:cNvPr>
          <p:cNvSpPr>
            <a:spLocks noGrp="1"/>
          </p:cNvSpPr>
          <p:nvPr>
            <p:ph type="body" sz="quarter" idx="13"/>
          </p:nvPr>
        </p:nvSpPr>
        <p:spPr>
          <a:xfrm>
            <a:off x="520700" y="2204864"/>
            <a:ext cx="11263313" cy="4214986"/>
          </a:xfrm>
        </p:spPr>
        <p:txBody>
          <a:bodyPr>
            <a:normAutofit/>
          </a:bodyPr>
          <a:lstStyle/>
          <a:p>
            <a:r>
              <a:rPr lang="ru-RU" sz="2400" dirty="0"/>
              <a:t>6. </a:t>
            </a:r>
            <a:r>
              <a:rPr lang="en-US" sz="2400" dirty="0"/>
              <a:t>Jack pot! – </a:t>
            </a:r>
            <a:r>
              <a:rPr lang="ru-RU" sz="2400" dirty="0"/>
              <a:t>Это то, что я ищу!</a:t>
            </a:r>
          </a:p>
          <a:p>
            <a:r>
              <a:rPr lang="ru-RU" sz="2400" dirty="0"/>
              <a:t>7. </a:t>
            </a:r>
            <a:r>
              <a:rPr lang="en-US" sz="2400" dirty="0"/>
              <a:t>Who cares. – </a:t>
            </a:r>
            <a:r>
              <a:rPr lang="ru-RU" sz="2400" dirty="0"/>
              <a:t>Кого это волнует.</a:t>
            </a:r>
          </a:p>
          <a:p>
            <a:r>
              <a:rPr lang="ru-RU" sz="2400" dirty="0"/>
              <a:t>8. </a:t>
            </a:r>
            <a:r>
              <a:rPr lang="en-US" sz="2400" dirty="0"/>
              <a:t>May I speak to Michael, please? – </a:t>
            </a:r>
            <a:r>
              <a:rPr lang="ru-RU" sz="2400" dirty="0"/>
              <a:t>Позовите, пожалуйста, Михаила.</a:t>
            </a:r>
          </a:p>
          <a:p>
            <a:r>
              <a:rPr lang="ru-RU" sz="2400" dirty="0"/>
              <a:t>9. </a:t>
            </a:r>
            <a:r>
              <a:rPr lang="en-US" sz="2400" dirty="0"/>
              <a:t>Life expectancy has 12 % increased in the recent years. – </a:t>
            </a:r>
            <a:r>
              <a:rPr lang="ru-RU" sz="2400" dirty="0"/>
              <a:t>В последние</a:t>
            </a:r>
          </a:p>
          <a:p>
            <a:pPr marL="0" indent="0">
              <a:buNone/>
            </a:pPr>
            <a:r>
              <a:rPr lang="ru-RU" sz="2400" dirty="0"/>
              <a:t>годы на 12 % увеличилась продолжительность жизни.</a:t>
            </a:r>
          </a:p>
          <a:p>
            <a:r>
              <a:rPr lang="ru-RU" sz="2400" dirty="0"/>
              <a:t>10. </a:t>
            </a:r>
            <a:r>
              <a:rPr lang="en-US" sz="2400" dirty="0"/>
              <a:t>The bus seats 30. – </a:t>
            </a:r>
            <a:r>
              <a:rPr lang="ru-RU" sz="2400" dirty="0"/>
              <a:t>В автобусе 30 сидячих мест.</a:t>
            </a:r>
          </a:p>
        </p:txBody>
      </p:sp>
    </p:spTree>
    <p:extLst>
      <p:ext uri="{BB962C8B-B14F-4D97-AF65-F5344CB8AC3E}">
        <p14:creationId xmlns:p14="http://schemas.microsoft.com/office/powerpoint/2010/main" val="87319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8EDAE4-497A-C14B-35F6-B530B2044ACA}"/>
              </a:ext>
            </a:extLst>
          </p:cNvPr>
          <p:cNvSpPr>
            <a:spLocks noGrp="1"/>
          </p:cNvSpPr>
          <p:nvPr>
            <p:ph type="title"/>
          </p:nvPr>
        </p:nvSpPr>
        <p:spPr/>
        <p:txBody>
          <a:bodyPr>
            <a:noAutofit/>
          </a:bodyPr>
          <a:lstStyle/>
          <a:p>
            <a:r>
              <a:rPr lang="ru-RU" sz="2800" dirty="0"/>
              <a:t>Переведите следующий текст, используя приемы грамматических трансформаций</a:t>
            </a:r>
          </a:p>
        </p:txBody>
      </p:sp>
      <p:sp>
        <p:nvSpPr>
          <p:cNvPr id="3" name="Текст 2">
            <a:extLst>
              <a:ext uri="{FF2B5EF4-FFF2-40B4-BE49-F238E27FC236}">
                <a16:creationId xmlns:a16="http://schemas.microsoft.com/office/drawing/2014/main" id="{CBD69A0D-1426-F8E1-83DF-67EA8F930F22}"/>
              </a:ext>
            </a:extLst>
          </p:cNvPr>
          <p:cNvSpPr>
            <a:spLocks noGrp="1"/>
          </p:cNvSpPr>
          <p:nvPr>
            <p:ph type="body" sz="quarter" idx="13"/>
          </p:nvPr>
        </p:nvSpPr>
        <p:spPr>
          <a:xfrm>
            <a:off x="520700" y="1628800"/>
            <a:ext cx="11263313" cy="4791050"/>
          </a:xfrm>
        </p:spPr>
        <p:txBody>
          <a:bodyPr>
            <a:normAutofit fontScale="92500"/>
          </a:bodyPr>
          <a:lstStyle/>
          <a:p>
            <a:pPr marL="0" indent="0">
              <a:buNone/>
            </a:pPr>
            <a:r>
              <a:rPr lang="en-US" sz="2400" dirty="0"/>
              <a:t>James Aldridge, Australian, was in the early twenties when he went through</a:t>
            </a:r>
            <a:r>
              <a:rPr lang="ru-RU" sz="2400" dirty="0"/>
              <a:t> </a:t>
            </a:r>
            <a:r>
              <a:rPr lang="en-US" sz="2400" dirty="0"/>
              <a:t>the Greek and Cretan campaigns as a war correspondent. His first novels stand</a:t>
            </a:r>
            <a:r>
              <a:rPr lang="ru-RU" sz="2400" dirty="0"/>
              <a:t> </a:t>
            </a:r>
            <a:r>
              <a:rPr lang="en-US" sz="2400" dirty="0"/>
              <a:t>out from about all other novels written in English during the war for their political</a:t>
            </a:r>
            <a:r>
              <a:rPr lang="ru-RU" sz="2400" dirty="0"/>
              <a:t> </a:t>
            </a:r>
            <a:r>
              <a:rPr lang="en-US" sz="2400" dirty="0"/>
              <a:t>insight and veracity; and he was already grappling with his characteristic</a:t>
            </a:r>
            <a:r>
              <a:rPr lang="ru-RU" sz="2400" dirty="0"/>
              <a:t> </a:t>
            </a:r>
            <a:r>
              <a:rPr lang="en-US" sz="2400" dirty="0"/>
              <a:t>theme, the slow but steady awakening of a decent non-political chap to the realities</a:t>
            </a:r>
            <a:r>
              <a:rPr lang="ru-RU" sz="2400" dirty="0"/>
              <a:t> </a:t>
            </a:r>
            <a:r>
              <a:rPr lang="en-US" sz="2400" dirty="0"/>
              <a:t>of the conflicts into which he is willy-nilly</a:t>
            </a:r>
            <a:r>
              <a:rPr lang="ru-RU" sz="2400" dirty="0"/>
              <a:t> </a:t>
            </a:r>
            <a:r>
              <a:rPr lang="en-US" sz="2400" dirty="0"/>
              <a:t>drawn. What gives his works</a:t>
            </a:r>
            <a:r>
              <a:rPr lang="ru-RU" sz="2400" dirty="0"/>
              <a:t> </a:t>
            </a:r>
            <a:r>
              <a:rPr lang="en-US" sz="2400" dirty="0"/>
              <a:t>their fresh and convincing force is a sort of a dogged and meticulous honesty in</a:t>
            </a:r>
            <a:r>
              <a:rPr lang="ru-RU" sz="2400" dirty="0"/>
              <a:t> </a:t>
            </a:r>
            <a:r>
              <a:rPr lang="en-US" sz="2400" dirty="0"/>
              <a:t>Aldridge himself, who keeps a cool head and refuses to be stampeded into hasty</a:t>
            </a:r>
            <a:r>
              <a:rPr lang="ru-RU" sz="2400" dirty="0"/>
              <a:t> </a:t>
            </a:r>
            <a:r>
              <a:rPr lang="en-US" sz="2400" dirty="0"/>
              <a:t>judgments, who probes the situation in all directions till he is sure that he really</a:t>
            </a:r>
            <a:r>
              <a:rPr lang="ru-RU" sz="2400" dirty="0"/>
              <a:t> </a:t>
            </a:r>
            <a:r>
              <a:rPr lang="en-US" sz="2400" dirty="0"/>
              <a:t>has his bearings, and who generalizes only as far as he feels that his explanations</a:t>
            </a:r>
            <a:r>
              <a:rPr lang="ru-RU" sz="2400" dirty="0"/>
              <a:t> </a:t>
            </a:r>
            <a:r>
              <a:rPr lang="en-US" sz="2400" dirty="0"/>
              <a:t>of the situation warrant. But this element of cautious precision has nothing</a:t>
            </a:r>
            <a:r>
              <a:rPr lang="ru-RU" sz="2400" dirty="0"/>
              <a:t> </a:t>
            </a:r>
            <a:r>
              <a:rPr lang="en-US" sz="2400" dirty="0"/>
              <a:t>of evasiveness about it; there is no fear of drawing necessary conclusions, only</a:t>
            </a:r>
            <a:r>
              <a:rPr lang="ru-RU" sz="2400" dirty="0"/>
              <a:t> </a:t>
            </a:r>
            <a:r>
              <a:rPr lang="en-US" sz="2400" dirty="0"/>
              <a:t>an insistence on proving that they are necessary.</a:t>
            </a:r>
            <a:endParaRPr lang="ru-RU" sz="2400" dirty="0"/>
          </a:p>
        </p:txBody>
      </p:sp>
    </p:spTree>
    <p:extLst>
      <p:ext uri="{BB962C8B-B14F-4D97-AF65-F5344CB8AC3E}">
        <p14:creationId xmlns:p14="http://schemas.microsoft.com/office/powerpoint/2010/main" val="376299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E21909-D25C-80A7-F2E1-B8F814623D25}"/>
              </a:ext>
            </a:extLst>
          </p:cNvPr>
          <p:cNvSpPr>
            <a:spLocks noGrp="1"/>
          </p:cNvSpPr>
          <p:nvPr>
            <p:ph type="title"/>
          </p:nvPr>
        </p:nvSpPr>
        <p:spPr/>
        <p:txBody>
          <a:bodyPr>
            <a:normAutofit fontScale="90000"/>
          </a:bodyPr>
          <a:lstStyle/>
          <a:p>
            <a:r>
              <a:rPr lang="ru-RU" dirty="0"/>
              <a:t>Основные этапы в практике переводческой деятельности</a:t>
            </a:r>
          </a:p>
        </p:txBody>
      </p:sp>
      <p:sp>
        <p:nvSpPr>
          <p:cNvPr id="3" name="Текст 2">
            <a:extLst>
              <a:ext uri="{FF2B5EF4-FFF2-40B4-BE49-F238E27FC236}">
                <a16:creationId xmlns:a16="http://schemas.microsoft.com/office/drawing/2014/main" id="{D3B18367-A620-FABF-1BFB-84666EC548F4}"/>
              </a:ext>
            </a:extLst>
          </p:cNvPr>
          <p:cNvSpPr>
            <a:spLocks noGrp="1"/>
          </p:cNvSpPr>
          <p:nvPr>
            <p:ph type="body" sz="quarter" idx="13"/>
          </p:nvPr>
        </p:nvSpPr>
        <p:spPr/>
        <p:txBody>
          <a:bodyPr>
            <a:normAutofit/>
          </a:bodyPr>
          <a:lstStyle/>
          <a:p>
            <a:r>
              <a:rPr lang="ru-RU" sz="2400" dirty="0"/>
              <a:t>Понимание содержания информационного сообщения; </a:t>
            </a:r>
          </a:p>
          <a:p>
            <a:r>
              <a:rPr lang="ru-RU" sz="2400" dirty="0"/>
              <a:t>переключение языкового кода; </a:t>
            </a:r>
          </a:p>
          <a:p>
            <a:r>
              <a:rPr lang="ru-RU" sz="2400" dirty="0"/>
              <a:t>передача содержания, представленного к переводу текста; </a:t>
            </a:r>
          </a:p>
          <a:p>
            <a:r>
              <a:rPr lang="ru-RU" sz="2400" dirty="0"/>
              <a:t>корреляционный анализ (сопоставление) исходного и переведенного текстов.</a:t>
            </a:r>
          </a:p>
        </p:txBody>
      </p:sp>
    </p:spTree>
    <p:extLst>
      <p:ext uri="{BB962C8B-B14F-4D97-AF65-F5344CB8AC3E}">
        <p14:creationId xmlns:p14="http://schemas.microsoft.com/office/powerpoint/2010/main" val="3656914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A71D64-A3F2-A347-DB66-BB1DE64D033C}"/>
              </a:ext>
            </a:extLst>
          </p:cNvPr>
          <p:cNvSpPr>
            <a:spLocks noGrp="1"/>
          </p:cNvSpPr>
          <p:nvPr>
            <p:ph type="title"/>
          </p:nvPr>
        </p:nvSpPr>
        <p:spPr/>
        <p:txBody>
          <a:bodyPr/>
          <a:lstStyle/>
          <a:p>
            <a:r>
              <a:rPr lang="ru-RU" dirty="0" err="1"/>
              <a:t>Предпереводческий</a:t>
            </a:r>
            <a:r>
              <a:rPr lang="ru-RU" dirty="0"/>
              <a:t> анализ</a:t>
            </a:r>
          </a:p>
        </p:txBody>
      </p:sp>
      <p:sp>
        <p:nvSpPr>
          <p:cNvPr id="3" name="Текст 2">
            <a:extLst>
              <a:ext uri="{FF2B5EF4-FFF2-40B4-BE49-F238E27FC236}">
                <a16:creationId xmlns:a16="http://schemas.microsoft.com/office/drawing/2014/main" id="{F3B0CE5B-D25A-441E-E518-BD80611054F5}"/>
              </a:ext>
            </a:extLst>
          </p:cNvPr>
          <p:cNvSpPr>
            <a:spLocks noGrp="1"/>
          </p:cNvSpPr>
          <p:nvPr>
            <p:ph type="body" sz="quarter" idx="13"/>
          </p:nvPr>
        </p:nvSpPr>
        <p:spPr/>
        <p:txBody>
          <a:bodyPr>
            <a:normAutofit/>
          </a:bodyPr>
          <a:lstStyle/>
          <a:p>
            <a:pPr marL="0" indent="0">
              <a:buNone/>
            </a:pPr>
            <a:r>
              <a:rPr lang="ru-RU" dirty="0"/>
              <a:t>Схема </a:t>
            </a:r>
            <a:r>
              <a:rPr lang="ru-RU" dirty="0" err="1"/>
              <a:t>предпереводческого</a:t>
            </a:r>
            <a:r>
              <a:rPr lang="ru-RU" dirty="0"/>
              <a:t> анализа текста Л. Л. Нелюбина</a:t>
            </a:r>
          </a:p>
          <a:p>
            <a:r>
              <a:rPr lang="ru-RU" dirty="0"/>
              <a:t>верные ориентиры в переводе;</a:t>
            </a:r>
          </a:p>
          <a:p>
            <a:r>
              <a:rPr lang="ru-RU" dirty="0"/>
              <a:t>переводческая стратегия;</a:t>
            </a:r>
          </a:p>
          <a:p>
            <a:r>
              <a:rPr lang="ru-RU" dirty="0"/>
              <a:t>главное при переводе, то есть доминанты перевода;</a:t>
            </a:r>
          </a:p>
          <a:p>
            <a:r>
              <a:rPr lang="ru-RU" dirty="0"/>
              <a:t>с каким типом текста переводчик имеет дело и какова его типичная структура, а также особенности, от которых зависит внутренняя и внешняя форма текста;</a:t>
            </a:r>
          </a:p>
          <a:p>
            <a:r>
              <a:rPr lang="ru-RU" dirty="0"/>
              <a:t>разнообразные языковые черты, которые непременно нужно передать в переводе, на которые следует обратить активное внимание, выбор языковых средств при переводе, каким словам и синтаксическим структурам следует отдавать предпочтение;</a:t>
            </a:r>
          </a:p>
          <a:p>
            <a:r>
              <a:rPr lang="ru-RU" dirty="0"/>
              <a:t>информативная ценность отрезков текста;</a:t>
            </a:r>
          </a:p>
          <a:p>
            <a:r>
              <a:rPr lang="ru-RU" dirty="0"/>
              <a:t>что можно и чего нельзя будет допускать в переводе.</a:t>
            </a:r>
          </a:p>
        </p:txBody>
      </p:sp>
    </p:spTree>
    <p:extLst>
      <p:ext uri="{BB962C8B-B14F-4D97-AF65-F5344CB8AC3E}">
        <p14:creationId xmlns:p14="http://schemas.microsoft.com/office/powerpoint/2010/main" val="652414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86F99F13-459C-1DC1-4235-70DDEF1C8B92}"/>
              </a:ext>
            </a:extLst>
          </p:cNvPr>
          <p:cNvSpPr>
            <a:spLocks noGrp="1"/>
          </p:cNvSpPr>
          <p:nvPr>
            <p:ph type="body" sz="quarter" idx="13"/>
          </p:nvPr>
        </p:nvSpPr>
        <p:spPr/>
        <p:txBody>
          <a:bodyPr>
            <a:normAutofit/>
          </a:bodyPr>
          <a:lstStyle/>
          <a:p>
            <a:pPr marL="0" indent="0">
              <a:buNone/>
            </a:pPr>
            <a:r>
              <a:rPr lang="ru-RU" dirty="0"/>
              <a:t>1. Сбор внешних данных о тексте. </a:t>
            </a:r>
          </a:p>
          <a:p>
            <a:pPr marL="0" indent="0">
              <a:buNone/>
            </a:pPr>
            <a:r>
              <a:rPr lang="ru-RU" dirty="0"/>
              <a:t>К внешним данным о тексте можно отнести информацию об условиях и времени создания текста, наличие </a:t>
            </a:r>
            <a:r>
              <a:rPr lang="ru-RU" dirty="0" err="1"/>
              <a:t>сверхтекста</a:t>
            </a:r>
            <a:r>
              <a:rPr lang="ru-RU" dirty="0"/>
              <a:t>. </a:t>
            </a:r>
          </a:p>
          <a:p>
            <a:pPr marL="0" indent="0">
              <a:buNone/>
            </a:pPr>
            <a:r>
              <a:rPr lang="ru-RU" dirty="0"/>
              <a:t>автор текста, время его создания и публикация, откуда взят текст (будет ли это отрывок из романа, статья из энциклопедии или журнала, газетная заметка, рекламный буклет и т. д.).</a:t>
            </a:r>
          </a:p>
          <a:p>
            <a:pPr marL="0" indent="0">
              <a:buNone/>
            </a:pPr>
            <a:r>
              <a:rPr lang="ru-RU" dirty="0"/>
              <a:t>Все эти внешние сведения сразу скажут о том, что можно и чего нельзя будет допускать в переводе. Например, если текст XIX века, пусть даже он и нехудожественный, при переводе необходимо учесть и передать временную дистанцию, т. е. отдать предпочтение устаревающим словам и синтаксическим структурам (архаизация).</a:t>
            </a:r>
          </a:p>
          <a:p>
            <a:pPr marL="0" indent="0">
              <a:buNone/>
            </a:pPr>
            <a:r>
              <a:rPr lang="ru-RU" sz="1800" b="1" i="0" u="none" strike="noStrike" baseline="0" dirty="0">
                <a:solidFill>
                  <a:srgbClr val="000000"/>
                </a:solidFill>
                <a:latin typeface="Times New Roman" panose="02020603050405020304" pitchFamily="18" charset="0"/>
              </a:rPr>
              <a:t>Надо указать: </a:t>
            </a:r>
            <a:endParaRPr lang="ru-RU" sz="1800" b="0" i="0" u="none" strike="noStrike" baseline="0" dirty="0">
              <a:solidFill>
                <a:srgbClr val="000000"/>
              </a:solidFill>
              <a:latin typeface="Times New Roman" panose="02020603050405020304" pitchFamily="18" charset="0"/>
            </a:endParaRPr>
          </a:p>
          <a:p>
            <a:r>
              <a:rPr lang="ru-RU" sz="1800" b="0" i="0" u="none" strike="noStrike" baseline="0" dirty="0">
                <a:solidFill>
                  <a:srgbClr val="000000"/>
                </a:solidFill>
                <a:latin typeface="Times New Roman" panose="02020603050405020304" pitchFamily="18" charset="0"/>
              </a:rPr>
              <a:t>что представляет собой текст – чья-то статья / чей-то рассказ / отрывок из какого-то произведения; </a:t>
            </a:r>
          </a:p>
          <a:p>
            <a:r>
              <a:rPr lang="ru-RU" sz="1800" b="0" i="0" u="none" strike="noStrike" baseline="0" dirty="0">
                <a:solidFill>
                  <a:srgbClr val="000000"/>
                </a:solidFill>
                <a:latin typeface="Times New Roman" panose="02020603050405020304" pitchFamily="18" charset="0"/>
              </a:rPr>
              <a:t>краткая информация об авторе и о тексте (если это художественное произведение) – если есть такие сведения; </a:t>
            </a:r>
            <a:endParaRPr lang="ru-RU" sz="1800" b="0" i="0" u="none" strike="noStrike" baseline="0" dirty="0">
              <a:latin typeface="Calibri" panose="020F0502020204030204" pitchFamily="34" charset="0"/>
            </a:endParaRPr>
          </a:p>
          <a:p>
            <a:r>
              <a:rPr lang="ru-RU" sz="1800" b="0" i="0" u="none" strike="noStrike" baseline="0" dirty="0">
                <a:latin typeface="Times New Roman" panose="02020603050405020304" pitchFamily="18" charset="0"/>
              </a:rPr>
              <a:t>где опубликован текст (например, URL). </a:t>
            </a:r>
            <a:endParaRPr lang="ru-RU" dirty="0"/>
          </a:p>
          <a:p>
            <a:pPr marL="0" indent="0">
              <a:buNone/>
            </a:pPr>
            <a:endParaRPr lang="ru-RU" dirty="0"/>
          </a:p>
          <a:p>
            <a:pPr marL="0" indent="0">
              <a:buNone/>
            </a:pPr>
            <a:endParaRPr lang="ru-RU" dirty="0"/>
          </a:p>
        </p:txBody>
      </p:sp>
    </p:spTree>
    <p:extLst>
      <p:ext uri="{BB962C8B-B14F-4D97-AF65-F5344CB8AC3E}">
        <p14:creationId xmlns:p14="http://schemas.microsoft.com/office/powerpoint/2010/main" val="1979780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86F99F13-459C-1DC1-4235-70DDEF1C8B92}"/>
              </a:ext>
            </a:extLst>
          </p:cNvPr>
          <p:cNvSpPr>
            <a:spLocks noGrp="1"/>
          </p:cNvSpPr>
          <p:nvPr>
            <p:ph type="body" sz="quarter" idx="13"/>
          </p:nvPr>
        </p:nvSpPr>
        <p:spPr/>
        <p:txBody>
          <a:bodyPr/>
          <a:lstStyle/>
          <a:p>
            <a:pPr marL="0" indent="0">
              <a:buNone/>
            </a:pPr>
            <a:r>
              <a:rPr lang="ru-RU" dirty="0"/>
              <a:t>2. </a:t>
            </a:r>
            <a:r>
              <a:rPr lang="ru-RU" dirty="0" err="1"/>
              <a:t>Лингвопереводческая</a:t>
            </a:r>
            <a:r>
              <a:rPr lang="ru-RU" dirty="0"/>
              <a:t> характеристика текста</a:t>
            </a:r>
          </a:p>
          <a:p>
            <a:pPr marL="0" indent="0">
              <a:buNone/>
            </a:pPr>
            <a:r>
              <a:rPr lang="ru-RU" dirty="0"/>
              <a:t>А) Определение реципиента.</a:t>
            </a:r>
          </a:p>
          <a:p>
            <a:pPr marL="0" indent="0">
              <a:buNone/>
            </a:pPr>
            <a:r>
              <a:rPr lang="ru-RU" dirty="0"/>
              <a:t>Реципиент: статья адресована широкому кругу читателей, в частности людям, интересующимся медициной и обстановкой в Африке.</a:t>
            </a:r>
          </a:p>
          <a:p>
            <a:pPr marL="0" indent="0">
              <a:buNone/>
            </a:pPr>
            <a:r>
              <a:rPr lang="ru-RU" dirty="0"/>
              <a:t>Б) Коммуникативное задание.</a:t>
            </a:r>
          </a:p>
          <a:p>
            <a:pPr marL="0" indent="0">
              <a:buNone/>
            </a:pPr>
            <a:r>
              <a:rPr lang="ru-RU" dirty="0"/>
              <a:t>Цель создания текста: автор его создал для того, чтобы …</a:t>
            </a:r>
          </a:p>
          <a:p>
            <a:r>
              <a:rPr lang="ru-RU" dirty="0"/>
              <a:t>предоставить читателям информацию о </a:t>
            </a:r>
          </a:p>
          <a:p>
            <a:r>
              <a:rPr lang="ru-RU" dirty="0"/>
              <a:t>привлечь внимание читателя к происходящему. </a:t>
            </a:r>
          </a:p>
          <a:p>
            <a:r>
              <a:rPr lang="ru-RU" dirty="0"/>
              <a:t>сообщить сведения, и предписать действия. </a:t>
            </a:r>
          </a:p>
          <a:p>
            <a:r>
              <a:rPr lang="ru-RU" dirty="0"/>
              <a:t>навязать определенную оценку событий</a:t>
            </a:r>
          </a:p>
          <a:p>
            <a:pPr marL="0" indent="0">
              <a:buNone/>
            </a:pPr>
            <a:endParaRPr lang="ru-RU" dirty="0"/>
          </a:p>
          <a:p>
            <a:pPr marL="0" indent="0">
              <a:buNone/>
            </a:pPr>
            <a:endParaRPr lang="ru-RU" dirty="0"/>
          </a:p>
          <a:p>
            <a:pPr marL="0" indent="0">
              <a:buNone/>
            </a:pPr>
            <a:endParaRPr lang="ru-RU" dirty="0"/>
          </a:p>
        </p:txBody>
      </p:sp>
    </p:spTree>
    <p:extLst>
      <p:ext uri="{BB962C8B-B14F-4D97-AF65-F5344CB8AC3E}">
        <p14:creationId xmlns:p14="http://schemas.microsoft.com/office/powerpoint/2010/main" val="137251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5A522D19-A5B7-2502-092B-9709E8664ACC}"/>
              </a:ext>
            </a:extLst>
          </p:cNvPr>
          <p:cNvSpPr>
            <a:spLocks noGrp="1"/>
          </p:cNvSpPr>
          <p:nvPr>
            <p:ph type="body" sz="quarter" idx="13"/>
          </p:nvPr>
        </p:nvSpPr>
        <p:spPr/>
        <p:txBody>
          <a:bodyPr>
            <a:normAutofit/>
          </a:bodyPr>
          <a:lstStyle/>
          <a:p>
            <a:pPr marL="0" indent="0">
              <a:buNone/>
            </a:pPr>
            <a:r>
              <a:rPr lang="ru-RU" dirty="0"/>
              <a:t>В) Стиль и жанр</a:t>
            </a:r>
          </a:p>
          <a:p>
            <a:pPr marL="0" indent="0">
              <a:buNone/>
            </a:pPr>
            <a:r>
              <a:rPr lang="ru-RU" dirty="0"/>
              <a:t>Научный (научно-технический, собственно научный, научно-информативный, научно-справочный, учебно-научный, научно-популярный).: научная статья, учебная литература, доклад, реферат, аннотация, монография.</a:t>
            </a:r>
          </a:p>
          <a:p>
            <a:pPr marL="0" indent="0">
              <a:buNone/>
            </a:pPr>
            <a:r>
              <a:rPr lang="ru-RU" dirty="0"/>
              <a:t>художественный </a:t>
            </a:r>
          </a:p>
          <a:p>
            <a:pPr marL="0" indent="0">
              <a:buNone/>
            </a:pPr>
            <a:r>
              <a:rPr lang="ru-RU" dirty="0"/>
              <a:t>официально-деловой</a:t>
            </a:r>
            <a:endParaRPr lang="en-US" dirty="0"/>
          </a:p>
          <a:p>
            <a:pPr marL="0" indent="0">
              <a:buNone/>
            </a:pPr>
            <a:r>
              <a:rPr lang="ru-RU" dirty="0"/>
              <a:t>публицистический </a:t>
            </a:r>
            <a:r>
              <a:rPr lang="en-US" dirty="0"/>
              <a:t>(</a:t>
            </a:r>
            <a:r>
              <a:rPr lang="ru-RU" dirty="0"/>
              <a:t>газетно-публицистический / газетно-</a:t>
            </a:r>
            <a:r>
              <a:rPr lang="ru-RU" dirty="0" err="1"/>
              <a:t>иформационный</a:t>
            </a:r>
            <a:r>
              <a:rPr lang="ru-RU" dirty="0"/>
              <a:t>): заметка, статья, очерк, репортаж, фельетон, интервью, памфлет, ораторская речь </a:t>
            </a:r>
          </a:p>
          <a:p>
            <a:pPr marL="0" indent="0">
              <a:buNone/>
            </a:pPr>
            <a:r>
              <a:rPr lang="ru-RU" dirty="0"/>
              <a:t>функциональный стиль обиходного общения (</a:t>
            </a:r>
            <a:r>
              <a:rPr lang="ru-RU"/>
              <a:t>разговорный)</a:t>
            </a:r>
            <a:endParaRPr lang="ru-RU" dirty="0"/>
          </a:p>
        </p:txBody>
      </p:sp>
    </p:spTree>
    <p:extLst>
      <p:ext uri="{BB962C8B-B14F-4D97-AF65-F5344CB8AC3E}">
        <p14:creationId xmlns:p14="http://schemas.microsoft.com/office/powerpoint/2010/main" val="898623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7C50F111-BC92-F657-F2E8-61876154A770}"/>
              </a:ext>
            </a:extLst>
          </p:cNvPr>
          <p:cNvSpPr>
            <a:spLocks noGrp="1"/>
          </p:cNvSpPr>
          <p:nvPr>
            <p:ph type="body" sz="quarter" idx="13"/>
          </p:nvPr>
        </p:nvSpPr>
        <p:spPr/>
        <p:txBody>
          <a:bodyPr>
            <a:normAutofit/>
          </a:bodyPr>
          <a:lstStyle/>
          <a:p>
            <a:pPr marL="0" indent="0">
              <a:buNone/>
            </a:pPr>
            <a:r>
              <a:rPr lang="ru-RU" dirty="0"/>
              <a:t>Г) Ведущая функция</a:t>
            </a:r>
          </a:p>
          <a:p>
            <a:pPr marL="0" indent="0">
              <a:buNone/>
            </a:pPr>
            <a:r>
              <a:rPr lang="ru-RU" dirty="0"/>
              <a:t>- денотативная (сообщение фактов)</a:t>
            </a:r>
          </a:p>
          <a:p>
            <a:pPr marL="0" indent="0">
              <a:buNone/>
            </a:pPr>
            <a:r>
              <a:rPr lang="ru-RU" dirty="0"/>
              <a:t>- экспрессивная</a:t>
            </a:r>
          </a:p>
          <a:p>
            <a:pPr marL="0" indent="0">
              <a:buNone/>
            </a:pPr>
            <a:r>
              <a:rPr lang="ru-RU" dirty="0"/>
              <a:t>- </a:t>
            </a:r>
            <a:r>
              <a:rPr lang="ru-RU" dirty="0" err="1"/>
              <a:t>фатическая</a:t>
            </a:r>
            <a:r>
              <a:rPr lang="ru-RU" dirty="0"/>
              <a:t> (установления и поддержания контакта в акте коммуникации)</a:t>
            </a:r>
          </a:p>
          <a:p>
            <a:pPr marL="0" indent="0">
              <a:buNone/>
            </a:pPr>
            <a:r>
              <a:rPr lang="ru-RU" dirty="0"/>
              <a:t>- командная (=волеизъявительная – предписание действий)</a:t>
            </a:r>
          </a:p>
          <a:p>
            <a:pPr marL="0" indent="0">
              <a:buNone/>
            </a:pPr>
            <a:r>
              <a:rPr lang="ru-RU" dirty="0"/>
              <a:t>- металингвистическая (описание лингвистической системы (когда речь идёт о языке))</a:t>
            </a:r>
          </a:p>
          <a:p>
            <a:pPr>
              <a:buFontTx/>
              <a:buChar char="-"/>
            </a:pPr>
            <a:r>
              <a:rPr lang="ru-RU" dirty="0"/>
              <a:t>поэтическая / </a:t>
            </a:r>
            <a:r>
              <a:rPr lang="ru-RU" dirty="0" err="1"/>
              <a:t>poetic</a:t>
            </a:r>
            <a:endParaRPr lang="ru-RU" dirty="0"/>
          </a:p>
          <a:p>
            <a:pPr marL="0" indent="0">
              <a:buNone/>
            </a:pPr>
            <a:r>
              <a:rPr lang="ru-RU" dirty="0"/>
              <a:t>Д) Ведущая </a:t>
            </a:r>
            <a:r>
              <a:rPr lang="ru-RU" dirty="0" err="1"/>
              <a:t>архитектонико</a:t>
            </a:r>
            <a:r>
              <a:rPr lang="ru-RU" dirty="0"/>
              <a:t>-речевая форма (АРФ)</a:t>
            </a:r>
          </a:p>
          <a:p>
            <a:pPr marL="0" indent="0">
              <a:buNone/>
            </a:pPr>
            <a:r>
              <a:rPr lang="ru-RU" dirty="0"/>
              <a:t>- Монолог </a:t>
            </a:r>
            <a:endParaRPr lang="en-US" dirty="0"/>
          </a:p>
          <a:p>
            <a:pPr marL="0" indent="0">
              <a:buNone/>
            </a:pPr>
            <a:r>
              <a:rPr lang="en-US" dirty="0"/>
              <a:t>- </a:t>
            </a:r>
            <a:r>
              <a:rPr lang="ru-RU" dirty="0"/>
              <a:t>диалог</a:t>
            </a:r>
          </a:p>
          <a:p>
            <a:pPr marL="0" indent="0">
              <a:buNone/>
            </a:pPr>
            <a:r>
              <a:rPr lang="en-US" dirty="0"/>
              <a:t>- </a:t>
            </a:r>
            <a:r>
              <a:rPr lang="ru-RU" dirty="0"/>
              <a:t>полилог</a:t>
            </a:r>
          </a:p>
        </p:txBody>
      </p:sp>
    </p:spTree>
    <p:extLst>
      <p:ext uri="{BB962C8B-B14F-4D97-AF65-F5344CB8AC3E}">
        <p14:creationId xmlns:p14="http://schemas.microsoft.com/office/powerpoint/2010/main" val="2426092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B05ACC8C-1B2F-A7CA-0086-94AF110ED87E}"/>
              </a:ext>
            </a:extLst>
          </p:cNvPr>
          <p:cNvSpPr>
            <a:spLocks noGrp="1"/>
          </p:cNvSpPr>
          <p:nvPr>
            <p:ph type="body" sz="quarter" idx="13"/>
          </p:nvPr>
        </p:nvSpPr>
        <p:spPr/>
        <p:txBody>
          <a:bodyPr>
            <a:normAutofit/>
          </a:bodyPr>
          <a:lstStyle/>
          <a:p>
            <a:pPr marL="0" indent="0">
              <a:buNone/>
            </a:pPr>
            <a:r>
              <a:rPr lang="ru-RU" dirty="0"/>
              <a:t>Е) Ведущая композиционно-речевая форма (КРФ)</a:t>
            </a:r>
            <a:endParaRPr lang="en-US" dirty="0"/>
          </a:p>
          <a:p>
            <a:pPr marL="0" indent="0">
              <a:buNone/>
            </a:pPr>
            <a:r>
              <a:rPr lang="en-US" dirty="0"/>
              <a:t>- </a:t>
            </a:r>
            <a:r>
              <a:rPr lang="ru-RU" dirty="0"/>
              <a:t>повествование (=сообщение – напр., автобиография, отчет)</a:t>
            </a:r>
            <a:endParaRPr lang="en-US" dirty="0"/>
          </a:p>
          <a:p>
            <a:pPr marL="0" indent="0">
              <a:buNone/>
            </a:pPr>
            <a:r>
              <a:rPr lang="en-US" dirty="0"/>
              <a:t>- </a:t>
            </a:r>
            <a:r>
              <a:rPr lang="ru-RU" dirty="0"/>
              <a:t>описание (напр., постановление, приказ)</a:t>
            </a:r>
          </a:p>
          <a:p>
            <a:pPr>
              <a:buFontTx/>
              <a:buChar char="-"/>
            </a:pPr>
            <a:r>
              <a:rPr lang="ru-RU" dirty="0"/>
              <a:t>рассуждение (напр., объяснительная записка, служебное письмо)</a:t>
            </a:r>
          </a:p>
          <a:p>
            <a:pPr marL="0" indent="0">
              <a:buNone/>
            </a:pPr>
            <a:r>
              <a:rPr lang="ru-RU" dirty="0"/>
              <a:t>Ж) Вид текста</a:t>
            </a:r>
            <a:r>
              <a:rPr lang="en-US" dirty="0"/>
              <a:t>: </a:t>
            </a:r>
            <a:r>
              <a:rPr lang="ru-RU" dirty="0"/>
              <a:t>письменный / устный </a:t>
            </a:r>
          </a:p>
          <a:p>
            <a:pPr marL="0" indent="0">
              <a:buNone/>
            </a:pPr>
            <a:r>
              <a:rPr lang="ru-RU" dirty="0"/>
              <a:t>З) </a:t>
            </a:r>
            <a:r>
              <a:rPr lang="en-US" dirty="0"/>
              <a:t> </a:t>
            </a:r>
            <a:r>
              <a:rPr lang="ru-RU" dirty="0"/>
              <a:t>Характер композиции </a:t>
            </a:r>
            <a:r>
              <a:rPr lang="en-US" dirty="0"/>
              <a:t>: </a:t>
            </a:r>
            <a:endParaRPr lang="ru-RU" dirty="0"/>
          </a:p>
          <a:p>
            <a:pPr marL="0" indent="0">
              <a:buNone/>
            </a:pPr>
            <a:r>
              <a:rPr lang="ru-RU" dirty="0"/>
              <a:t>стандартизированная / свободная </a:t>
            </a:r>
            <a:r>
              <a:rPr lang="en-US" dirty="0"/>
              <a:t>– </a:t>
            </a:r>
            <a:r>
              <a:rPr lang="ru-RU" dirty="0"/>
              <a:t>в худ. лит-ре.</a:t>
            </a:r>
          </a:p>
          <a:p>
            <a:pPr marL="0" indent="0">
              <a:buNone/>
            </a:pPr>
            <a:r>
              <a:rPr lang="ru-RU" dirty="0"/>
              <a:t>И) Тональность</a:t>
            </a:r>
            <a:r>
              <a:rPr lang="en-US" dirty="0"/>
              <a:t>:</a:t>
            </a:r>
          </a:p>
          <a:p>
            <a:pPr>
              <a:buFontTx/>
              <a:buChar char="-"/>
            </a:pPr>
            <a:r>
              <a:rPr lang="ru-RU" dirty="0"/>
              <a:t>нейтральная </a:t>
            </a:r>
          </a:p>
          <a:p>
            <a:pPr marL="0" indent="0">
              <a:buNone/>
            </a:pPr>
            <a:r>
              <a:rPr lang="ru-RU" dirty="0"/>
              <a:t>- сниженная </a:t>
            </a:r>
            <a:r>
              <a:rPr lang="en-US" dirty="0"/>
              <a:t>(</a:t>
            </a:r>
            <a:r>
              <a:rPr lang="ru-RU" dirty="0"/>
              <a:t>деловая)</a:t>
            </a:r>
          </a:p>
          <a:p>
            <a:pPr marL="0" indent="0">
              <a:buNone/>
            </a:pPr>
            <a:r>
              <a:rPr lang="ru-RU" dirty="0"/>
              <a:t>- высокая </a:t>
            </a:r>
            <a:r>
              <a:rPr lang="en-US" dirty="0"/>
              <a:t>(</a:t>
            </a:r>
            <a:r>
              <a:rPr lang="ru-RU" dirty="0"/>
              <a:t>торжественно-утверждающая)</a:t>
            </a:r>
          </a:p>
        </p:txBody>
      </p:sp>
    </p:spTree>
    <p:extLst>
      <p:ext uri="{BB962C8B-B14F-4D97-AF65-F5344CB8AC3E}">
        <p14:creationId xmlns:p14="http://schemas.microsoft.com/office/powerpoint/2010/main" val="49714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072F22-71A9-8315-788F-870A1B75E348}"/>
              </a:ext>
            </a:extLst>
          </p:cNvPr>
          <p:cNvSpPr>
            <a:spLocks noGrp="1"/>
          </p:cNvSpPr>
          <p:nvPr>
            <p:ph type="title"/>
          </p:nvPr>
        </p:nvSpPr>
        <p:spPr/>
        <p:txBody>
          <a:bodyPr/>
          <a:lstStyle/>
          <a:p>
            <a:r>
              <a:rPr lang="ru-RU" dirty="0"/>
              <a:t>Членение предложений</a:t>
            </a:r>
          </a:p>
        </p:txBody>
      </p:sp>
      <p:sp>
        <p:nvSpPr>
          <p:cNvPr id="3" name="Текст 2">
            <a:extLst>
              <a:ext uri="{FF2B5EF4-FFF2-40B4-BE49-F238E27FC236}">
                <a16:creationId xmlns:a16="http://schemas.microsoft.com/office/drawing/2014/main" id="{0BE27521-B77D-3172-0810-4DA9B25BD4EF}"/>
              </a:ext>
            </a:extLst>
          </p:cNvPr>
          <p:cNvSpPr>
            <a:spLocks noGrp="1"/>
          </p:cNvSpPr>
          <p:nvPr>
            <p:ph type="body" sz="quarter" idx="13"/>
          </p:nvPr>
        </p:nvSpPr>
        <p:spPr/>
        <p:txBody>
          <a:bodyPr>
            <a:normAutofit lnSpcReduction="10000"/>
          </a:bodyPr>
          <a:lstStyle/>
          <a:p>
            <a:pPr marL="0" indent="0">
              <a:buNone/>
            </a:pPr>
            <a:r>
              <a:rPr lang="ru-RU" sz="2800" dirty="0"/>
              <a:t>Одно длинное или сложное предложение оригинала делится на два и более предложения в тексте перевода.</a:t>
            </a:r>
          </a:p>
          <a:p>
            <a:pPr marL="0" indent="0" algn="l">
              <a:buNone/>
            </a:pPr>
            <a:r>
              <a:rPr lang="ru-RU" sz="2400" b="0" i="0" u="none" strike="noStrike" baseline="0" dirty="0"/>
              <a:t>Этот прием может быть обусловлен как соображениями грамматическими (например</a:t>
            </a:r>
            <a:r>
              <a:rPr lang="ru-RU" sz="2400" b="1" i="0" u="none" strike="noStrike" baseline="0" dirty="0"/>
              <a:t>, в случае различия в допустимости набора синтаксических оборотов</a:t>
            </a:r>
            <a:r>
              <a:rPr lang="ru-RU" sz="2400" b="0" i="0" u="none" strike="noStrike" baseline="0" dirty="0"/>
              <a:t>), так и прагматическими и стилистическими (например, если предложение претерпевает целый ряд преобразований, приводящих к </a:t>
            </a:r>
            <a:r>
              <a:rPr lang="ru-RU" sz="2400" b="1" i="0" u="none" strike="noStrike" baseline="0" dirty="0"/>
              <a:t>коммуникативно избыточному или стилистически неадекватному количеству придаточных или иных синтаксических оборотов</a:t>
            </a:r>
            <a:r>
              <a:rPr lang="ru-RU" sz="2400" b="0" i="0" u="none" strike="noStrike" baseline="0" dirty="0"/>
              <a:t>).</a:t>
            </a:r>
          </a:p>
          <a:p>
            <a:pPr marL="0" indent="0" algn="l">
              <a:buNone/>
            </a:pPr>
            <a:endParaRPr lang="ru-RU" sz="2400" dirty="0"/>
          </a:p>
          <a:p>
            <a:pPr marL="0" indent="0" algn="l">
              <a:buNone/>
            </a:pPr>
            <a:r>
              <a:rPr lang="en-US" sz="2400" b="0" u="none" strike="noStrike" baseline="0" dirty="0"/>
              <a:t>Mist covered a calm sea in the straits of Dover yesterday.</a:t>
            </a:r>
            <a:r>
              <a:rPr lang="ru-RU" sz="2400" b="0" u="none" strike="noStrike" baseline="0" dirty="0"/>
              <a:t> – Вчера в проливе Па-де-Кале стоял туман. Море было спокойно.</a:t>
            </a:r>
            <a:endParaRPr lang="ru-RU" sz="2800" dirty="0"/>
          </a:p>
        </p:txBody>
      </p:sp>
    </p:spTree>
    <p:extLst>
      <p:ext uri="{BB962C8B-B14F-4D97-AF65-F5344CB8AC3E}">
        <p14:creationId xmlns:p14="http://schemas.microsoft.com/office/powerpoint/2010/main" val="4197273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B05ACC8C-1B2F-A7CA-0086-94AF110ED87E}"/>
              </a:ext>
            </a:extLst>
          </p:cNvPr>
          <p:cNvSpPr>
            <a:spLocks noGrp="1"/>
          </p:cNvSpPr>
          <p:nvPr>
            <p:ph type="body" sz="quarter" idx="13"/>
          </p:nvPr>
        </p:nvSpPr>
        <p:spPr/>
        <p:txBody>
          <a:bodyPr>
            <a:normAutofit/>
          </a:bodyPr>
          <a:lstStyle/>
          <a:p>
            <a:pPr marL="0" indent="0">
              <a:buNone/>
            </a:pPr>
            <a:r>
              <a:rPr lang="ru-RU" dirty="0"/>
              <a:t>К) Виды информации / </a:t>
            </a:r>
            <a:r>
              <a:rPr lang="en-US" dirty="0"/>
              <a:t>types of information:</a:t>
            </a:r>
          </a:p>
          <a:p>
            <a:pPr>
              <a:buFontTx/>
              <a:buChar char="-"/>
            </a:pPr>
            <a:r>
              <a:rPr lang="ru-RU" dirty="0"/>
              <a:t>когнитивная </a:t>
            </a:r>
            <a:r>
              <a:rPr lang="en-US" dirty="0"/>
              <a:t>(</a:t>
            </a:r>
            <a:r>
              <a:rPr lang="ru-RU" dirty="0"/>
              <a:t>объективные сведения о внешнем мире). 3 параметра когнитивной информации: объективность, абстрактность и плотность (</a:t>
            </a:r>
            <a:r>
              <a:rPr lang="ru-RU" dirty="0" err="1"/>
              <a:t>компрессивность</a:t>
            </a:r>
            <a:r>
              <a:rPr lang="ru-RU" dirty="0"/>
              <a:t>).</a:t>
            </a:r>
          </a:p>
          <a:p>
            <a:pPr>
              <a:buFontTx/>
              <a:buChar char="-"/>
            </a:pPr>
            <a:r>
              <a:rPr lang="ru-RU" dirty="0"/>
              <a:t>оперативная </a:t>
            </a:r>
            <a:r>
              <a:rPr lang="en-US" dirty="0"/>
              <a:t>(=</a:t>
            </a:r>
            <a:r>
              <a:rPr lang="ru-RU" dirty="0" err="1"/>
              <a:t>апеллятивная</a:t>
            </a:r>
            <a:r>
              <a:rPr lang="ru-RU" dirty="0"/>
              <a:t> - побуждение (призыв) к совершению определенных действий –инструкции, прокламации)</a:t>
            </a:r>
          </a:p>
          <a:p>
            <a:pPr>
              <a:buFontTx/>
              <a:buChar char="-"/>
            </a:pPr>
            <a:r>
              <a:rPr lang="ru-RU" dirty="0"/>
              <a:t>эмоциональная </a:t>
            </a:r>
            <a:r>
              <a:rPr lang="en-US" dirty="0"/>
              <a:t>(</a:t>
            </a:r>
            <a:r>
              <a:rPr lang="ru-RU" dirty="0"/>
              <a:t>передача эмоций (чувств))</a:t>
            </a:r>
          </a:p>
          <a:p>
            <a:pPr>
              <a:buFontTx/>
              <a:buChar char="-"/>
            </a:pPr>
            <a:r>
              <a:rPr lang="ru-RU" dirty="0"/>
              <a:t>эстетическая </a:t>
            </a:r>
            <a:r>
              <a:rPr lang="en-US" dirty="0"/>
              <a:t>(</a:t>
            </a:r>
            <a:r>
              <a:rPr lang="ru-RU" dirty="0"/>
              <a:t>подвид эмоциональной информации - оформление чувства прекрасного – только в худож. лит-ре).</a:t>
            </a:r>
          </a:p>
        </p:txBody>
      </p:sp>
    </p:spTree>
    <p:extLst>
      <p:ext uri="{BB962C8B-B14F-4D97-AF65-F5344CB8AC3E}">
        <p14:creationId xmlns:p14="http://schemas.microsoft.com/office/powerpoint/2010/main" val="2180141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C0D7F1BA-5AE5-3BBB-0B66-0AE7B3FC3F24}"/>
              </a:ext>
            </a:extLst>
          </p:cNvPr>
          <p:cNvSpPr>
            <a:spLocks noGrp="1"/>
          </p:cNvSpPr>
          <p:nvPr>
            <p:ph type="body" sz="quarter" idx="13"/>
          </p:nvPr>
        </p:nvSpPr>
        <p:spPr/>
        <p:txBody>
          <a:bodyPr/>
          <a:lstStyle/>
          <a:p>
            <a:pPr marL="0" indent="0">
              <a:buNone/>
            </a:pPr>
            <a:r>
              <a:rPr lang="ru-RU" b="1" dirty="0"/>
              <a:t>Объективность:</a:t>
            </a:r>
          </a:p>
          <a:p>
            <a:r>
              <a:rPr lang="ru-RU" dirty="0"/>
              <a:t>На уровне текста:</a:t>
            </a:r>
          </a:p>
          <a:p>
            <a:pPr marL="0" indent="0">
              <a:buNone/>
            </a:pPr>
            <a:r>
              <a:rPr lang="ru-RU" dirty="0" err="1"/>
              <a:t>Атемпоральность</a:t>
            </a:r>
            <a:r>
              <a:rPr lang="ru-RU" dirty="0"/>
              <a:t> (презенс глагола) / модальность реальности благодаря формам индикатива глагола / модальность вероятности научной гипотезы.</a:t>
            </a:r>
          </a:p>
          <a:p>
            <a:r>
              <a:rPr lang="ru-RU" dirty="0"/>
              <a:t>На уровне предложения:</a:t>
            </a:r>
          </a:p>
          <a:p>
            <a:pPr marL="0" indent="0">
              <a:buNone/>
            </a:pPr>
            <a:r>
              <a:rPr lang="ru-RU" dirty="0"/>
              <a:t>Неэмоциональный прямой порядок слов / простое членение «тема – рема» / неличная семантика субъекта *подлежащего / глагольные формы пассива.</a:t>
            </a:r>
          </a:p>
          <a:p>
            <a:r>
              <a:rPr lang="ru-RU" dirty="0"/>
              <a:t>На уровне слова:</a:t>
            </a:r>
          </a:p>
          <a:p>
            <a:pPr marL="0" indent="0">
              <a:buNone/>
            </a:pPr>
            <a:r>
              <a:rPr lang="ru-RU" dirty="0"/>
              <a:t>Термины, несущие однозначность и эмоциональную </a:t>
            </a:r>
            <a:r>
              <a:rPr lang="ru-RU" dirty="0" err="1"/>
              <a:t>неокрашенность</a:t>
            </a:r>
            <a:r>
              <a:rPr lang="ru-RU" dirty="0"/>
              <a:t> / лексика общенаучного описания с фондом семантически и стилистически равноправных синонимических вариантов (имеет значение : важен)</a:t>
            </a:r>
          </a:p>
        </p:txBody>
      </p:sp>
    </p:spTree>
    <p:extLst>
      <p:ext uri="{BB962C8B-B14F-4D97-AF65-F5344CB8AC3E}">
        <p14:creationId xmlns:p14="http://schemas.microsoft.com/office/powerpoint/2010/main" val="2512308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300B74F3-573E-4DAD-3876-3DAB642536EA}"/>
              </a:ext>
            </a:extLst>
          </p:cNvPr>
          <p:cNvSpPr>
            <a:spLocks noGrp="1"/>
          </p:cNvSpPr>
          <p:nvPr>
            <p:ph type="body" sz="quarter" idx="13"/>
          </p:nvPr>
        </p:nvSpPr>
        <p:spPr/>
        <p:txBody>
          <a:bodyPr/>
          <a:lstStyle/>
          <a:p>
            <a:pPr marL="0" indent="0">
              <a:buNone/>
            </a:pPr>
            <a:r>
              <a:rPr lang="ru-RU" dirty="0"/>
              <a:t>Абстрактность (повышенная степень абстрактности когнитивной информации)</a:t>
            </a:r>
          </a:p>
          <a:p>
            <a:r>
              <a:rPr lang="ru-RU" dirty="0"/>
              <a:t>Логический принцип построения текста </a:t>
            </a:r>
          </a:p>
          <a:p>
            <a:r>
              <a:rPr lang="ru-RU" dirty="0"/>
              <a:t>сложность и разнообразие логических структур синтаксиса </a:t>
            </a:r>
          </a:p>
          <a:p>
            <a:r>
              <a:rPr lang="ru-RU" dirty="0"/>
              <a:t>различные виды сочинительной и подчинительной связи, причастные обороты, инфинитивные группы </a:t>
            </a:r>
          </a:p>
          <a:p>
            <a:r>
              <a:rPr lang="ru-RU" dirty="0" err="1"/>
              <a:t>полносоставность</a:t>
            </a:r>
            <a:r>
              <a:rPr lang="ru-RU" dirty="0"/>
              <a:t> предложений / отсутствие эллипсиса </a:t>
            </a:r>
          </a:p>
          <a:p>
            <a:r>
              <a:rPr lang="ru-RU" dirty="0"/>
              <a:t>предельная степень экспликации формальных средств </a:t>
            </a:r>
            <a:r>
              <a:rPr lang="ru-RU" dirty="0" err="1"/>
              <a:t>когезии</a:t>
            </a:r>
            <a:r>
              <a:rPr lang="ru-RU" dirty="0"/>
              <a:t> (связности) текста </a:t>
            </a:r>
          </a:p>
          <a:p>
            <a:r>
              <a:rPr lang="ru-RU" dirty="0"/>
              <a:t>обилие и разнообразие используемых словообразовательных моделей с абстрактной семантикой </a:t>
            </a:r>
          </a:p>
          <a:p>
            <a:r>
              <a:rPr lang="ru-RU" dirty="0"/>
              <a:t>номинативный стиль и </a:t>
            </a:r>
            <a:r>
              <a:rPr lang="ru-RU" dirty="0" err="1"/>
              <a:t>десемантизация</a:t>
            </a:r>
            <a:r>
              <a:rPr lang="ru-RU" dirty="0"/>
              <a:t> глагольных компонентов</a:t>
            </a:r>
          </a:p>
          <a:p>
            <a:r>
              <a:rPr lang="ru-RU" dirty="0"/>
              <a:t>логическое структурирование информации благодаря шрифтовым средствам</a:t>
            </a:r>
          </a:p>
        </p:txBody>
      </p:sp>
    </p:spTree>
    <p:extLst>
      <p:ext uri="{BB962C8B-B14F-4D97-AF65-F5344CB8AC3E}">
        <p14:creationId xmlns:p14="http://schemas.microsoft.com/office/powerpoint/2010/main" val="630605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A782DBA3-3B92-9C87-E5A2-15FCF501CA30}"/>
              </a:ext>
            </a:extLst>
          </p:cNvPr>
          <p:cNvSpPr>
            <a:spLocks noGrp="1"/>
          </p:cNvSpPr>
          <p:nvPr>
            <p:ph type="body" sz="quarter" idx="13"/>
          </p:nvPr>
        </p:nvSpPr>
        <p:spPr/>
        <p:txBody>
          <a:bodyPr/>
          <a:lstStyle/>
          <a:p>
            <a:pPr marL="0" indent="0">
              <a:buNone/>
            </a:pPr>
            <a:r>
              <a:rPr lang="ru-RU" dirty="0"/>
              <a:t>Плотность (</a:t>
            </a:r>
            <a:r>
              <a:rPr lang="ru-RU" dirty="0" err="1"/>
              <a:t>компрессивность</a:t>
            </a:r>
            <a:r>
              <a:rPr lang="ru-RU" dirty="0"/>
              <a:t>) свойственна только когнитивной информации</a:t>
            </a:r>
          </a:p>
          <a:p>
            <a:r>
              <a:rPr lang="ru-RU" dirty="0"/>
              <a:t>Тенденция к сокращению линейной (горизонтальной) и вертикальной протяженности при оформлении текста:</a:t>
            </a:r>
          </a:p>
          <a:p>
            <a:r>
              <a:rPr lang="ru-RU" dirty="0"/>
              <a:t>Лексические сокращения разных типов (аббревиатуры, сложносокращенные слова) / компрессирующие знаки препинания (скобки, двоеточие) / использование при оформлении текста компонентов других знаковых систем – цифрового кода, символов, формул / применение графических и других изобразительных средств – схем, графиков, условных рисунков, фотографий.</a:t>
            </a:r>
          </a:p>
          <a:p>
            <a:pPr marL="0" indent="0">
              <a:buNone/>
            </a:pPr>
            <a:r>
              <a:rPr lang="ru-RU" dirty="0"/>
              <a:t>Оперативная информация (</a:t>
            </a:r>
            <a:r>
              <a:rPr lang="ru-RU" dirty="0" err="1"/>
              <a:t>апеллятивная</a:t>
            </a:r>
            <a:r>
              <a:rPr lang="ru-RU" dirty="0"/>
              <a:t>) - побуждение к совершению определенных действий путем применения побудительных средств разного рода: все формы глагольного императива / инфинитив со значением императивности / модальные глаголы / глагольные конструкции со значением возможности и необходимости / модальные слова / </a:t>
            </a:r>
            <a:r>
              <a:rPr lang="ru-RU" dirty="0" err="1"/>
              <a:t>коньюнктив</a:t>
            </a:r>
            <a:r>
              <a:rPr lang="ru-RU" dirty="0"/>
              <a:t> / лексические </a:t>
            </a:r>
            <a:r>
              <a:rPr lang="ru-RU" dirty="0" err="1"/>
              <a:t>интенсификаторы</a:t>
            </a:r>
            <a:r>
              <a:rPr lang="ru-RU" dirty="0"/>
              <a:t> (никогда, обязательно).</a:t>
            </a:r>
          </a:p>
        </p:txBody>
      </p:sp>
    </p:spTree>
    <p:extLst>
      <p:ext uri="{BB962C8B-B14F-4D97-AF65-F5344CB8AC3E}">
        <p14:creationId xmlns:p14="http://schemas.microsoft.com/office/powerpoint/2010/main" val="3557753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F24E91E6-2187-3CC5-753A-A8DB43A1C95A}"/>
              </a:ext>
            </a:extLst>
          </p:cNvPr>
          <p:cNvSpPr>
            <a:spLocks noGrp="1"/>
          </p:cNvSpPr>
          <p:nvPr>
            <p:ph type="body" sz="quarter" idx="13"/>
          </p:nvPr>
        </p:nvSpPr>
        <p:spPr/>
        <p:txBody>
          <a:bodyPr>
            <a:normAutofit fontScale="92500" lnSpcReduction="10000"/>
          </a:bodyPr>
          <a:lstStyle/>
          <a:p>
            <a:pPr marL="0" indent="0">
              <a:buNone/>
            </a:pPr>
            <a:r>
              <a:rPr lang="ru-RU" dirty="0"/>
              <a:t>Эмоциональная информация</a:t>
            </a:r>
          </a:p>
          <a:p>
            <a:pPr marL="0" indent="0">
              <a:buNone/>
            </a:pPr>
            <a:r>
              <a:rPr lang="ru-RU" dirty="0"/>
              <a:t>Служит для передачи эмоций, чувств в процессе коммуникации. Важным свойством является субъективность, средством выражения которой являются: </a:t>
            </a:r>
          </a:p>
          <a:p>
            <a:pPr>
              <a:buFont typeface="Wingdings" panose="05000000000000000000" pitchFamily="2" charset="2"/>
              <a:buChar char="ü"/>
            </a:pPr>
            <a:r>
              <a:rPr lang="ru-RU" dirty="0"/>
              <a:t>темпоральность настоящего, прошедшего и будущего времени </a:t>
            </a:r>
          </a:p>
          <a:p>
            <a:pPr>
              <a:buFont typeface="Wingdings" panose="05000000000000000000" pitchFamily="2" charset="2"/>
              <a:buChar char="ü"/>
            </a:pPr>
            <a:r>
              <a:rPr lang="ru-RU" dirty="0"/>
              <a:t>преобладает модальность реальности и модальность возможности, предположительности, сомнения, нереальности (сослагательное наклонение, глагольные конструкции с модальным значением, модальные слова) </a:t>
            </a:r>
          </a:p>
          <a:p>
            <a:pPr>
              <a:buFont typeface="Wingdings" panose="05000000000000000000" pitchFamily="2" charset="2"/>
              <a:buChar char="ü"/>
            </a:pPr>
            <a:r>
              <a:rPr lang="ru-RU" dirty="0"/>
              <a:t>преобладание личного подлежащего и разнообразие его лица</a:t>
            </a:r>
          </a:p>
          <a:p>
            <a:pPr>
              <a:buFont typeface="Wingdings" panose="05000000000000000000" pitchFamily="2" charset="2"/>
              <a:buChar char="ü"/>
            </a:pPr>
            <a:r>
              <a:rPr lang="ru-RU" dirty="0"/>
              <a:t>(1,2,3-е лицо) </a:t>
            </a:r>
          </a:p>
          <a:p>
            <a:pPr>
              <a:buFont typeface="Wingdings" panose="05000000000000000000" pitchFamily="2" charset="2"/>
              <a:buChar char="ü"/>
            </a:pPr>
            <a:r>
              <a:rPr lang="ru-RU" dirty="0"/>
              <a:t>сложная структура актуального членения </a:t>
            </a:r>
          </a:p>
          <a:p>
            <a:pPr>
              <a:buFont typeface="Wingdings" panose="05000000000000000000" pitchFamily="2" charset="2"/>
              <a:buChar char="ü"/>
            </a:pPr>
            <a:r>
              <a:rPr lang="ru-RU" dirty="0"/>
              <a:t>разнообразие порядка слов / отклонение его от литературной нормы </a:t>
            </a:r>
          </a:p>
          <a:p>
            <a:pPr>
              <a:buFont typeface="Wingdings" panose="05000000000000000000" pitchFamily="2" charset="2"/>
              <a:buChar char="ü"/>
            </a:pPr>
            <a:r>
              <a:rPr lang="ru-RU" dirty="0"/>
              <a:t>неполнота структуры предложения и восполнение ее ситуативным контекстом </a:t>
            </a:r>
          </a:p>
          <a:p>
            <a:pPr>
              <a:buFont typeface="Wingdings" panose="05000000000000000000" pitchFamily="2" charset="2"/>
              <a:buChar char="ü"/>
            </a:pPr>
            <a:r>
              <a:rPr lang="ru-RU" dirty="0"/>
              <a:t>парцелляция </a:t>
            </a:r>
          </a:p>
          <a:p>
            <a:pPr>
              <a:buFont typeface="Wingdings" panose="05000000000000000000" pitchFamily="2" charset="2"/>
              <a:buChar char="ü"/>
            </a:pPr>
            <a:r>
              <a:rPr lang="ru-RU" dirty="0"/>
              <a:t>наличие односоставных предложений.</a:t>
            </a:r>
          </a:p>
        </p:txBody>
      </p:sp>
    </p:spTree>
    <p:extLst>
      <p:ext uri="{BB962C8B-B14F-4D97-AF65-F5344CB8AC3E}">
        <p14:creationId xmlns:p14="http://schemas.microsoft.com/office/powerpoint/2010/main" val="4285159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A22255B9-8936-5014-9600-38336028DCAE}"/>
              </a:ext>
            </a:extLst>
          </p:cNvPr>
          <p:cNvSpPr>
            <a:spLocks noGrp="1"/>
          </p:cNvSpPr>
          <p:nvPr>
            <p:ph type="body" sz="quarter" idx="13"/>
          </p:nvPr>
        </p:nvSpPr>
        <p:spPr/>
        <p:txBody>
          <a:bodyPr/>
          <a:lstStyle/>
          <a:p>
            <a:r>
              <a:rPr lang="ru-RU" dirty="0"/>
              <a:t>На уровне лексики: </a:t>
            </a:r>
            <a:r>
              <a:rPr lang="ru-RU" dirty="0" err="1"/>
              <a:t>вненормативная</a:t>
            </a:r>
            <a:r>
              <a:rPr lang="ru-RU" dirty="0"/>
              <a:t> лексика (арго, просторечие, ругательства, табуированная лексика, жаргонизмы, профессионализмы, лексика высокого стиля, профессионализмы, территориальные варианты лексики, диалектизмы, диахронические варианты (архаизмы, историзмы, неологизмы, модные слова) / слова, содержащие эмоционально-оценочные коннотации / междометия как специализированная лексика, передающая эмоции.</a:t>
            </a:r>
          </a:p>
          <a:p>
            <a:r>
              <a:rPr lang="ru-RU" dirty="0"/>
              <a:t>Образность – </a:t>
            </a:r>
            <a:r>
              <a:rPr lang="ru-RU" dirty="0" err="1"/>
              <a:t>фразеологизированность</a:t>
            </a:r>
            <a:r>
              <a:rPr lang="ru-RU" dirty="0"/>
              <a:t> / цитаты / </a:t>
            </a:r>
            <a:r>
              <a:rPr lang="ru-RU" dirty="0" err="1"/>
              <a:t>интертекстуализмы</a:t>
            </a:r>
            <a:r>
              <a:rPr lang="ru-RU" dirty="0"/>
              <a:t> как применение уже готового текстового единства для типизации эмоциональной информации «по ассоциации» / большая изобретательность в применении шрифтовых, графических и изобразительных средств / усиление эмоциональных «пик» и оттенение вербальной информации, работает не на поддержание логики, а на выражение эмоций разнообразно, объемно с целью воздействия на рецепторы реципиентов.</a:t>
            </a:r>
          </a:p>
          <a:p>
            <a:r>
              <a:rPr lang="ru-RU" dirty="0"/>
              <a:t>Эстетическая информация</a:t>
            </a:r>
          </a:p>
          <a:p>
            <a:pPr marL="0" indent="0">
              <a:buNone/>
            </a:pPr>
            <a:r>
              <a:rPr lang="ru-RU" dirty="0"/>
              <a:t>Игра сочетаниями слов / причудливое сочетание смысла и формы / привлечение невербальных знаков / индивидуальные метафоры / фонетическая стилистика .</a:t>
            </a:r>
          </a:p>
        </p:txBody>
      </p:sp>
    </p:spTree>
    <p:extLst>
      <p:ext uri="{BB962C8B-B14F-4D97-AF65-F5344CB8AC3E}">
        <p14:creationId xmlns:p14="http://schemas.microsoft.com/office/powerpoint/2010/main" val="3473853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B362484-5DBA-3BFC-6669-29AEB79B8425}"/>
              </a:ext>
            </a:extLst>
          </p:cNvPr>
          <p:cNvSpPr>
            <a:spLocks noGrp="1"/>
          </p:cNvSpPr>
          <p:nvPr>
            <p:ph type="title"/>
          </p:nvPr>
        </p:nvSpPr>
        <p:spPr/>
        <p:txBody>
          <a:bodyPr/>
          <a:lstStyle/>
          <a:p>
            <a:r>
              <a:rPr lang="ru-RU" dirty="0"/>
              <a:t>Виды перевода</a:t>
            </a:r>
          </a:p>
        </p:txBody>
      </p:sp>
      <p:sp>
        <p:nvSpPr>
          <p:cNvPr id="4" name="Текст 3">
            <a:extLst>
              <a:ext uri="{FF2B5EF4-FFF2-40B4-BE49-F238E27FC236}">
                <a16:creationId xmlns:a16="http://schemas.microsoft.com/office/drawing/2014/main" id="{86D6E11B-953E-CAD2-2B66-891F21840476}"/>
              </a:ext>
            </a:extLst>
          </p:cNvPr>
          <p:cNvSpPr>
            <a:spLocks noGrp="1"/>
          </p:cNvSpPr>
          <p:nvPr>
            <p:ph type="body" sz="quarter" idx="13"/>
          </p:nvPr>
        </p:nvSpPr>
        <p:spPr/>
        <p:txBody>
          <a:bodyPr/>
          <a:lstStyle/>
          <a:p>
            <a:pPr marL="457200" indent="-457200">
              <a:buAutoNum type="arabicParenR"/>
            </a:pPr>
            <a:r>
              <a:rPr lang="ru-RU" dirty="0"/>
              <a:t>Письменно-письменный перевод</a:t>
            </a:r>
          </a:p>
          <a:p>
            <a:pPr marL="457200" indent="-457200">
              <a:buAutoNum type="arabicParenR"/>
            </a:pPr>
            <a:r>
              <a:rPr lang="ru-RU" dirty="0"/>
              <a:t>Устно-устный перевод: последовательный и синхронный перевод</a:t>
            </a:r>
          </a:p>
          <a:p>
            <a:pPr marL="457200" indent="-457200">
              <a:buAutoNum type="arabicParenR"/>
            </a:pPr>
            <a:r>
              <a:rPr lang="ru-RU" dirty="0"/>
              <a:t>Письменно-устный перевод: перевод с листа, перевод с подготовкой</a:t>
            </a:r>
          </a:p>
          <a:p>
            <a:pPr marL="457200" indent="-457200">
              <a:buAutoNum type="arabicParenR"/>
            </a:pPr>
            <a:r>
              <a:rPr lang="ru-RU" dirty="0"/>
              <a:t>Устно-письменный перевод</a:t>
            </a:r>
          </a:p>
        </p:txBody>
      </p:sp>
    </p:spTree>
    <p:extLst>
      <p:ext uri="{BB962C8B-B14F-4D97-AF65-F5344CB8AC3E}">
        <p14:creationId xmlns:p14="http://schemas.microsoft.com/office/powerpoint/2010/main" val="21231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072F22-71A9-8315-788F-870A1B75E348}"/>
              </a:ext>
            </a:extLst>
          </p:cNvPr>
          <p:cNvSpPr>
            <a:spLocks noGrp="1"/>
          </p:cNvSpPr>
          <p:nvPr>
            <p:ph type="title"/>
          </p:nvPr>
        </p:nvSpPr>
        <p:spPr/>
        <p:txBody>
          <a:bodyPr/>
          <a:lstStyle/>
          <a:p>
            <a:r>
              <a:rPr lang="ru-RU" dirty="0"/>
              <a:t>Членение предложений</a:t>
            </a:r>
          </a:p>
        </p:txBody>
      </p:sp>
      <p:sp>
        <p:nvSpPr>
          <p:cNvPr id="3" name="Текст 2">
            <a:extLst>
              <a:ext uri="{FF2B5EF4-FFF2-40B4-BE49-F238E27FC236}">
                <a16:creationId xmlns:a16="http://schemas.microsoft.com/office/drawing/2014/main" id="{0BE27521-B77D-3172-0810-4DA9B25BD4EF}"/>
              </a:ext>
            </a:extLst>
          </p:cNvPr>
          <p:cNvSpPr>
            <a:spLocks noGrp="1"/>
          </p:cNvSpPr>
          <p:nvPr>
            <p:ph type="body" sz="quarter" idx="13"/>
          </p:nvPr>
        </p:nvSpPr>
        <p:spPr>
          <a:xfrm>
            <a:off x="335360" y="1374254"/>
            <a:ext cx="11263313" cy="4863058"/>
          </a:xfrm>
        </p:spPr>
        <p:txBody>
          <a:bodyPr>
            <a:normAutofit/>
          </a:bodyPr>
          <a:lstStyle/>
          <a:p>
            <a:pPr marL="0" indent="0">
              <a:buNone/>
            </a:pPr>
            <a:r>
              <a:rPr lang="ru-RU" sz="2400" dirty="0"/>
              <a:t>Это собственно стилистико-грамматические различия языковых систем (согласование временных и падежных форм, сочетаемость или допустимое использование синтаксических оборотов и т. д.), когда включение всего содержания иноязычного высказывания в одно предложение может привести к двусмысленности или полностью лишить перевод коммуникативной значимости.</a:t>
            </a:r>
          </a:p>
          <a:p>
            <a:pPr marL="0" indent="0">
              <a:buNone/>
            </a:pPr>
            <a:r>
              <a:rPr lang="ru-RU" sz="2400" dirty="0"/>
              <a:t>I </a:t>
            </a:r>
            <a:r>
              <a:rPr lang="ru-RU" sz="2400" dirty="0" err="1"/>
              <a:t>felt</a:t>
            </a:r>
            <a:r>
              <a:rPr lang="ru-RU" sz="2400" dirty="0"/>
              <a:t> </a:t>
            </a:r>
            <a:r>
              <a:rPr lang="ru-RU" sz="2400" dirty="0" err="1"/>
              <a:t>like</a:t>
            </a:r>
            <a:r>
              <a:rPr lang="ru-RU" sz="2400" dirty="0"/>
              <a:t> </a:t>
            </a:r>
            <a:r>
              <a:rPr lang="ru-RU" sz="2400" dirty="0" err="1"/>
              <a:t>praying</a:t>
            </a:r>
            <a:r>
              <a:rPr lang="ru-RU" sz="2400" dirty="0"/>
              <a:t> </a:t>
            </a:r>
            <a:r>
              <a:rPr lang="ru-RU" sz="2400" dirty="0" err="1"/>
              <a:t>or</a:t>
            </a:r>
            <a:r>
              <a:rPr lang="ru-RU" sz="2400" dirty="0"/>
              <a:t> </a:t>
            </a:r>
            <a:r>
              <a:rPr lang="ru-RU" sz="2400" dirty="0" err="1"/>
              <a:t>something</a:t>
            </a:r>
            <a:r>
              <a:rPr lang="ru-RU" sz="2400" dirty="0"/>
              <a:t>, </a:t>
            </a:r>
            <a:r>
              <a:rPr lang="ru-RU" sz="2400" dirty="0" err="1"/>
              <a:t>when</a:t>
            </a:r>
            <a:r>
              <a:rPr lang="ru-RU" sz="2400" dirty="0"/>
              <a:t> I </a:t>
            </a:r>
            <a:r>
              <a:rPr lang="ru-RU" sz="2400" dirty="0" err="1"/>
              <a:t>was</a:t>
            </a:r>
            <a:r>
              <a:rPr lang="ru-RU" sz="2400" dirty="0"/>
              <a:t> </a:t>
            </a:r>
            <a:r>
              <a:rPr lang="ru-RU" sz="2400" dirty="0" err="1"/>
              <a:t>in</a:t>
            </a:r>
            <a:r>
              <a:rPr lang="ru-RU" sz="2400" dirty="0"/>
              <a:t> </a:t>
            </a:r>
            <a:r>
              <a:rPr lang="ru-RU" sz="2400" dirty="0" err="1"/>
              <a:t>bed</a:t>
            </a:r>
            <a:r>
              <a:rPr lang="ru-RU" sz="2400" dirty="0"/>
              <a:t>, </a:t>
            </a:r>
            <a:r>
              <a:rPr lang="ru-RU" sz="2400" dirty="0" err="1"/>
              <a:t>but</a:t>
            </a:r>
            <a:r>
              <a:rPr lang="ru-RU" sz="2400" dirty="0"/>
              <a:t> I </a:t>
            </a:r>
            <a:r>
              <a:rPr lang="ru-RU" sz="2400" dirty="0" err="1"/>
              <a:t>couldn’t</a:t>
            </a:r>
            <a:r>
              <a:rPr lang="ru-RU" sz="2400" dirty="0"/>
              <a:t> </a:t>
            </a:r>
            <a:r>
              <a:rPr lang="ru-RU" sz="2400" dirty="0" err="1"/>
              <a:t>do</a:t>
            </a:r>
            <a:r>
              <a:rPr lang="ru-RU" sz="2400" dirty="0"/>
              <a:t> </a:t>
            </a:r>
            <a:r>
              <a:rPr lang="ru-RU" sz="2400" dirty="0" err="1"/>
              <a:t>it</a:t>
            </a:r>
            <a:r>
              <a:rPr lang="ru-RU" sz="2400" dirty="0"/>
              <a:t> </a:t>
            </a:r>
          </a:p>
          <a:p>
            <a:pPr marL="0" indent="0">
              <a:buNone/>
            </a:pPr>
            <a:r>
              <a:rPr lang="ru-RU" sz="2400" dirty="0"/>
              <a:t>Лег и подумал: помолиться, что ли? Но ничего не вышло.</a:t>
            </a:r>
          </a:p>
        </p:txBody>
      </p:sp>
    </p:spTree>
    <p:extLst>
      <p:ext uri="{BB962C8B-B14F-4D97-AF65-F5344CB8AC3E}">
        <p14:creationId xmlns:p14="http://schemas.microsoft.com/office/powerpoint/2010/main" val="75141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C6554841-415A-4C21-BA6B-5975CCDF71FE}"/>
              </a:ext>
            </a:extLst>
          </p:cNvPr>
          <p:cNvSpPr>
            <a:spLocks noGrp="1"/>
          </p:cNvSpPr>
          <p:nvPr>
            <p:ph type="body" sz="quarter" idx="13"/>
          </p:nvPr>
        </p:nvSpPr>
        <p:spPr>
          <a:xfrm>
            <a:off x="520700" y="980728"/>
            <a:ext cx="11263313" cy="5439122"/>
          </a:xfrm>
        </p:spPr>
        <p:txBody>
          <a:bodyPr>
            <a:normAutofit lnSpcReduction="10000"/>
          </a:bodyPr>
          <a:lstStyle/>
          <a:p>
            <a:r>
              <a:rPr lang="en-US" sz="2400" dirty="0"/>
              <a:t>The system, which was designed to process large amounts of data in real-time, encountered significant delays due to hardware limitations and required immediate optimization.</a:t>
            </a:r>
            <a:endParaRPr lang="ru-RU" sz="2400" dirty="0"/>
          </a:p>
          <a:p>
            <a:pPr marL="0" indent="0">
              <a:buNone/>
            </a:pPr>
            <a:r>
              <a:rPr lang="ru-RU" sz="2400" dirty="0"/>
              <a:t>Первое предложение описывает назначение системы.</a:t>
            </a:r>
          </a:p>
          <a:p>
            <a:pPr marL="0" indent="0">
              <a:buNone/>
            </a:pPr>
            <a:r>
              <a:rPr lang="ru-RU" sz="2400" dirty="0"/>
              <a:t>Второе предложение фокусируется на проблемах и их последствиях.</a:t>
            </a:r>
          </a:p>
          <a:p>
            <a:r>
              <a:rPr lang="ru-RU" sz="2400" dirty="0"/>
              <a:t>Министр иностранных дел России провёл переговоры с коллегой из Франции по вопросам двустороннего сотрудничества и региональной безопасности.</a:t>
            </a:r>
          </a:p>
          <a:p>
            <a:pPr marL="0" indent="0">
              <a:buNone/>
            </a:pPr>
            <a:r>
              <a:rPr lang="es-ES" sz="2400" dirty="0"/>
              <a:t>El ministro de Asuntos Exteriores de Rusia mantuvo conversaciones con su homólogo francés. Discutieron cuestiones relacionadas con la cooperación bilateral y la seguridad regional.</a:t>
            </a:r>
            <a:endParaRPr lang="ru-RU" sz="2400" dirty="0"/>
          </a:p>
          <a:p>
            <a:r>
              <a:rPr lang="ru-RU" sz="2400" dirty="0"/>
              <a:t>первая часть — факт встречи, вторая — темы обсуждения.</a:t>
            </a:r>
          </a:p>
          <a:p>
            <a:endParaRPr lang="ru-RU" sz="2400" dirty="0"/>
          </a:p>
        </p:txBody>
      </p:sp>
    </p:spTree>
    <p:extLst>
      <p:ext uri="{BB962C8B-B14F-4D97-AF65-F5344CB8AC3E}">
        <p14:creationId xmlns:p14="http://schemas.microsoft.com/office/powerpoint/2010/main" val="7076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072F22-71A9-8315-788F-870A1B75E348}"/>
              </a:ext>
            </a:extLst>
          </p:cNvPr>
          <p:cNvSpPr>
            <a:spLocks noGrp="1"/>
          </p:cNvSpPr>
          <p:nvPr>
            <p:ph type="title"/>
          </p:nvPr>
        </p:nvSpPr>
        <p:spPr/>
        <p:txBody>
          <a:bodyPr/>
          <a:lstStyle/>
          <a:p>
            <a:r>
              <a:rPr lang="ru-RU" dirty="0"/>
              <a:t>Объединение предложений</a:t>
            </a:r>
          </a:p>
        </p:txBody>
      </p:sp>
      <p:sp>
        <p:nvSpPr>
          <p:cNvPr id="3" name="Текст 2">
            <a:extLst>
              <a:ext uri="{FF2B5EF4-FFF2-40B4-BE49-F238E27FC236}">
                <a16:creationId xmlns:a16="http://schemas.microsoft.com/office/drawing/2014/main" id="{0BE27521-B77D-3172-0810-4DA9B25BD4EF}"/>
              </a:ext>
            </a:extLst>
          </p:cNvPr>
          <p:cNvSpPr>
            <a:spLocks noGrp="1"/>
          </p:cNvSpPr>
          <p:nvPr>
            <p:ph type="body" sz="quarter" idx="13"/>
          </p:nvPr>
        </p:nvSpPr>
        <p:spPr/>
        <p:txBody>
          <a:bodyPr>
            <a:normAutofit fontScale="92500"/>
          </a:bodyPr>
          <a:lstStyle/>
          <a:p>
            <a:pPr marL="0" indent="0">
              <a:buNone/>
            </a:pPr>
            <a:r>
              <a:rPr lang="ru-RU" sz="2400" dirty="0"/>
              <a:t>Объединение предложений применяется, как правило, в условиях синтаксических и стилистических различий. Двум и более простым предложениям оригинала соответствует одно сложное предложение в переводе. Применение этого приема может быть вынужденным следствием </a:t>
            </a:r>
            <a:r>
              <a:rPr lang="ru-RU" sz="2400" dirty="0" err="1"/>
              <a:t>недооформленности</a:t>
            </a:r>
            <a:r>
              <a:rPr lang="ru-RU" sz="2400" dirty="0"/>
              <a:t> одного из предложений.</a:t>
            </a:r>
          </a:p>
          <a:p>
            <a:pPr marL="0" indent="0">
              <a:buNone/>
            </a:pPr>
            <a:r>
              <a:rPr lang="en-US" sz="2400" dirty="0"/>
              <a:t>The marchers</a:t>
            </a:r>
            <a:r>
              <a:rPr lang="ru-RU" sz="2400" dirty="0"/>
              <a:t> </a:t>
            </a:r>
            <a:r>
              <a:rPr lang="en-US" sz="2400" dirty="0"/>
              <a:t>did not intend to go to Parliament. Nor to petition their MP’s. </a:t>
            </a:r>
          </a:p>
          <a:p>
            <a:pPr marL="0" indent="0">
              <a:buNone/>
            </a:pPr>
            <a:r>
              <a:rPr lang="ru-RU" sz="2400" dirty="0"/>
              <a:t>Участники демонстрации не собирались ни идти к парламенту, ни подавать петицию своим депутатам.</a:t>
            </a:r>
          </a:p>
          <a:p>
            <a:pPr marL="0" indent="0">
              <a:buNone/>
            </a:pPr>
            <a:r>
              <a:rPr lang="en-US" sz="2400" dirty="0"/>
              <a:t>The lady ran and bought the tickets</a:t>
            </a:r>
            <a:r>
              <a:rPr lang="ru-RU" sz="2400" dirty="0"/>
              <a:t> </a:t>
            </a:r>
            <a:r>
              <a:rPr lang="en-US" sz="2400" dirty="0"/>
              <a:t>in the last ticket box and boarded. Just in time. </a:t>
            </a:r>
            <a:endParaRPr lang="ru-RU" sz="2400" dirty="0"/>
          </a:p>
          <a:p>
            <a:pPr marL="0" indent="0">
              <a:buNone/>
            </a:pPr>
            <a:r>
              <a:rPr lang="ru-RU" sz="2400" dirty="0"/>
              <a:t>Женщина побежала и купила билеты в крайней кассе и в последний момент села в вагон</a:t>
            </a:r>
          </a:p>
        </p:txBody>
      </p:sp>
    </p:spTree>
    <p:extLst>
      <p:ext uri="{BB962C8B-B14F-4D97-AF65-F5344CB8AC3E}">
        <p14:creationId xmlns:p14="http://schemas.microsoft.com/office/powerpoint/2010/main" val="87321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072F22-71A9-8315-788F-870A1B75E348}"/>
              </a:ext>
            </a:extLst>
          </p:cNvPr>
          <p:cNvSpPr>
            <a:spLocks noGrp="1"/>
          </p:cNvSpPr>
          <p:nvPr>
            <p:ph type="title"/>
          </p:nvPr>
        </p:nvSpPr>
        <p:spPr/>
        <p:txBody>
          <a:bodyPr/>
          <a:lstStyle/>
          <a:p>
            <a:r>
              <a:rPr lang="ru-RU" dirty="0"/>
              <a:t>Объединение предложений</a:t>
            </a:r>
          </a:p>
        </p:txBody>
      </p:sp>
      <p:sp>
        <p:nvSpPr>
          <p:cNvPr id="3" name="Текст 2">
            <a:extLst>
              <a:ext uri="{FF2B5EF4-FFF2-40B4-BE49-F238E27FC236}">
                <a16:creationId xmlns:a16="http://schemas.microsoft.com/office/drawing/2014/main" id="{0BE27521-B77D-3172-0810-4DA9B25BD4EF}"/>
              </a:ext>
            </a:extLst>
          </p:cNvPr>
          <p:cNvSpPr>
            <a:spLocks noGrp="1"/>
          </p:cNvSpPr>
          <p:nvPr>
            <p:ph type="body" sz="quarter" idx="13"/>
          </p:nvPr>
        </p:nvSpPr>
        <p:spPr/>
        <p:txBody>
          <a:bodyPr>
            <a:normAutofit/>
          </a:bodyPr>
          <a:lstStyle/>
          <a:p>
            <a:pPr marL="0" indent="0">
              <a:buNone/>
            </a:pPr>
            <a:r>
              <a:rPr lang="ru-RU" sz="2400" dirty="0"/>
              <a:t>Объединение предложений может быть обусловлено также стилистическими соображениями. Например, для научно-технических текстов на английском языке характерно преобладание простых предложений, что менее свойственно соответствующему русскому стилю, где широко используются сложные предложения. В связи с этим в англо-русских научно-технических переводах двум или более простым предложениям оригинала соответствует одно сложное предложение в переводе.</a:t>
            </a:r>
          </a:p>
          <a:p>
            <a:r>
              <a:rPr lang="en-US" sz="2400" dirty="0"/>
              <a:t>The system uses advanced algorithms. These algorithms improve data processing speed. They also reduce energy consumption.</a:t>
            </a:r>
          </a:p>
          <a:p>
            <a:r>
              <a:rPr lang="ru-RU" sz="2400" dirty="0"/>
              <a:t>Система использует передовые алгоритмы, которые улучшают скорость обработки данных и одновременно снижают энергопотребление.</a:t>
            </a:r>
          </a:p>
        </p:txBody>
      </p:sp>
    </p:spTree>
    <p:extLst>
      <p:ext uri="{BB962C8B-B14F-4D97-AF65-F5344CB8AC3E}">
        <p14:creationId xmlns:p14="http://schemas.microsoft.com/office/powerpoint/2010/main" val="307760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5D8DAD-D0ED-28DA-2071-929667A5E6FB}"/>
              </a:ext>
            </a:extLst>
          </p:cNvPr>
          <p:cNvSpPr>
            <a:spLocks noGrp="1"/>
          </p:cNvSpPr>
          <p:nvPr>
            <p:ph type="title"/>
          </p:nvPr>
        </p:nvSpPr>
        <p:spPr/>
        <p:txBody>
          <a:bodyPr/>
          <a:lstStyle/>
          <a:p>
            <a:r>
              <a:rPr lang="ru-RU" dirty="0"/>
              <a:t>Объедините предложения при переводе</a:t>
            </a:r>
          </a:p>
        </p:txBody>
      </p:sp>
      <p:sp>
        <p:nvSpPr>
          <p:cNvPr id="3" name="Текст 2">
            <a:extLst>
              <a:ext uri="{FF2B5EF4-FFF2-40B4-BE49-F238E27FC236}">
                <a16:creationId xmlns:a16="http://schemas.microsoft.com/office/drawing/2014/main" id="{0080E498-09BA-BA71-FA74-9279432A24E2}"/>
              </a:ext>
            </a:extLst>
          </p:cNvPr>
          <p:cNvSpPr>
            <a:spLocks noGrp="1"/>
          </p:cNvSpPr>
          <p:nvPr>
            <p:ph type="body" sz="quarter" idx="13"/>
          </p:nvPr>
        </p:nvSpPr>
        <p:spPr/>
        <p:txBody>
          <a:bodyPr>
            <a:normAutofit/>
          </a:bodyPr>
          <a:lstStyle/>
          <a:p>
            <a:r>
              <a:rPr lang="en-US" sz="2400" dirty="0"/>
              <a:t>Cybersecurity is a critical field in modern technology. It focuses on protecting systems and data from digital attacks. These attacks can cause significant damage. They may lead to financial losses or data breaches. Organizations invest heavily in cybersecurity measures. These measures include firewalls, encryption, and employee training.</a:t>
            </a:r>
            <a:endParaRPr lang="ru-RU" sz="2400" dirty="0"/>
          </a:p>
          <a:p>
            <a:pPr marL="0" indent="0">
              <a:buNone/>
            </a:pPr>
            <a:endParaRPr lang="ru-RU" sz="2400" dirty="0"/>
          </a:p>
          <a:p>
            <a:r>
              <a:rPr lang="en-US" sz="2400" dirty="0"/>
              <a:t>That was a long time ago. It seemed like fifty years ago. (J. Salinger, The Catcher in the Rye, 15)</a:t>
            </a:r>
            <a:endParaRPr lang="ru-RU" sz="2400" dirty="0"/>
          </a:p>
        </p:txBody>
      </p:sp>
    </p:spTree>
    <p:extLst>
      <p:ext uri="{BB962C8B-B14F-4D97-AF65-F5344CB8AC3E}">
        <p14:creationId xmlns:p14="http://schemas.microsoft.com/office/powerpoint/2010/main" val="3914627743"/>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5186</TotalTime>
  <Words>4210</Words>
  <Application>Microsoft Office PowerPoint</Application>
  <PresentationFormat>Широкоэкранный</PresentationFormat>
  <Paragraphs>302</Paragraphs>
  <Slides>46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46</vt:i4>
      </vt:variant>
    </vt:vector>
  </HeadingPairs>
  <TitlesOfParts>
    <vt:vector size="52" baseType="lpstr">
      <vt:lpstr>Arial</vt:lpstr>
      <vt:lpstr>Calibri</vt:lpstr>
      <vt:lpstr>Courier New</vt:lpstr>
      <vt:lpstr>Times New Roman</vt:lpstr>
      <vt:lpstr>Wingdings</vt:lpstr>
      <vt:lpstr>GestaltVTI</vt:lpstr>
      <vt:lpstr>Грамматические трансформации. Предпереводческий анализ</vt:lpstr>
      <vt:lpstr>Основные грамматические трансформации</vt:lpstr>
      <vt:lpstr>Дословный перевод (нулевая трансформация / синтаксическое уподобление)</vt:lpstr>
      <vt:lpstr>Членение предложений</vt:lpstr>
      <vt:lpstr>Членение предложений</vt:lpstr>
      <vt:lpstr>Презентация PowerPoint</vt:lpstr>
      <vt:lpstr>Объединение предложений</vt:lpstr>
      <vt:lpstr>Объединение предложений</vt:lpstr>
      <vt:lpstr>Объедините предложения при переводе</vt:lpstr>
      <vt:lpstr>Изменение порядка слов в предложении</vt:lpstr>
      <vt:lpstr>Презентация PowerPoint</vt:lpstr>
      <vt:lpstr>Презентация PowerPoint</vt:lpstr>
      <vt:lpstr>Презентация PowerPoint</vt:lpstr>
      <vt:lpstr>Грамматические замены</vt:lpstr>
      <vt:lpstr>Презентация PowerPoint</vt:lpstr>
      <vt:lpstr>Презентация PowerPoint</vt:lpstr>
      <vt:lpstr>Презентация PowerPoint</vt:lpstr>
      <vt:lpstr>Презентация PowerPoint</vt:lpstr>
      <vt:lpstr>Презентация PowerPoint</vt:lpstr>
      <vt:lpstr>Грамматические замены</vt:lpstr>
      <vt:lpstr>Презентация PowerPoint</vt:lpstr>
      <vt:lpstr>Презентация PowerPoint</vt:lpstr>
      <vt:lpstr>Презентация PowerPoint</vt:lpstr>
      <vt:lpstr>Презентация PowerPoint</vt:lpstr>
      <vt:lpstr>Презентация PowerPoint</vt:lpstr>
      <vt:lpstr>Пример разбора</vt:lpstr>
      <vt:lpstr>Презентация PowerPoint</vt:lpstr>
      <vt:lpstr>Презентация PowerPoint</vt:lpstr>
      <vt:lpstr>Презентация PowerPoint</vt:lpstr>
      <vt:lpstr>Сравните перевод и оригинал предложений. Какие грамматические трансформации использованы при переводе? Предложите свои варианты перевода отдельных фрагментов.</vt:lpstr>
      <vt:lpstr>Сравните перевод и оригинал предложений. Какие грамматические трансформации использованы при переводе? Предложите свои варианты перевода отдельных фрагментов.</vt:lpstr>
      <vt:lpstr>Переведите следующий текст, используя приемы грамматических трансформаций</vt:lpstr>
      <vt:lpstr>Основные этапы в практике переводческой деятельности</vt:lpstr>
      <vt:lpstr>Предпереводческий анализ</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Виды перевода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Лексические переводческие трансформации.</dc:title>
  <dc:creator>Апакина Людмила Вячеславовна</dc:creator>
  <cp:lastModifiedBy>Апакина Людмила Вячеславовна</cp:lastModifiedBy>
  <cp:revision>30</cp:revision>
  <dcterms:created xsi:type="dcterms:W3CDTF">2025-03-31T13:31:33Z</dcterms:created>
  <dcterms:modified xsi:type="dcterms:W3CDTF">2025-05-28T18:34:18Z</dcterms:modified>
</cp:coreProperties>
</file>