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310" r:id="rId12"/>
    <p:sldId id="268" r:id="rId13"/>
    <p:sldId id="269" r:id="rId14"/>
    <p:sldId id="270" r:id="rId15"/>
    <p:sldId id="271" r:id="rId16"/>
    <p:sldId id="272" r:id="rId17"/>
    <p:sldId id="31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12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47" autoAdjust="0"/>
    <p:restoredTop sz="94710" autoAdjust="0"/>
  </p:normalViewPr>
  <p:slideViewPr>
    <p:cSldViewPr>
      <p:cViewPr varScale="1">
        <p:scale>
          <a:sx n="76" d="100"/>
          <a:sy n="76" d="100"/>
        </p:scale>
        <p:origin x="10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278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59E9AD-F0FC-1081-8298-2E97671D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20688"/>
            <a:ext cx="11155680" cy="7224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84CE9B-4089-24A3-39B8-1024F3D8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6A230D3-69EE-64DC-3A04-C0E77F4AAF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700" y="1556792"/>
            <a:ext cx="11263313" cy="486305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5860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3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  <p:sldLayoutId id="2147483801" r:id="rId2"/>
    <p:sldLayoutId id="2147483808" r:id="rId3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re.ac.uk/download/pdf/233167343.pdf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6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E5086-3B4D-C91F-1661-C1511A63C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0216" y="1375953"/>
            <a:ext cx="3630867" cy="284072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400" dirty="0"/>
              <a:t>Адекватность и эквивалентность в переводе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3">
            <a:extLst>
              <a:ext uri="{FF2B5EF4-FFF2-40B4-BE49-F238E27FC236}">
                <a16:creationId xmlns:a16="http://schemas.microsoft.com/office/drawing/2014/main" id="{C85D7712-33F5-85FA-37EE-26337B9E68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002" b="10995"/>
          <a:stretch/>
        </p:blipFill>
        <p:spPr>
          <a:xfrm>
            <a:off x="517869" y="2262762"/>
            <a:ext cx="7430010" cy="278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689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5810B-98F5-B8A5-E59E-AAE06AD4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тип эквивалентности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317B82-6ADE-768B-041A-9C801984D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(1) Maybe there is some chemistry between us that doesn't mix. 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Бывает, что люди не сходятся характерами.</a:t>
            </a:r>
          </a:p>
          <a:p>
            <a:r>
              <a:rPr lang="ru-RU" dirty="0"/>
              <a:t>(2) </a:t>
            </a:r>
            <a:r>
              <a:rPr lang="en-US" dirty="0"/>
              <a:t>Those evening bells, those evening bells, how many tale their music tells.</a:t>
            </a:r>
          </a:p>
          <a:p>
            <a:pPr marL="0" indent="0">
              <a:buNone/>
            </a:pPr>
            <a:r>
              <a:rPr lang="ru-RU" dirty="0"/>
              <a:t>Вечерний звон, вечерний звон, как много дум наводит он.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(1) цель коммуникации заключалась в </a:t>
            </a:r>
            <a:r>
              <a:rPr lang="ru-RU" b="1" dirty="0"/>
              <a:t>передаче переносного значения</a:t>
            </a:r>
          </a:p>
          <a:p>
            <a:r>
              <a:rPr lang="ru-RU" dirty="0"/>
              <a:t>в примере (2) общей функцией оригинала, которую переводчик стремится всеми средствами сохранить, является </a:t>
            </a:r>
            <a:r>
              <a:rPr lang="ru-RU" b="1" dirty="0"/>
              <a:t>поэтическое воздействие</a:t>
            </a:r>
            <a:r>
              <a:rPr lang="ru-RU" dirty="0"/>
              <a:t>, основанное на звукописи, рифме и размере.</a:t>
            </a:r>
          </a:p>
        </p:txBody>
      </p:sp>
    </p:spTree>
    <p:extLst>
      <p:ext uri="{BB962C8B-B14F-4D97-AF65-F5344CB8AC3E}">
        <p14:creationId xmlns:p14="http://schemas.microsoft.com/office/powerpoint/2010/main" val="2512432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C7AF84-BA1E-8DAF-F08D-8BF0E909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Прокомментируйте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D9ABFE-BA9E-D6B8-12A0-D3073ED8A8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Исходный текст: Маша пошла гулять.</a:t>
            </a:r>
          </a:p>
          <a:p>
            <a:pPr marL="0" indent="0">
              <a:buNone/>
            </a:pPr>
            <a:r>
              <a:rPr lang="ru-RU" dirty="0"/>
              <a:t>Цель коммуникации: </a:t>
            </a:r>
          </a:p>
          <a:p>
            <a:pPr marL="0" indent="0">
              <a:buNone/>
            </a:pPr>
            <a:r>
              <a:rPr lang="ru-RU" dirty="0"/>
              <a:t>Перевод: Mary </a:t>
            </a:r>
            <a:r>
              <a:rPr lang="ru-RU" dirty="0" err="1"/>
              <a:t>went</a:t>
            </a:r>
            <a:r>
              <a:rPr lang="ru-RU" dirty="0"/>
              <a:t> </a:t>
            </a:r>
            <a:r>
              <a:rPr lang="ru-RU" dirty="0" err="1"/>
              <a:t>outside</a:t>
            </a:r>
            <a:endParaRPr lang="ru-RU" dirty="0"/>
          </a:p>
          <a:p>
            <a:r>
              <a:rPr lang="ru-RU" dirty="0"/>
              <a:t>Исходный текст: Надоело сидеть дома. Пойдем прогуляемся!</a:t>
            </a:r>
          </a:p>
          <a:p>
            <a:pPr marL="0" indent="0">
              <a:buNone/>
            </a:pPr>
            <a:r>
              <a:rPr lang="ru-RU" dirty="0"/>
              <a:t>Цель коммуникации: </a:t>
            </a:r>
          </a:p>
          <a:p>
            <a:pPr marL="0" indent="0">
              <a:buNone/>
            </a:pPr>
            <a:r>
              <a:rPr lang="ru-RU" dirty="0"/>
              <a:t>Перевод: </a:t>
            </a:r>
            <a:r>
              <a:rPr lang="ru-RU" dirty="0" err="1"/>
              <a:t>Let's</a:t>
            </a:r>
            <a:r>
              <a:rPr lang="ru-RU" dirty="0"/>
              <a:t> </a:t>
            </a:r>
            <a:r>
              <a:rPr lang="ru-RU" dirty="0" err="1"/>
              <a:t>take</a:t>
            </a:r>
            <a:r>
              <a:rPr lang="ru-RU" dirty="0"/>
              <a:t> a </a:t>
            </a:r>
            <a:r>
              <a:rPr lang="ru-RU" dirty="0" err="1"/>
              <a:t>walk</a:t>
            </a:r>
            <a:r>
              <a:rPr lang="ru-RU" dirty="0"/>
              <a:t>! </a:t>
            </a:r>
          </a:p>
          <a:p>
            <a:r>
              <a:rPr lang="ru-RU" dirty="0"/>
              <a:t>Исходный текст: </a:t>
            </a:r>
            <a:r>
              <a:rPr lang="ru-RU" dirty="0" err="1"/>
              <a:t>She</a:t>
            </a:r>
            <a:r>
              <a:rPr lang="ru-RU" dirty="0"/>
              <a:t> </a:t>
            </a:r>
            <a:r>
              <a:rPr lang="ru-RU" dirty="0" err="1"/>
              <a:t>lifted</a:t>
            </a:r>
            <a:r>
              <a:rPr lang="ru-RU" dirty="0"/>
              <a:t> </a:t>
            </a:r>
            <a:r>
              <a:rPr lang="ru-RU" dirty="0" err="1"/>
              <a:t>her</a:t>
            </a:r>
            <a:r>
              <a:rPr lang="ru-RU" dirty="0"/>
              <a:t> </a:t>
            </a:r>
            <a:r>
              <a:rPr lang="ru-RU" dirty="0" err="1"/>
              <a:t>nose</a:t>
            </a:r>
            <a:r>
              <a:rPr lang="ru-RU" dirty="0"/>
              <a:t> </a:t>
            </a:r>
            <a:r>
              <a:rPr lang="ru-RU" dirty="0" err="1"/>
              <a:t>up</a:t>
            </a:r>
            <a:r>
              <a:rPr lang="ru-RU" dirty="0"/>
              <a:t>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air</a:t>
            </a:r>
            <a:r>
              <a:rPr lang="ru-RU" dirty="0"/>
              <a:t> </a:t>
            </a:r>
          </a:p>
          <a:p>
            <a:pPr marL="0" indent="0">
              <a:buNone/>
            </a:pPr>
            <a:r>
              <a:rPr lang="ru-RU" dirty="0"/>
              <a:t>Цель коммуникации: </a:t>
            </a:r>
          </a:p>
          <a:p>
            <a:pPr marL="0" indent="0">
              <a:buNone/>
            </a:pPr>
            <a:r>
              <a:rPr lang="ru-RU" dirty="0"/>
              <a:t>Перевод: Она смерила его презрительным взглядом</a:t>
            </a:r>
          </a:p>
        </p:txBody>
      </p:sp>
    </p:spTree>
    <p:extLst>
      <p:ext uri="{BB962C8B-B14F-4D97-AF65-F5344CB8AC3E}">
        <p14:creationId xmlns:p14="http://schemas.microsoft.com/office/powerpoint/2010/main" val="33850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5810B-98F5-B8A5-E59E-AAE06AD4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Первый тип эквивалентности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317B82-6ADE-768B-041A-9C801984D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1) несопоставимость лексического состава и синтаксической организации; </a:t>
            </a:r>
          </a:p>
          <a:p>
            <a:pPr marL="0" indent="0">
              <a:buNone/>
            </a:pPr>
            <a:r>
              <a:rPr lang="ru-RU" dirty="0"/>
              <a:t>2) невозможность связать лексику и структуру оригинала и перевода отношениями семантического перефразирования или синтаксической трансформации; </a:t>
            </a:r>
          </a:p>
          <a:p>
            <a:pPr marL="0" indent="0">
              <a:buNone/>
            </a:pPr>
            <a:r>
              <a:rPr lang="ru-RU" dirty="0"/>
              <a:t>3) </a:t>
            </a:r>
            <a:r>
              <a:rPr lang="ru-RU" b="1" dirty="0"/>
              <a:t>отсутствие реальных или прямых логических связей </a:t>
            </a:r>
            <a:r>
              <a:rPr lang="ru-RU" dirty="0"/>
              <a:t>между сообщениями в оригинале и переводе, которые позволили бы утверждать, что в обоих случаях «сообщается об одном и том же»; </a:t>
            </a:r>
          </a:p>
          <a:p>
            <a:pPr marL="0" indent="0">
              <a:buNone/>
            </a:pPr>
            <a:r>
              <a:rPr lang="ru-RU" dirty="0"/>
              <a:t>4) </a:t>
            </a:r>
            <a:r>
              <a:rPr lang="ru-RU" b="1" dirty="0"/>
              <a:t>наименьшая общность содержания оригинала и перевода </a:t>
            </a:r>
            <a:r>
              <a:rPr lang="ru-RU" dirty="0"/>
              <a:t>по сравнению со всеми иными переводами, признаваемыми эквивалентными.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A rolling stone gathers no moss</a:t>
            </a:r>
            <a:r>
              <a:rPr lang="ru-RU" dirty="0"/>
              <a:t> - Катящийся камень мха не собирает (мхом не обрастает)???</a:t>
            </a:r>
          </a:p>
        </p:txBody>
      </p:sp>
    </p:spTree>
    <p:extLst>
      <p:ext uri="{BB962C8B-B14F-4D97-AF65-F5344CB8AC3E}">
        <p14:creationId xmlns:p14="http://schemas.microsoft.com/office/powerpoint/2010/main" val="1905156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5810B-98F5-B8A5-E59E-AAE06AD4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тип эквивалентности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317B82-6ADE-768B-041A-9C801984D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700" y="1556792"/>
            <a:ext cx="11263313" cy="180020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Цель коммуникации + одинаковая внеязыковая ситуация</a:t>
            </a:r>
          </a:p>
          <a:p>
            <a:pPr marL="0" indent="0">
              <a:buNone/>
            </a:pPr>
            <a:r>
              <a:rPr lang="ru-RU" b="1" dirty="0"/>
              <a:t>Ситуацией</a:t>
            </a:r>
            <a:r>
              <a:rPr lang="ru-RU" dirty="0"/>
              <a:t> называется совокупность объектов и связей между объектами, описываемая в высказывании.</a:t>
            </a:r>
          </a:p>
          <a:p>
            <a:pPr marL="0" indent="0">
              <a:buNone/>
            </a:pPr>
            <a:r>
              <a:rPr lang="ru-RU" dirty="0"/>
              <a:t>Отдельные признаки ситуации: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B3A173-4A22-07D2-4126-D4C43062C97D}"/>
              </a:ext>
            </a:extLst>
          </p:cNvPr>
          <p:cNvSpPr txBox="1"/>
          <p:nvPr/>
        </p:nvSpPr>
        <p:spPr>
          <a:xfrm>
            <a:off x="654397" y="3356992"/>
            <a:ext cx="312702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«Книга лежит на столе»</a:t>
            </a:r>
          </a:p>
          <a:p>
            <a:r>
              <a:rPr lang="ru-RU" dirty="0"/>
              <a:t>«Я вижу книгу на столе»</a:t>
            </a:r>
          </a:p>
          <a:p>
            <a:r>
              <a:rPr lang="ru-RU" dirty="0"/>
              <a:t>«Книгу положили на стол»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35D263-8086-787F-14F9-75A8DA25CF52}"/>
              </a:ext>
            </a:extLst>
          </p:cNvPr>
          <p:cNvSpPr txBox="1"/>
          <p:nvPr/>
        </p:nvSpPr>
        <p:spPr>
          <a:xfrm>
            <a:off x="3791744" y="3356992"/>
            <a:ext cx="3127028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/>
              <a:t>активное действие</a:t>
            </a:r>
          </a:p>
          <a:p>
            <a:r>
              <a:rPr lang="ru-RU" dirty="0"/>
              <a:t>состояние </a:t>
            </a:r>
          </a:p>
          <a:p>
            <a:r>
              <a:rPr lang="ru-RU" dirty="0"/>
              <a:t>восприятие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91F16-8F06-9790-1FEE-6C65F81F7EC6}"/>
              </a:ext>
            </a:extLst>
          </p:cNvPr>
          <p:cNvSpPr txBox="1"/>
          <p:nvPr/>
        </p:nvSpPr>
        <p:spPr>
          <a:xfrm>
            <a:off x="654397" y="4581128"/>
            <a:ext cx="313734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solidFill>
                  <a:schemeClr val="dk1"/>
                </a:solidFill>
              </a:rPr>
              <a:t>Он сюда не приходит</a:t>
            </a:r>
          </a:p>
          <a:p>
            <a:r>
              <a:rPr lang="ru-RU" dirty="0">
                <a:solidFill>
                  <a:schemeClr val="dk1"/>
                </a:solidFill>
              </a:rPr>
              <a:t>Он здесь не бывает</a:t>
            </a:r>
          </a:p>
          <a:p>
            <a:r>
              <a:rPr lang="ru-RU" dirty="0">
                <a:solidFill>
                  <a:schemeClr val="dk1"/>
                </a:solidFill>
              </a:rPr>
              <a:t>Я его здесь не вижу</a:t>
            </a:r>
          </a:p>
          <a:p>
            <a:r>
              <a:rPr lang="ru-RU" dirty="0">
                <a:solidFill>
                  <a:schemeClr val="dk1"/>
                </a:solidFill>
              </a:rPr>
              <a:t>Его сюда не приглашают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D8B999-8A0B-AE8C-BC77-2319847867F8}"/>
              </a:ext>
            </a:extLst>
          </p:cNvPr>
          <p:cNvSpPr txBox="1"/>
          <p:nvPr/>
        </p:nvSpPr>
        <p:spPr>
          <a:xfrm>
            <a:off x="3781425" y="4581127"/>
            <a:ext cx="3137347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solidFill>
                  <a:schemeClr val="dk1"/>
                </a:solidFill>
              </a:rPr>
              <a:t>бытие</a:t>
            </a:r>
          </a:p>
          <a:p>
            <a:r>
              <a:rPr lang="ru-RU" dirty="0">
                <a:solidFill>
                  <a:schemeClr val="dk1"/>
                </a:solidFill>
              </a:rPr>
              <a:t>движение</a:t>
            </a:r>
          </a:p>
          <a:p>
            <a:r>
              <a:rPr lang="ru-RU" dirty="0">
                <a:solidFill>
                  <a:schemeClr val="dk1"/>
                </a:solidFill>
              </a:rPr>
              <a:t>активное действие </a:t>
            </a:r>
          </a:p>
          <a:p>
            <a:r>
              <a:rPr lang="ru-RU" dirty="0">
                <a:solidFill>
                  <a:schemeClr val="dk1"/>
                </a:solidFill>
              </a:rPr>
              <a:t>восприятие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1B4A2-DF50-7680-F883-CF1AF92832AE}"/>
              </a:ext>
            </a:extLst>
          </p:cNvPr>
          <p:cNvSpPr txBox="1"/>
          <p:nvPr/>
        </p:nvSpPr>
        <p:spPr>
          <a:xfrm>
            <a:off x="7032104" y="3623438"/>
            <a:ext cx="9361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600" dirty="0"/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15D8FE-DE43-25CF-96B1-9DF8B4300F4B}"/>
              </a:ext>
            </a:extLst>
          </p:cNvPr>
          <p:cNvSpPr txBox="1"/>
          <p:nvPr/>
        </p:nvSpPr>
        <p:spPr>
          <a:xfrm>
            <a:off x="7947570" y="3808103"/>
            <a:ext cx="3990603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solidFill>
                  <a:schemeClr val="dk1"/>
                </a:solidFill>
              </a:rPr>
              <a:t>Ночь уже почти миновала.</a:t>
            </a:r>
          </a:p>
          <a:p>
            <a:r>
              <a:rPr lang="ru-RU" dirty="0">
                <a:solidFill>
                  <a:schemeClr val="dk1"/>
                </a:solidFill>
              </a:rPr>
              <a:t>Она никуда не выходит. </a:t>
            </a:r>
          </a:p>
          <a:p>
            <a:r>
              <a:rPr lang="ru-RU" dirty="0">
                <a:solidFill>
                  <a:schemeClr val="dk1"/>
                </a:solidFill>
              </a:rPr>
              <a:t>Он хорошо сохранился. </a:t>
            </a:r>
          </a:p>
          <a:p>
            <a:r>
              <a:rPr lang="ru-RU" dirty="0">
                <a:solidFill>
                  <a:schemeClr val="dk1"/>
                </a:solidFill>
              </a:rPr>
              <a:t>Мы такими делами не занимаемся. </a:t>
            </a:r>
          </a:p>
        </p:txBody>
      </p:sp>
    </p:spTree>
    <p:extLst>
      <p:ext uri="{BB962C8B-B14F-4D97-AF65-F5344CB8AC3E}">
        <p14:creationId xmlns:p14="http://schemas.microsoft.com/office/powerpoint/2010/main" val="1820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5810B-98F5-B8A5-E59E-AAE06AD4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тип эквивалентности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317B82-6ADE-768B-041A-9C801984D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Идентификация в оригинале и переводе </a:t>
            </a:r>
            <a:r>
              <a:rPr lang="ru-RU" b="1" dirty="0"/>
              <a:t>одной и той же ситуации при изменении способа ее описания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Основой смыслового отождествления разноязычных текстов служит здесь </a:t>
            </a:r>
            <a:r>
              <a:rPr lang="ru-RU" b="1" dirty="0"/>
              <a:t>универсальный характер отношений между языком и экстралингвистической реальностью.</a:t>
            </a:r>
          </a:p>
          <a:p>
            <a:pPr marL="0" indent="0">
              <a:buNone/>
            </a:pPr>
            <a:endParaRPr lang="ru-RU" b="1" dirty="0"/>
          </a:p>
          <a:p>
            <a:r>
              <a:rPr lang="en-US" dirty="0"/>
              <a:t>You are not fit to be in a boat.</a:t>
            </a:r>
          </a:p>
          <a:p>
            <a:pPr marL="0" indent="0">
              <a:buNone/>
            </a:pPr>
            <a:r>
              <a:rPr lang="en-US" dirty="0" err="1"/>
              <a:t>Тебя</a:t>
            </a:r>
            <a:r>
              <a:rPr lang="en-US" dirty="0"/>
              <a:t> </a:t>
            </a:r>
            <a:r>
              <a:rPr lang="en-US" dirty="0" err="1"/>
              <a:t>нельзя</a:t>
            </a:r>
            <a:r>
              <a:rPr lang="en-US" dirty="0"/>
              <a:t> </a:t>
            </a:r>
            <a:r>
              <a:rPr lang="en-US" dirty="0" err="1"/>
              <a:t>пускать</a:t>
            </a:r>
            <a:r>
              <a:rPr lang="en-US" dirty="0"/>
              <a:t> в </a:t>
            </a:r>
            <a:r>
              <a:rPr lang="en-US" dirty="0" err="1"/>
              <a:t>лодку</a:t>
            </a:r>
            <a:r>
              <a:rPr lang="en-US" dirty="0"/>
              <a:t>.</a:t>
            </a:r>
          </a:p>
          <a:p>
            <a:r>
              <a:rPr lang="en-US" dirty="0"/>
              <a:t>You see one bear, you have seen them all.</a:t>
            </a:r>
          </a:p>
          <a:p>
            <a:pPr marL="0" indent="0">
              <a:buNone/>
            </a:pPr>
            <a:r>
              <a:rPr lang="en-US" dirty="0" err="1"/>
              <a:t>Все</a:t>
            </a:r>
            <a:r>
              <a:rPr lang="en-US" dirty="0"/>
              <a:t> </a:t>
            </a:r>
            <a:r>
              <a:rPr lang="en-US" dirty="0" err="1"/>
              <a:t>медведи</a:t>
            </a:r>
            <a:r>
              <a:rPr lang="en-US" dirty="0"/>
              <a:t> </a:t>
            </a:r>
            <a:r>
              <a:rPr lang="en-US" dirty="0" err="1"/>
              <a:t>похожи</a:t>
            </a:r>
            <a:r>
              <a:rPr lang="en-US" dirty="0"/>
              <a:t> </a:t>
            </a:r>
            <a:r>
              <a:rPr lang="en-US" dirty="0" err="1"/>
              <a:t>друг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друга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2837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5810B-98F5-B8A5-E59E-AAE06AD4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тип эквивалентности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317B82-6ADE-768B-041A-9C801984D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ru-RU" dirty="0"/>
              <a:t>несопоставимость лексического состава и синтаксической организации; </a:t>
            </a:r>
          </a:p>
          <a:p>
            <a:pPr marL="457200" indent="-457200">
              <a:buAutoNum type="arabicParenR"/>
            </a:pPr>
            <a:r>
              <a:rPr lang="ru-RU" dirty="0"/>
              <a:t>невозможность связать лексику и структуру оригинала и перевода отношениями семантического перефразирования или синтаксической трансформации;</a:t>
            </a:r>
          </a:p>
          <a:p>
            <a:pPr marL="457200" indent="-457200">
              <a:buAutoNum type="arabicParenR"/>
            </a:pPr>
            <a:r>
              <a:rPr lang="ru-RU" b="1" dirty="0"/>
              <a:t>сохранение в переводе цели коммуникации</a:t>
            </a:r>
            <a:r>
              <a:rPr lang="ru-RU" dirty="0"/>
              <a:t>, поскольку, как мы уже установили, сохранение доминантной функции высказывания является обязательным условием эквивалентности;</a:t>
            </a:r>
          </a:p>
          <a:p>
            <a:pPr marL="457200" indent="-457200">
              <a:buAutoNum type="arabicParenR"/>
            </a:pPr>
            <a:r>
              <a:rPr lang="ru-RU" b="1" dirty="0"/>
              <a:t>сохранение в переводе указания на ту же самую ситуацию</a:t>
            </a:r>
            <a:r>
              <a:rPr lang="ru-RU" dirty="0"/>
              <a:t>, что доказывается существованием между разноязычными сообщениями прямой реальной или логической связи, позволяющей утверждать, что в обоих случаях «сообщается об одном и том же».</a:t>
            </a:r>
          </a:p>
        </p:txBody>
      </p:sp>
    </p:spTree>
    <p:extLst>
      <p:ext uri="{BB962C8B-B14F-4D97-AF65-F5344CB8AC3E}">
        <p14:creationId xmlns:p14="http://schemas.microsoft.com/office/powerpoint/2010/main" val="2572346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5810B-98F5-B8A5-E59E-AAE06AD4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Второй тип эквивалентности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317B82-6ADE-768B-041A-9C801984D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ru-RU" dirty="0"/>
              <a:t>во многих случаях члены языкового коллектива постоянно применяют лишь один способ описания определенной ситуации: «Pull» или «</a:t>
            </a:r>
            <a:r>
              <a:rPr lang="ru-RU" dirty="0" err="1"/>
              <a:t>Push</a:t>
            </a:r>
            <a:r>
              <a:rPr lang="ru-RU" dirty="0"/>
              <a:t>» - «К себе» или «От себя»</a:t>
            </a:r>
          </a:p>
          <a:p>
            <a:pPr marL="457200" indent="-457200">
              <a:buAutoNum type="arabicParenR"/>
            </a:pPr>
            <a:r>
              <a:rPr lang="ru-RU" dirty="0"/>
              <a:t>описанная ситуация не связана у Рецепторов перевода с необходимыми ассоциациями.</a:t>
            </a:r>
          </a:p>
          <a:p>
            <a:pPr marL="0" indent="0">
              <a:buNone/>
            </a:pPr>
            <a:r>
              <a:rPr lang="ru-RU" dirty="0"/>
              <a:t>"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face</a:t>
            </a:r>
            <a:r>
              <a:rPr lang="ru-RU" dirty="0"/>
              <a:t> </a:t>
            </a:r>
            <a:r>
              <a:rPr lang="ru-RU" dirty="0" err="1"/>
              <a:t>behind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requests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Forces</a:t>
            </a:r>
            <a:r>
              <a:rPr lang="ru-RU" dirty="0"/>
              <a:t> </a:t>
            </a:r>
            <a:r>
              <a:rPr lang="ru-RU" dirty="0" err="1"/>
              <a:t>Favourites</a:t>
            </a:r>
            <a:r>
              <a:rPr lang="ru-RU" dirty="0"/>
              <a:t>", т.е. «лицо человека, который посылает заявки для исполнения по радио в концерте для военнослужащих». </a:t>
            </a:r>
            <a:r>
              <a:rPr lang="ru-RU" dirty="0" err="1"/>
              <a:t>Тж</a:t>
            </a:r>
            <a:r>
              <a:rPr lang="ru-RU" dirty="0"/>
              <a:t>  кивок головой, правостороннее движение, отношение к еде и т.п.</a:t>
            </a:r>
          </a:p>
          <a:p>
            <a:pPr marL="0" indent="0">
              <a:buNone/>
            </a:pPr>
            <a:r>
              <a:rPr lang="ru-RU" dirty="0"/>
              <a:t>3) в отношении ситуаций, связанных с историей и культурой определенного народа: Наполеон как «человек судьбы» (</a:t>
            </a:r>
            <a:r>
              <a:rPr lang="en-US" dirty="0"/>
              <a:t>The Man of Destiny), </a:t>
            </a:r>
            <a:r>
              <a:rPr lang="ru-RU" dirty="0"/>
              <a:t>герцог Веллингтон как «железный герцог» (</a:t>
            </a:r>
            <a:r>
              <a:rPr lang="en-US" dirty="0"/>
              <a:t>The Iron Duke), </a:t>
            </a:r>
            <a:r>
              <a:rPr lang="ru-RU" dirty="0"/>
              <a:t>Шотландия как «страна лепешек» (</a:t>
            </a:r>
            <a:r>
              <a:rPr lang="en-US" dirty="0"/>
              <a:t>The Land of</a:t>
            </a:r>
            <a:r>
              <a:rPr lang="ru-RU" dirty="0"/>
              <a:t> </a:t>
            </a:r>
            <a:r>
              <a:rPr lang="en-US" dirty="0"/>
              <a:t>Cakes)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4) ассоциации часто закрепляются за ситуациями, связанными с событиями или литературными произведениями, хорошо известными членам одного языкового коллектива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1789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4A887-650D-BC31-95FD-81C03740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Переведите и прокомментируйте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A3C959-09AC-7DA8-599F-12A105FDF2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(позвать кого –либо к телефону)</a:t>
            </a:r>
          </a:p>
          <a:p>
            <a:pPr marL="0" indent="0">
              <a:buNone/>
            </a:pPr>
            <a:r>
              <a:rPr lang="en-US" dirty="0"/>
              <a:t>Who shall I say is calling?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(на скамейке в парке)</a:t>
            </a:r>
          </a:p>
          <a:p>
            <a:pPr marL="0" indent="0">
              <a:buNone/>
            </a:pPr>
            <a:r>
              <a:rPr lang="en-US" dirty="0"/>
              <a:t>Wet paint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(ответ на просьбу сделать что-то плохое)</a:t>
            </a:r>
          </a:p>
          <a:p>
            <a:pPr marL="0" indent="0">
              <a:buNone/>
            </a:pPr>
            <a:r>
              <a:rPr lang="en-US" dirty="0"/>
              <a:t>I am the last man to do it.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060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5810B-98F5-B8A5-E59E-AAE06AD4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тип эквивалентности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317B82-6ADE-768B-041A-9C801984D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коммуникации + идентификация ситуации + общий способ описания ситуации</a:t>
            </a:r>
          </a:p>
          <a:p>
            <a:pPr marL="457200" indent="-457200">
              <a:buAutoNum type="arabicParenR"/>
            </a:pPr>
            <a:endParaRPr lang="ru-RU" dirty="0"/>
          </a:p>
          <a:p>
            <a:pPr marL="457200" indent="-457200">
              <a:buAutoNum type="arabicParenR"/>
            </a:pPr>
            <a:endParaRPr lang="ru-RU" dirty="0"/>
          </a:p>
          <a:p>
            <a:pPr marL="457200" indent="-457200">
              <a:buAutoNum type="arabicParenR"/>
            </a:pPr>
            <a:endParaRPr lang="ru-RU" dirty="0"/>
          </a:p>
          <a:p>
            <a:pPr marL="457200" indent="-457200">
              <a:buAutoNum type="arabicParenR"/>
            </a:pPr>
            <a:r>
              <a:rPr lang="en-US" dirty="0"/>
              <a:t>London saw a cold winter last year.</a:t>
            </a:r>
          </a:p>
          <a:p>
            <a:pPr marL="0" indent="0">
              <a:buNone/>
            </a:pPr>
            <a:r>
              <a:rPr lang="ru-RU" dirty="0"/>
              <a:t>В прошлом году зима в Лондоне была холодной.</a:t>
            </a:r>
          </a:p>
          <a:p>
            <a:pPr marL="457200" indent="-457200">
              <a:buAutoNum type="arabicParenR"/>
            </a:pPr>
            <a:r>
              <a:rPr lang="en-US" dirty="0"/>
              <a:t>That will not be good for you.</a:t>
            </a:r>
          </a:p>
          <a:p>
            <a:pPr marL="0" indent="0">
              <a:buNone/>
            </a:pPr>
            <a:r>
              <a:rPr lang="ru-RU" dirty="0"/>
              <a:t>Это может для вас плохо кончиться.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7136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5810B-98F5-B8A5-E59E-AAE06AD4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тип эквивалентности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317B82-6ADE-768B-041A-9C801984D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Полное совпадение структуры сообщения, </a:t>
            </a:r>
          </a:p>
          <a:p>
            <a:r>
              <a:rPr lang="ru-RU" dirty="0"/>
              <a:t>Использование синонимичной структуры, связанной с исходной отношениями семантического перефразирования</a:t>
            </a:r>
          </a:p>
          <a:p>
            <a:endParaRPr lang="ru-RU" dirty="0"/>
          </a:p>
          <a:p>
            <a:pPr marL="457200" indent="-457200">
              <a:buAutoNum type="arabicParenR"/>
            </a:pPr>
            <a:r>
              <a:rPr lang="ru-RU" dirty="0"/>
              <a:t>степень детализации описания: она вошла / она постучала и вошла / она громко постучала и вошла в комнату.....</a:t>
            </a:r>
          </a:p>
          <a:p>
            <a:pPr marL="0" indent="0">
              <a:buNone/>
            </a:pPr>
            <a:r>
              <a:rPr lang="ru-RU" dirty="0"/>
              <a:t>В англо-русских переводах наиболее часто наблюдается большая эксплицитность перевода по сравнению с оригиналом:</a:t>
            </a:r>
          </a:p>
          <a:p>
            <a:pPr marL="0" indent="0">
              <a:buNone/>
            </a:pPr>
            <a:r>
              <a:rPr lang="en-US" dirty="0"/>
              <a:t>"Will you come here, my-Miss?" Jean went. «</a:t>
            </a:r>
            <a:r>
              <a:rPr lang="ru-RU" dirty="0"/>
              <a:t>Прошу вас, пройдите сюда, ми... мисс». Джин вошла вслед за ним.</a:t>
            </a:r>
          </a:p>
          <a:p>
            <a:pPr marL="0" indent="0">
              <a:buNone/>
            </a:pPr>
            <a:r>
              <a:rPr lang="ru-RU" dirty="0"/>
              <a:t>People </a:t>
            </a:r>
            <a:r>
              <a:rPr lang="ru-RU" dirty="0" err="1"/>
              <a:t>went</a:t>
            </a:r>
            <a:r>
              <a:rPr lang="ru-RU" dirty="0"/>
              <a:t> </a:t>
            </a:r>
            <a:r>
              <a:rPr lang="ru-RU" dirty="0" err="1"/>
              <a:t>into</a:t>
            </a:r>
            <a:r>
              <a:rPr lang="ru-RU" dirty="0"/>
              <a:t> </a:t>
            </a:r>
            <a:r>
              <a:rPr lang="ru-RU" dirty="0" err="1"/>
              <a:t>rooms</a:t>
            </a:r>
            <a:r>
              <a:rPr lang="ru-RU" dirty="0"/>
              <a:t> </a:t>
            </a:r>
            <a:r>
              <a:rPr lang="ru-RU" dirty="0" err="1"/>
              <a:t>as</a:t>
            </a:r>
            <a:r>
              <a:rPr lang="ru-RU" dirty="0"/>
              <a:t> </a:t>
            </a:r>
            <a:r>
              <a:rPr lang="ru-RU" dirty="0" err="1"/>
              <a:t>if</a:t>
            </a:r>
            <a:r>
              <a:rPr lang="ru-RU" dirty="0"/>
              <a:t> </a:t>
            </a:r>
            <a:r>
              <a:rPr lang="ru-RU" dirty="0" err="1"/>
              <a:t>they</a:t>
            </a:r>
            <a:r>
              <a:rPr lang="ru-RU" dirty="0"/>
              <a:t> </a:t>
            </a:r>
            <a:r>
              <a:rPr lang="ru-RU" dirty="0" err="1"/>
              <a:t>meant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stay</a:t>
            </a:r>
            <a:r>
              <a:rPr lang="ru-RU" dirty="0"/>
              <a:t> </a:t>
            </a:r>
            <a:r>
              <a:rPr lang="ru-RU" dirty="0" err="1"/>
              <a:t>there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Каждый устраивался у себя в комнате так, словно собираясь обосноваться в ней навсегда.</a:t>
            </a:r>
            <a:endParaRPr lang="ru-RU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 algn="r">
              <a:buNone/>
            </a:pP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Дж. Голсуорси «Конец главы» (Пер. Ю. Корнеева и П. </a:t>
            </a:r>
            <a:r>
              <a:rPr lang="ru-RU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Мелковой</a:t>
            </a:r>
            <a:r>
              <a:rPr lang="ru-RU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695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C7E6A6-6140-281A-4BF3-E7A2796B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978408"/>
            <a:ext cx="11149875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Вопрос</a:t>
            </a: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о </a:t>
            </a:r>
            <a:r>
              <a:rPr lang="en-US" sz="3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соотношении</a:t>
            </a: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текста</a:t>
            </a: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перевода</a:t>
            </a:r>
            <a: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и </a:t>
            </a:r>
            <a:r>
              <a:rPr lang="en-US" sz="3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оригинала</a:t>
            </a:r>
            <a:br>
              <a:rPr lang="en-US" sz="3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1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6BF0DA-FC33-E081-FE08-3A61D58598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4822" y="1874018"/>
            <a:ext cx="11156260" cy="37673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«</a:t>
            </a:r>
            <a:r>
              <a:rPr lang="en-US" dirty="0" err="1"/>
              <a:t>адекватный</a:t>
            </a:r>
            <a:r>
              <a:rPr lang="en-US" dirty="0"/>
              <a:t> </a:t>
            </a:r>
            <a:r>
              <a:rPr lang="en-US" dirty="0" err="1"/>
              <a:t>перевод</a:t>
            </a:r>
            <a:r>
              <a:rPr lang="en-US" dirty="0"/>
              <a:t>», </a:t>
            </a:r>
          </a:p>
          <a:p>
            <a:r>
              <a:rPr lang="en-US" dirty="0"/>
              <a:t>«</a:t>
            </a:r>
            <a:r>
              <a:rPr lang="en-US" dirty="0" err="1"/>
              <a:t>реалистический</a:t>
            </a:r>
            <a:r>
              <a:rPr lang="en-US" dirty="0"/>
              <a:t> </a:t>
            </a:r>
            <a:r>
              <a:rPr lang="en-US" dirty="0" err="1"/>
              <a:t>перевод</a:t>
            </a:r>
            <a:r>
              <a:rPr lang="en-US" dirty="0"/>
              <a:t>», </a:t>
            </a:r>
          </a:p>
          <a:p>
            <a:r>
              <a:rPr lang="en-US" dirty="0"/>
              <a:t>«</a:t>
            </a:r>
            <a:r>
              <a:rPr lang="en-US" dirty="0" err="1"/>
              <a:t>полноценный</a:t>
            </a:r>
            <a:r>
              <a:rPr lang="en-US" dirty="0"/>
              <a:t> </a:t>
            </a:r>
            <a:r>
              <a:rPr lang="en-US" dirty="0" err="1"/>
              <a:t>перевод</a:t>
            </a:r>
            <a:r>
              <a:rPr lang="en-US" dirty="0"/>
              <a:t>», </a:t>
            </a:r>
          </a:p>
          <a:p>
            <a:r>
              <a:rPr lang="en-US" dirty="0"/>
              <a:t>«</a:t>
            </a:r>
            <a:r>
              <a:rPr lang="en-US" dirty="0" err="1"/>
              <a:t>эквивалентный</a:t>
            </a:r>
            <a:r>
              <a:rPr lang="en-US" dirty="0"/>
              <a:t> </a:t>
            </a:r>
            <a:r>
              <a:rPr lang="en-US" dirty="0" err="1"/>
              <a:t>перевод</a:t>
            </a:r>
            <a:r>
              <a:rPr lang="en-US" dirty="0"/>
              <a:t>», </a:t>
            </a:r>
          </a:p>
          <a:p>
            <a:r>
              <a:rPr lang="en-US" dirty="0"/>
              <a:t>«</a:t>
            </a:r>
            <a:r>
              <a:rPr lang="en-US" dirty="0" err="1"/>
              <a:t>тождественный</a:t>
            </a:r>
            <a:r>
              <a:rPr lang="en-US" dirty="0"/>
              <a:t> </a:t>
            </a:r>
            <a:r>
              <a:rPr lang="en-US" dirty="0" err="1"/>
              <a:t>перевод</a:t>
            </a:r>
            <a:r>
              <a:rPr lang="en-US" dirty="0"/>
              <a:t>», </a:t>
            </a:r>
          </a:p>
          <a:p>
            <a:r>
              <a:rPr lang="en-US" dirty="0"/>
              <a:t>«</a:t>
            </a:r>
            <a:r>
              <a:rPr lang="en-US" dirty="0" err="1"/>
              <a:t>верный</a:t>
            </a:r>
            <a:r>
              <a:rPr lang="en-US" dirty="0"/>
              <a:t> </a:t>
            </a:r>
            <a:r>
              <a:rPr lang="en-US" dirty="0" err="1"/>
              <a:t>перевод</a:t>
            </a:r>
            <a:r>
              <a:rPr lang="en-US" dirty="0"/>
              <a:t>»,</a:t>
            </a:r>
          </a:p>
          <a:p>
            <a:r>
              <a:rPr lang="en-US" dirty="0"/>
              <a:t>«</a:t>
            </a:r>
            <a:r>
              <a:rPr lang="en-US" dirty="0" err="1"/>
              <a:t>точный</a:t>
            </a:r>
            <a:r>
              <a:rPr lang="en-US" dirty="0"/>
              <a:t> </a:t>
            </a:r>
            <a:r>
              <a:rPr lang="en-US" dirty="0" err="1"/>
              <a:t>перевод</a:t>
            </a:r>
            <a:r>
              <a:rPr lang="en-US" dirty="0"/>
              <a:t>» и </a:t>
            </a:r>
            <a:r>
              <a:rPr lang="en-US" dirty="0" err="1"/>
              <a:t>др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101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5810B-98F5-B8A5-E59E-AAE06AD4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Третий тип эквивалентности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317B82-6ADE-768B-041A-9C801984D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синонимичной структуры, связанной с исходной отношениями </a:t>
            </a:r>
            <a:r>
              <a:rPr lang="ru-RU" b="1" dirty="0"/>
              <a:t>семантического перефразирования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2) Направление отношений между признаками: «Он всегда об этом помнит. - Он никогда об этом не забывает», «Мы все время сидим дома. - ...», «Эта задача трудная. - ...»</a:t>
            </a:r>
          </a:p>
          <a:p>
            <a:pPr marL="0" indent="0">
              <a:buNone/>
            </a:pPr>
            <a:r>
              <a:rPr lang="ru-RU" dirty="0" err="1"/>
              <a:t>конверсивное</a:t>
            </a:r>
            <a:r>
              <a:rPr lang="ru-RU" dirty="0"/>
              <a:t> перефразирование не носит обязательного характера, а избирается переводчиком по </a:t>
            </a:r>
            <a:r>
              <a:rPr lang="ru-RU" b="1" dirty="0"/>
              <a:t>стилистическим соображениям</a:t>
            </a:r>
          </a:p>
          <a:p>
            <a:pPr marL="0" indent="0">
              <a:buNone/>
            </a:pPr>
            <a:r>
              <a:rPr lang="en-US" b="1" dirty="0"/>
              <a:t>Will you marry me, Lady Aline?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60086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5810B-98F5-B8A5-E59E-AAE06AD4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Соотношение первых 3-х типов эквивалентности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317B82-6ADE-768B-041A-9C801984D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 содержании высказывания (текста) информации о </a:t>
            </a:r>
          </a:p>
          <a:p>
            <a:r>
              <a:rPr lang="ru-RU" dirty="0"/>
              <a:t>цели коммуникации, </a:t>
            </a:r>
          </a:p>
          <a:p>
            <a:r>
              <a:rPr lang="ru-RU" dirty="0"/>
              <a:t>ситуации </a:t>
            </a:r>
          </a:p>
          <a:p>
            <a:r>
              <a:rPr lang="ru-RU" dirty="0"/>
              <a:t>способе ее описания </a:t>
            </a:r>
          </a:p>
          <a:p>
            <a:pPr marL="0" indent="0">
              <a:buNone/>
            </a:pPr>
            <a:r>
              <a:rPr lang="ru-RU" dirty="0"/>
              <a:t>отражает специфику речевой коммуникации, ее неразрывную связь с </a:t>
            </a:r>
          </a:p>
          <a:p>
            <a:r>
              <a:rPr lang="ru-RU" dirty="0"/>
              <a:t>целенаправленной деятельностью людей, </a:t>
            </a:r>
          </a:p>
          <a:p>
            <a:r>
              <a:rPr lang="ru-RU" dirty="0"/>
              <a:t>окружающей действительностью, </a:t>
            </a:r>
          </a:p>
          <a:p>
            <a:r>
              <a:rPr lang="ru-RU" dirty="0"/>
              <a:t>формой отражения этой действительности в человеческом мышлении.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Эта связь </a:t>
            </a:r>
            <a:r>
              <a:rPr lang="ru-RU" b="1" dirty="0"/>
              <a:t>универсальна</a:t>
            </a:r>
            <a:r>
              <a:rPr lang="ru-RU" dirty="0"/>
              <a:t> для речевого общения на всех языках, и ее универсальность во многом определяет возможность коммуникативного приравнивания разноязычных текстов.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1879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5810B-98F5-B8A5-E59E-AAE06AD4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Четвертый тип эквивалентности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317B82-6ADE-768B-041A-9C801984D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коммуникации + описание ситуации + способ описания ситуации + значения синтаксических структур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Структурная</a:t>
            </a:r>
            <a:r>
              <a:rPr lang="ru-RU" dirty="0"/>
              <a:t> </a:t>
            </a:r>
            <a:r>
              <a:rPr lang="ru-RU" b="1" dirty="0"/>
              <a:t>организация</a:t>
            </a:r>
            <a:r>
              <a:rPr lang="ru-RU" dirty="0"/>
              <a:t> оригинала </a:t>
            </a:r>
            <a:r>
              <a:rPr lang="ru-RU" b="1" dirty="0"/>
              <a:t>репрезентирует</a:t>
            </a:r>
            <a:r>
              <a:rPr lang="ru-RU" dirty="0"/>
              <a:t> определенную </a:t>
            </a:r>
            <a:r>
              <a:rPr lang="ru-RU" b="1" dirty="0"/>
              <a:t>информацию</a:t>
            </a:r>
            <a:r>
              <a:rPr lang="ru-RU" dirty="0"/>
              <a:t>, входящую в общее содержание переводимого текста.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Слова определенного типа в определенной последовательности и с определенными связями между отдельными словами.</a:t>
            </a:r>
          </a:p>
        </p:txBody>
      </p:sp>
    </p:spTree>
    <p:extLst>
      <p:ext uri="{BB962C8B-B14F-4D97-AF65-F5344CB8AC3E}">
        <p14:creationId xmlns:p14="http://schemas.microsoft.com/office/powerpoint/2010/main" val="3999467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5810B-98F5-B8A5-E59E-AAE06AD4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Четвертый тип эквивалентности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317B82-6ADE-768B-041A-9C801984D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каждом языке имеются синонимические структуры, которые можно вывести из исходной («ядерной») структуры или, напротив, свести к ней при помощи определенных пре-образований (синтаксических трансформаций).</a:t>
            </a:r>
          </a:p>
          <a:p>
            <a:r>
              <a:rPr lang="ru-RU" dirty="0"/>
              <a:t>«деятель - действие»</a:t>
            </a:r>
          </a:p>
          <a:p>
            <a:pPr marL="0" indent="0">
              <a:buNone/>
            </a:pPr>
            <a:r>
              <a:rPr lang="ru-RU" dirty="0"/>
              <a:t>«мальчик читает» - «чтение мальчика» - «читающий мальчик» - «прочитанное мальчиком»</a:t>
            </a:r>
          </a:p>
          <a:p>
            <a:r>
              <a:rPr lang="ru-RU" dirty="0"/>
              <a:t>разнотипные структуры, объединенные общим смыслом</a:t>
            </a:r>
          </a:p>
          <a:p>
            <a:pPr marL="0" indent="0">
              <a:buNone/>
            </a:pPr>
            <a:r>
              <a:rPr lang="ru-RU" dirty="0"/>
              <a:t>предложный оборот («При описании данной теории...») - деепричастный оборот («Описывая данную теорию...») - придаточное предложение («Когда описывается данная теория...»)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Стилистическая маркировка: книжная речь, научная речь, официально-деловая, разговорная...</a:t>
            </a:r>
          </a:p>
        </p:txBody>
      </p:sp>
    </p:spTree>
    <p:extLst>
      <p:ext uri="{BB962C8B-B14F-4D97-AF65-F5344CB8AC3E}">
        <p14:creationId xmlns:p14="http://schemas.microsoft.com/office/powerpoint/2010/main" val="3978874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5810B-98F5-B8A5-E59E-AAE06AD4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Четвертый тип эквивалентности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317B82-6ADE-768B-041A-9C801984D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Применение в переводе </a:t>
            </a:r>
            <a:r>
              <a:rPr lang="ru-RU" b="1" dirty="0"/>
              <a:t>синонимичной структуры </a:t>
            </a:r>
            <a:r>
              <a:rPr lang="ru-RU" dirty="0"/>
              <a:t>в рамках четвертого типа эквивалентности с достаточной полнотой сохраняет значение синтаксической структуры оригинала.</a:t>
            </a:r>
          </a:p>
          <a:p>
            <a:r>
              <a:rPr lang="en-US" dirty="0" err="1"/>
              <a:t>Не</a:t>
            </a:r>
            <a:r>
              <a:rPr lang="en-US" dirty="0"/>
              <a:t> was never tired of old songs. </a:t>
            </a:r>
            <a:endParaRPr lang="ru-RU" dirty="0"/>
          </a:p>
          <a:p>
            <a:pPr marL="0" indent="0">
              <a:buNone/>
            </a:pPr>
            <a:r>
              <a:rPr lang="en-US" dirty="0" err="1"/>
              <a:t>Старые</a:t>
            </a:r>
            <a:r>
              <a:rPr lang="en-US" dirty="0"/>
              <a:t> </a:t>
            </a:r>
            <a:r>
              <a:rPr lang="en-US" dirty="0" err="1"/>
              <a:t>песни</a:t>
            </a:r>
            <a:r>
              <a:rPr lang="en-US" dirty="0"/>
              <a:t> </a:t>
            </a:r>
            <a:r>
              <a:rPr lang="en-US" dirty="0" err="1"/>
              <a:t>ему</a:t>
            </a:r>
            <a:r>
              <a:rPr lang="en-US" dirty="0"/>
              <a:t> </a:t>
            </a:r>
            <a:r>
              <a:rPr lang="en-US" dirty="0" err="1"/>
              <a:t>никогда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надоедали</a:t>
            </a:r>
            <a:r>
              <a:rPr lang="en-US" dirty="0"/>
              <a:t>. </a:t>
            </a:r>
            <a:endParaRPr lang="ru-RU" dirty="0"/>
          </a:p>
          <a:p>
            <a:r>
              <a:rPr lang="en-US" dirty="0"/>
              <a:t>It is very strange this domination of our intellect by our digestive organs.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Странно, до какой степени пищеварительные органы властвуют над нашим рассудком.</a:t>
            </a:r>
          </a:p>
        </p:txBody>
      </p:sp>
    </p:spTree>
    <p:extLst>
      <p:ext uri="{BB962C8B-B14F-4D97-AF65-F5344CB8AC3E}">
        <p14:creationId xmlns:p14="http://schemas.microsoft.com/office/powerpoint/2010/main" val="3839468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5810B-98F5-B8A5-E59E-AAE06AD4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Четвертый тип эквивалентности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317B82-6ADE-768B-041A-9C801984D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Сравним</a:t>
            </a:r>
            <a:r>
              <a:rPr lang="en-US" dirty="0"/>
              <a:t> </a:t>
            </a:r>
            <a:r>
              <a:rPr lang="en-US" dirty="0" err="1"/>
              <a:t>переводы</a:t>
            </a:r>
            <a:r>
              <a:rPr lang="en-US" dirty="0"/>
              <a:t> </a:t>
            </a:r>
            <a:r>
              <a:rPr lang="en-US" dirty="0" err="1"/>
              <a:t>двух</a:t>
            </a:r>
            <a:r>
              <a:rPr lang="en-US" dirty="0"/>
              <a:t> </a:t>
            </a:r>
            <a:r>
              <a:rPr lang="en-US" dirty="0" err="1"/>
              <a:t>английских</a:t>
            </a:r>
            <a:r>
              <a:rPr lang="en-US" dirty="0"/>
              <a:t> </a:t>
            </a:r>
            <a:r>
              <a:rPr lang="en-US" dirty="0" err="1"/>
              <a:t>предложений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A</a:t>
            </a:r>
            <a:r>
              <a:rPr lang="en-US" dirty="0"/>
              <a:t> meeting in </a:t>
            </a:r>
            <a:r>
              <a:rPr lang="en-US" dirty="0" err="1"/>
              <a:t>defence</a:t>
            </a:r>
            <a:r>
              <a:rPr lang="en-US" dirty="0"/>
              <a:t> of peace was held in Trafalgar Square yesterday.</a:t>
            </a:r>
          </a:p>
          <a:p>
            <a:pPr marL="0" indent="0">
              <a:buNone/>
            </a:pPr>
            <a:r>
              <a:rPr lang="en-US" b="1" dirty="0"/>
              <a:t>The</a:t>
            </a:r>
            <a:r>
              <a:rPr lang="en-US" dirty="0"/>
              <a:t> meeting in </a:t>
            </a:r>
            <a:r>
              <a:rPr lang="en-US" dirty="0" err="1"/>
              <a:t>defence</a:t>
            </a:r>
            <a:r>
              <a:rPr lang="en-US" dirty="0"/>
              <a:t> of peace in Trafalgar Square condemned the apartheid policy in South Africa.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Неопределенный артикль, указывает на то, что эта часть является ремой, центром той части сообщения, которая содержит «новые» сведения, в русском языке рема тяготеет к концу предложения:</a:t>
            </a:r>
          </a:p>
          <a:p>
            <a:pPr marL="0" indent="0">
              <a:buNone/>
            </a:pPr>
            <a:r>
              <a:rPr lang="ru-RU" dirty="0"/>
              <a:t>Вчера на Трафальгар-сквер состоялся митинг в защиту мира.</a:t>
            </a:r>
          </a:p>
          <a:p>
            <a:pPr marL="0" indent="0">
              <a:buNone/>
            </a:pPr>
            <a:r>
              <a:rPr lang="ru-RU" dirty="0"/>
              <a:t>Определенный артикль при подлежащем указывает, что коммуникативным центром сообщения является не подлежащее, а группа сказуемого, составляющая конечную часть высказывания. Поэтому порядок слов в переводе может быть сохранен:</a:t>
            </a:r>
          </a:p>
          <a:p>
            <a:pPr marL="0" indent="0">
              <a:buNone/>
            </a:pPr>
            <a:r>
              <a:rPr lang="ru-RU" dirty="0"/>
              <a:t>Митинг в защиту мира на Трафальгар-сквер осудил политику апартеида в Южной Африке.</a:t>
            </a:r>
          </a:p>
        </p:txBody>
      </p:sp>
    </p:spTree>
    <p:extLst>
      <p:ext uri="{BB962C8B-B14F-4D97-AF65-F5344CB8AC3E}">
        <p14:creationId xmlns:p14="http://schemas.microsoft.com/office/powerpoint/2010/main" val="2850974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B523C-5A9E-D491-322C-F8910724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Прокомментируйте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0D03F7-4537-6B15-E5D4-ED3528D12B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Mine is a long and a sad tale.</a:t>
            </a:r>
            <a:r>
              <a:rPr lang="ru-RU" dirty="0"/>
              <a:t> Повесть моя длинна и печальна.</a:t>
            </a:r>
          </a:p>
          <a:p>
            <a:r>
              <a:rPr lang="en-US" dirty="0"/>
              <a:t>Open flew the gate and in came the coach.</a:t>
            </a:r>
            <a:r>
              <a:rPr lang="ru-RU" dirty="0"/>
              <a:t> Ворота распахнули настежь, и карета уже была во дворе.</a:t>
            </a:r>
          </a:p>
          <a:p>
            <a:r>
              <a:rPr lang="en-US" dirty="0"/>
              <a:t>Him I have never seen.</a:t>
            </a:r>
            <a:r>
              <a:rPr lang="ru-RU" dirty="0"/>
              <a:t> Я его никогда и в глаза не видел.</a:t>
            </a:r>
          </a:p>
          <a:p>
            <a:endParaRPr lang="ru-RU" dirty="0"/>
          </a:p>
          <a:p>
            <a:r>
              <a:rPr lang="en-US" dirty="0"/>
              <a:t>Experience changed the ideas of this British officer. American airmen started the process of "brain-washing". He saw them machine-gun a road full of refugees.</a:t>
            </a:r>
            <a:endParaRPr lang="ru-RU" dirty="0"/>
          </a:p>
          <a:p>
            <a:r>
              <a:rPr lang="ru-RU" dirty="0"/>
              <a:t>«Опыт изменил образ мыслей этого английского офицера. </a:t>
            </a:r>
            <a:r>
              <a:rPr lang="ru-RU" b="1" dirty="0"/>
              <a:t>Американские летчики положили начало процессу «прозрения»</a:t>
            </a:r>
            <a:r>
              <a:rPr lang="ru-RU" dirty="0"/>
              <a:t>. Он видел, как они обстреливали из пулеметов дорогу, забитую беженцами».</a:t>
            </a:r>
          </a:p>
          <a:p>
            <a:r>
              <a:rPr lang="ru-RU" dirty="0"/>
              <a:t>Опыт изменил образ мыслей этого английского офицера. </a:t>
            </a:r>
            <a:r>
              <a:rPr lang="ru-RU" b="1" dirty="0"/>
              <a:t>Начало процессу «прозрения» положили американские летчики. </a:t>
            </a:r>
            <a:r>
              <a:rPr lang="ru-RU" dirty="0"/>
              <a:t>Он видел, как они обстреливали из пулеметов дорогу, забитую беженцами.</a:t>
            </a:r>
          </a:p>
        </p:txBody>
      </p:sp>
    </p:spTree>
    <p:extLst>
      <p:ext uri="{BB962C8B-B14F-4D97-AF65-F5344CB8AC3E}">
        <p14:creationId xmlns:p14="http://schemas.microsoft.com/office/powerpoint/2010/main" val="2837784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5810B-98F5-B8A5-E59E-AAE06AD4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Пятый тип эквивалентности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317B82-6ADE-768B-041A-9C801984D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Максимальная степень близости содержания оригинала и перевода, которая может существовать между текстами на разных языках.</a:t>
            </a:r>
          </a:p>
          <a:p>
            <a:r>
              <a:rPr lang="en-US" dirty="0"/>
              <a:t>I saw him at the theatre.</a:t>
            </a:r>
          </a:p>
          <a:p>
            <a:pPr marL="0" indent="0">
              <a:buNone/>
            </a:pPr>
            <a:r>
              <a:rPr lang="ru-RU" dirty="0"/>
              <a:t>Я видел его в театре.</a:t>
            </a:r>
          </a:p>
          <a:p>
            <a:r>
              <a:rPr lang="ru-RU" dirty="0"/>
              <a:t>Не </a:t>
            </a:r>
            <a:r>
              <a:rPr lang="en-US" dirty="0"/>
              <a:t>was sure we should both fall ill.</a:t>
            </a:r>
          </a:p>
          <a:p>
            <a:pPr marL="0" indent="0">
              <a:buNone/>
            </a:pPr>
            <a:r>
              <a:rPr lang="ru-RU" dirty="0"/>
              <a:t>Он был уверен, что мы оба заболеем.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Цель коммуникации + описание ситуации + способ описания ситуации + синтаксические структуры + максимально возможная общность отдельных сем</a:t>
            </a:r>
          </a:p>
        </p:txBody>
      </p:sp>
    </p:spTree>
    <p:extLst>
      <p:ext uri="{BB962C8B-B14F-4D97-AF65-F5344CB8AC3E}">
        <p14:creationId xmlns:p14="http://schemas.microsoft.com/office/powerpoint/2010/main" val="3501637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5810B-98F5-B8A5-E59E-AAE06AD4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Пятый тип эквивалентности. Что мешает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317B82-6ADE-768B-041A-9C801984D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Отражение разных признаков значений:</a:t>
            </a:r>
          </a:p>
          <a:p>
            <a:pPr marL="0" indent="0">
              <a:buNone/>
            </a:pPr>
            <a:r>
              <a:rPr lang="ru-RU" dirty="0"/>
              <a:t>Английские </a:t>
            </a:r>
            <a:r>
              <a:rPr lang="ru-RU" dirty="0" err="1"/>
              <a:t>kill</a:t>
            </a:r>
            <a:r>
              <a:rPr lang="ru-RU" dirty="0"/>
              <a:t>, </a:t>
            </a:r>
            <a:r>
              <a:rPr lang="ru-RU" dirty="0" err="1"/>
              <a:t>assassinate</a:t>
            </a:r>
            <a:r>
              <a:rPr lang="ru-RU" dirty="0"/>
              <a:t>, </a:t>
            </a:r>
            <a:r>
              <a:rPr lang="ru-RU" dirty="0" err="1"/>
              <a:t>murder</a:t>
            </a:r>
            <a:r>
              <a:rPr lang="ru-RU" dirty="0"/>
              <a:t>, </a:t>
            </a:r>
            <a:r>
              <a:rPr lang="ru-RU" dirty="0" err="1"/>
              <a:t>slay</a:t>
            </a:r>
            <a:r>
              <a:rPr lang="ru-RU" dirty="0"/>
              <a:t> эквивалентны русскому «убить», но </a:t>
            </a:r>
            <a:r>
              <a:rPr lang="ru-RU" dirty="0" err="1"/>
              <a:t>kill</a:t>
            </a:r>
            <a:r>
              <a:rPr lang="ru-RU" dirty="0"/>
              <a:t> означает прекратить существование как одушевленных, так и неодушевленных объектов (ср.-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kill</a:t>
            </a:r>
            <a:r>
              <a:rPr lang="ru-RU" dirty="0"/>
              <a:t> </a:t>
            </a:r>
            <a:r>
              <a:rPr lang="ru-RU" dirty="0" err="1"/>
              <a:t>an</a:t>
            </a:r>
            <a:r>
              <a:rPr lang="ru-RU" dirty="0"/>
              <a:t> </a:t>
            </a:r>
            <a:r>
              <a:rPr lang="ru-RU" dirty="0" err="1"/>
              <a:t>article</a:t>
            </a:r>
            <a:r>
              <a:rPr lang="ru-RU" dirty="0"/>
              <a:t>, a </a:t>
            </a:r>
            <a:r>
              <a:rPr lang="ru-RU" dirty="0" err="1"/>
              <a:t>plan</a:t>
            </a:r>
            <a:r>
              <a:rPr lang="ru-RU" dirty="0"/>
              <a:t>, </a:t>
            </a:r>
            <a:r>
              <a:rPr lang="ru-RU" dirty="0" err="1"/>
              <a:t>injustice</a:t>
            </a:r>
            <a:r>
              <a:rPr lang="ru-RU" dirty="0"/>
              <a:t>, </a:t>
            </a:r>
            <a:r>
              <a:rPr lang="ru-RU" dirty="0" err="1"/>
              <a:t>war</a:t>
            </a:r>
            <a:r>
              <a:rPr lang="ru-RU" dirty="0"/>
              <a:t>, </a:t>
            </a:r>
            <a:r>
              <a:rPr lang="ru-RU" dirty="0" err="1"/>
              <a:t>etc</a:t>
            </a:r>
            <a:r>
              <a:rPr lang="ru-RU" dirty="0"/>
              <a:t>.), </a:t>
            </a:r>
            <a:r>
              <a:rPr lang="ru-RU" dirty="0" err="1"/>
              <a:t>assassinate</a:t>
            </a:r>
            <a:r>
              <a:rPr lang="ru-RU" dirty="0"/>
              <a:t> предполагает предательское убийство официального лица, </a:t>
            </a:r>
            <a:r>
              <a:rPr lang="ru-RU" dirty="0" err="1"/>
              <a:t>murder</a:t>
            </a:r>
            <a:r>
              <a:rPr lang="ru-RU" dirty="0"/>
              <a:t> - убийство намеренное и с преступным мотивом, </a:t>
            </a:r>
            <a:r>
              <a:rPr lang="ru-RU" dirty="0" err="1"/>
              <a:t>slay</a:t>
            </a:r>
            <a:r>
              <a:rPr lang="ru-RU" dirty="0"/>
              <a:t> - намеренное и насильственное, но необязательно преступное и т.п.</a:t>
            </a:r>
          </a:p>
          <a:p>
            <a:pPr marL="0" indent="0">
              <a:buNone/>
            </a:pPr>
            <a:r>
              <a:rPr lang="ru-RU" dirty="0"/>
              <a:t>Ошибка </a:t>
            </a:r>
            <a:r>
              <a:rPr lang="en-US" dirty="0"/>
              <a:t>&amp; error, mistake</a:t>
            </a:r>
            <a:r>
              <a:rPr lang="ru-RU" dirty="0"/>
              <a:t>; плавать, ходить (по морю) </a:t>
            </a:r>
            <a:r>
              <a:rPr lang="en-US" dirty="0"/>
              <a:t>&amp; swim, sail, float</a:t>
            </a:r>
            <a:endParaRPr lang="ru-RU" dirty="0"/>
          </a:p>
          <a:p>
            <a:r>
              <a:rPr lang="ru-RU" dirty="0"/>
              <a:t>Различная «картина мира»</a:t>
            </a:r>
          </a:p>
          <a:p>
            <a:pPr marL="0" indent="0">
              <a:buNone/>
            </a:pPr>
            <a:r>
              <a:rPr lang="ru-RU" dirty="0"/>
              <a:t>По-английски муха «стоит» на потолке (A </a:t>
            </a:r>
            <a:r>
              <a:rPr lang="ru-RU" dirty="0" err="1"/>
              <a:t>fly</a:t>
            </a:r>
            <a:r>
              <a:rPr lang="ru-RU" dirty="0"/>
              <a:t> </a:t>
            </a:r>
            <a:r>
              <a:rPr lang="ru-RU" dirty="0" err="1"/>
              <a:t>stands</a:t>
            </a:r>
            <a:r>
              <a:rPr lang="ru-RU" dirty="0"/>
              <a:t> </a:t>
            </a:r>
            <a:r>
              <a:rPr lang="ru-RU" dirty="0" err="1"/>
              <a:t>on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ceiling</a:t>
            </a:r>
            <a:r>
              <a:rPr lang="ru-RU" dirty="0"/>
              <a:t>), то по-русски неподвижное положение мухи будет описываться уже иным образом: «Муха сидит на потолке».</a:t>
            </a:r>
          </a:p>
          <a:p>
            <a:pPr marL="0" indent="0">
              <a:buNone/>
            </a:pPr>
            <a:r>
              <a:rPr lang="ru-RU" dirty="0"/>
              <a:t>«Кипячеными» (</a:t>
            </a:r>
            <a:r>
              <a:rPr lang="ru-RU" dirty="0" err="1"/>
              <a:t>boiled</a:t>
            </a:r>
            <a:r>
              <a:rPr lang="ru-RU" dirty="0"/>
              <a:t>) вода и молоко могут быть и по-русски, и по-английски, а яйца только по-английски (</a:t>
            </a:r>
            <a:r>
              <a:rPr lang="ru-RU" dirty="0" err="1"/>
              <a:t>boiled</a:t>
            </a:r>
            <a:r>
              <a:rPr lang="ru-RU" dirty="0"/>
              <a:t> </a:t>
            </a:r>
            <a:r>
              <a:rPr lang="ru-RU" dirty="0" err="1"/>
              <a:t>eggs</a:t>
            </a:r>
            <a:r>
              <a:rPr lang="ru-RU" dirty="0"/>
              <a:t>), по-русски же они должны именоваться «вареными».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You are not expected to say anything here and you can't keep too quiet a tongue in your head. I've got an eye in my head!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1451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5810B-98F5-B8A5-E59E-AAE06AD45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Пятый тип эквивалентности. Что мешает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317B82-6ADE-768B-041A-9C801984D4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различия в норме и узусе ИЯ и ПЯ:</a:t>
            </a:r>
          </a:p>
          <a:p>
            <a:pPr marL="0" indent="0">
              <a:buNone/>
            </a:pPr>
            <a:r>
              <a:rPr lang="en-US" dirty="0"/>
              <a:t>She knew that he had risked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b="1" dirty="0"/>
              <a:t>neck</a:t>
            </a:r>
            <a:r>
              <a:rPr lang="en-US" dirty="0"/>
              <a:t> to help her.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The children clapped </a:t>
            </a:r>
            <a:r>
              <a:rPr lang="en-US" b="1" dirty="0"/>
              <a:t>hands</a:t>
            </a:r>
            <a:r>
              <a:rPr lang="en-US" dirty="0"/>
              <a:t> with joy.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She slammed the door into his </a:t>
            </a:r>
            <a:r>
              <a:rPr lang="en-US" b="1" dirty="0"/>
              <a:t>face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английских оригиналах обычно </a:t>
            </a:r>
          </a:p>
          <a:p>
            <a:pPr marL="0" indent="0">
              <a:buNone/>
            </a:pPr>
            <a:r>
              <a:rPr lang="ru-RU" dirty="0"/>
              <a:t>«моют тарелки» после еды (</a:t>
            </a:r>
            <a:r>
              <a:rPr lang="en-US" dirty="0"/>
              <a:t>wash dishes),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«</a:t>
            </a:r>
            <a:r>
              <a:rPr lang="ru-RU" dirty="0"/>
              <a:t>скребут полы» (</a:t>
            </a:r>
            <a:r>
              <a:rPr lang="en-US" dirty="0"/>
              <a:t>scrub floors), 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«</a:t>
            </a:r>
            <a:r>
              <a:rPr lang="ru-RU" dirty="0"/>
              <a:t>моют зубы» (</a:t>
            </a:r>
            <a:r>
              <a:rPr lang="en-US" dirty="0"/>
              <a:t>wash teeth).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В русском языке?</a:t>
            </a:r>
          </a:p>
          <a:p>
            <a:pPr marL="0" indent="0">
              <a:buNone/>
            </a:pPr>
            <a:r>
              <a:rPr lang="en-US" dirty="0"/>
              <a:t>strong as a horse</a:t>
            </a:r>
            <a:r>
              <a:rPr lang="ru-RU" dirty="0"/>
              <a:t>, </a:t>
            </a:r>
            <a:r>
              <a:rPr lang="en-US" dirty="0"/>
              <a:t>stupid as a goose</a:t>
            </a:r>
            <a:r>
              <a:rPr lang="ru-RU" dirty="0"/>
              <a:t>, </a:t>
            </a:r>
            <a:r>
              <a:rPr lang="en-US" dirty="0"/>
              <a:t>thin as a rake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7447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22605-ECE4-9FC4-FC61-43A6FC40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«Толковый </a:t>
            </a:r>
            <a:r>
              <a:rPr lang="ru-RU" dirty="0" err="1"/>
              <a:t>переводоведческий</a:t>
            </a:r>
            <a:r>
              <a:rPr lang="ru-RU" dirty="0"/>
              <a:t> словарь» Л. Л. Нелюбина.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B90B40-011E-3F68-4F2F-64F3A15AD7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Эквивалентный перевод - перевод, осуществляемый на уровне, необходимом и достаточном </a:t>
            </a:r>
            <a:r>
              <a:rPr lang="ru-RU" b="1" dirty="0"/>
              <a:t>для передачи неизменного плана содержания </a:t>
            </a:r>
            <a:r>
              <a:rPr lang="ru-RU" dirty="0"/>
              <a:t>при соблюдении норм ПЯ» ( «см. </a:t>
            </a:r>
            <a:r>
              <a:rPr lang="ru-RU" dirty="0" err="1"/>
              <a:t>адекватныйперевод</a:t>
            </a:r>
            <a:r>
              <a:rPr lang="ru-RU" dirty="0"/>
              <a:t>»)</a:t>
            </a:r>
          </a:p>
        </p:txBody>
      </p:sp>
    </p:spTree>
    <p:extLst>
      <p:ext uri="{BB962C8B-B14F-4D97-AF65-F5344CB8AC3E}">
        <p14:creationId xmlns:p14="http://schemas.microsoft.com/office/powerpoint/2010/main" val="2719662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C18DA-8922-7679-C9ED-646C59B1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Разграничение понятий адекватность и эквивалентность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89BB57-B6E9-9EDF-BE59-1FB4728575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"</a:t>
            </a:r>
            <a:r>
              <a:rPr lang="ru-RU" dirty="0" err="1"/>
              <a:t>скопос</a:t>
            </a:r>
            <a:r>
              <a:rPr lang="ru-RU" dirty="0"/>
              <a:t>-теории" стало жестким правилом разграничивать понятия "эквивалентность" и "адекватность". </a:t>
            </a:r>
          </a:p>
          <a:p>
            <a:pPr marL="0" indent="0">
              <a:buNone/>
            </a:pPr>
            <a:r>
              <a:rPr lang="ru-RU" dirty="0"/>
              <a:t>Перевод признается адекватным, если он соответствует поставленной цели. Тип текста значения не имеет. Таким образом, адекватность — это отношение между ИТ и ПТ, возникающее из цели перевода. "</a:t>
            </a:r>
            <a:r>
              <a:rPr lang="ru-RU" b="1" dirty="0"/>
              <a:t>Цель оправдывает средства</a:t>
            </a:r>
            <a:r>
              <a:rPr lang="ru-RU" dirty="0"/>
              <a:t>", поэтому для достижения цели переводчик сам определяет адекватный способ перевода текста и, следовательно, </a:t>
            </a:r>
            <a:r>
              <a:rPr lang="ru-RU" b="1" dirty="0"/>
              <a:t>понятие "адекватность" относится к процессу, к технологии перевода</a:t>
            </a:r>
            <a:r>
              <a:rPr lang="ru-RU" dirty="0"/>
              <a:t>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Эквивалентность</a:t>
            </a:r>
            <a:r>
              <a:rPr lang="ru-RU" dirty="0"/>
              <a:t> — это </a:t>
            </a:r>
            <a:r>
              <a:rPr lang="ru-RU" b="1" dirty="0"/>
              <a:t>результат выполненного перевода</a:t>
            </a:r>
            <a:r>
              <a:rPr lang="ru-RU" dirty="0"/>
              <a:t>. Под эквивалентностью понимается функциональное соответствие текста перевода тексту оригинала.</a:t>
            </a:r>
          </a:p>
        </p:txBody>
      </p:sp>
    </p:spTree>
    <p:extLst>
      <p:ext uri="{BB962C8B-B14F-4D97-AF65-F5344CB8AC3E}">
        <p14:creationId xmlns:p14="http://schemas.microsoft.com/office/powerpoint/2010/main" val="2043946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C18DA-8922-7679-C9ED-646C59B1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Разграничение понятий адекватность и эквивалентность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89BB57-B6E9-9EDF-BE59-1FB4728575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Лингвистика перевода. К представителям теории перевода, ориентированной на лингвистику, относятся Л.С. </a:t>
            </a:r>
            <a:r>
              <a:rPr lang="ru-RU" dirty="0" err="1"/>
              <a:t>Бархударов</a:t>
            </a:r>
            <a:r>
              <a:rPr lang="ru-RU" dirty="0"/>
              <a:t>, B.Н. Комиссаров, Л.К. Латышев, В. </a:t>
            </a:r>
            <a:r>
              <a:rPr lang="ru-RU" dirty="0" err="1"/>
              <a:t>Коллер</a:t>
            </a:r>
            <a:r>
              <a:rPr lang="ru-RU" dirty="0"/>
              <a:t>, И. Альбрехт и др.</a:t>
            </a:r>
          </a:p>
          <a:p>
            <a:pPr marL="0" indent="0">
              <a:buNone/>
            </a:pPr>
            <a:r>
              <a:rPr lang="ru-RU" b="1" dirty="0"/>
              <a:t>Эквивалентность</a:t>
            </a:r>
            <a:r>
              <a:rPr lang="ru-RU" dirty="0"/>
              <a:t> — это "оптимальное переводческое решение" и, следовательно, </a:t>
            </a:r>
            <a:r>
              <a:rPr lang="ru-RU" b="1" dirty="0"/>
              <a:t>результат</a:t>
            </a:r>
            <a:r>
              <a:rPr lang="ru-RU" dirty="0"/>
              <a:t> переводческого процесса. </a:t>
            </a:r>
          </a:p>
          <a:p>
            <a:pPr marL="0" indent="0">
              <a:buNone/>
            </a:pPr>
            <a:r>
              <a:rPr lang="ru-RU" b="1" dirty="0"/>
              <a:t>Адекватность</a:t>
            </a:r>
            <a:r>
              <a:rPr lang="ru-RU" dirty="0"/>
              <a:t> — это путь к оптимальному переводу, способ нахождения оптимального переводческого решения и, следовательно, это </a:t>
            </a:r>
            <a:r>
              <a:rPr lang="ru-RU" b="1" dirty="0"/>
              <a:t>процесс</a:t>
            </a:r>
            <a:r>
              <a:rPr lang="ru-RU" dirty="0"/>
              <a:t> перевода, в результате которого может возникнуть эквивалентный перевод. </a:t>
            </a:r>
          </a:p>
          <a:p>
            <a:pPr marL="0" indent="0">
              <a:buNone/>
            </a:pPr>
            <a:r>
              <a:rPr lang="ru-RU" dirty="0"/>
              <a:t>Таким образом, для создания эквивалентного перевода переводчик подбирает адекватный способ перевода. </a:t>
            </a:r>
          </a:p>
        </p:txBody>
      </p:sp>
    </p:spTree>
    <p:extLst>
      <p:ext uri="{BB962C8B-B14F-4D97-AF65-F5344CB8AC3E}">
        <p14:creationId xmlns:p14="http://schemas.microsoft.com/office/powerpoint/2010/main" val="1583758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F3734-3DC0-7FE7-2423-8B6CF833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 подхода к разграничению понятий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C8FDE0-DF92-1B20-4CC3-0053F7716F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algn="l" fontAlgn="t">
              <a:buNone/>
            </a:pPr>
            <a:r>
              <a:rPr lang="ru-RU" b="0" i="0" dirty="0">
                <a:solidFill>
                  <a:srgbClr val="000000"/>
                </a:solidFill>
                <a:effectLst/>
              </a:rPr>
              <a:t>Первый подход. </a:t>
            </a:r>
          </a:p>
          <a:p>
            <a:pPr marL="0" indent="0" algn="l" fontAlgn="t">
              <a:buNone/>
            </a:pPr>
            <a:r>
              <a:rPr lang="ru-RU" b="1" i="0" dirty="0">
                <a:solidFill>
                  <a:srgbClr val="000000"/>
                </a:solidFill>
                <a:effectLst/>
              </a:rPr>
              <a:t>Эквивалентность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рассматривается как категория </a:t>
            </a:r>
            <a:r>
              <a:rPr lang="ru-RU" b="1" i="0" dirty="0">
                <a:solidFill>
                  <a:srgbClr val="000000"/>
                </a:solidFill>
                <a:effectLst/>
              </a:rPr>
              <a:t>ретроспективная, критическая, статичная, ориентированная на переводческий результат</a:t>
            </a:r>
            <a:r>
              <a:rPr lang="ru-RU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0" indent="0" algn="l" fontAlgn="t">
              <a:buNone/>
            </a:pPr>
            <a:endParaRPr lang="ru-RU" dirty="0">
              <a:solidFill>
                <a:srgbClr val="000000"/>
              </a:solidFill>
            </a:endParaRPr>
          </a:p>
          <a:p>
            <a:pPr marL="0" indent="0" algn="l" fontAlgn="t">
              <a:buNone/>
            </a:pPr>
            <a:r>
              <a:rPr lang="ru-RU" b="1" i="0" dirty="0">
                <a:solidFill>
                  <a:srgbClr val="000000"/>
                </a:solidFill>
                <a:effectLst/>
              </a:rPr>
              <a:t>Адекватность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понимается как категория </a:t>
            </a:r>
            <a:r>
              <a:rPr lang="ru-RU" b="1" i="0" dirty="0">
                <a:solidFill>
                  <a:srgbClr val="000000"/>
                </a:solidFill>
                <a:effectLst/>
              </a:rPr>
              <a:t>перспективная, динамичная, ориентированная на переводческий процесс</a:t>
            </a:r>
            <a:r>
              <a:rPr lang="ru-RU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0591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F3734-3DC0-7FE7-2423-8B6CF833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 подхода к разграничению понятий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C8FDE0-DF92-1B20-4CC3-0053F7716F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algn="l" fontAlgn="t">
              <a:buNone/>
            </a:pPr>
            <a:r>
              <a:rPr lang="ru-RU" b="0" i="0" dirty="0">
                <a:solidFill>
                  <a:srgbClr val="000000"/>
                </a:solidFill>
                <a:effectLst/>
              </a:rPr>
              <a:t>Второй подход. </a:t>
            </a:r>
          </a:p>
          <a:p>
            <a:pPr marL="0" indent="0" algn="l" fontAlgn="t">
              <a:buNone/>
            </a:pPr>
            <a:r>
              <a:rPr lang="ru-RU" b="1" i="0" dirty="0">
                <a:solidFill>
                  <a:srgbClr val="000000"/>
                </a:solidFill>
                <a:effectLst/>
              </a:rPr>
              <a:t>Эквивалентность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рассматривается как центральное понятие и объект изучения теории перевода. Эквивалентность — это </a:t>
            </a:r>
            <a:r>
              <a:rPr lang="ru-RU" b="1" i="0" dirty="0">
                <a:solidFill>
                  <a:srgbClr val="000000"/>
                </a:solidFill>
                <a:effectLst/>
              </a:rPr>
              <a:t>равноценность исходного и переводного текста</a:t>
            </a:r>
            <a:r>
              <a:rPr lang="ru-RU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0" indent="0" algn="l" fontAlgn="t">
              <a:buNone/>
            </a:pPr>
            <a:r>
              <a:rPr lang="ru-RU" b="1" i="0" dirty="0">
                <a:solidFill>
                  <a:srgbClr val="000000"/>
                </a:solidFill>
                <a:effectLst/>
              </a:rPr>
              <a:t>Адекватность</a:t>
            </a:r>
            <a:r>
              <a:rPr lang="ru-RU" b="0" i="0" dirty="0">
                <a:solidFill>
                  <a:srgbClr val="000000"/>
                </a:solidFill>
                <a:effectLst/>
              </a:rPr>
              <a:t> — это </a:t>
            </a:r>
            <a:r>
              <a:rPr lang="ru-RU" b="1" i="0" dirty="0">
                <a:solidFill>
                  <a:srgbClr val="000000"/>
                </a:solidFill>
                <a:effectLst/>
              </a:rPr>
              <a:t>оценочный термин</a:t>
            </a:r>
            <a:r>
              <a:rPr lang="ru-RU" b="0" i="0" dirty="0">
                <a:solidFill>
                  <a:srgbClr val="000000"/>
                </a:solidFill>
                <a:effectLst/>
              </a:rPr>
              <a:t>, служащий для установления степени эквивалентности в переводном тексте. </a:t>
            </a:r>
          </a:p>
          <a:p>
            <a:pPr marL="0" indent="0" algn="l" fontAlgn="t">
              <a:buNone/>
            </a:pPr>
            <a:r>
              <a:rPr lang="ru-RU" b="0" i="0" dirty="0">
                <a:solidFill>
                  <a:srgbClr val="000000"/>
                </a:solidFill>
                <a:effectLst/>
              </a:rPr>
              <a:t>И эквивалентность и адекватность относятся к </a:t>
            </a:r>
            <a:r>
              <a:rPr lang="ru-RU" b="1" i="0" dirty="0">
                <a:solidFill>
                  <a:srgbClr val="000000"/>
                </a:solidFill>
                <a:effectLst/>
              </a:rPr>
              <a:t>категории результативности, содержащей оценочный признак</a:t>
            </a:r>
            <a:r>
              <a:rPr lang="ru-RU" b="0" i="0" dirty="0">
                <a:solidFill>
                  <a:srgbClr val="000000"/>
                </a:solidFill>
                <a:effectLst/>
              </a:rPr>
              <a:t>. Разграничение эквивалентности и адекватности осуществляется с помощью понятия "инвариантность". Текст перевода признается эквивалентным, если в нем соблюдены все требования к инвариантности. Текст перевода считается адекватным, если в нем наблюдаются отступления от требований к инвариантности.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</a:rPr>
              <a:t>Инвариант — это то, что остается неизменным в выражении при его преобразовании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2189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F3734-3DC0-7FE7-2423-8B6CF8334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 подхода к разграничению понятий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C8FDE0-DF92-1B20-4CC3-0053F7716F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algn="l" fontAlgn="t">
              <a:buNone/>
            </a:pPr>
            <a:r>
              <a:rPr lang="ru-RU" b="0" i="0" dirty="0">
                <a:solidFill>
                  <a:srgbClr val="000000"/>
                </a:solidFill>
                <a:effectLst/>
              </a:rPr>
              <a:t>Третий подход. Выбор термина зависит от типа переводимого текста. Оба термина являются показателями высокого качества перевода. </a:t>
            </a:r>
          </a:p>
          <a:p>
            <a:pPr marL="0" indent="0" algn="l" fontAlgn="t">
              <a:buNone/>
            </a:pPr>
            <a:r>
              <a:rPr lang="ru-RU" b="0" i="0" dirty="0">
                <a:solidFill>
                  <a:srgbClr val="000000"/>
                </a:solidFill>
                <a:effectLst/>
              </a:rPr>
              <a:t>термин "эквивалентный" закрепился для оценки качества перевода художественного текста, </a:t>
            </a:r>
          </a:p>
          <a:p>
            <a:pPr marL="0" indent="0" algn="l" fontAlgn="t">
              <a:buNone/>
            </a:pPr>
            <a:r>
              <a:rPr lang="ru-RU" b="0" i="0" dirty="0">
                <a:solidFill>
                  <a:srgbClr val="000000"/>
                </a:solidFill>
                <a:effectLst/>
              </a:rPr>
              <a:t>термин "адекватный" — для нехудожественного текста.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4857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22605-ECE4-9FC4-FC61-43A6FC40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«Толковый </a:t>
            </a:r>
            <a:r>
              <a:rPr lang="ru-RU" dirty="0" err="1"/>
              <a:t>переводоведческий</a:t>
            </a:r>
            <a:r>
              <a:rPr lang="ru-RU" dirty="0"/>
              <a:t> словарь» Л. Л. Нелюбина.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B90B40-011E-3F68-4F2F-64F3A15AD7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1. Адекватный и полноценный перевод обусловливает правильную, точную и полную </a:t>
            </a:r>
            <a:r>
              <a:rPr lang="ru-RU" b="1" dirty="0"/>
              <a:t>передачу особенностей и содержания подлинника</a:t>
            </a:r>
            <a:r>
              <a:rPr lang="ru-RU" dirty="0"/>
              <a:t>, </a:t>
            </a:r>
            <a:r>
              <a:rPr lang="ru-RU" b="1" dirty="0"/>
              <a:t>и его языковой формы </a:t>
            </a:r>
            <a:r>
              <a:rPr lang="ru-RU" dirty="0"/>
              <a:t>с учетом всех особенностей структуры, стиля, лексики и грамматики в сочетании с безукоризненной правильностью языка, на который делается перевод.</a:t>
            </a:r>
          </a:p>
          <a:p>
            <a:pPr marL="0" indent="0">
              <a:buNone/>
            </a:pPr>
            <a:r>
              <a:rPr lang="ru-RU" dirty="0"/>
              <a:t>2. Полноправная замена.</a:t>
            </a:r>
          </a:p>
          <a:p>
            <a:pPr marL="0" indent="0">
              <a:buNone/>
            </a:pPr>
            <a:r>
              <a:rPr lang="ru-RU" dirty="0"/>
              <a:t>3. Перевод с учетом широкого контекста </a:t>
            </a:r>
            <a:r>
              <a:rPr lang="ru-RU" b="1" dirty="0"/>
              <a:t>с сохранением стилистической характеристики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4. Текст перевода </a:t>
            </a:r>
            <a:r>
              <a:rPr lang="ru-RU" b="1" dirty="0"/>
              <a:t>полностью репрезентирует </a:t>
            </a:r>
            <a:r>
              <a:rPr lang="ru-RU" dirty="0"/>
              <a:t>текст оригинала</a:t>
            </a:r>
          </a:p>
          <a:p>
            <a:pPr marL="0" indent="0">
              <a:buNone/>
            </a:pPr>
            <a:r>
              <a:rPr lang="ru-RU" dirty="0"/>
              <a:t>5. Воссоздание </a:t>
            </a:r>
            <a:r>
              <a:rPr lang="ru-RU" b="1" dirty="0"/>
              <a:t>единства содержания и формы </a:t>
            </a:r>
            <a:r>
              <a:rPr lang="ru-RU" dirty="0"/>
              <a:t>подлинника средствами другого языка. Является целью художественного перевода.</a:t>
            </a:r>
          </a:p>
          <a:p>
            <a:pPr marL="0" indent="0">
              <a:buNone/>
            </a:pPr>
            <a:r>
              <a:rPr lang="ru-RU" dirty="0"/>
              <a:t>6. Перевод, вызывающий у иноязычного получателя </a:t>
            </a:r>
            <a:r>
              <a:rPr lang="ru-RU" b="1" dirty="0"/>
              <a:t>реакцию, соответствующую коммуникативной установке отправителя</a:t>
            </a:r>
            <a:r>
              <a:rPr lang="ru-RU" dirty="0"/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81409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A35CE-3F1C-76DE-2CAA-0D68E60A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Скопос</a:t>
            </a:r>
            <a:r>
              <a:rPr lang="ru-RU" dirty="0"/>
              <a:t>-теории (к 80-м гг. </a:t>
            </a:r>
            <a:r>
              <a:rPr lang="en-US" dirty="0"/>
              <a:t>XX </a:t>
            </a:r>
            <a:r>
              <a:rPr lang="ru-RU" dirty="0"/>
              <a:t>в.)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B34B05-2C96-F6A5-F822-93940533AD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dirty="0"/>
              <a:t>Перевод как вид деятельности, который имеет свою цель и задачу, предполагаемого адресата или аудиторию.</a:t>
            </a:r>
          </a:p>
          <a:p>
            <a:pPr marL="0" indent="0">
              <a:buNone/>
            </a:pP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Переводить — значит создавать </a:t>
            </a:r>
            <a:r>
              <a:rPr lang="ru-RU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целевой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текст в </a:t>
            </a:r>
            <a:r>
              <a:rPr lang="ru-RU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целевой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обстановке для решения </a:t>
            </a:r>
            <a:r>
              <a:rPr lang="ru-RU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целевой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задачи и </a:t>
            </a:r>
            <a:r>
              <a:rPr lang="ru-RU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целевых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адресатов в </a:t>
            </a:r>
            <a:r>
              <a:rPr lang="ru-RU" sz="1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целевых</a:t>
            </a: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обстоятельствах.</a:t>
            </a:r>
          </a:p>
          <a:p>
            <a:pPr marL="0" indent="0">
              <a:buNone/>
            </a:pPr>
            <a:r>
              <a:rPr lang="ru-RU" sz="1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Исходный текст — это «информационное предложение», которое переводчик адаптирует под запросы целевой аудитории</a:t>
            </a:r>
            <a:endParaRPr lang="ru-RU" sz="18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ru-RU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 algn="r">
              <a:buNone/>
            </a:pPr>
            <a:endParaRPr lang="ru-RU" sz="1600" dirty="0">
              <a:solidFill>
                <a:srgbClr val="202122"/>
              </a:solidFill>
              <a:latin typeface="Arial" panose="020B0604020202020204" pitchFamily="34" charset="0"/>
              <a:hlinkClick r:id="rId2"/>
            </a:endParaRPr>
          </a:p>
          <a:p>
            <a:pPr marL="0" indent="0" algn="r">
              <a:buNone/>
            </a:pPr>
            <a:endParaRPr lang="ru-RU" sz="1600" dirty="0">
              <a:solidFill>
                <a:srgbClr val="202122"/>
              </a:solidFill>
              <a:latin typeface="Arial" panose="020B0604020202020204" pitchFamily="34" charset="0"/>
              <a:hlinkClick r:id="rId2"/>
            </a:endParaRPr>
          </a:p>
          <a:p>
            <a:pPr marL="0" indent="0" algn="r">
              <a:buNone/>
            </a:pPr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  <a:hlinkClick r:id="rId2"/>
              </a:rPr>
              <a:t>https://core.ac.uk/download/pdf/233167343.pdf</a:t>
            </a:r>
            <a:r>
              <a:rPr lang="ru-RU" sz="1600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3DA8CC-34E0-C575-5EF7-84B525BA0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87" y="4118469"/>
            <a:ext cx="4552553" cy="250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81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DB4301-CB02-01AA-2A8D-E03111C6D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033" y="102704"/>
            <a:ext cx="8072419" cy="2664296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942D90D-CE50-3D0D-EFCE-76300BEDB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033" y="3068959"/>
            <a:ext cx="8072418" cy="1618431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5F4924-9662-053F-5F76-A649FA086B0C}"/>
              </a:ext>
            </a:extLst>
          </p:cNvPr>
          <p:cNvSpPr txBox="1"/>
          <p:nvPr/>
        </p:nvSpPr>
        <p:spPr>
          <a:xfrm>
            <a:off x="1890032" y="5157192"/>
            <a:ext cx="8238415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Germans: Please, don't get up before 6 a.m.!</a:t>
            </a:r>
            <a:endParaRPr lang="ru-RU" dirty="0"/>
          </a:p>
          <a:p>
            <a:r>
              <a:rPr lang="en-US" dirty="0"/>
              <a:t>Americans: Please, don't come home after 2 a.m.!</a:t>
            </a:r>
            <a:endParaRPr lang="ru-RU" dirty="0"/>
          </a:p>
          <a:p>
            <a:r>
              <a:rPr lang="en-US" dirty="0"/>
              <a:t>Italians: Please, </a:t>
            </a:r>
            <a:r>
              <a:rPr lang="en-US" dirty="0" err="1"/>
              <a:t>dont</a:t>
            </a:r>
            <a:r>
              <a:rPr lang="en-US" dirty="0"/>
              <a:t> sing after 10 p.m.!</a:t>
            </a:r>
            <a:endParaRPr lang="ru-RU" dirty="0"/>
          </a:p>
          <a:p>
            <a:r>
              <a:rPr lang="en-US" dirty="0"/>
              <a:t>Swedes: Please, don't take girls up to the rooms!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970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1544A5-C9C3-5DF2-8E50-AA33A7788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 точки зрения </a:t>
            </a:r>
            <a:r>
              <a:rPr lang="ru-RU" dirty="0" err="1"/>
              <a:t>Скопос</a:t>
            </a:r>
            <a:r>
              <a:rPr lang="ru-RU" dirty="0"/>
              <a:t>-теории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4B7CEF-A4DA-0E78-F30E-65C3A17CB5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Эквивалентность обозначает отношение между исходным текстом и текстом перевода, которые выполняют (могут выполнять) в соответствующих культурах на одинаковом уровне одинаковую коммуникативную функцию </a:t>
            </a:r>
          </a:p>
          <a:p>
            <a:r>
              <a:rPr lang="ru-RU" dirty="0"/>
              <a:t>Адекватность при переводе исходного текста (или его элементов) обозначает отношение между текстом перевода и исходным текстом </a:t>
            </a:r>
            <a:r>
              <a:rPr lang="ru-RU" b="1" dirty="0"/>
              <a:t>при последовательном соблюдении назначения (</a:t>
            </a:r>
            <a:r>
              <a:rPr lang="ru-RU" b="1" dirty="0" err="1"/>
              <a:t>скопоса</a:t>
            </a:r>
            <a:r>
              <a:rPr lang="ru-RU" b="1" dirty="0"/>
              <a:t>) перевода</a:t>
            </a:r>
            <a:r>
              <a:rPr lang="ru-RU" dirty="0"/>
              <a:t>, на реализацию которого направлен переводческий процесс»</a:t>
            </a:r>
          </a:p>
        </p:txBody>
      </p:sp>
    </p:spTree>
    <p:extLst>
      <p:ext uri="{BB962C8B-B14F-4D97-AF65-F5344CB8AC3E}">
        <p14:creationId xmlns:p14="http://schemas.microsoft.com/office/powerpoint/2010/main" val="86290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F3CDA-AABC-DE3E-C0F7-90321D0A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В.Н. Комиссарову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E21C30-0D62-8E72-FD57-0BD6E2D4D5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dirty="0"/>
              <a:t>потенциально достижимая эквивалентность, под которой понимается </a:t>
            </a:r>
            <a:r>
              <a:rPr lang="ru-RU" b="1" dirty="0"/>
              <a:t>максимальная общность содержания</a:t>
            </a:r>
            <a:r>
              <a:rPr lang="ru-RU" dirty="0"/>
              <a:t> двух разноязычных текстов, допускаемая различиями языков, на которых созданы эти тексты, </a:t>
            </a:r>
          </a:p>
          <a:p>
            <a:r>
              <a:rPr lang="ru-RU" dirty="0"/>
              <a:t>переводческая эквивалентность - </a:t>
            </a:r>
            <a:r>
              <a:rPr lang="ru-RU" b="1" dirty="0"/>
              <a:t>реальную смысловую близость текстов </a:t>
            </a:r>
            <a:r>
              <a:rPr lang="ru-RU" dirty="0"/>
              <a:t>оригинала и перевода, достигаемую переводчиком в процессе перевода.</a:t>
            </a:r>
          </a:p>
          <a:p>
            <a:endParaRPr lang="ru-RU" dirty="0"/>
          </a:p>
          <a:p>
            <a:r>
              <a:rPr lang="ru-R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ПЕРЕДАЧА ФУНКЦИОНАЛЬНО-СИТУАТИВНОГО СОДЕРЖАНИЯ ОРИГИНАЛА (1, 2, 3 типы)</a:t>
            </a:r>
          </a:p>
          <a:p>
            <a:r>
              <a:rPr lang="ru-RU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ПЕРЕДАЧА СЕМАНТИКИ ЯЗЫКОВЫХ ЕДИНИЦ  (4, 5 типы)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5521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F3CDA-AABC-DE3E-C0F7-90321D0A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Коммуникативная функция текста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E21C30-0D62-8E72-FD57-0BD6E2D4D5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7448" y="2348880"/>
            <a:ext cx="4279156" cy="201622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b="0" i="0" u="none" strike="noStrike" baseline="0" dirty="0">
                <a:solidFill>
                  <a:srgbClr val="000000"/>
                </a:solidFill>
              </a:rPr>
              <a:t>«На столе лежит яблоко»</a:t>
            </a:r>
          </a:p>
          <a:p>
            <a:r>
              <a:rPr lang="ru-RU" b="0" i="0" u="none" strike="noStrike" baseline="0" dirty="0">
                <a:solidFill>
                  <a:srgbClr val="000000"/>
                </a:solidFill>
              </a:rPr>
              <a:t>«Как я люблю яблоки!»</a:t>
            </a:r>
          </a:p>
          <a:p>
            <a:r>
              <a:rPr lang="ru-RU" b="0" i="0" u="none" strike="noStrike" baseline="0" dirty="0">
                <a:solidFill>
                  <a:srgbClr val="000000"/>
                </a:solidFill>
              </a:rPr>
              <a:t>«Дай мне, пожалуйста, яблоко» </a:t>
            </a:r>
          </a:p>
          <a:p>
            <a:r>
              <a:rPr lang="ru-RU" b="0" i="0" u="none" strike="noStrike" baseline="0" dirty="0">
                <a:solidFill>
                  <a:srgbClr val="000000"/>
                </a:solidFill>
              </a:rPr>
              <a:t>«Ты слышишь, что я сказал?»</a:t>
            </a:r>
            <a:endParaRPr lang="ru-RU" sz="2400" dirty="0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880E7B0D-1CAB-ADB1-CB27-585A91918621}"/>
              </a:ext>
            </a:extLst>
          </p:cNvPr>
          <p:cNvSpPr txBox="1">
            <a:spLocks/>
          </p:cNvSpPr>
          <p:nvPr/>
        </p:nvSpPr>
        <p:spPr>
          <a:xfrm>
            <a:off x="6096000" y="2348880"/>
            <a:ext cx="4279156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rgbClr val="000000"/>
                </a:solidFill>
              </a:rPr>
              <a:t>поиск контакта</a:t>
            </a:r>
            <a:endParaRPr lang="ru-RU" sz="2800" dirty="0"/>
          </a:p>
          <a:p>
            <a:r>
              <a:rPr lang="ru-RU" dirty="0">
                <a:solidFill>
                  <a:srgbClr val="000000"/>
                </a:solidFill>
              </a:rPr>
              <a:t>констатация факта</a:t>
            </a:r>
          </a:p>
          <a:p>
            <a:r>
              <a:rPr lang="ru-RU" dirty="0">
                <a:solidFill>
                  <a:srgbClr val="000000"/>
                </a:solidFill>
              </a:rPr>
              <a:t>побуждение</a:t>
            </a:r>
          </a:p>
          <a:p>
            <a:r>
              <a:rPr lang="ru-RU" dirty="0">
                <a:solidFill>
                  <a:srgbClr val="000000"/>
                </a:solidFill>
              </a:rPr>
              <a:t>экспрессия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68747-0265-2023-083A-1C7537A64DAE}"/>
              </a:ext>
            </a:extLst>
          </p:cNvPr>
          <p:cNvSpPr txBox="1"/>
          <p:nvPr/>
        </p:nvSpPr>
        <p:spPr>
          <a:xfrm>
            <a:off x="1129011" y="5013176"/>
            <a:ext cx="92477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Текст не может не иметь в своем содержании функциональной задачи (цели коммуникации), не утратив своей коммуникативности, т.е. не перестав быть результатом акта речевой коммуникации.</a:t>
            </a:r>
          </a:p>
        </p:txBody>
      </p:sp>
    </p:spTree>
    <p:extLst>
      <p:ext uri="{BB962C8B-B14F-4D97-AF65-F5344CB8AC3E}">
        <p14:creationId xmlns:p14="http://schemas.microsoft.com/office/powerpoint/2010/main" val="277679134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Times New Roman/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2724</TotalTime>
  <Words>2759</Words>
  <Application>Microsoft Office PowerPoint</Application>
  <PresentationFormat>Широкоэкранный</PresentationFormat>
  <Paragraphs>252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7" baseType="lpstr">
      <vt:lpstr>Arial</vt:lpstr>
      <vt:lpstr>Times New Roman</vt:lpstr>
      <vt:lpstr>GestaltVTI</vt:lpstr>
      <vt:lpstr>Адекватность и эквивалентность в переводе</vt:lpstr>
      <vt:lpstr>Вопрос о соотношении текста перевода и оригинала </vt:lpstr>
      <vt:lpstr>«Толковый переводоведческий словарь» Л. Л. Нелюбина.</vt:lpstr>
      <vt:lpstr>«Толковый переводоведческий словарь» Л. Л. Нелюбина.</vt:lpstr>
      <vt:lpstr>В Скопос-теории (к 80-м гг. XX в.)</vt:lpstr>
      <vt:lpstr>Презентация PowerPoint</vt:lpstr>
      <vt:lpstr>С точки зрения Скопос-теории</vt:lpstr>
      <vt:lpstr>По В.Н. Комиссарову</vt:lpstr>
      <vt:lpstr>Коммуникативная функция текста</vt:lpstr>
      <vt:lpstr>Первый тип эквивалентности</vt:lpstr>
      <vt:lpstr>Прокомментируйте</vt:lpstr>
      <vt:lpstr>Первый тип эквивалентности</vt:lpstr>
      <vt:lpstr>Второй тип эквивалентности</vt:lpstr>
      <vt:lpstr>Второй тип эквивалентности</vt:lpstr>
      <vt:lpstr>Второй тип эквивалентности</vt:lpstr>
      <vt:lpstr>Второй тип эквивалентности</vt:lpstr>
      <vt:lpstr>Переведите и прокомментируйте</vt:lpstr>
      <vt:lpstr>Третий тип эквивалентности</vt:lpstr>
      <vt:lpstr>Третий тип эквивалентности</vt:lpstr>
      <vt:lpstr>Третий тип эквивалентности</vt:lpstr>
      <vt:lpstr>Соотношение первых 3-х типов эквивалентности</vt:lpstr>
      <vt:lpstr>Четвертый тип эквивалентности</vt:lpstr>
      <vt:lpstr>Четвертый тип эквивалентности</vt:lpstr>
      <vt:lpstr>Четвертый тип эквивалентности</vt:lpstr>
      <vt:lpstr>Четвертый тип эквивалентности</vt:lpstr>
      <vt:lpstr>Прокомментируйте</vt:lpstr>
      <vt:lpstr>Пятый тип эквивалентности</vt:lpstr>
      <vt:lpstr>Пятый тип эквивалентности. Что мешает</vt:lpstr>
      <vt:lpstr>Пятый тип эквивалентности. Что мешает</vt:lpstr>
      <vt:lpstr>Разграничение понятий адекватность и эквивалентность</vt:lpstr>
      <vt:lpstr>Разграничение понятий адекватность и эквивалентность</vt:lpstr>
      <vt:lpstr>Три подхода к разграничению понятий</vt:lpstr>
      <vt:lpstr>Три подхода к разграничению понятий</vt:lpstr>
      <vt:lpstr>Три подхода к разграничению понятий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Апакина Людмила Вячеславовна</dc:creator>
  <cp:lastModifiedBy>Апакина Людмила Вячеславовна</cp:lastModifiedBy>
  <cp:revision>12</cp:revision>
  <dcterms:created xsi:type="dcterms:W3CDTF">2025-03-31T13:31:33Z</dcterms:created>
  <dcterms:modified xsi:type="dcterms:W3CDTF">2025-04-16T20:36:14Z</dcterms:modified>
</cp:coreProperties>
</file>