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90" r:id="rId3"/>
    <p:sldId id="291" r:id="rId4"/>
    <p:sldId id="292" r:id="rId5"/>
    <p:sldId id="293" r:id="rId6"/>
    <p:sldId id="294" r:id="rId7"/>
    <p:sldId id="295" r:id="rId8"/>
    <p:sldId id="296" r:id="rId9"/>
    <p:sldId id="297" r:id="rId10"/>
    <p:sldId id="307" r:id="rId11"/>
    <p:sldId id="308" r:id="rId12"/>
    <p:sldId id="309" r:id="rId13"/>
    <p:sldId id="298" r:id="rId14"/>
    <p:sldId id="299" r:id="rId15"/>
    <p:sldId id="301" r:id="rId16"/>
    <p:sldId id="302" r:id="rId17"/>
    <p:sldId id="303" r:id="rId18"/>
    <p:sldId id="304" r:id="rId19"/>
    <p:sldId id="305" r:id="rId20"/>
    <p:sldId id="306" r:id="rId21"/>
    <p:sldId id="313" r:id="rId22"/>
    <p:sldId id="314" r:id="rId23"/>
    <p:sldId id="315" r:id="rId24"/>
    <p:sldId id="316" r:id="rId25"/>
    <p:sldId id="317" r:id="rId26"/>
    <p:sldId id="318" r:id="rId27"/>
    <p:sldId id="319" r:id="rId28"/>
    <p:sldId id="320" r:id="rId29"/>
    <p:sldId id="322" r:id="rId30"/>
    <p:sldId id="323" r:id="rId31"/>
    <p:sldId id="324" r:id="rId32"/>
    <p:sldId id="325" r:id="rId33"/>
    <p:sldId id="326" r:id="rId34"/>
    <p:sldId id="321" r:id="rId3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47" autoAdjust="0"/>
    <p:restoredTop sz="94710" autoAdjust="0"/>
  </p:normalViewPr>
  <p:slideViewPr>
    <p:cSldViewPr>
      <p:cViewPr varScale="1">
        <p:scale>
          <a:sx n="67" d="100"/>
          <a:sy n="67" d="100"/>
        </p:scale>
        <p:origin x="8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5/3/2025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222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5/3/2025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17278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59E9AD-F0FC-1081-8298-2E97671D69B0}"/>
              </a:ext>
            </a:extLst>
          </p:cNvPr>
          <p:cNvSpPr>
            <a:spLocks noGrp="1"/>
          </p:cNvSpPr>
          <p:nvPr>
            <p:ph type="title"/>
          </p:nvPr>
        </p:nvSpPr>
        <p:spPr>
          <a:xfrm>
            <a:off x="521208" y="620688"/>
            <a:ext cx="11155680" cy="722400"/>
          </a:xfrm>
        </p:spPr>
        <p:txBody>
          <a:bodyPr>
            <a:normAutofit/>
          </a:bodyPr>
          <a:lstStyle>
            <a:lvl1pPr>
              <a:defRPr sz="3600"/>
            </a:lvl1pPr>
          </a:lstStyle>
          <a:p>
            <a:r>
              <a:rPr lang="ru-RU"/>
              <a:t>Образец заголовка</a:t>
            </a:r>
          </a:p>
        </p:txBody>
      </p:sp>
      <p:sp>
        <p:nvSpPr>
          <p:cNvPr id="5" name="Номер слайда 4">
            <a:extLst>
              <a:ext uri="{FF2B5EF4-FFF2-40B4-BE49-F238E27FC236}">
                <a16:creationId xmlns:a16="http://schemas.microsoft.com/office/drawing/2014/main" id="{3784CE9B-4089-24A3-39B8-1024F3D848FB}"/>
              </a:ext>
            </a:extLst>
          </p:cNvPr>
          <p:cNvSpPr>
            <a:spLocks noGrp="1"/>
          </p:cNvSpPr>
          <p:nvPr>
            <p:ph type="sldNum" sz="quarter" idx="12"/>
          </p:nvPr>
        </p:nvSpPr>
        <p:spPr/>
        <p:txBody>
          <a:bodyPr/>
          <a:lstStyle/>
          <a:p>
            <a:fld id="{148CC95F-0247-41B6-91CF-DC97C76A7088}" type="slidenum">
              <a:rPr lang="en-US" smtClean="0"/>
              <a:pPr/>
              <a:t>‹#›</a:t>
            </a:fld>
            <a:endParaRPr lang="en-US"/>
          </a:p>
        </p:txBody>
      </p:sp>
      <p:sp>
        <p:nvSpPr>
          <p:cNvPr id="7" name="Текст 6">
            <a:extLst>
              <a:ext uri="{FF2B5EF4-FFF2-40B4-BE49-F238E27FC236}">
                <a16:creationId xmlns:a16="http://schemas.microsoft.com/office/drawing/2014/main" id="{86A230D3-69EE-64DC-3A04-C0E77F4AAF35}"/>
              </a:ext>
            </a:extLst>
          </p:cNvPr>
          <p:cNvSpPr>
            <a:spLocks noGrp="1"/>
          </p:cNvSpPr>
          <p:nvPr>
            <p:ph type="body" sz="quarter" idx="13"/>
          </p:nvPr>
        </p:nvSpPr>
        <p:spPr>
          <a:xfrm>
            <a:off x="520700" y="1556792"/>
            <a:ext cx="11263313" cy="4863058"/>
          </a:xfrm>
        </p:spPr>
        <p:txBody>
          <a:bodyPr/>
          <a:lstStyle>
            <a:lvl1pPr>
              <a:defRPr sz="2000"/>
            </a:lvl1pPr>
            <a:lvl2pPr>
              <a:defRPr sz="1800"/>
            </a:lvl2pPr>
            <a:lvl3pPr>
              <a:defRPr sz="1600"/>
            </a:lvl3pPr>
          </a:lstStyle>
          <a:p>
            <a:pPr lvl="0"/>
            <a:r>
              <a:rPr lang="ru-RU" dirty="0"/>
              <a:t>Образец текста</a:t>
            </a:r>
          </a:p>
          <a:p>
            <a:pPr lvl="1"/>
            <a:r>
              <a:rPr lang="ru-RU" dirty="0"/>
              <a:t>Второй уровень</a:t>
            </a:r>
          </a:p>
          <a:p>
            <a:pPr lvl="2"/>
            <a:r>
              <a:rPr lang="ru-RU" dirty="0"/>
              <a:t>Третий уровень</a:t>
            </a:r>
          </a:p>
        </p:txBody>
      </p:sp>
    </p:spTree>
    <p:extLst>
      <p:ext uri="{BB962C8B-B14F-4D97-AF65-F5344CB8AC3E}">
        <p14:creationId xmlns:p14="http://schemas.microsoft.com/office/powerpoint/2010/main" val="8586098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5/3/2025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83733189"/>
      </p:ext>
    </p:extLst>
  </p:cSld>
  <p:clrMap bg1="lt1" tx1="dk1" bg2="lt2" tx2="dk2" accent1="accent1" accent2="accent2" accent3="accent3" accent4="accent4" accent5="accent5" accent6="accent6" hlink="hlink" folHlink="folHlink"/>
  <p:sldLayoutIdLst>
    <p:sldLayoutId id="2147483807" r:id="rId1"/>
    <p:sldLayoutId id="2147483801" r:id="rId2"/>
    <p:sldLayoutId id="2147483808" r:id="rId3"/>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lar.urfu.ru/bitstream/10995/1173/1/urgu0602s.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kartaslov.ru/"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cyberleninka.ru/article/n/kvaziperevod-kalambura-strategii-metody-i-bolshie-dannye"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nevmenandr.net/slov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russianplanet.ru/filolog/epos/beowulf/texts.htm" TargetMode="Externa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6">
            <a:extLst>
              <a:ext uri="{FF2B5EF4-FFF2-40B4-BE49-F238E27FC236}">
                <a16:creationId xmlns:a16="http://schemas.microsoft.com/office/drawing/2014/main" id="{5820888B-4EA5-E0E8-6D52-7733E1E77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33E5086-3B4D-C91F-1661-C1511A63CDA2}"/>
              </a:ext>
            </a:extLst>
          </p:cNvPr>
          <p:cNvSpPr>
            <a:spLocks noGrp="1"/>
          </p:cNvSpPr>
          <p:nvPr>
            <p:ph type="ctrTitle"/>
          </p:nvPr>
        </p:nvSpPr>
        <p:spPr>
          <a:xfrm>
            <a:off x="8040216" y="1375953"/>
            <a:ext cx="3630867" cy="2840721"/>
          </a:xfrm>
        </p:spPr>
        <p:txBody>
          <a:bodyPr anchor="b">
            <a:normAutofit/>
          </a:bodyPr>
          <a:lstStyle/>
          <a:p>
            <a:pPr>
              <a:lnSpc>
                <a:spcPct val="90000"/>
              </a:lnSpc>
            </a:pPr>
            <a:r>
              <a:rPr lang="ru-RU" sz="3400" dirty="0"/>
              <a:t>Норма в переводе. Лексические трансформации</a:t>
            </a:r>
          </a:p>
        </p:txBody>
      </p:sp>
      <p:sp>
        <p:nvSpPr>
          <p:cNvPr id="29" name="Freeform: Shape 28">
            <a:extLst>
              <a:ext uri="{FF2B5EF4-FFF2-40B4-BE49-F238E27FC236}">
                <a16:creationId xmlns:a16="http://schemas.microsoft.com/office/drawing/2014/main" id="{06B5A8BF-0680-F9A7-27B1-3971EC934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3">
            <a:extLst>
              <a:ext uri="{FF2B5EF4-FFF2-40B4-BE49-F238E27FC236}">
                <a16:creationId xmlns:a16="http://schemas.microsoft.com/office/drawing/2014/main" id="{C85D7712-33F5-85FA-37EE-26337B9E6804}"/>
              </a:ext>
            </a:extLst>
          </p:cNvPr>
          <p:cNvPicPr>
            <a:picLocks noChangeAspect="1"/>
          </p:cNvPicPr>
          <p:nvPr/>
        </p:nvPicPr>
        <p:blipFill>
          <a:blip r:embed="rId2"/>
          <a:srcRect t="36002" b="10995"/>
          <a:stretch/>
        </p:blipFill>
        <p:spPr>
          <a:xfrm>
            <a:off x="517869" y="2262762"/>
            <a:ext cx="7430010" cy="2786226"/>
          </a:xfrm>
          <a:prstGeom prst="rect">
            <a:avLst/>
          </a:prstGeom>
        </p:spPr>
      </p:pic>
    </p:spTree>
    <p:extLst>
      <p:ext uri="{BB962C8B-B14F-4D97-AF65-F5344CB8AC3E}">
        <p14:creationId xmlns:p14="http://schemas.microsoft.com/office/powerpoint/2010/main" val="2559689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F0D596-FA4C-CFB6-2700-EB76D22EB5C6}"/>
              </a:ext>
            </a:extLst>
          </p:cNvPr>
          <p:cNvSpPr>
            <a:spLocks noGrp="1"/>
          </p:cNvSpPr>
          <p:nvPr>
            <p:ph type="title"/>
          </p:nvPr>
        </p:nvSpPr>
        <p:spPr/>
        <p:txBody>
          <a:bodyPr/>
          <a:lstStyle/>
          <a:p>
            <a:r>
              <a:rPr lang="ru-RU" dirty="0"/>
              <a:t>Абсурд, нонсенс</a:t>
            </a:r>
          </a:p>
        </p:txBody>
      </p:sp>
      <p:sp>
        <p:nvSpPr>
          <p:cNvPr id="3" name="Текст 2">
            <a:extLst>
              <a:ext uri="{FF2B5EF4-FFF2-40B4-BE49-F238E27FC236}">
                <a16:creationId xmlns:a16="http://schemas.microsoft.com/office/drawing/2014/main" id="{935EE5BA-5C21-61EE-A489-1C6DD47939A6}"/>
              </a:ext>
            </a:extLst>
          </p:cNvPr>
          <p:cNvSpPr>
            <a:spLocks noGrp="1"/>
          </p:cNvSpPr>
          <p:nvPr>
            <p:ph type="body" sz="quarter" idx="13"/>
          </p:nvPr>
        </p:nvSpPr>
        <p:spPr>
          <a:xfrm>
            <a:off x="520701" y="1556792"/>
            <a:ext cx="3847107" cy="4863058"/>
          </a:xfrm>
        </p:spPr>
        <p:txBody>
          <a:bodyPr/>
          <a:lstStyle/>
          <a:p>
            <a:pPr marL="0" indent="0">
              <a:buNone/>
            </a:pPr>
            <a:r>
              <a:rPr lang="ru-RU" dirty="0"/>
              <a:t>Переводческие трудности при переводе лимериков </a:t>
            </a:r>
            <a:r>
              <a:rPr lang="ru-RU" dirty="0" err="1"/>
              <a:t>Э.Лира</a:t>
            </a:r>
            <a:r>
              <a:rPr lang="ru-RU" dirty="0"/>
              <a:t> - сложность сохранения жанровых признаков лимериков: строго фиксированной формы (что проявляется в сохранении размера и рифмы) и не менее строгого содержания (семантико-синтаксической структуры, нонсенса и образов)</a:t>
            </a:r>
          </a:p>
        </p:txBody>
      </p:sp>
      <p:sp>
        <p:nvSpPr>
          <p:cNvPr id="5" name="TextBox 4">
            <a:extLst>
              <a:ext uri="{FF2B5EF4-FFF2-40B4-BE49-F238E27FC236}">
                <a16:creationId xmlns:a16="http://schemas.microsoft.com/office/drawing/2014/main" id="{DE24CF5D-59EB-B1A6-489D-196811DABB00}"/>
              </a:ext>
            </a:extLst>
          </p:cNvPr>
          <p:cNvSpPr txBox="1"/>
          <p:nvPr/>
        </p:nvSpPr>
        <p:spPr>
          <a:xfrm>
            <a:off x="5807968" y="36176"/>
            <a:ext cx="6094324" cy="369332"/>
          </a:xfrm>
          <a:prstGeom prst="rect">
            <a:avLst/>
          </a:prstGeom>
          <a:noFill/>
        </p:spPr>
        <p:txBody>
          <a:bodyPr wrap="square">
            <a:spAutoFit/>
          </a:bodyPr>
          <a:lstStyle/>
          <a:p>
            <a:r>
              <a:rPr lang="ru-RU" dirty="0">
                <a:hlinkClick r:id="rId2"/>
              </a:rPr>
              <a:t>https://elar.urfu.ru/bitstream/10995/1173/1/urgu0602s.pdf</a:t>
            </a:r>
            <a:r>
              <a:rPr lang="ru-RU" dirty="0"/>
              <a:t> </a:t>
            </a:r>
          </a:p>
        </p:txBody>
      </p:sp>
      <p:pic>
        <p:nvPicPr>
          <p:cNvPr id="7" name="Рисунок 6">
            <a:extLst>
              <a:ext uri="{FF2B5EF4-FFF2-40B4-BE49-F238E27FC236}">
                <a16:creationId xmlns:a16="http://schemas.microsoft.com/office/drawing/2014/main" id="{31229C73-B14E-3043-24E0-B247466463B5}"/>
              </a:ext>
            </a:extLst>
          </p:cNvPr>
          <p:cNvPicPr>
            <a:picLocks noChangeAspect="1"/>
          </p:cNvPicPr>
          <p:nvPr/>
        </p:nvPicPr>
        <p:blipFill>
          <a:blip r:embed="rId3"/>
          <a:stretch>
            <a:fillRect/>
          </a:stretch>
        </p:blipFill>
        <p:spPr>
          <a:xfrm>
            <a:off x="4636970" y="908720"/>
            <a:ext cx="7555030" cy="5758805"/>
          </a:xfrm>
          <a:prstGeom prst="rect">
            <a:avLst/>
          </a:prstGeom>
        </p:spPr>
      </p:pic>
    </p:spTree>
    <p:extLst>
      <p:ext uri="{BB962C8B-B14F-4D97-AF65-F5344CB8AC3E}">
        <p14:creationId xmlns:p14="http://schemas.microsoft.com/office/powerpoint/2010/main" val="91249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D7A683-98F6-BEA0-03FD-2798329985C7}"/>
              </a:ext>
            </a:extLst>
          </p:cNvPr>
          <p:cNvSpPr>
            <a:spLocks noGrp="1"/>
          </p:cNvSpPr>
          <p:nvPr>
            <p:ph type="title"/>
          </p:nvPr>
        </p:nvSpPr>
        <p:spPr/>
        <p:txBody>
          <a:bodyPr/>
          <a:lstStyle/>
          <a:p>
            <a:r>
              <a:rPr lang="ru-RU" dirty="0"/>
              <a:t>Поэтический </a:t>
            </a:r>
            <a:r>
              <a:rPr lang="ru-RU" dirty="0" err="1"/>
              <a:t>псевдоперевод</a:t>
            </a:r>
            <a:endParaRPr lang="ru-RU" dirty="0"/>
          </a:p>
        </p:txBody>
      </p:sp>
      <p:sp>
        <p:nvSpPr>
          <p:cNvPr id="3" name="Текст 2">
            <a:extLst>
              <a:ext uri="{FF2B5EF4-FFF2-40B4-BE49-F238E27FC236}">
                <a16:creationId xmlns:a16="http://schemas.microsoft.com/office/drawing/2014/main" id="{9DE75610-941C-32B2-0782-C8C113DD274D}"/>
              </a:ext>
            </a:extLst>
          </p:cNvPr>
          <p:cNvSpPr>
            <a:spLocks noGrp="1"/>
          </p:cNvSpPr>
          <p:nvPr>
            <p:ph type="body" sz="quarter" idx="13"/>
          </p:nvPr>
        </p:nvSpPr>
        <p:spPr/>
        <p:txBody>
          <a:bodyPr/>
          <a:lstStyle/>
          <a:p>
            <a:r>
              <a:rPr lang="ru-RU" dirty="0"/>
              <a:t>Игровой </a:t>
            </a:r>
            <a:r>
              <a:rPr lang="ru-RU" dirty="0" err="1"/>
              <a:t>псевдоперевод</a:t>
            </a:r>
            <a:endParaRPr lang="ru-RU" dirty="0"/>
          </a:p>
          <a:p>
            <a:pPr algn="just"/>
            <a:r>
              <a:rPr lang="ru-RU" b="0" i="0" dirty="0">
                <a:solidFill>
                  <a:srgbClr val="000000"/>
                </a:solidFill>
                <a:effectLst/>
                <a:latin typeface="verdana" panose="020B0604030504040204" pitchFamily="34" charset="0"/>
              </a:rPr>
              <a:t>Вадим Левин:</a:t>
            </a:r>
          </a:p>
          <a:p>
            <a:pPr algn="l"/>
            <a:r>
              <a:rPr lang="ru-RU" b="1" i="1" dirty="0">
                <a:solidFill>
                  <a:srgbClr val="000000"/>
                </a:solidFill>
                <a:effectLst/>
                <a:latin typeface="verdana" panose="020B0604030504040204" pitchFamily="34" charset="0"/>
              </a:rPr>
              <a:t>Джо Билл</a:t>
            </a:r>
            <a:br>
              <a:rPr lang="ru-RU" b="0" i="1" dirty="0">
                <a:solidFill>
                  <a:srgbClr val="000000"/>
                </a:solidFill>
                <a:effectLst/>
                <a:latin typeface="verdana" panose="020B0604030504040204" pitchFamily="34" charset="0"/>
              </a:rPr>
            </a:br>
            <a:r>
              <a:rPr lang="ru-RU" b="0" i="1" dirty="0">
                <a:solidFill>
                  <a:srgbClr val="000000"/>
                </a:solidFill>
                <a:effectLst/>
                <a:latin typeface="verdana" panose="020B0604030504040204" pitchFamily="34" charset="0"/>
              </a:rPr>
              <a:t>Джонатан Билл, / который убил / медведя / в Черном Бору,</a:t>
            </a:r>
            <a:br>
              <a:rPr lang="ru-RU" b="0" i="1" dirty="0">
                <a:solidFill>
                  <a:srgbClr val="000000"/>
                </a:solidFill>
                <a:effectLst/>
                <a:latin typeface="verdana" panose="020B0604030504040204" pitchFamily="34" charset="0"/>
              </a:rPr>
            </a:br>
            <a:r>
              <a:rPr lang="ru-RU" b="0" i="1" dirty="0">
                <a:solidFill>
                  <a:srgbClr val="000000"/>
                </a:solidFill>
                <a:effectLst/>
                <a:latin typeface="verdana" panose="020B0604030504040204" pitchFamily="34" charset="0"/>
              </a:rPr>
              <a:t>Джонатан Билл, / который купил / в прошлом году / кенгуру,</a:t>
            </a:r>
            <a:br>
              <a:rPr lang="ru-RU" b="0" i="1" dirty="0">
                <a:solidFill>
                  <a:srgbClr val="000000"/>
                </a:solidFill>
                <a:effectLst/>
                <a:latin typeface="verdana" panose="020B0604030504040204" pitchFamily="34" charset="0"/>
              </a:rPr>
            </a:br>
            <a:r>
              <a:rPr lang="ru-RU" b="0" i="1" dirty="0">
                <a:solidFill>
                  <a:srgbClr val="000000"/>
                </a:solidFill>
                <a:effectLst/>
                <a:latin typeface="verdana" panose="020B0604030504040204" pitchFamily="34" charset="0"/>
              </a:rPr>
              <a:t>Джонатан Билл, / который скопил / пробок / два сундука,</a:t>
            </a:r>
            <a:br>
              <a:rPr lang="ru-RU" b="0" i="1" dirty="0">
                <a:solidFill>
                  <a:srgbClr val="000000"/>
                </a:solidFill>
                <a:effectLst/>
                <a:latin typeface="verdana" panose="020B0604030504040204" pitchFamily="34" charset="0"/>
              </a:rPr>
            </a:br>
            <a:r>
              <a:rPr lang="ru-RU" b="0" i="1" dirty="0">
                <a:solidFill>
                  <a:srgbClr val="000000"/>
                </a:solidFill>
                <a:effectLst/>
                <a:latin typeface="verdana" panose="020B0604030504040204" pitchFamily="34" charset="0"/>
              </a:rPr>
              <a:t>Джонатан Билл, / который кормил / финиками / быка,</a:t>
            </a:r>
            <a:br>
              <a:rPr lang="ru-RU" b="0" i="1" dirty="0">
                <a:solidFill>
                  <a:srgbClr val="000000"/>
                </a:solidFill>
                <a:effectLst/>
                <a:latin typeface="verdana" panose="020B0604030504040204" pitchFamily="34" charset="0"/>
              </a:rPr>
            </a:br>
            <a:r>
              <a:rPr lang="ru-RU" b="0" i="1" dirty="0">
                <a:solidFill>
                  <a:srgbClr val="000000"/>
                </a:solidFill>
                <a:effectLst/>
                <a:latin typeface="verdana" panose="020B0604030504040204" pitchFamily="34" charset="0"/>
              </a:rPr>
              <a:t>Джонатан Билл, / который лечил / ячмень / на левом глазу,</a:t>
            </a:r>
            <a:br>
              <a:rPr lang="ru-RU" b="0" i="1" dirty="0">
                <a:solidFill>
                  <a:srgbClr val="000000"/>
                </a:solidFill>
                <a:effectLst/>
                <a:latin typeface="verdana" panose="020B0604030504040204" pitchFamily="34" charset="0"/>
              </a:rPr>
            </a:br>
            <a:r>
              <a:rPr lang="ru-RU" b="0" i="1" dirty="0">
                <a:solidFill>
                  <a:srgbClr val="000000"/>
                </a:solidFill>
                <a:effectLst/>
                <a:latin typeface="verdana" panose="020B0604030504040204" pitchFamily="34" charset="0"/>
              </a:rPr>
              <a:t>Джонатан Билл, / который учил / петь по нотам / козу,</a:t>
            </a:r>
            <a:br>
              <a:rPr lang="ru-RU" b="0" i="1" dirty="0">
                <a:solidFill>
                  <a:srgbClr val="000000"/>
                </a:solidFill>
                <a:effectLst/>
                <a:latin typeface="verdana" panose="020B0604030504040204" pitchFamily="34" charset="0"/>
              </a:rPr>
            </a:br>
            <a:r>
              <a:rPr lang="ru-RU" b="0" i="1" dirty="0">
                <a:solidFill>
                  <a:srgbClr val="000000"/>
                </a:solidFill>
                <a:effectLst/>
                <a:latin typeface="verdana" panose="020B0604030504040204" pitchFamily="34" charset="0"/>
              </a:rPr>
              <a:t>Джонатан Билл, / который уплыл / в Индию / к тетушке Трот, -</a:t>
            </a:r>
            <a:br>
              <a:rPr lang="ru-RU" b="0" i="1" dirty="0">
                <a:solidFill>
                  <a:srgbClr val="000000"/>
                </a:solidFill>
                <a:effectLst/>
                <a:latin typeface="verdana" panose="020B0604030504040204" pitchFamily="34" charset="0"/>
              </a:rPr>
            </a:br>
            <a:r>
              <a:rPr lang="ru-RU" b="0" i="1" dirty="0">
                <a:solidFill>
                  <a:srgbClr val="000000"/>
                </a:solidFill>
                <a:effectLst/>
                <a:latin typeface="verdana" panose="020B0604030504040204" pitchFamily="34" charset="0"/>
              </a:rPr>
              <a:t>так вот / этот самый Джо Билл / очень любил / компот.</a:t>
            </a:r>
          </a:p>
          <a:p>
            <a:pPr marL="0" indent="0">
              <a:buNone/>
            </a:pPr>
            <a:endParaRPr lang="ru-RU" dirty="0"/>
          </a:p>
        </p:txBody>
      </p:sp>
    </p:spTree>
    <p:extLst>
      <p:ext uri="{BB962C8B-B14F-4D97-AF65-F5344CB8AC3E}">
        <p14:creationId xmlns:p14="http://schemas.microsoft.com/office/powerpoint/2010/main" val="156544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D7A683-98F6-BEA0-03FD-2798329985C7}"/>
              </a:ext>
            </a:extLst>
          </p:cNvPr>
          <p:cNvSpPr>
            <a:spLocks noGrp="1"/>
          </p:cNvSpPr>
          <p:nvPr>
            <p:ph type="title"/>
          </p:nvPr>
        </p:nvSpPr>
        <p:spPr/>
        <p:txBody>
          <a:bodyPr/>
          <a:lstStyle/>
          <a:p>
            <a:r>
              <a:rPr lang="ru-RU" dirty="0"/>
              <a:t>Поэтический </a:t>
            </a:r>
            <a:r>
              <a:rPr lang="ru-RU" dirty="0" err="1"/>
              <a:t>псевдоперевод</a:t>
            </a:r>
            <a:endParaRPr lang="ru-RU" dirty="0"/>
          </a:p>
        </p:txBody>
      </p:sp>
      <p:sp>
        <p:nvSpPr>
          <p:cNvPr id="3" name="Текст 2">
            <a:extLst>
              <a:ext uri="{FF2B5EF4-FFF2-40B4-BE49-F238E27FC236}">
                <a16:creationId xmlns:a16="http://schemas.microsoft.com/office/drawing/2014/main" id="{9DE75610-941C-32B2-0782-C8C113DD274D}"/>
              </a:ext>
            </a:extLst>
          </p:cNvPr>
          <p:cNvSpPr>
            <a:spLocks noGrp="1"/>
          </p:cNvSpPr>
          <p:nvPr>
            <p:ph type="body" sz="quarter" idx="13"/>
          </p:nvPr>
        </p:nvSpPr>
        <p:spPr/>
        <p:txBody>
          <a:bodyPr/>
          <a:lstStyle/>
          <a:p>
            <a:r>
              <a:rPr lang="ru-RU" dirty="0"/>
              <a:t>Протестный </a:t>
            </a:r>
            <a:r>
              <a:rPr lang="ru-RU" dirty="0" err="1"/>
              <a:t>псевдоперевод</a:t>
            </a:r>
            <a:endParaRPr lang="ru-RU" dirty="0"/>
          </a:p>
          <a:p>
            <a:pPr algn="just"/>
            <a:r>
              <a:rPr lang="ru-RU" b="0" i="0" dirty="0">
                <a:solidFill>
                  <a:srgbClr val="000000"/>
                </a:solidFill>
                <a:effectLst/>
              </a:rPr>
              <a:t>Джемс Клиффорд «ОТСТУПЛЕНИЕ В АРДЕННАХ» (переводчик Владимир Лившиц):</a:t>
            </a:r>
          </a:p>
          <a:p>
            <a:pPr algn="l"/>
            <a:r>
              <a:rPr lang="ru-RU" b="0" i="1" dirty="0">
                <a:solidFill>
                  <a:srgbClr val="000000"/>
                </a:solidFill>
                <a:effectLst/>
              </a:rPr>
              <a:t>Ах, как нам было весело,</a:t>
            </a:r>
            <a:br>
              <a:rPr lang="ru-RU" b="0" i="1" dirty="0">
                <a:solidFill>
                  <a:srgbClr val="000000"/>
                </a:solidFill>
                <a:effectLst/>
              </a:rPr>
            </a:br>
            <a:r>
              <a:rPr lang="ru-RU" b="0" i="1" dirty="0">
                <a:solidFill>
                  <a:srgbClr val="000000"/>
                </a:solidFill>
                <a:effectLst/>
              </a:rPr>
              <a:t>Когда швырять нас начало!</a:t>
            </a:r>
            <a:br>
              <a:rPr lang="ru-RU" b="0" i="1" dirty="0">
                <a:solidFill>
                  <a:srgbClr val="000000"/>
                </a:solidFill>
                <a:effectLst/>
              </a:rPr>
            </a:br>
            <a:r>
              <a:rPr lang="ru-RU" b="0" i="1" dirty="0">
                <a:solidFill>
                  <a:srgbClr val="000000"/>
                </a:solidFill>
                <a:effectLst/>
              </a:rPr>
              <a:t>Жизнь ничего не весила,</a:t>
            </a:r>
            <a:br>
              <a:rPr lang="ru-RU" b="0" i="1" dirty="0">
                <a:solidFill>
                  <a:srgbClr val="000000"/>
                </a:solidFill>
                <a:effectLst/>
              </a:rPr>
            </a:br>
            <a:r>
              <a:rPr lang="ru-RU" b="0" i="1" dirty="0">
                <a:solidFill>
                  <a:srgbClr val="000000"/>
                </a:solidFill>
                <a:effectLst/>
              </a:rPr>
              <a:t>Смерть ничего не значила.</a:t>
            </a:r>
            <a:br>
              <a:rPr lang="ru-RU" b="0" i="1" dirty="0">
                <a:solidFill>
                  <a:srgbClr val="000000"/>
                </a:solidFill>
                <a:effectLst/>
              </a:rPr>
            </a:br>
            <a:r>
              <a:rPr lang="ru-RU" b="0" i="1" dirty="0">
                <a:solidFill>
                  <a:srgbClr val="000000"/>
                </a:solidFill>
                <a:effectLst/>
              </a:rPr>
              <a:t>Нас оставалось пятеро</a:t>
            </a:r>
            <a:br>
              <a:rPr lang="ru-RU" b="0" i="1" dirty="0">
                <a:solidFill>
                  <a:srgbClr val="000000"/>
                </a:solidFill>
                <a:effectLst/>
              </a:rPr>
            </a:br>
            <a:r>
              <a:rPr lang="ru-RU" b="0" i="1" dirty="0">
                <a:solidFill>
                  <a:srgbClr val="000000"/>
                </a:solidFill>
                <a:effectLst/>
              </a:rPr>
              <a:t>В промозглом блиндаже.</a:t>
            </a:r>
            <a:br>
              <a:rPr lang="ru-RU" b="0" i="1" dirty="0">
                <a:solidFill>
                  <a:srgbClr val="000000"/>
                </a:solidFill>
                <a:effectLst/>
              </a:rPr>
            </a:br>
            <a:r>
              <a:rPr lang="ru-RU" b="0" i="1" dirty="0">
                <a:solidFill>
                  <a:srgbClr val="000000"/>
                </a:solidFill>
                <a:effectLst/>
              </a:rPr>
              <a:t>Командованье спятило</a:t>
            </a:r>
            <a:br>
              <a:rPr lang="ru-RU" b="0" i="1" dirty="0">
                <a:solidFill>
                  <a:srgbClr val="000000"/>
                </a:solidFill>
                <a:effectLst/>
              </a:rPr>
            </a:br>
            <a:r>
              <a:rPr lang="ru-RU" b="0" i="1" dirty="0">
                <a:solidFill>
                  <a:srgbClr val="000000"/>
                </a:solidFill>
                <a:effectLst/>
              </a:rPr>
              <a:t>И драпало уже.</a:t>
            </a:r>
          </a:p>
          <a:p>
            <a:pPr marL="0" indent="0">
              <a:buNone/>
            </a:pPr>
            <a:r>
              <a:rPr lang="ru-RU" b="0" i="0" dirty="0">
                <a:solidFill>
                  <a:srgbClr val="000000"/>
                </a:solidFill>
                <a:effectLst/>
              </a:rPr>
              <a:t>журнал «НАШ СОВРЕМЕННИК» в 1964 г.</a:t>
            </a:r>
            <a:endParaRPr lang="ru-RU" dirty="0"/>
          </a:p>
        </p:txBody>
      </p:sp>
    </p:spTree>
    <p:extLst>
      <p:ext uri="{BB962C8B-B14F-4D97-AF65-F5344CB8AC3E}">
        <p14:creationId xmlns:p14="http://schemas.microsoft.com/office/powerpoint/2010/main" val="50927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3D3306-7A9F-709F-1215-7F63E8E91990}"/>
              </a:ext>
            </a:extLst>
          </p:cNvPr>
          <p:cNvSpPr>
            <a:spLocks noGrp="1"/>
          </p:cNvSpPr>
          <p:nvPr>
            <p:ph type="title"/>
          </p:nvPr>
        </p:nvSpPr>
        <p:spPr/>
        <p:txBody>
          <a:bodyPr/>
          <a:lstStyle/>
          <a:p>
            <a:r>
              <a:rPr lang="ru-RU" dirty="0"/>
              <a:t>Каламбуры, игра слов</a:t>
            </a:r>
          </a:p>
        </p:txBody>
      </p:sp>
      <p:sp>
        <p:nvSpPr>
          <p:cNvPr id="3" name="Текст 2">
            <a:extLst>
              <a:ext uri="{FF2B5EF4-FFF2-40B4-BE49-F238E27FC236}">
                <a16:creationId xmlns:a16="http://schemas.microsoft.com/office/drawing/2014/main" id="{485892B5-C6B3-115D-87EE-8ABF59501530}"/>
              </a:ext>
            </a:extLst>
          </p:cNvPr>
          <p:cNvSpPr>
            <a:spLocks noGrp="1"/>
          </p:cNvSpPr>
          <p:nvPr>
            <p:ph type="body" sz="quarter" idx="13"/>
          </p:nvPr>
        </p:nvSpPr>
        <p:spPr/>
        <p:txBody>
          <a:bodyPr/>
          <a:lstStyle/>
          <a:p>
            <a:pPr marL="0" indent="0">
              <a:buNone/>
            </a:pPr>
            <a:r>
              <a:rPr lang="ru-RU" dirty="0"/>
              <a:t>В большинстве случаев как в отечественных, так и в зарубежных исследованиях выделяют каламбуры с использованием омонимов, паронимов, </a:t>
            </a:r>
            <a:r>
              <a:rPr lang="ru-RU" dirty="0" err="1"/>
              <a:t>полисемантов</a:t>
            </a:r>
            <a:r>
              <a:rPr lang="ru-RU" dirty="0"/>
              <a:t> и фразеологических единиц (далее - ФЕ).</a:t>
            </a:r>
          </a:p>
          <a:p>
            <a:endParaRPr lang="ru-RU" dirty="0"/>
          </a:p>
          <a:p>
            <a:pPr marL="0" indent="0">
              <a:buNone/>
            </a:pPr>
            <a:r>
              <a:rPr lang="ru-RU" b="1" dirty="0"/>
              <a:t>Не все каламбуры оказываются неразрешимой переводческой проблемой. </a:t>
            </a:r>
            <a:r>
              <a:rPr lang="ru-RU" dirty="0"/>
              <a:t>Так, случаи использования </a:t>
            </a:r>
            <a:r>
              <a:rPr lang="ru-RU" dirty="0" err="1"/>
              <a:t>полисемантов</a:t>
            </a:r>
            <a:r>
              <a:rPr lang="ru-RU" dirty="0"/>
              <a:t>, имеющих в переводящем языке (далее - ПЯ) соответствия с аналогичным </a:t>
            </a:r>
            <a:r>
              <a:rPr lang="ru-RU" dirty="0" err="1"/>
              <a:t>лингвоигровым</a:t>
            </a:r>
            <a:r>
              <a:rPr lang="ru-RU" dirty="0"/>
              <a:t> потенциалом, а также ФЕ, имеющих в ПЯ прямые соответствия, как правило, не вызывают особых сложностей при переводе. </a:t>
            </a:r>
          </a:p>
          <a:p>
            <a:pPr marL="0" indent="0">
              <a:buNone/>
            </a:pPr>
            <a:r>
              <a:rPr lang="ru-RU" dirty="0"/>
              <a:t>Наибольшие трудности при переводе вызывают, как правило, каламбуры с использованием омонимов, паронимов, </a:t>
            </a:r>
            <a:r>
              <a:rPr lang="ru-RU" dirty="0" err="1"/>
              <a:t>полисемантов</a:t>
            </a:r>
            <a:r>
              <a:rPr lang="ru-RU" dirty="0"/>
              <a:t>.</a:t>
            </a:r>
          </a:p>
        </p:txBody>
      </p:sp>
    </p:spTree>
    <p:extLst>
      <p:ext uri="{BB962C8B-B14F-4D97-AF65-F5344CB8AC3E}">
        <p14:creationId xmlns:p14="http://schemas.microsoft.com/office/powerpoint/2010/main" val="202959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78004C-8C6F-30DB-DCDC-2DA08B100CD7}"/>
              </a:ext>
            </a:extLst>
          </p:cNvPr>
          <p:cNvSpPr>
            <a:spLocks noGrp="1"/>
          </p:cNvSpPr>
          <p:nvPr>
            <p:ph type="title"/>
          </p:nvPr>
        </p:nvSpPr>
        <p:spPr/>
        <p:txBody>
          <a:bodyPr/>
          <a:lstStyle/>
          <a:p>
            <a:r>
              <a:rPr lang="ru-RU" dirty="0"/>
              <a:t>Каламбуры</a:t>
            </a:r>
          </a:p>
        </p:txBody>
      </p:sp>
      <p:sp>
        <p:nvSpPr>
          <p:cNvPr id="3" name="Текст 2">
            <a:extLst>
              <a:ext uri="{FF2B5EF4-FFF2-40B4-BE49-F238E27FC236}">
                <a16:creationId xmlns:a16="http://schemas.microsoft.com/office/drawing/2014/main" id="{8E3001C5-3750-9E6E-4226-7DD1493B1110}"/>
              </a:ext>
            </a:extLst>
          </p:cNvPr>
          <p:cNvSpPr>
            <a:spLocks noGrp="1"/>
          </p:cNvSpPr>
          <p:nvPr>
            <p:ph type="body" sz="quarter" idx="13"/>
          </p:nvPr>
        </p:nvSpPr>
        <p:spPr/>
        <p:txBody>
          <a:bodyPr/>
          <a:lstStyle/>
          <a:p>
            <a:pPr marL="0" indent="0">
              <a:buNone/>
            </a:pPr>
            <a:r>
              <a:rPr lang="ru-RU" b="0" i="0" dirty="0">
                <a:solidFill>
                  <a:srgbClr val="000000"/>
                </a:solidFill>
                <a:effectLst/>
                <a:latin typeface="REG"/>
              </a:rPr>
              <a:t>Стратегиями перевода каламбура могут быть опущение, буквальный перевод, буквальный перевод с комментарием, перевод-изложение, вольный перевод, а также адекватный «квазиэквивалентный» перевод (далее - «</a:t>
            </a:r>
            <a:r>
              <a:rPr lang="ru-RU" b="0" i="0" dirty="0" err="1">
                <a:solidFill>
                  <a:srgbClr val="000000"/>
                </a:solidFill>
                <a:effectLst/>
                <a:latin typeface="REG"/>
              </a:rPr>
              <a:t>квазиперевод</a:t>
            </a:r>
            <a:r>
              <a:rPr lang="ru-RU" b="0" i="0" dirty="0">
                <a:solidFill>
                  <a:srgbClr val="000000"/>
                </a:solidFill>
                <a:effectLst/>
                <a:latin typeface="REG"/>
              </a:rPr>
              <a:t>»). Значительное влияние на выбор стратегии перевода оказывает контекст.</a:t>
            </a:r>
          </a:p>
          <a:p>
            <a:pPr marL="0" indent="0">
              <a:buNone/>
            </a:pPr>
            <a:endParaRPr lang="ru-RU" dirty="0">
              <a:solidFill>
                <a:srgbClr val="000000"/>
              </a:solidFill>
              <a:latin typeface="REG"/>
            </a:endParaRPr>
          </a:p>
          <a:p>
            <a:pPr marL="0" indent="0">
              <a:buNone/>
            </a:pPr>
            <a:r>
              <a:rPr lang="ru-RU" b="0" i="0" dirty="0">
                <a:solidFill>
                  <a:srgbClr val="000000"/>
                </a:solidFill>
                <a:effectLst/>
                <a:latin typeface="REG"/>
              </a:rPr>
              <a:t>Наиболее релевантная стратегия перевода каламбура, основными методами которого являются логико-эвристический (межъязыковые соответствия, трансформации) и ассоциативный (память) методы, а также метод «поискового слова» (интернет, нейросети). Основные методы могут быть дополнены такими вспомогательными методами, как «краудсорсинг», «метод словарной ошибки», «метод обработки электронной карты слова» (</a:t>
            </a:r>
            <a:r>
              <a:rPr lang="en-US" b="0" i="0" dirty="0">
                <a:solidFill>
                  <a:srgbClr val="000000"/>
                </a:solidFill>
                <a:effectLst/>
                <a:latin typeface="REG"/>
                <a:hlinkClick r:id="rId2"/>
              </a:rPr>
              <a:t>https://kartaslov.ru/</a:t>
            </a:r>
            <a:r>
              <a:rPr lang="ru-RU" b="0" i="0" dirty="0">
                <a:solidFill>
                  <a:srgbClr val="000000"/>
                </a:solidFill>
                <a:effectLst/>
                <a:latin typeface="REG"/>
              </a:rPr>
              <a:t> ).</a:t>
            </a:r>
          </a:p>
          <a:p>
            <a:pPr marL="0" indent="0">
              <a:buNone/>
            </a:pPr>
            <a:endParaRPr lang="ru-RU" b="0" i="0" dirty="0">
              <a:solidFill>
                <a:srgbClr val="000000"/>
              </a:solidFill>
              <a:effectLst/>
              <a:latin typeface="REG"/>
            </a:endParaRPr>
          </a:p>
          <a:p>
            <a:pPr marL="0" indent="0">
              <a:buNone/>
            </a:pPr>
            <a:endParaRPr lang="ru-RU" b="0" i="0" dirty="0">
              <a:solidFill>
                <a:srgbClr val="000000"/>
              </a:solidFill>
              <a:effectLst/>
              <a:latin typeface="REG"/>
            </a:endParaRPr>
          </a:p>
          <a:p>
            <a:pPr marL="0" indent="0">
              <a:buNone/>
            </a:pPr>
            <a:endParaRPr lang="ru-RU" dirty="0"/>
          </a:p>
        </p:txBody>
      </p:sp>
      <p:pic>
        <p:nvPicPr>
          <p:cNvPr id="5" name="Рисунок 4">
            <a:extLst>
              <a:ext uri="{FF2B5EF4-FFF2-40B4-BE49-F238E27FC236}">
                <a16:creationId xmlns:a16="http://schemas.microsoft.com/office/drawing/2014/main" id="{1EBA61CA-879F-F842-2A91-BC0183445061}"/>
              </a:ext>
            </a:extLst>
          </p:cNvPr>
          <p:cNvPicPr>
            <a:picLocks noChangeAspect="1"/>
          </p:cNvPicPr>
          <p:nvPr/>
        </p:nvPicPr>
        <p:blipFill>
          <a:blip r:embed="rId3"/>
          <a:stretch>
            <a:fillRect/>
          </a:stretch>
        </p:blipFill>
        <p:spPr>
          <a:xfrm>
            <a:off x="394589" y="5286014"/>
            <a:ext cx="3779118" cy="1571986"/>
          </a:xfrm>
          <a:prstGeom prst="rect">
            <a:avLst/>
          </a:prstGeom>
        </p:spPr>
      </p:pic>
    </p:spTree>
    <p:extLst>
      <p:ext uri="{BB962C8B-B14F-4D97-AF65-F5344CB8AC3E}">
        <p14:creationId xmlns:p14="http://schemas.microsoft.com/office/powerpoint/2010/main" val="3837500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60CD97-5A39-48FF-956F-7BB102B490C4}"/>
              </a:ext>
            </a:extLst>
          </p:cNvPr>
          <p:cNvSpPr>
            <a:spLocks noGrp="1"/>
          </p:cNvSpPr>
          <p:nvPr>
            <p:ph type="title"/>
          </p:nvPr>
        </p:nvSpPr>
        <p:spPr/>
        <p:txBody>
          <a:bodyPr/>
          <a:lstStyle/>
          <a:p>
            <a:r>
              <a:rPr lang="ru-RU" dirty="0"/>
              <a:t>Солнечный удар</a:t>
            </a:r>
          </a:p>
        </p:txBody>
      </p:sp>
      <p:sp>
        <p:nvSpPr>
          <p:cNvPr id="3" name="Текст 2">
            <a:extLst>
              <a:ext uri="{FF2B5EF4-FFF2-40B4-BE49-F238E27FC236}">
                <a16:creationId xmlns:a16="http://schemas.microsoft.com/office/drawing/2014/main" id="{493D0040-244D-3882-7B3D-9E0FD6639FC7}"/>
              </a:ext>
            </a:extLst>
          </p:cNvPr>
          <p:cNvSpPr>
            <a:spLocks noGrp="1"/>
          </p:cNvSpPr>
          <p:nvPr>
            <p:ph type="body" sz="quarter" idx="13"/>
          </p:nvPr>
        </p:nvSpPr>
        <p:spPr/>
        <p:txBody>
          <a:bodyPr>
            <a:normAutofit fontScale="92500" lnSpcReduction="10000"/>
          </a:bodyPr>
          <a:lstStyle/>
          <a:p>
            <a:r>
              <a:rPr lang="ru-RU" dirty="0"/>
              <a:t>ИЯ (рус.)</a:t>
            </a:r>
          </a:p>
          <a:p>
            <a:pPr marL="0" indent="0">
              <a:buNone/>
            </a:pPr>
            <a:r>
              <a:rPr lang="ru-RU" dirty="0"/>
              <a:t>– А вы знаете, чем отличается пустой портсигар от круглого сироты?</a:t>
            </a:r>
          </a:p>
          <a:p>
            <a:pPr marL="0" indent="0">
              <a:buNone/>
            </a:pPr>
            <a:r>
              <a:rPr lang="ru-RU" dirty="0"/>
              <a:t>– Пустой портсигар, он просто, без папирос, а круглый сирота не только без </a:t>
            </a:r>
            <a:r>
              <a:rPr lang="ru-RU" dirty="0" err="1"/>
              <a:t>папи</a:t>
            </a:r>
            <a:r>
              <a:rPr lang="ru-RU" dirty="0"/>
              <a:t> рос, но и без </a:t>
            </a:r>
            <a:r>
              <a:rPr lang="ru-RU" dirty="0" err="1"/>
              <a:t>мами</a:t>
            </a:r>
            <a:r>
              <a:rPr lang="ru-RU" dirty="0"/>
              <a:t> рос.</a:t>
            </a:r>
          </a:p>
          <a:p>
            <a:r>
              <a:rPr lang="ru-RU" dirty="0"/>
              <a:t>ПЯ (англ.)</a:t>
            </a:r>
          </a:p>
          <a:p>
            <a:pPr marL="0" indent="0">
              <a:buNone/>
            </a:pPr>
            <a:r>
              <a:rPr lang="ru-RU" dirty="0"/>
              <a:t>– </a:t>
            </a:r>
            <a:r>
              <a:rPr lang="en-US" dirty="0"/>
              <a:t>Do you know what's the difference between an empty cigarette case and a full orphan?</a:t>
            </a:r>
          </a:p>
          <a:p>
            <a:pPr marL="0" indent="0">
              <a:buNone/>
            </a:pPr>
            <a:r>
              <a:rPr lang="en-US" dirty="0"/>
              <a:t>– No? Do you know?</a:t>
            </a:r>
          </a:p>
          <a:p>
            <a:pPr marL="0" indent="0">
              <a:buNone/>
            </a:pPr>
            <a:r>
              <a:rPr lang="en-US" dirty="0"/>
              <a:t>– An empty cigarette case lacks only the cigarettes. But a full</a:t>
            </a:r>
            <a:r>
              <a:rPr lang="ru-RU" dirty="0"/>
              <a:t> </a:t>
            </a:r>
            <a:r>
              <a:rPr lang="en-US" dirty="0"/>
              <a:t>orphan lacks both the cigarettes and his “mummy”.</a:t>
            </a:r>
          </a:p>
          <a:p>
            <a:pPr marL="0" indent="0">
              <a:buNone/>
            </a:pPr>
            <a:r>
              <a:rPr lang="en-US" dirty="0"/>
              <a:t>– Wasn't it too funny?</a:t>
            </a:r>
          </a:p>
          <a:p>
            <a:pPr marL="0" indent="0">
              <a:buNone/>
            </a:pPr>
            <a:r>
              <a:rPr lang="en-US" dirty="0"/>
              <a:t>– When I was saying he has no cigarettes, I meant he has no</a:t>
            </a:r>
            <a:r>
              <a:rPr lang="ru-RU" dirty="0"/>
              <a:t> </a:t>
            </a:r>
            <a:r>
              <a:rPr lang="en-US" dirty="0"/>
              <a:t>father. And then... actually it's not funny at all</a:t>
            </a:r>
            <a:endParaRPr lang="ru-RU" dirty="0"/>
          </a:p>
        </p:txBody>
      </p:sp>
      <p:sp>
        <p:nvSpPr>
          <p:cNvPr id="5" name="TextBox 4">
            <a:extLst>
              <a:ext uri="{FF2B5EF4-FFF2-40B4-BE49-F238E27FC236}">
                <a16:creationId xmlns:a16="http://schemas.microsoft.com/office/drawing/2014/main" id="{E2635E3A-7B18-1A4D-6617-C8F0B46306B0}"/>
              </a:ext>
            </a:extLst>
          </p:cNvPr>
          <p:cNvSpPr txBox="1"/>
          <p:nvPr/>
        </p:nvSpPr>
        <p:spPr>
          <a:xfrm>
            <a:off x="5807968" y="836712"/>
            <a:ext cx="6094324" cy="830997"/>
          </a:xfrm>
          <a:prstGeom prst="rect">
            <a:avLst/>
          </a:prstGeom>
          <a:noFill/>
        </p:spPr>
        <p:txBody>
          <a:bodyPr wrap="square">
            <a:spAutoFit/>
          </a:bodyPr>
          <a:lstStyle/>
          <a:p>
            <a:r>
              <a:rPr lang="ru-RU" sz="1200" dirty="0"/>
              <a:t>Александрова Е. М. "КВАЗИПЕРЕВОД КАЛАМБУРА": СТРАТЕГИИ, МЕТОДЫ И БОЛЬШИЕ ДАННЫЕ // Вестник ВГУ. Серия: Лингвистика и межкультурная коммуникация. 2018. №3. URL: </a:t>
            </a:r>
            <a:r>
              <a:rPr lang="ru-RU" sz="1200" dirty="0">
                <a:hlinkClick r:id="rId2"/>
              </a:rPr>
              <a:t>https://cyberleninka.ru/article/n/kvaziperevod-kalambura-strategii-metody-i-bolshie-dannye</a:t>
            </a:r>
            <a:r>
              <a:rPr lang="ru-RU" sz="1200" dirty="0"/>
              <a:t>  (дата обращения: 14.04.2025).</a:t>
            </a:r>
          </a:p>
        </p:txBody>
      </p:sp>
    </p:spTree>
    <p:extLst>
      <p:ext uri="{BB962C8B-B14F-4D97-AF65-F5344CB8AC3E}">
        <p14:creationId xmlns:p14="http://schemas.microsoft.com/office/powerpoint/2010/main" val="284424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DCCABC-4E86-850F-9A86-460ED6C4CE40}"/>
              </a:ext>
            </a:extLst>
          </p:cNvPr>
          <p:cNvSpPr>
            <a:spLocks noGrp="1"/>
          </p:cNvSpPr>
          <p:nvPr>
            <p:ph type="title"/>
          </p:nvPr>
        </p:nvSpPr>
        <p:spPr/>
        <p:txBody>
          <a:bodyPr/>
          <a:lstStyle/>
          <a:p>
            <a:r>
              <a:rPr lang="ru-RU" dirty="0"/>
              <a:t>Ассоциативный метод + краудсорсинг</a:t>
            </a:r>
          </a:p>
        </p:txBody>
      </p:sp>
      <p:sp>
        <p:nvSpPr>
          <p:cNvPr id="3" name="Текст 2">
            <a:extLst>
              <a:ext uri="{FF2B5EF4-FFF2-40B4-BE49-F238E27FC236}">
                <a16:creationId xmlns:a16="http://schemas.microsoft.com/office/drawing/2014/main" id="{6ADCC1BB-437E-296A-1888-76F02568E175}"/>
              </a:ext>
            </a:extLst>
          </p:cNvPr>
          <p:cNvSpPr>
            <a:spLocks noGrp="1"/>
          </p:cNvSpPr>
          <p:nvPr>
            <p:ph type="body" sz="quarter" idx="13"/>
          </p:nvPr>
        </p:nvSpPr>
        <p:spPr/>
        <p:txBody>
          <a:bodyPr/>
          <a:lstStyle/>
          <a:p>
            <a:r>
              <a:rPr lang="ru-RU" dirty="0"/>
              <a:t>ИЯ (рус.) </a:t>
            </a:r>
          </a:p>
          <a:p>
            <a:pPr marL="0" indent="0">
              <a:buNone/>
            </a:pPr>
            <a:r>
              <a:rPr lang="ru-RU" dirty="0"/>
              <a:t>– А вы знаете, чем отличается пустой портсигар от круглого сироты? </a:t>
            </a:r>
          </a:p>
          <a:p>
            <a:pPr marL="0" indent="0">
              <a:buNone/>
            </a:pPr>
            <a:r>
              <a:rPr lang="ru-RU" dirty="0"/>
              <a:t>– Пустой портсигар, он просто, без папирос, а круглый сирота не только без </a:t>
            </a:r>
            <a:r>
              <a:rPr lang="ru-RU" dirty="0" err="1"/>
              <a:t>папи</a:t>
            </a:r>
            <a:r>
              <a:rPr lang="ru-RU" dirty="0"/>
              <a:t> рос, но и без </a:t>
            </a:r>
            <a:r>
              <a:rPr lang="ru-RU" dirty="0" err="1"/>
              <a:t>мами</a:t>
            </a:r>
            <a:r>
              <a:rPr lang="ru-RU" dirty="0"/>
              <a:t> рос.</a:t>
            </a:r>
          </a:p>
          <a:p>
            <a:pPr marL="0" indent="0">
              <a:buNone/>
            </a:pPr>
            <a:r>
              <a:rPr lang="ru-RU" dirty="0"/>
              <a:t>ПЯ (англ.)</a:t>
            </a:r>
          </a:p>
          <a:p>
            <a:pPr marL="0" indent="0">
              <a:buNone/>
            </a:pPr>
            <a:r>
              <a:rPr lang="en-US" dirty="0"/>
              <a:t>– What did the big chimney say to the little chimney? You’re too young to be smoking (</a:t>
            </a:r>
            <a:r>
              <a:rPr lang="en-US" dirty="0" err="1"/>
              <a:t>курить</a:t>
            </a:r>
            <a:r>
              <a:rPr lang="en-US" dirty="0"/>
              <a:t>, </a:t>
            </a:r>
            <a:r>
              <a:rPr lang="en-US" dirty="0" err="1"/>
              <a:t>дымить</a:t>
            </a:r>
            <a:r>
              <a:rPr lang="en-US" dirty="0"/>
              <a:t>)!</a:t>
            </a:r>
            <a:endParaRPr lang="ru-RU" dirty="0"/>
          </a:p>
        </p:txBody>
      </p:sp>
    </p:spTree>
    <p:extLst>
      <p:ext uri="{BB962C8B-B14F-4D97-AF65-F5344CB8AC3E}">
        <p14:creationId xmlns:p14="http://schemas.microsoft.com/office/powerpoint/2010/main" val="1044826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88A6C8-721D-6B10-1E42-E26BD022BE07}"/>
              </a:ext>
            </a:extLst>
          </p:cNvPr>
          <p:cNvSpPr>
            <a:spLocks noGrp="1"/>
          </p:cNvSpPr>
          <p:nvPr>
            <p:ph type="title"/>
          </p:nvPr>
        </p:nvSpPr>
        <p:spPr/>
        <p:txBody>
          <a:bodyPr/>
          <a:lstStyle/>
          <a:p>
            <a:r>
              <a:rPr lang="ru-RU" dirty="0"/>
              <a:t>Метод «поискового слова»</a:t>
            </a:r>
          </a:p>
        </p:txBody>
      </p:sp>
      <p:sp>
        <p:nvSpPr>
          <p:cNvPr id="3" name="Текст 2">
            <a:extLst>
              <a:ext uri="{FF2B5EF4-FFF2-40B4-BE49-F238E27FC236}">
                <a16:creationId xmlns:a16="http://schemas.microsoft.com/office/drawing/2014/main" id="{F604F9B3-823A-94B8-6729-9C6065E8346D}"/>
              </a:ext>
            </a:extLst>
          </p:cNvPr>
          <p:cNvSpPr>
            <a:spLocks noGrp="1"/>
          </p:cNvSpPr>
          <p:nvPr>
            <p:ph type="body" sz="quarter" idx="13"/>
          </p:nvPr>
        </p:nvSpPr>
        <p:spPr/>
        <p:txBody>
          <a:bodyPr/>
          <a:lstStyle/>
          <a:p>
            <a:r>
              <a:rPr lang="ru-RU" dirty="0"/>
              <a:t>Для исходного знака (рус.) папироса необходимо подобрать соответствие в ПЯ (англ.) </a:t>
            </a:r>
            <a:r>
              <a:rPr lang="ru-RU" dirty="0" err="1"/>
              <a:t>cigarette</a:t>
            </a:r>
            <a:r>
              <a:rPr lang="ru-RU" dirty="0"/>
              <a:t>, чтобы использовать его в составе «поискового слова». </a:t>
            </a:r>
          </a:p>
          <a:p>
            <a:r>
              <a:rPr lang="ru-RU" dirty="0"/>
              <a:t>В качестве «поискового слова» могут быть использованы следующие фразы: «анекдоты про/о (обыгрываемый знак)», “</a:t>
            </a:r>
            <a:r>
              <a:rPr lang="ru-RU" dirty="0" err="1"/>
              <a:t>jokes</a:t>
            </a:r>
            <a:r>
              <a:rPr lang="ru-RU" dirty="0"/>
              <a:t> </a:t>
            </a:r>
            <a:r>
              <a:rPr lang="ru-RU" dirty="0" err="1"/>
              <a:t>about</a:t>
            </a:r>
            <a:r>
              <a:rPr lang="ru-RU" dirty="0"/>
              <a:t> …” и т. д. </a:t>
            </a:r>
          </a:p>
          <a:p>
            <a:r>
              <a:rPr lang="ru-RU" dirty="0"/>
              <a:t>Использование метода «поискового слова» позволило найти в английской традиции анекдот, в котором обыгрываются паронимы </a:t>
            </a:r>
            <a:r>
              <a:rPr lang="ru-RU" dirty="0" err="1"/>
              <a:t>nicotine</a:t>
            </a:r>
            <a:r>
              <a:rPr lang="ru-RU" dirty="0"/>
              <a:t>/ </a:t>
            </a:r>
            <a:r>
              <a:rPr lang="ru-RU" dirty="0" err="1"/>
              <a:t>Nick</a:t>
            </a:r>
            <a:r>
              <a:rPr lang="ru-RU" dirty="0"/>
              <a:t>-o-Teen: Quality </a:t>
            </a:r>
            <a:r>
              <a:rPr lang="ru-RU" dirty="0" err="1"/>
              <a:t>programming</a:t>
            </a:r>
            <a:r>
              <a:rPr lang="ru-RU" dirty="0"/>
              <a:t> </a:t>
            </a:r>
            <a:r>
              <a:rPr lang="ru-RU" dirty="0" err="1"/>
              <a:t>for</a:t>
            </a:r>
            <a:r>
              <a:rPr lang="ru-RU" dirty="0"/>
              <a:t> </a:t>
            </a:r>
            <a:r>
              <a:rPr lang="ru-RU" dirty="0" err="1"/>
              <a:t>kids</a:t>
            </a:r>
            <a:r>
              <a:rPr lang="ru-RU" dirty="0"/>
              <a:t> </a:t>
            </a:r>
            <a:r>
              <a:rPr lang="ru-RU" dirty="0" err="1"/>
              <a:t>provided</a:t>
            </a:r>
            <a:r>
              <a:rPr lang="ru-RU" dirty="0"/>
              <a:t> </a:t>
            </a:r>
            <a:r>
              <a:rPr lang="ru-RU" dirty="0" err="1"/>
              <a:t>by</a:t>
            </a:r>
            <a:r>
              <a:rPr lang="ru-RU" dirty="0"/>
              <a:t> </a:t>
            </a:r>
            <a:r>
              <a:rPr lang="ru-RU" dirty="0" err="1"/>
              <a:t>new</a:t>
            </a:r>
            <a:r>
              <a:rPr lang="ru-RU" dirty="0"/>
              <a:t> “</a:t>
            </a:r>
            <a:r>
              <a:rPr lang="ru-RU" dirty="0" err="1"/>
              <a:t>Nick-oTeen</a:t>
            </a:r>
            <a:r>
              <a:rPr lang="ru-RU" dirty="0"/>
              <a:t>” </a:t>
            </a:r>
            <a:r>
              <a:rPr lang="ru-RU" dirty="0" err="1"/>
              <a:t>cable</a:t>
            </a:r>
            <a:r>
              <a:rPr lang="ru-RU" dirty="0"/>
              <a:t> </a:t>
            </a:r>
            <a:r>
              <a:rPr lang="ru-RU" dirty="0" err="1"/>
              <a:t>network</a:t>
            </a:r>
            <a:r>
              <a:rPr lang="ru-RU" dirty="0"/>
              <a:t>. </a:t>
            </a:r>
          </a:p>
          <a:p>
            <a:r>
              <a:rPr lang="ru-RU" dirty="0"/>
              <a:t>Эту идею можно использовать при переводе: – What </a:t>
            </a:r>
            <a:r>
              <a:rPr lang="ru-RU" dirty="0" err="1"/>
              <a:t>do</a:t>
            </a:r>
            <a:r>
              <a:rPr lang="ru-RU" dirty="0"/>
              <a:t> a </a:t>
            </a:r>
            <a:r>
              <a:rPr lang="ru-RU" dirty="0" err="1"/>
              <a:t>boy</a:t>
            </a:r>
            <a:r>
              <a:rPr lang="ru-RU" dirty="0"/>
              <a:t> </a:t>
            </a:r>
            <a:r>
              <a:rPr lang="ru-RU" dirty="0" err="1"/>
              <a:t>with</a:t>
            </a:r>
            <a:r>
              <a:rPr lang="ru-RU" dirty="0"/>
              <a:t> a </a:t>
            </a:r>
            <a:r>
              <a:rPr lang="ru-RU" dirty="0" err="1"/>
              <a:t>tin</a:t>
            </a:r>
            <a:r>
              <a:rPr lang="ru-RU" dirty="0"/>
              <a:t>, </a:t>
            </a:r>
            <a:r>
              <a:rPr lang="ru-RU" dirty="0" err="1"/>
              <a:t>whose</a:t>
            </a:r>
            <a:r>
              <a:rPr lang="ru-RU" dirty="0"/>
              <a:t> </a:t>
            </a:r>
            <a:r>
              <a:rPr lang="ru-RU" dirty="0" err="1"/>
              <a:t>name</a:t>
            </a:r>
            <a:r>
              <a:rPr lang="ru-RU" dirty="0"/>
              <a:t> </a:t>
            </a:r>
            <a:r>
              <a:rPr lang="ru-RU" dirty="0" err="1"/>
              <a:t>is</a:t>
            </a:r>
            <a:r>
              <a:rPr lang="ru-RU" dirty="0"/>
              <a:t> </a:t>
            </a:r>
            <a:r>
              <a:rPr lang="ru-RU" dirty="0" err="1"/>
              <a:t>Nick</a:t>
            </a:r>
            <a:r>
              <a:rPr lang="ru-RU" dirty="0"/>
              <a:t>, </a:t>
            </a:r>
            <a:r>
              <a:rPr lang="ru-RU" dirty="0" err="1"/>
              <a:t>and</a:t>
            </a:r>
            <a:r>
              <a:rPr lang="ru-RU" dirty="0"/>
              <a:t> a </a:t>
            </a:r>
            <a:r>
              <a:rPr lang="ru-RU" dirty="0" err="1"/>
              <a:t>cigarette</a:t>
            </a:r>
            <a:r>
              <a:rPr lang="ru-RU" dirty="0"/>
              <a:t> </a:t>
            </a:r>
            <a:r>
              <a:rPr lang="ru-RU" dirty="0" err="1"/>
              <a:t>have</a:t>
            </a:r>
            <a:r>
              <a:rPr lang="ru-RU" dirty="0"/>
              <a:t> </a:t>
            </a:r>
            <a:r>
              <a:rPr lang="ru-RU" dirty="0" err="1"/>
              <a:t>in</a:t>
            </a:r>
            <a:r>
              <a:rPr lang="ru-RU" dirty="0"/>
              <a:t> </a:t>
            </a:r>
            <a:r>
              <a:rPr lang="ru-RU" dirty="0" err="1"/>
              <a:t>common</a:t>
            </a:r>
            <a:r>
              <a:rPr lang="ru-RU" dirty="0"/>
              <a:t>? – </a:t>
            </a:r>
            <a:r>
              <a:rPr lang="ru-RU" dirty="0" err="1"/>
              <a:t>Nick</a:t>
            </a:r>
            <a:r>
              <a:rPr lang="ru-RU" dirty="0"/>
              <a:t>-o-</a:t>
            </a:r>
            <a:r>
              <a:rPr lang="ru-RU" dirty="0" err="1"/>
              <a:t>tin</a:t>
            </a:r>
            <a:r>
              <a:rPr lang="ru-RU" dirty="0"/>
              <a:t> (перевод автора статьи).</a:t>
            </a:r>
          </a:p>
        </p:txBody>
      </p:sp>
    </p:spTree>
    <p:extLst>
      <p:ext uri="{BB962C8B-B14F-4D97-AF65-F5344CB8AC3E}">
        <p14:creationId xmlns:p14="http://schemas.microsoft.com/office/powerpoint/2010/main" val="12071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01D0B1-4415-B817-7589-B2653995C1E1}"/>
              </a:ext>
            </a:extLst>
          </p:cNvPr>
          <p:cNvSpPr>
            <a:spLocks noGrp="1"/>
          </p:cNvSpPr>
          <p:nvPr>
            <p:ph type="title"/>
          </p:nvPr>
        </p:nvSpPr>
        <p:spPr/>
        <p:txBody>
          <a:bodyPr/>
          <a:lstStyle/>
          <a:p>
            <a:r>
              <a:rPr lang="ru-RU" dirty="0"/>
              <a:t>Логико-эвристический метод + краудсорсинг</a:t>
            </a:r>
          </a:p>
        </p:txBody>
      </p:sp>
      <p:sp>
        <p:nvSpPr>
          <p:cNvPr id="3" name="Текст 2">
            <a:extLst>
              <a:ext uri="{FF2B5EF4-FFF2-40B4-BE49-F238E27FC236}">
                <a16:creationId xmlns:a16="http://schemas.microsoft.com/office/drawing/2014/main" id="{3218BC43-D3C6-2D98-82E5-B4B1A5E9901C}"/>
              </a:ext>
            </a:extLst>
          </p:cNvPr>
          <p:cNvSpPr>
            <a:spLocks noGrp="1"/>
          </p:cNvSpPr>
          <p:nvPr>
            <p:ph type="body" sz="quarter" idx="13"/>
          </p:nvPr>
        </p:nvSpPr>
        <p:spPr/>
        <p:txBody>
          <a:bodyPr/>
          <a:lstStyle/>
          <a:p>
            <a:r>
              <a:rPr lang="ru-RU" dirty="0"/>
              <a:t>Использование гипонимов для итогового знака (без) папы рос (англ.) </a:t>
            </a:r>
            <a:r>
              <a:rPr lang="en-US" dirty="0" err="1"/>
              <a:t>orfan</a:t>
            </a:r>
            <a:r>
              <a:rPr lang="en-US" dirty="0"/>
              <a:t> </a:t>
            </a:r>
            <a:r>
              <a:rPr lang="ru-RU" dirty="0"/>
              <a:t>оказалось более продуктивным. </a:t>
            </a:r>
          </a:p>
          <a:p>
            <a:r>
              <a:rPr lang="ru-RU" dirty="0"/>
              <a:t>В качестве перевода можно предложить следующий текст: – </a:t>
            </a:r>
            <a:r>
              <a:rPr lang="en-US" dirty="0"/>
              <a:t>Is the boy without cigarettes and parents </a:t>
            </a:r>
            <a:r>
              <a:rPr lang="en-US" b="1" dirty="0"/>
              <a:t>grief or fun</a:t>
            </a:r>
            <a:r>
              <a:rPr lang="en-US" dirty="0"/>
              <a:t>? – He is a </a:t>
            </a:r>
            <a:r>
              <a:rPr lang="en-US" b="1" dirty="0"/>
              <a:t>grief </a:t>
            </a:r>
            <a:r>
              <a:rPr lang="en-US" b="1" dirty="0" err="1"/>
              <a:t>orfan</a:t>
            </a:r>
            <a:r>
              <a:rPr lang="en-US" b="1" dirty="0"/>
              <a:t> </a:t>
            </a:r>
            <a:r>
              <a:rPr lang="en-US" dirty="0"/>
              <a:t>(</a:t>
            </a:r>
            <a:r>
              <a:rPr lang="ru-RU" dirty="0"/>
              <a:t>перевод автора статьи).</a:t>
            </a:r>
          </a:p>
        </p:txBody>
      </p:sp>
    </p:spTree>
    <p:extLst>
      <p:ext uri="{BB962C8B-B14F-4D97-AF65-F5344CB8AC3E}">
        <p14:creationId xmlns:p14="http://schemas.microsoft.com/office/powerpoint/2010/main" val="302073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F1A675-9357-4D5E-1DEB-007985B307FC}"/>
              </a:ext>
            </a:extLst>
          </p:cNvPr>
          <p:cNvSpPr>
            <a:spLocks noGrp="1"/>
          </p:cNvSpPr>
          <p:nvPr>
            <p:ph type="title"/>
          </p:nvPr>
        </p:nvSpPr>
        <p:spPr/>
        <p:txBody>
          <a:bodyPr/>
          <a:lstStyle/>
          <a:p>
            <a:r>
              <a:rPr lang="ru-RU" dirty="0"/>
              <a:t>межъязыковая </a:t>
            </a:r>
            <a:r>
              <a:rPr lang="ru-RU" dirty="0" err="1"/>
              <a:t>паронимизация</a:t>
            </a:r>
            <a:r>
              <a:rPr lang="ru-RU" dirty="0"/>
              <a:t> и словарная ошибка</a:t>
            </a:r>
          </a:p>
        </p:txBody>
      </p:sp>
      <p:sp>
        <p:nvSpPr>
          <p:cNvPr id="3" name="Текст 2">
            <a:extLst>
              <a:ext uri="{FF2B5EF4-FFF2-40B4-BE49-F238E27FC236}">
                <a16:creationId xmlns:a16="http://schemas.microsoft.com/office/drawing/2014/main" id="{314B08B6-C1E7-9621-72A8-E7CEB6A27816}"/>
              </a:ext>
            </a:extLst>
          </p:cNvPr>
          <p:cNvSpPr>
            <a:spLocks noGrp="1"/>
          </p:cNvSpPr>
          <p:nvPr>
            <p:ph type="body" sz="quarter" idx="13"/>
          </p:nvPr>
        </p:nvSpPr>
        <p:spPr/>
        <p:txBody>
          <a:bodyPr>
            <a:normAutofit/>
          </a:bodyPr>
          <a:lstStyle/>
          <a:p>
            <a:r>
              <a:rPr lang="ru-RU" dirty="0"/>
              <a:t>Поиск в ПЯ единиц, имеющих сходство звучания с единицами, обыгрываемыми в ИЯ, например (рус.) «</a:t>
            </a:r>
            <a:r>
              <a:rPr lang="ru-RU" dirty="0" err="1"/>
              <a:t>папи</a:t>
            </a:r>
            <a:r>
              <a:rPr lang="ru-RU" dirty="0"/>
              <a:t>» рос, (англ.) </a:t>
            </a:r>
            <a:r>
              <a:rPr lang="ru-RU" dirty="0" err="1"/>
              <a:t>papyrus</a:t>
            </a:r>
            <a:r>
              <a:rPr lang="ru-RU" dirty="0"/>
              <a:t>. Для создания каламбура необходимо подобрать созвучие к существительному (англ.) </a:t>
            </a:r>
            <a:r>
              <a:rPr lang="ru-RU" dirty="0" err="1"/>
              <a:t>papyrus</a:t>
            </a:r>
            <a:r>
              <a:rPr lang="ru-RU" dirty="0"/>
              <a:t>.</a:t>
            </a:r>
          </a:p>
          <a:p>
            <a:endParaRPr lang="ru-RU" dirty="0"/>
          </a:p>
          <a:p>
            <a:r>
              <a:rPr lang="ru-RU" dirty="0"/>
              <a:t>Можно использовать существительное </a:t>
            </a:r>
            <a:r>
              <a:rPr lang="en-US" dirty="0"/>
              <a:t>paper (</a:t>
            </a:r>
            <a:r>
              <a:rPr lang="ru-RU" dirty="0"/>
              <a:t>бумага), тем более что оно этимологически связано и со словом </a:t>
            </a:r>
            <a:r>
              <a:rPr lang="en-US" dirty="0"/>
              <a:t>papyrus, </a:t>
            </a:r>
            <a:r>
              <a:rPr lang="ru-RU" dirty="0"/>
              <a:t>и со словом папироса, и существительное </a:t>
            </a:r>
            <a:r>
              <a:rPr lang="en-US" dirty="0"/>
              <a:t>piper (</a:t>
            </a:r>
            <a:r>
              <a:rPr lang="ru-RU" dirty="0"/>
              <a:t>курильщик трубки).</a:t>
            </a:r>
          </a:p>
          <a:p>
            <a:pPr marL="0" indent="0">
              <a:buNone/>
            </a:pPr>
            <a:r>
              <a:rPr lang="ru-RU" dirty="0"/>
              <a:t>– </a:t>
            </a:r>
            <a:r>
              <a:rPr lang="en-US" dirty="0"/>
              <a:t>What is the difference between papyrus and a smoker?</a:t>
            </a:r>
          </a:p>
          <a:p>
            <a:pPr marL="0" indent="0">
              <a:buNone/>
            </a:pPr>
            <a:r>
              <a:rPr lang="ru-RU" dirty="0"/>
              <a:t>- </a:t>
            </a:r>
            <a:r>
              <a:rPr lang="en-US" dirty="0"/>
              <a:t>Papyrus is a paper, smoker is a piper (</a:t>
            </a:r>
            <a:r>
              <a:rPr lang="ru-RU" dirty="0"/>
              <a:t>перевод автора статьи).</a:t>
            </a:r>
          </a:p>
        </p:txBody>
      </p:sp>
    </p:spTree>
    <p:extLst>
      <p:ext uri="{BB962C8B-B14F-4D97-AF65-F5344CB8AC3E}">
        <p14:creationId xmlns:p14="http://schemas.microsoft.com/office/powerpoint/2010/main" val="269610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764675-D993-7092-96C3-9043FD863319}"/>
              </a:ext>
            </a:extLst>
          </p:cNvPr>
          <p:cNvSpPr>
            <a:spLocks noGrp="1"/>
          </p:cNvSpPr>
          <p:nvPr>
            <p:ph type="title"/>
          </p:nvPr>
        </p:nvSpPr>
        <p:spPr/>
        <p:txBody>
          <a:bodyPr/>
          <a:lstStyle/>
          <a:p>
            <a:r>
              <a:rPr lang="ru-RU" dirty="0"/>
              <a:t>Вопрос об отношениях между ИТ и ПТ</a:t>
            </a:r>
          </a:p>
        </p:txBody>
      </p:sp>
      <p:sp>
        <p:nvSpPr>
          <p:cNvPr id="3" name="Текст 2">
            <a:extLst>
              <a:ext uri="{FF2B5EF4-FFF2-40B4-BE49-F238E27FC236}">
                <a16:creationId xmlns:a16="http://schemas.microsoft.com/office/drawing/2014/main" id="{4D10698E-A710-3542-2547-C7C061A1EDED}"/>
              </a:ext>
            </a:extLst>
          </p:cNvPr>
          <p:cNvSpPr>
            <a:spLocks noGrp="1"/>
          </p:cNvSpPr>
          <p:nvPr>
            <p:ph type="body" sz="quarter" idx="13"/>
          </p:nvPr>
        </p:nvSpPr>
        <p:spPr/>
        <p:txBody>
          <a:bodyPr>
            <a:normAutofit/>
          </a:bodyPr>
          <a:lstStyle/>
          <a:p>
            <a:pPr marL="0" indent="0">
              <a:buNone/>
            </a:pPr>
            <a:r>
              <a:rPr lang="ru-RU" b="1" dirty="0">
                <a:solidFill>
                  <a:srgbClr val="000000"/>
                </a:solidFill>
              </a:rPr>
              <a:t>Можно ли считать переводные тексты, в которых «нет ничего переводческого», </a:t>
            </a:r>
            <a:r>
              <a:rPr lang="ru-RU" b="1" i="1" dirty="0">
                <a:solidFill>
                  <a:srgbClr val="000000"/>
                </a:solidFill>
              </a:rPr>
              <a:t>эквивалентными</a:t>
            </a:r>
            <a:r>
              <a:rPr lang="ru-RU" b="1" dirty="0">
                <a:solidFill>
                  <a:srgbClr val="000000"/>
                </a:solidFill>
              </a:rPr>
              <a:t>?</a:t>
            </a:r>
            <a:endParaRPr lang="ru-RU" b="1" dirty="0"/>
          </a:p>
          <a:p>
            <a:r>
              <a:rPr lang="ru-RU" dirty="0"/>
              <a:t>«Вообще как-то странно называть Маршака переводчиком. Он скорее </a:t>
            </a:r>
            <a:r>
              <a:rPr lang="ru-RU" b="1" dirty="0"/>
              <a:t>конквистадор</a:t>
            </a:r>
            <a:r>
              <a:rPr lang="ru-RU" dirty="0"/>
              <a:t>, покоритель чужеземных поэтов, властью своего дарования обращающий в русское подданство &lt;…&gt; в лучших своих переводах он достигает того, чтобы в них не было ничего переводческого, чтобы они звучали для русского уха так, словно Бернс или Петефи, или Ованес Туманян писали свои стихотворения по-русски…»</a:t>
            </a:r>
          </a:p>
          <a:p>
            <a:pPr marL="0" indent="0" algn="r">
              <a:buNone/>
            </a:pPr>
            <a:r>
              <a:rPr lang="ru-RU" sz="1800" b="0" i="1" u="none" strike="noStrike" baseline="0" dirty="0">
                <a:solidFill>
                  <a:srgbClr val="000000"/>
                </a:solidFill>
              </a:rPr>
              <a:t>Чуковский, К. И. </a:t>
            </a:r>
            <a:r>
              <a:rPr lang="ru-RU" sz="1800" b="0" i="0" u="none" strike="noStrike" baseline="0" dirty="0">
                <a:solidFill>
                  <a:srgbClr val="000000"/>
                </a:solidFill>
              </a:rPr>
              <a:t>Высокое искусство. Принципы художественного перевода</a:t>
            </a:r>
          </a:p>
          <a:p>
            <a:pPr marL="0" indent="0" algn="r">
              <a:buNone/>
            </a:pPr>
            <a:endParaRPr lang="ru-RU" sz="1800" dirty="0">
              <a:solidFill>
                <a:srgbClr val="000000"/>
              </a:solidFill>
            </a:endParaRPr>
          </a:p>
          <a:p>
            <a:r>
              <a:rPr lang="ru-RU" dirty="0" err="1"/>
              <a:t>Маршаковский</a:t>
            </a:r>
            <a:r>
              <a:rPr lang="ru-RU" dirty="0"/>
              <a:t> Бернс «кажется нам уже единственно возможным Бернсом на русском языке, – как будто бы другого у нас и не было»</a:t>
            </a:r>
          </a:p>
          <a:p>
            <a:pPr marL="0" indent="0" algn="r">
              <a:buNone/>
            </a:pPr>
            <a:r>
              <a:rPr lang="ru-RU" sz="1700" dirty="0"/>
              <a:t>Твардовский, А. Т. О переводах Маршака</a:t>
            </a:r>
          </a:p>
          <a:p>
            <a:pPr marL="0" indent="0">
              <a:buNone/>
            </a:pPr>
            <a:endParaRPr lang="ru-RU" b="1" dirty="0">
              <a:solidFill>
                <a:srgbClr val="000000"/>
              </a:solidFill>
            </a:endParaRPr>
          </a:p>
          <a:p>
            <a:pPr marL="0" indent="0">
              <a:buNone/>
            </a:pPr>
            <a:endParaRPr lang="ru-RU" b="1" i="0" u="none" strike="noStrike" baseline="0" dirty="0">
              <a:solidFill>
                <a:srgbClr val="000000"/>
              </a:solidFill>
              <a:latin typeface="PT Astra Serif"/>
            </a:endParaRPr>
          </a:p>
        </p:txBody>
      </p:sp>
    </p:spTree>
    <p:extLst>
      <p:ext uri="{BB962C8B-B14F-4D97-AF65-F5344CB8AC3E}">
        <p14:creationId xmlns:p14="http://schemas.microsoft.com/office/powerpoint/2010/main" val="1621988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5A36CE-F8E9-41A4-7766-CFFDF9407ACF}"/>
              </a:ext>
            </a:extLst>
          </p:cNvPr>
          <p:cNvSpPr>
            <a:spLocks noGrp="1"/>
          </p:cNvSpPr>
          <p:nvPr>
            <p:ph type="title"/>
          </p:nvPr>
        </p:nvSpPr>
        <p:spPr/>
        <p:txBody>
          <a:bodyPr/>
          <a:lstStyle/>
          <a:p>
            <a:r>
              <a:rPr lang="ru-RU" dirty="0"/>
              <a:t>Перевод каламбуров</a:t>
            </a:r>
          </a:p>
        </p:txBody>
      </p:sp>
      <p:sp>
        <p:nvSpPr>
          <p:cNvPr id="3" name="Текст 2">
            <a:extLst>
              <a:ext uri="{FF2B5EF4-FFF2-40B4-BE49-F238E27FC236}">
                <a16:creationId xmlns:a16="http://schemas.microsoft.com/office/drawing/2014/main" id="{C2BD5CCD-6AC4-8DE8-8E7F-563CFC7B6265}"/>
              </a:ext>
            </a:extLst>
          </p:cNvPr>
          <p:cNvSpPr>
            <a:spLocks noGrp="1"/>
          </p:cNvSpPr>
          <p:nvPr>
            <p:ph type="body" sz="quarter" idx="13"/>
          </p:nvPr>
        </p:nvSpPr>
        <p:spPr/>
        <p:txBody>
          <a:bodyPr/>
          <a:lstStyle/>
          <a:p>
            <a:pPr marL="0" indent="0" algn="l" fontAlgn="base">
              <a:buNone/>
            </a:pPr>
            <a:r>
              <a:rPr lang="ru-RU" b="0" i="1" dirty="0" err="1">
                <a:effectLst/>
              </a:rPr>
              <a:t>Why</a:t>
            </a:r>
            <a:r>
              <a:rPr lang="ru-RU" b="0" i="1" dirty="0">
                <a:effectLst/>
              </a:rPr>
              <a:t> </a:t>
            </a:r>
            <a:r>
              <a:rPr lang="ru-RU" b="0" i="1" dirty="0" err="1">
                <a:effectLst/>
              </a:rPr>
              <a:t>don't</a:t>
            </a:r>
            <a:r>
              <a:rPr lang="ru-RU" b="0" i="1" dirty="0">
                <a:effectLst/>
              </a:rPr>
              <a:t> </a:t>
            </a:r>
            <a:r>
              <a:rPr lang="ru-RU" b="0" i="1" dirty="0" err="1">
                <a:effectLst/>
              </a:rPr>
              <a:t>skeletons</a:t>
            </a:r>
            <a:r>
              <a:rPr lang="ru-RU" b="0" i="1" dirty="0">
                <a:effectLst/>
              </a:rPr>
              <a:t> </a:t>
            </a:r>
            <a:r>
              <a:rPr lang="ru-RU" b="0" i="1" dirty="0" err="1">
                <a:effectLst/>
              </a:rPr>
              <a:t>fight</a:t>
            </a:r>
            <a:r>
              <a:rPr lang="ru-RU" b="0" i="1" dirty="0">
                <a:effectLst/>
              </a:rPr>
              <a:t> </a:t>
            </a:r>
            <a:r>
              <a:rPr lang="ru-RU" b="0" i="1" dirty="0" err="1">
                <a:effectLst/>
              </a:rPr>
              <a:t>each</a:t>
            </a:r>
            <a:r>
              <a:rPr lang="ru-RU" b="0" i="1" dirty="0">
                <a:effectLst/>
              </a:rPr>
              <a:t> </a:t>
            </a:r>
            <a:r>
              <a:rPr lang="ru-RU" b="0" i="1" dirty="0" err="1">
                <a:effectLst/>
              </a:rPr>
              <a:t>other</a:t>
            </a:r>
            <a:r>
              <a:rPr lang="ru-RU" b="0" i="1" dirty="0">
                <a:effectLst/>
              </a:rPr>
              <a:t>? </a:t>
            </a:r>
            <a:r>
              <a:rPr lang="ru-RU" b="0" i="1" dirty="0" err="1">
                <a:effectLst/>
              </a:rPr>
              <a:t>They</a:t>
            </a:r>
            <a:r>
              <a:rPr lang="ru-RU" b="0" i="1" dirty="0">
                <a:effectLst/>
              </a:rPr>
              <a:t> </a:t>
            </a:r>
            <a:r>
              <a:rPr lang="ru-RU" b="0" i="1" dirty="0" err="1">
                <a:effectLst/>
              </a:rPr>
              <a:t>don't</a:t>
            </a:r>
            <a:r>
              <a:rPr lang="ru-RU" b="0" i="1" dirty="0">
                <a:effectLst/>
              </a:rPr>
              <a:t> </a:t>
            </a:r>
            <a:r>
              <a:rPr lang="ru-RU" b="0" i="1" dirty="0" err="1">
                <a:effectLst/>
              </a:rPr>
              <a:t>have</a:t>
            </a:r>
            <a:r>
              <a:rPr lang="ru-RU" b="0" i="1" dirty="0">
                <a:effectLst/>
              </a:rPr>
              <a:t> </a:t>
            </a:r>
            <a:r>
              <a:rPr lang="ru-RU" b="0" i="1" dirty="0" err="1">
                <a:effectLst/>
              </a:rPr>
              <a:t>the</a:t>
            </a:r>
            <a:r>
              <a:rPr lang="ru-RU" b="0" i="1" dirty="0">
                <a:effectLst/>
              </a:rPr>
              <a:t> </a:t>
            </a:r>
            <a:r>
              <a:rPr lang="ru-RU" b="0" i="1" dirty="0" err="1">
                <a:effectLst/>
              </a:rPr>
              <a:t>guts</a:t>
            </a:r>
            <a:r>
              <a:rPr lang="ru-RU" b="0" i="1" dirty="0">
                <a:effectLst/>
              </a:rPr>
              <a:t>! </a:t>
            </a:r>
            <a:r>
              <a:rPr lang="ru-RU" b="1" i="0" dirty="0">
                <a:effectLst/>
              </a:rPr>
              <a:t>(Почему скелеты не дерутся друг с другом? У них нет кишок! / У них кишка тонка!)</a:t>
            </a:r>
          </a:p>
          <a:p>
            <a:pPr marL="0" indent="0" algn="l" fontAlgn="base">
              <a:buNone/>
            </a:pPr>
            <a:r>
              <a:rPr lang="ru-RU" b="1" i="0" dirty="0">
                <a:effectLst/>
              </a:rPr>
              <a:t>Плохой перевод:</a:t>
            </a:r>
            <a:r>
              <a:rPr lang="ru-RU" b="0" i="0" dirty="0">
                <a:effectLst/>
              </a:rPr>
              <a:t> Почему скелеты не сражаются друг с другом? Они трусливые!</a:t>
            </a:r>
          </a:p>
          <a:p>
            <a:pPr marL="0" indent="0" algn="l" fontAlgn="base">
              <a:buNone/>
            </a:pPr>
            <a:r>
              <a:rPr lang="ru-RU" b="0" i="1" dirty="0">
                <a:effectLst/>
              </a:rPr>
              <a:t>(Ошибка: теряется игра слов, основанная на значениях "кишки" и "смелость".)</a:t>
            </a:r>
            <a:r>
              <a:rPr lang="ru-RU" b="0" i="0" dirty="0">
                <a:effectLst/>
              </a:rPr>
              <a:t> </a:t>
            </a:r>
          </a:p>
          <a:p>
            <a:pPr marL="0" indent="0" algn="l" fontAlgn="base">
              <a:buNone/>
            </a:pPr>
            <a:endParaRPr lang="ru-RU" dirty="0"/>
          </a:p>
          <a:p>
            <a:pPr marL="0" indent="0" algn="l" fontAlgn="base">
              <a:buNone/>
            </a:pPr>
            <a:r>
              <a:rPr lang="es-ES" b="0" i="1" dirty="0">
                <a:effectLst/>
              </a:rPr>
              <a:t>T</a:t>
            </a:r>
            <a:r>
              <a:rPr lang="ru-RU" b="0" i="1" dirty="0" err="1">
                <a:effectLst/>
              </a:rPr>
              <a:t>ime</a:t>
            </a:r>
            <a:r>
              <a:rPr lang="ru-RU" b="0" i="1" dirty="0">
                <a:effectLst/>
              </a:rPr>
              <a:t> </a:t>
            </a:r>
            <a:r>
              <a:rPr lang="ru-RU" b="0" i="1" dirty="0" err="1">
                <a:effectLst/>
              </a:rPr>
              <a:t>flies</a:t>
            </a:r>
            <a:r>
              <a:rPr lang="ru-RU" b="0" i="1" dirty="0">
                <a:effectLst/>
              </a:rPr>
              <a:t> </a:t>
            </a:r>
            <a:r>
              <a:rPr lang="ru-RU" b="0" i="1" dirty="0" err="1">
                <a:effectLst/>
              </a:rPr>
              <a:t>like</a:t>
            </a:r>
            <a:r>
              <a:rPr lang="ru-RU" b="0" i="1" dirty="0">
                <a:effectLst/>
              </a:rPr>
              <a:t> </a:t>
            </a:r>
            <a:r>
              <a:rPr lang="ru-RU" b="0" i="1" dirty="0" err="1">
                <a:effectLst/>
              </a:rPr>
              <a:t>an</a:t>
            </a:r>
            <a:r>
              <a:rPr lang="ru-RU" b="0" i="1" dirty="0">
                <a:effectLst/>
              </a:rPr>
              <a:t> </a:t>
            </a:r>
            <a:r>
              <a:rPr lang="ru-RU" b="0" i="1" dirty="0" err="1">
                <a:effectLst/>
              </a:rPr>
              <a:t>arrow</a:t>
            </a:r>
            <a:r>
              <a:rPr lang="ru-RU" b="0" i="1" dirty="0">
                <a:effectLst/>
              </a:rPr>
              <a:t>; </a:t>
            </a:r>
            <a:r>
              <a:rPr lang="ru-RU" b="0" i="1" dirty="0" err="1">
                <a:effectLst/>
              </a:rPr>
              <a:t>fruit</a:t>
            </a:r>
            <a:r>
              <a:rPr lang="ru-RU" b="0" i="1" dirty="0">
                <a:effectLst/>
              </a:rPr>
              <a:t> </a:t>
            </a:r>
            <a:r>
              <a:rPr lang="ru-RU" b="0" i="1" dirty="0" err="1">
                <a:effectLst/>
              </a:rPr>
              <a:t>flies</a:t>
            </a:r>
            <a:r>
              <a:rPr lang="ru-RU" b="0" i="1" dirty="0">
                <a:effectLst/>
              </a:rPr>
              <a:t> </a:t>
            </a:r>
            <a:r>
              <a:rPr lang="ru-RU" b="0" i="1" dirty="0" err="1">
                <a:effectLst/>
              </a:rPr>
              <a:t>like</a:t>
            </a:r>
            <a:r>
              <a:rPr lang="ru-RU" b="0" i="1" dirty="0">
                <a:effectLst/>
              </a:rPr>
              <a:t> a </a:t>
            </a:r>
            <a:r>
              <a:rPr lang="ru-RU" b="0" i="1" dirty="0" err="1">
                <a:effectLst/>
              </a:rPr>
              <a:t>banana</a:t>
            </a:r>
            <a:r>
              <a:rPr lang="ru-RU" b="0" i="1" dirty="0">
                <a:effectLst/>
              </a:rPr>
              <a:t>.</a:t>
            </a:r>
            <a:r>
              <a:rPr lang="ru-RU" b="1" i="0" dirty="0">
                <a:effectLst/>
              </a:rPr>
              <a:t>(Время летит подобно стреле; плодовая мушка любит банан.)</a:t>
            </a:r>
            <a:endParaRPr lang="es-ES" b="1" i="0" dirty="0">
              <a:effectLst/>
            </a:endParaRPr>
          </a:p>
          <a:p>
            <a:pPr marL="0" indent="0" algn="l" fontAlgn="base">
              <a:buNone/>
            </a:pPr>
            <a:r>
              <a:rPr lang="ru-RU" b="1" i="0" dirty="0">
                <a:effectLst/>
              </a:rPr>
              <a:t>Плохой перевод:</a:t>
            </a:r>
            <a:r>
              <a:rPr lang="ru-RU" b="0" i="0" dirty="0">
                <a:effectLst/>
              </a:rPr>
              <a:t> Время пролетает быстро, а фрукты летают как бананы.</a:t>
            </a:r>
          </a:p>
          <a:p>
            <a:pPr marL="0" indent="0" algn="l" fontAlgn="base">
              <a:buNone/>
            </a:pPr>
            <a:r>
              <a:rPr lang="ru-RU" b="0" i="1" dirty="0">
                <a:effectLst/>
              </a:rPr>
              <a:t>(Ошибка: искажён первоначальный смысл, пропадает остроумие и логика игры слов.)</a:t>
            </a:r>
            <a:endParaRPr lang="ru-RU" b="0" i="0" dirty="0">
              <a:effectLst/>
            </a:endParaRPr>
          </a:p>
        </p:txBody>
      </p:sp>
    </p:spTree>
    <p:extLst>
      <p:ext uri="{BB962C8B-B14F-4D97-AF65-F5344CB8AC3E}">
        <p14:creationId xmlns:p14="http://schemas.microsoft.com/office/powerpoint/2010/main" val="909474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E95C92-BB4B-2708-9C0D-07D1E525B32A}"/>
              </a:ext>
            </a:extLst>
          </p:cNvPr>
          <p:cNvSpPr>
            <a:spLocks noGrp="1"/>
          </p:cNvSpPr>
          <p:nvPr>
            <p:ph type="title"/>
          </p:nvPr>
        </p:nvSpPr>
        <p:spPr/>
        <p:txBody>
          <a:bodyPr/>
          <a:lstStyle/>
          <a:p>
            <a:r>
              <a:rPr lang="ru-RU" dirty="0"/>
              <a:t>Адаптивное транскодирование</a:t>
            </a:r>
          </a:p>
        </p:txBody>
      </p:sp>
      <p:sp>
        <p:nvSpPr>
          <p:cNvPr id="3" name="Текст 2">
            <a:extLst>
              <a:ext uri="{FF2B5EF4-FFF2-40B4-BE49-F238E27FC236}">
                <a16:creationId xmlns:a16="http://schemas.microsoft.com/office/drawing/2014/main" id="{FC3579B3-EB61-1709-6642-23ACACAD4993}"/>
              </a:ext>
            </a:extLst>
          </p:cNvPr>
          <p:cNvSpPr>
            <a:spLocks noGrp="1"/>
          </p:cNvSpPr>
          <p:nvPr>
            <p:ph type="body" sz="quarter" idx="13"/>
          </p:nvPr>
        </p:nvSpPr>
        <p:spPr/>
        <p:txBody>
          <a:bodyPr/>
          <a:lstStyle/>
          <a:p>
            <a:pPr marL="0" indent="0">
              <a:buNone/>
            </a:pPr>
            <a:r>
              <a:rPr lang="ru-RU" b="0" i="0" dirty="0">
                <a:effectLst/>
                <a:latin typeface="SB Sans Text"/>
              </a:rPr>
              <a:t>Особый приём перевода, предполагающий глубокую переработку текста таким образом, чтобы сделать его доступным и понятным для представителей другой культуры. Чаще всего это применяется в случаях, когда культура отправителя и рецептора значительно различаются.</a:t>
            </a:r>
            <a:endParaRPr lang="ru-RU" dirty="0"/>
          </a:p>
        </p:txBody>
      </p:sp>
    </p:spTree>
    <p:extLst>
      <p:ext uri="{BB962C8B-B14F-4D97-AF65-F5344CB8AC3E}">
        <p14:creationId xmlns:p14="http://schemas.microsoft.com/office/powerpoint/2010/main" val="105184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F7AF89-FB54-E6CA-7887-EE9FD0C21191}"/>
              </a:ext>
            </a:extLst>
          </p:cNvPr>
          <p:cNvSpPr>
            <a:spLocks noGrp="1"/>
          </p:cNvSpPr>
          <p:nvPr>
            <p:ph type="title"/>
          </p:nvPr>
        </p:nvSpPr>
        <p:spPr/>
        <p:txBody>
          <a:bodyPr/>
          <a:lstStyle/>
          <a:p>
            <a:r>
              <a:rPr lang="ru-RU" dirty="0"/>
              <a:t>1. Игровые термины и названия фильмов</a:t>
            </a:r>
          </a:p>
        </p:txBody>
      </p:sp>
      <p:sp>
        <p:nvSpPr>
          <p:cNvPr id="3" name="Текст 2">
            <a:extLst>
              <a:ext uri="{FF2B5EF4-FFF2-40B4-BE49-F238E27FC236}">
                <a16:creationId xmlns:a16="http://schemas.microsoft.com/office/drawing/2014/main" id="{A9061F5F-865C-FB90-8267-C8FBB8B51124}"/>
              </a:ext>
            </a:extLst>
          </p:cNvPr>
          <p:cNvSpPr>
            <a:spLocks noGrp="1"/>
          </p:cNvSpPr>
          <p:nvPr>
            <p:ph type="body" sz="quarter" idx="13"/>
          </p:nvPr>
        </p:nvSpPr>
        <p:spPr/>
        <p:txBody>
          <a:bodyPr/>
          <a:lstStyle/>
          <a:p>
            <a:pPr marL="0" indent="0">
              <a:buNone/>
            </a:pPr>
            <a:r>
              <a:rPr lang="ru-RU" dirty="0"/>
              <a:t>Игровая индустрия регулярно прибегает к такому приёму. Например, японская ролевая игра Final Fantasy VI включала персонажа </a:t>
            </a:r>
            <a:r>
              <a:rPr lang="ru-RU" dirty="0" err="1"/>
              <a:t>Locke</a:t>
            </a:r>
            <a:r>
              <a:rPr lang="ru-RU" dirty="0"/>
              <a:t> </a:t>
            </a:r>
            <a:r>
              <a:rPr lang="ru-RU" dirty="0" err="1"/>
              <a:t>Cole</a:t>
            </a:r>
            <a:r>
              <a:rPr lang="ru-RU" dirty="0"/>
              <a:t>, чьё имя произносится похоже на японского героя Лукку </a:t>
            </a:r>
            <a:r>
              <a:rPr lang="ru-RU" dirty="0" err="1"/>
              <a:t>Коуру</a:t>
            </a:r>
            <a:r>
              <a:rPr lang="ru-RU" dirty="0"/>
              <a:t>, известного своим острым мечом. Чтобы это имя имело смысл для западных игроков, разработчики сделали Локка мастером скрытного боя, добавив отсылку к слову "</a:t>
            </a:r>
            <a:r>
              <a:rPr lang="ru-RU" dirty="0" err="1"/>
              <a:t>lockpick</a:t>
            </a:r>
            <a:r>
              <a:rPr lang="ru-RU" dirty="0"/>
              <a:t>" (отмычка), популярному в западном игровом сообществе.</a:t>
            </a:r>
          </a:p>
          <a:p>
            <a:pPr marL="0" indent="0">
              <a:buNone/>
            </a:pPr>
            <a:endParaRPr lang="ru-RU" dirty="0"/>
          </a:p>
          <a:p>
            <a:pPr marL="0" indent="0">
              <a:buNone/>
            </a:pPr>
            <a:r>
              <a:rPr lang="ru-RU" b="0" i="0" dirty="0">
                <a:solidFill>
                  <a:srgbClr val="1B1E24"/>
                </a:solidFill>
                <a:effectLst/>
                <a:latin typeface="Roboto" panose="02000000000000000000" pitchFamily="2" charset="0"/>
              </a:rPr>
              <a:t>Пересматривал фильм Довод Нолана. Первый раз смотрел в кинотеатре с полным дубляже и не заметил этого прикола, а второй раз в онлайне. Оригинальное название фильма увидел -TENET( принцип). Слово читается и туда и обратно(палиндром). Но почему русификаторы молодцы? Они передали главную идею фильма и вместо простого перевода фильма поставили название ДОВОД, которое тоже читается в обе стороны, ведь весь фильм основан на постоянном реверсе. </a:t>
            </a:r>
            <a:r>
              <a:rPr lang="ru-RU" b="0" i="0">
                <a:solidFill>
                  <a:srgbClr val="1B1E24"/>
                </a:solidFill>
                <a:effectLst/>
                <a:latin typeface="Roboto" panose="02000000000000000000" pitchFamily="2" charset="0"/>
              </a:rPr>
              <a:t>Не думаю, что я первый и даже второй это заметил, но вдруг для кого пригодится.</a:t>
            </a:r>
            <a:endParaRPr lang="ru-RU" dirty="0"/>
          </a:p>
        </p:txBody>
      </p:sp>
    </p:spTree>
    <p:extLst>
      <p:ext uri="{BB962C8B-B14F-4D97-AF65-F5344CB8AC3E}">
        <p14:creationId xmlns:p14="http://schemas.microsoft.com/office/powerpoint/2010/main" val="2037869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3EF7A8-088D-945F-372F-828F8B4186BE}"/>
              </a:ext>
            </a:extLst>
          </p:cNvPr>
          <p:cNvSpPr>
            <a:spLocks noGrp="1"/>
          </p:cNvSpPr>
          <p:nvPr>
            <p:ph type="title"/>
          </p:nvPr>
        </p:nvSpPr>
        <p:spPr/>
        <p:txBody>
          <a:bodyPr/>
          <a:lstStyle/>
          <a:p>
            <a:r>
              <a:rPr lang="ru-RU" dirty="0"/>
              <a:t>2. Реклама и маркетинг</a:t>
            </a:r>
          </a:p>
        </p:txBody>
      </p:sp>
      <p:sp>
        <p:nvSpPr>
          <p:cNvPr id="3" name="Текст 2">
            <a:extLst>
              <a:ext uri="{FF2B5EF4-FFF2-40B4-BE49-F238E27FC236}">
                <a16:creationId xmlns:a16="http://schemas.microsoft.com/office/drawing/2014/main" id="{3C980A7A-EDEB-EF60-9BB8-4091B14CED57}"/>
              </a:ext>
            </a:extLst>
          </p:cNvPr>
          <p:cNvSpPr>
            <a:spLocks noGrp="1"/>
          </p:cNvSpPr>
          <p:nvPr>
            <p:ph type="body" sz="quarter" idx="13"/>
          </p:nvPr>
        </p:nvSpPr>
        <p:spPr/>
        <p:txBody>
          <a:bodyPr/>
          <a:lstStyle/>
          <a:p>
            <a:pPr marL="0" indent="0">
              <a:buNone/>
            </a:pPr>
            <a:r>
              <a:rPr lang="ru-RU" dirty="0"/>
              <a:t>1. Шоколадные конфеты, известные в Японии как "</a:t>
            </a:r>
            <a:r>
              <a:rPr lang="ru-RU" dirty="0" err="1"/>
              <a:t>Shiroi</a:t>
            </a:r>
            <a:r>
              <a:rPr lang="ru-RU" dirty="0"/>
              <a:t> </a:t>
            </a:r>
            <a:r>
              <a:rPr lang="ru-RU" dirty="0" err="1"/>
              <a:t>Kuma</a:t>
            </a:r>
            <a:r>
              <a:rPr lang="ru-RU" dirty="0"/>
              <a:t>" (Белый медведь). Название хорошо узнаваемо и привлекательно для японской аудитории, связывая бренд с символом чистоты и свежести. Для западной аудитории такая ассоциация может оказаться непонятной. В результате производитель решает переименовать продукт в "White Bear </a:t>
            </a:r>
            <a:r>
              <a:rPr lang="ru-RU" dirty="0" err="1"/>
              <a:t>Chocolates</a:t>
            </a:r>
            <a:r>
              <a:rPr lang="ru-RU" dirty="0"/>
              <a:t>", подчёркивая визуальный элемент белого медведя и избавляясь от ненужных культурных нюансов.</a:t>
            </a:r>
          </a:p>
          <a:p>
            <a:pPr marL="0" indent="0" algn="l" fontAlgn="base">
              <a:buNone/>
            </a:pPr>
            <a:r>
              <a:rPr lang="ru-RU" b="1" i="0" dirty="0">
                <a:effectLst/>
                <a:latin typeface="inherit"/>
              </a:rPr>
              <a:t>2. Heinz — Соусы и кетчупы</a:t>
            </a:r>
            <a:endParaRPr lang="ru-RU" b="0" i="0" dirty="0">
              <a:effectLst/>
              <a:latin typeface="SB Sans Text"/>
            </a:endParaRPr>
          </a:p>
          <a:p>
            <a:pPr marL="742950" lvl="1" indent="-285750" algn="l" fontAlgn="base">
              <a:buFont typeface="+mj-lt"/>
              <a:buAutoNum type="arabicPeriod"/>
            </a:pPr>
            <a:r>
              <a:rPr lang="ru-RU" b="1" i="0" dirty="0">
                <a:effectLst/>
                <a:latin typeface="inherit"/>
              </a:rPr>
              <a:t>Британская версия:</a:t>
            </a:r>
            <a:r>
              <a:rPr lang="ru-RU" b="0" i="0" dirty="0">
                <a:effectLst/>
                <a:latin typeface="SB Sans Text"/>
              </a:rPr>
              <a:t> "</a:t>
            </a:r>
            <a:r>
              <a:rPr lang="ru-RU" b="0" i="0" dirty="0" err="1">
                <a:effectLst/>
                <a:latin typeface="SB Sans Text"/>
              </a:rPr>
              <a:t>Beanz</a:t>
            </a:r>
            <a:r>
              <a:rPr lang="ru-RU" b="0" i="0" dirty="0">
                <a:effectLst/>
                <a:latin typeface="SB Sans Text"/>
              </a:rPr>
              <a:t> </a:t>
            </a:r>
            <a:r>
              <a:rPr lang="ru-RU" b="0" i="0" dirty="0" err="1">
                <a:effectLst/>
                <a:latin typeface="SB Sans Text"/>
              </a:rPr>
              <a:t>meanz</a:t>
            </a:r>
            <a:r>
              <a:rPr lang="ru-RU" b="0" i="0" dirty="0">
                <a:effectLst/>
                <a:latin typeface="SB Sans Text"/>
              </a:rPr>
              <a:t> Heinz" (Фасоль значит Heinz).</a:t>
            </a:r>
          </a:p>
          <a:p>
            <a:pPr marL="742950" lvl="1" indent="-285750" algn="l" fontAlgn="base">
              <a:buFont typeface="+mj-lt"/>
              <a:buAutoNum type="arabicPeriod"/>
            </a:pPr>
            <a:r>
              <a:rPr lang="ru-RU" b="1" i="0" dirty="0">
                <a:effectLst/>
                <a:latin typeface="inherit"/>
              </a:rPr>
              <a:t>Российский вариант:</a:t>
            </a:r>
            <a:r>
              <a:rPr lang="ru-RU" b="0" i="0" dirty="0">
                <a:effectLst/>
                <a:latin typeface="SB Sans Text"/>
              </a:rPr>
              <a:t> В России фасоли практически нет в рационе большинства жителей, поэтому бренд перешел на пропаганду котлет и картофеля с добавлением кетчупа, изменив слоган на "Лучше с кетчупом Heinz!".</a:t>
            </a:r>
          </a:p>
          <a:p>
            <a:pPr marL="0" indent="0">
              <a:buNone/>
            </a:pPr>
            <a:endParaRPr lang="ru-RU" dirty="0"/>
          </a:p>
        </p:txBody>
      </p:sp>
    </p:spTree>
    <p:extLst>
      <p:ext uri="{BB962C8B-B14F-4D97-AF65-F5344CB8AC3E}">
        <p14:creationId xmlns:p14="http://schemas.microsoft.com/office/powerpoint/2010/main" val="2480085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BBBB16-9F18-7D76-3CFC-BC0F1B056553}"/>
              </a:ext>
            </a:extLst>
          </p:cNvPr>
          <p:cNvSpPr>
            <a:spLocks noGrp="1"/>
          </p:cNvSpPr>
          <p:nvPr>
            <p:ph type="title"/>
          </p:nvPr>
        </p:nvSpPr>
        <p:spPr/>
        <p:txBody>
          <a:bodyPr/>
          <a:lstStyle/>
          <a:p>
            <a:r>
              <a:rPr lang="ru-RU" dirty="0"/>
              <a:t>3. Юмор и цитаты</a:t>
            </a:r>
          </a:p>
        </p:txBody>
      </p:sp>
      <p:sp>
        <p:nvSpPr>
          <p:cNvPr id="3" name="Текст 2">
            <a:extLst>
              <a:ext uri="{FF2B5EF4-FFF2-40B4-BE49-F238E27FC236}">
                <a16:creationId xmlns:a16="http://schemas.microsoft.com/office/drawing/2014/main" id="{07ED535F-D1B1-4C8C-AE92-897178386E39}"/>
              </a:ext>
            </a:extLst>
          </p:cNvPr>
          <p:cNvSpPr>
            <a:spLocks noGrp="1"/>
          </p:cNvSpPr>
          <p:nvPr>
            <p:ph type="body" sz="quarter" idx="13"/>
          </p:nvPr>
        </p:nvSpPr>
        <p:spPr/>
        <p:txBody>
          <a:bodyPr/>
          <a:lstStyle/>
          <a:p>
            <a:pPr marL="0" indent="0">
              <a:buNone/>
            </a:pPr>
            <a:r>
              <a:rPr lang="ru-RU" dirty="0"/>
              <a:t>Представим сценарий комедии, где герой вспоминает совет отца: "Пусть море кипит и волны ревут, стой твердо и смотри вперед!". Этот девиз вызывает ассоциации с известным морским героем капитана </a:t>
            </a:r>
            <a:r>
              <a:rPr lang="ru-RU" dirty="0" err="1"/>
              <a:t>Ахаба</a:t>
            </a:r>
            <a:r>
              <a:rPr lang="ru-RU" dirty="0"/>
              <a:t> из романа Мелвилла "Моби Дик". В другой культуре эта ссылка может остаться незамеченной. Поэтому переводчик предлагает заменить ссылку на известную локальную фигуру, скажем, местного моряка, чьи приключения хорошо знакомы местным жителям.</a:t>
            </a:r>
          </a:p>
        </p:txBody>
      </p:sp>
    </p:spTree>
    <p:extLst>
      <p:ext uri="{BB962C8B-B14F-4D97-AF65-F5344CB8AC3E}">
        <p14:creationId xmlns:p14="http://schemas.microsoft.com/office/powerpoint/2010/main" val="1696156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70E533-1124-DBCE-3729-B79D6EE18ABB}"/>
              </a:ext>
            </a:extLst>
          </p:cNvPr>
          <p:cNvSpPr>
            <a:spLocks noGrp="1"/>
          </p:cNvSpPr>
          <p:nvPr>
            <p:ph type="title"/>
          </p:nvPr>
        </p:nvSpPr>
        <p:spPr/>
        <p:txBody>
          <a:bodyPr>
            <a:normAutofit fontScale="90000"/>
          </a:bodyPr>
          <a:lstStyle/>
          <a:p>
            <a:r>
              <a:rPr lang="ru-RU" dirty="0"/>
              <a:t>4. Этнокультурные особенности</a:t>
            </a:r>
            <a:br>
              <a:rPr lang="ru-RU" dirty="0"/>
            </a:br>
            <a:endParaRPr lang="ru-RU" dirty="0"/>
          </a:p>
        </p:txBody>
      </p:sp>
      <p:sp>
        <p:nvSpPr>
          <p:cNvPr id="3" name="Текст 2">
            <a:extLst>
              <a:ext uri="{FF2B5EF4-FFF2-40B4-BE49-F238E27FC236}">
                <a16:creationId xmlns:a16="http://schemas.microsoft.com/office/drawing/2014/main" id="{33234E13-6813-82E4-93C4-F13BFF0A043A}"/>
              </a:ext>
            </a:extLst>
          </p:cNvPr>
          <p:cNvSpPr>
            <a:spLocks noGrp="1"/>
          </p:cNvSpPr>
          <p:nvPr>
            <p:ph type="body" sz="quarter" idx="13"/>
          </p:nvPr>
        </p:nvSpPr>
        <p:spPr/>
        <p:txBody>
          <a:bodyPr/>
          <a:lstStyle/>
          <a:p>
            <a:pPr marL="0" indent="0">
              <a:buNone/>
            </a:pPr>
            <a:r>
              <a:rPr lang="ru-RU" dirty="0"/>
              <a:t>Предположим, рассказывается история из Индии, где персонаж ест рис и карри руками прямо из тарелки, как это традиционно принято в индийской кухне. В переводе на английский текст адаптирован так, чтобы западные читатели поняли культурную особенность: "Она ела рис и карри пальцами, следуя старинной семейной традиции". Такое пояснение сделает историю понятнее и приятнее для читателей.</a:t>
            </a:r>
          </a:p>
        </p:txBody>
      </p:sp>
    </p:spTree>
    <p:extLst>
      <p:ext uri="{BB962C8B-B14F-4D97-AF65-F5344CB8AC3E}">
        <p14:creationId xmlns:p14="http://schemas.microsoft.com/office/powerpoint/2010/main" val="184185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BDD727-E9C9-4C63-3B01-FBF05F0B5621}"/>
              </a:ext>
            </a:extLst>
          </p:cNvPr>
          <p:cNvSpPr>
            <a:spLocks noGrp="1"/>
          </p:cNvSpPr>
          <p:nvPr>
            <p:ph type="title"/>
          </p:nvPr>
        </p:nvSpPr>
        <p:spPr/>
        <p:txBody>
          <a:bodyPr>
            <a:normAutofit fontScale="90000"/>
          </a:bodyPr>
          <a:lstStyle/>
          <a:p>
            <a:r>
              <a:rPr lang="ru-RU" dirty="0"/>
              <a:t>5. Исторические реалии:</a:t>
            </a:r>
            <a:br>
              <a:rPr lang="ru-RU" dirty="0"/>
            </a:br>
            <a:endParaRPr lang="ru-RU" dirty="0"/>
          </a:p>
        </p:txBody>
      </p:sp>
      <p:sp>
        <p:nvSpPr>
          <p:cNvPr id="3" name="Текст 2">
            <a:extLst>
              <a:ext uri="{FF2B5EF4-FFF2-40B4-BE49-F238E27FC236}">
                <a16:creationId xmlns:a16="http://schemas.microsoft.com/office/drawing/2014/main" id="{C2674630-3435-A5CC-C7A1-B884D555F9FD}"/>
              </a:ext>
            </a:extLst>
          </p:cNvPr>
          <p:cNvSpPr>
            <a:spLocks noGrp="1"/>
          </p:cNvSpPr>
          <p:nvPr>
            <p:ph type="body" sz="quarter" idx="13"/>
          </p:nvPr>
        </p:nvSpPr>
        <p:spPr/>
        <p:txBody>
          <a:bodyPr/>
          <a:lstStyle/>
          <a:p>
            <a:pPr marL="0" indent="0">
              <a:buNone/>
            </a:pPr>
            <a:r>
              <a:rPr lang="ru-RU" dirty="0"/>
              <a:t>В романе говорится о московском герое начала XX века, который называет улицу "улица Ильинка". Поскольку российские адреса часто незнакомы зарубежным читателям, переводчик адаптирует информацию, поясняя исторический контекст: "</a:t>
            </a:r>
            <a:r>
              <a:rPr lang="ru-RU" dirty="0" err="1"/>
              <a:t>Ilinka</a:t>
            </a:r>
            <a:r>
              <a:rPr lang="ru-RU" dirty="0"/>
              <a:t> Street, </a:t>
            </a:r>
            <a:r>
              <a:rPr lang="ru-RU" dirty="0" err="1"/>
              <a:t>one</a:t>
            </a:r>
            <a:r>
              <a:rPr lang="ru-RU" dirty="0"/>
              <a:t> </a:t>
            </a:r>
            <a:r>
              <a:rPr lang="ru-RU" dirty="0" err="1"/>
              <a:t>of</a:t>
            </a:r>
            <a:r>
              <a:rPr lang="ru-RU" dirty="0"/>
              <a:t> </a:t>
            </a:r>
            <a:r>
              <a:rPr lang="ru-RU" dirty="0" err="1"/>
              <a:t>Moscow's</a:t>
            </a:r>
            <a:r>
              <a:rPr lang="ru-RU" dirty="0"/>
              <a:t> </a:t>
            </a:r>
            <a:r>
              <a:rPr lang="ru-RU" dirty="0" err="1"/>
              <a:t>oldest</a:t>
            </a:r>
            <a:r>
              <a:rPr lang="ru-RU" dirty="0"/>
              <a:t> </a:t>
            </a:r>
            <a:r>
              <a:rPr lang="ru-RU" dirty="0" err="1"/>
              <a:t>thoroughfares</a:t>
            </a:r>
            <a:r>
              <a:rPr lang="ru-RU" dirty="0"/>
              <a:t>". Это обеспечит доступность и понимание исторической связи для иностранцев.</a:t>
            </a:r>
          </a:p>
        </p:txBody>
      </p:sp>
    </p:spTree>
    <p:extLst>
      <p:ext uri="{BB962C8B-B14F-4D97-AF65-F5344CB8AC3E}">
        <p14:creationId xmlns:p14="http://schemas.microsoft.com/office/powerpoint/2010/main" val="2263426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60DE9E-247D-39F9-14E7-6CB254360C86}"/>
              </a:ext>
            </a:extLst>
          </p:cNvPr>
          <p:cNvSpPr>
            <a:spLocks noGrp="1"/>
          </p:cNvSpPr>
          <p:nvPr>
            <p:ph type="title"/>
          </p:nvPr>
        </p:nvSpPr>
        <p:spPr/>
        <p:txBody>
          <a:bodyPr>
            <a:normAutofit/>
          </a:bodyPr>
          <a:lstStyle/>
          <a:p>
            <a:r>
              <a:rPr lang="ru-RU" b="1" i="0" dirty="0">
                <a:effectLst/>
                <a:latin typeface="inherit"/>
              </a:rPr>
              <a:t>Выбор подходящего перевода для российского рынка</a:t>
            </a:r>
            <a:endParaRPr lang="ru-RU" dirty="0"/>
          </a:p>
        </p:txBody>
      </p:sp>
      <p:sp>
        <p:nvSpPr>
          <p:cNvPr id="3" name="Текст 2">
            <a:extLst>
              <a:ext uri="{FF2B5EF4-FFF2-40B4-BE49-F238E27FC236}">
                <a16:creationId xmlns:a16="http://schemas.microsoft.com/office/drawing/2014/main" id="{A558DB4A-55CF-C2DB-43CF-53D4B5330060}"/>
              </a:ext>
            </a:extLst>
          </p:cNvPr>
          <p:cNvSpPr>
            <a:spLocks noGrp="1"/>
          </p:cNvSpPr>
          <p:nvPr>
            <p:ph type="body" sz="quarter" idx="13"/>
          </p:nvPr>
        </p:nvSpPr>
        <p:spPr/>
        <p:txBody>
          <a:bodyPr/>
          <a:lstStyle/>
          <a:p>
            <a:pPr marL="0" indent="0">
              <a:buNone/>
            </a:pPr>
            <a:r>
              <a:rPr lang="ru-RU" dirty="0"/>
              <a:t>Определите, какой из представленных ниже вариантов перевода лучше всего подойдет для адаптации британского туристического рекламного слогана на российский рынок:</a:t>
            </a:r>
          </a:p>
          <a:p>
            <a:pPr marL="0" indent="0">
              <a:buNone/>
            </a:pPr>
            <a:r>
              <a:rPr lang="ru-RU" dirty="0"/>
              <a:t>Оригинальный британский слоган: </a:t>
            </a:r>
          </a:p>
          <a:p>
            <a:pPr marL="0" indent="0">
              <a:buNone/>
            </a:pPr>
            <a:r>
              <a:rPr lang="ru-RU" b="1" dirty="0" err="1"/>
              <a:t>Brighton</a:t>
            </a:r>
            <a:r>
              <a:rPr lang="ru-RU" b="1" dirty="0"/>
              <a:t>: </a:t>
            </a:r>
            <a:r>
              <a:rPr lang="ru-RU" b="1" dirty="0" err="1"/>
              <a:t>Enjoy</a:t>
            </a:r>
            <a:r>
              <a:rPr lang="ru-RU" b="1" dirty="0"/>
              <a:t> </a:t>
            </a:r>
            <a:r>
              <a:rPr lang="ru-RU" b="1" dirty="0" err="1"/>
              <a:t>the</a:t>
            </a:r>
            <a:r>
              <a:rPr lang="ru-RU" b="1" dirty="0"/>
              <a:t> </a:t>
            </a:r>
            <a:r>
              <a:rPr lang="ru-RU" b="1" dirty="0" err="1"/>
              <a:t>fresh</a:t>
            </a:r>
            <a:r>
              <a:rPr lang="ru-RU" b="1" dirty="0"/>
              <a:t> </a:t>
            </a:r>
            <a:r>
              <a:rPr lang="ru-RU" b="1" dirty="0" err="1"/>
              <a:t>sea</a:t>
            </a:r>
            <a:r>
              <a:rPr lang="ru-RU" b="1" dirty="0"/>
              <a:t> </a:t>
            </a:r>
            <a:r>
              <a:rPr lang="ru-RU" b="1" dirty="0" err="1"/>
              <a:t>air</a:t>
            </a:r>
            <a:r>
              <a:rPr lang="ru-RU" b="1" dirty="0"/>
              <a:t>.</a:t>
            </a:r>
          </a:p>
          <a:p>
            <a:pPr marL="0" indent="0">
              <a:buNone/>
            </a:pPr>
            <a:r>
              <a:rPr lang="ru-RU" dirty="0"/>
              <a:t>Варианты перевода:</a:t>
            </a:r>
          </a:p>
          <a:p>
            <a:r>
              <a:rPr lang="ru-RU" dirty="0"/>
              <a:t>Брайтон: Наслаждайтесь чистым морским воздухом.</a:t>
            </a:r>
          </a:p>
          <a:p>
            <a:r>
              <a:rPr lang="ru-RU" dirty="0"/>
              <a:t>Брайтон: Морской воздух зарядит вас энергией.</a:t>
            </a:r>
          </a:p>
          <a:p>
            <a:r>
              <a:rPr lang="ru-RU" dirty="0"/>
              <a:t>Брайтон: Почувствуйте бодрящую силу морского бриза.</a:t>
            </a:r>
          </a:p>
          <a:p>
            <a:endParaRPr lang="ru-RU" dirty="0"/>
          </a:p>
        </p:txBody>
      </p:sp>
    </p:spTree>
    <p:extLst>
      <p:ext uri="{BB962C8B-B14F-4D97-AF65-F5344CB8AC3E}">
        <p14:creationId xmlns:p14="http://schemas.microsoft.com/office/powerpoint/2010/main" val="2949991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60DE9E-247D-39F9-14E7-6CB254360C86}"/>
              </a:ext>
            </a:extLst>
          </p:cNvPr>
          <p:cNvSpPr>
            <a:spLocks noGrp="1"/>
          </p:cNvSpPr>
          <p:nvPr>
            <p:ph type="title"/>
          </p:nvPr>
        </p:nvSpPr>
        <p:spPr/>
        <p:txBody>
          <a:bodyPr>
            <a:normAutofit/>
          </a:bodyPr>
          <a:lstStyle/>
          <a:p>
            <a:r>
              <a:rPr lang="ru-RU" b="1" i="0" dirty="0">
                <a:effectLst/>
                <a:latin typeface="inherit"/>
              </a:rPr>
              <a:t>Выбор подходящего перевода для российского рынка</a:t>
            </a:r>
            <a:endParaRPr lang="ru-RU" dirty="0"/>
          </a:p>
        </p:txBody>
      </p:sp>
      <p:sp>
        <p:nvSpPr>
          <p:cNvPr id="3" name="Текст 2">
            <a:extLst>
              <a:ext uri="{FF2B5EF4-FFF2-40B4-BE49-F238E27FC236}">
                <a16:creationId xmlns:a16="http://schemas.microsoft.com/office/drawing/2014/main" id="{A558DB4A-55CF-C2DB-43CF-53D4B5330060}"/>
              </a:ext>
            </a:extLst>
          </p:cNvPr>
          <p:cNvSpPr>
            <a:spLocks noGrp="1"/>
          </p:cNvSpPr>
          <p:nvPr>
            <p:ph type="body" sz="quarter" idx="13"/>
          </p:nvPr>
        </p:nvSpPr>
        <p:spPr/>
        <p:txBody>
          <a:bodyPr/>
          <a:lstStyle/>
          <a:p>
            <a:pPr marL="0" indent="0">
              <a:buNone/>
            </a:pPr>
            <a:r>
              <a:rPr lang="ru-RU" dirty="0"/>
              <a:t>Оригинальный американский слоган:</a:t>
            </a:r>
          </a:p>
          <a:p>
            <a:pPr marL="0" indent="0">
              <a:buNone/>
            </a:pPr>
            <a:r>
              <a:rPr lang="ru-RU" b="1" dirty="0"/>
              <a:t>Marriott Hotels: </a:t>
            </a:r>
            <a:r>
              <a:rPr lang="ru-RU" b="1" dirty="0" err="1"/>
              <a:t>Expectation</a:t>
            </a:r>
            <a:r>
              <a:rPr lang="ru-RU" b="1" dirty="0"/>
              <a:t> </a:t>
            </a:r>
            <a:r>
              <a:rPr lang="ru-RU" b="1" dirty="0" err="1"/>
              <a:t>Exceeded</a:t>
            </a:r>
            <a:r>
              <a:rPr lang="ru-RU" b="1" dirty="0"/>
              <a:t> </a:t>
            </a:r>
            <a:r>
              <a:rPr lang="ru-RU" b="1" dirty="0" err="1"/>
              <a:t>Every</a:t>
            </a:r>
            <a:r>
              <a:rPr lang="ru-RU" b="1" dirty="0"/>
              <a:t> Time</a:t>
            </a:r>
          </a:p>
          <a:p>
            <a:pPr marL="0" indent="0">
              <a:buNone/>
            </a:pPr>
            <a:r>
              <a:rPr lang="ru-RU" dirty="0"/>
              <a:t>Варианты перевода:</a:t>
            </a:r>
          </a:p>
          <a:p>
            <a:r>
              <a:rPr lang="ru-RU" dirty="0"/>
              <a:t>Марриотт отели: ожидание превзойдено каждый раз.</a:t>
            </a:r>
          </a:p>
          <a:p>
            <a:r>
              <a:rPr lang="ru-RU" dirty="0"/>
              <a:t>Марриотт отели: превосходящее ваши ожидания.</a:t>
            </a:r>
          </a:p>
          <a:p>
            <a:r>
              <a:rPr lang="ru-RU" dirty="0"/>
              <a:t>Марриотт отели: приятное удивление каждый визит.</a:t>
            </a:r>
          </a:p>
          <a:p>
            <a:pPr marL="0" indent="0">
              <a:buNone/>
            </a:pPr>
            <a:endParaRPr lang="ru-RU" dirty="0"/>
          </a:p>
          <a:p>
            <a:pPr marL="0" indent="0">
              <a:buNone/>
            </a:pPr>
            <a:r>
              <a:rPr lang="ru-RU" dirty="0"/>
              <a:t>Какой из вариантов перевода кажется вам оптимальным и почему? Ответ аргументированно обосновывайте, исходя из культурных особенностей и привычек российских клиентов.</a:t>
            </a:r>
          </a:p>
        </p:txBody>
      </p:sp>
    </p:spTree>
    <p:extLst>
      <p:ext uri="{BB962C8B-B14F-4D97-AF65-F5344CB8AC3E}">
        <p14:creationId xmlns:p14="http://schemas.microsoft.com/office/powerpoint/2010/main" val="2024560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60DE9E-247D-39F9-14E7-6CB254360C86}"/>
              </a:ext>
            </a:extLst>
          </p:cNvPr>
          <p:cNvSpPr>
            <a:spLocks noGrp="1"/>
          </p:cNvSpPr>
          <p:nvPr>
            <p:ph type="title"/>
          </p:nvPr>
        </p:nvSpPr>
        <p:spPr/>
        <p:txBody>
          <a:bodyPr>
            <a:normAutofit/>
          </a:bodyPr>
          <a:lstStyle/>
          <a:p>
            <a:r>
              <a:rPr lang="ru-RU" b="1" i="0" dirty="0">
                <a:effectLst/>
                <a:latin typeface="inherit"/>
              </a:rPr>
              <a:t>Выбор подходящего перевода для российского рынка</a:t>
            </a:r>
            <a:endParaRPr lang="ru-RU" dirty="0"/>
          </a:p>
        </p:txBody>
      </p:sp>
      <p:sp>
        <p:nvSpPr>
          <p:cNvPr id="3" name="Текст 2">
            <a:extLst>
              <a:ext uri="{FF2B5EF4-FFF2-40B4-BE49-F238E27FC236}">
                <a16:creationId xmlns:a16="http://schemas.microsoft.com/office/drawing/2014/main" id="{A558DB4A-55CF-C2DB-43CF-53D4B5330060}"/>
              </a:ext>
            </a:extLst>
          </p:cNvPr>
          <p:cNvSpPr>
            <a:spLocks noGrp="1"/>
          </p:cNvSpPr>
          <p:nvPr>
            <p:ph type="body" sz="quarter" idx="13"/>
          </p:nvPr>
        </p:nvSpPr>
        <p:spPr/>
        <p:txBody>
          <a:bodyPr/>
          <a:lstStyle/>
          <a:p>
            <a:pPr marL="0" indent="0">
              <a:buNone/>
            </a:pPr>
            <a:r>
              <a:rPr lang="ru-RU" dirty="0"/>
              <a:t>Оригинальный американский слоган:</a:t>
            </a:r>
          </a:p>
          <a:p>
            <a:pPr marL="0" indent="0">
              <a:buNone/>
            </a:pPr>
            <a:r>
              <a:rPr lang="ru-RU" b="1" dirty="0"/>
              <a:t>Olay </a:t>
            </a:r>
            <a:r>
              <a:rPr lang="ru-RU" b="1" dirty="0" err="1"/>
              <a:t>Regenerist</a:t>
            </a:r>
            <a:r>
              <a:rPr lang="ru-RU" b="1" dirty="0"/>
              <a:t>: </a:t>
            </a:r>
            <a:r>
              <a:rPr lang="ru-RU" b="1" dirty="0" err="1"/>
              <a:t>Skin</a:t>
            </a:r>
            <a:r>
              <a:rPr lang="ru-RU" b="1" dirty="0"/>
              <a:t> </a:t>
            </a:r>
            <a:r>
              <a:rPr lang="ru-RU" b="1" dirty="0" err="1"/>
              <a:t>so</a:t>
            </a:r>
            <a:r>
              <a:rPr lang="ru-RU" b="1" dirty="0"/>
              <a:t> </a:t>
            </a:r>
            <a:r>
              <a:rPr lang="ru-RU" b="1" dirty="0" err="1"/>
              <a:t>smooth</a:t>
            </a:r>
            <a:r>
              <a:rPr lang="ru-RU" b="1" dirty="0"/>
              <a:t> </a:t>
            </a:r>
            <a:r>
              <a:rPr lang="ru-RU" b="1" dirty="0" err="1"/>
              <a:t>you'll</a:t>
            </a:r>
            <a:r>
              <a:rPr lang="ru-RU" b="1" dirty="0"/>
              <a:t> </a:t>
            </a:r>
            <a:r>
              <a:rPr lang="ru-RU" b="1" dirty="0" err="1"/>
              <a:t>forget</a:t>
            </a:r>
            <a:r>
              <a:rPr lang="ru-RU" b="1" dirty="0"/>
              <a:t> </a:t>
            </a:r>
            <a:r>
              <a:rPr lang="ru-RU" b="1" dirty="0" err="1"/>
              <a:t>you're</a:t>
            </a:r>
            <a:r>
              <a:rPr lang="ru-RU" b="1" dirty="0"/>
              <a:t> </a:t>
            </a:r>
            <a:r>
              <a:rPr lang="ru-RU" b="1" dirty="0" err="1"/>
              <a:t>wearing</a:t>
            </a:r>
            <a:r>
              <a:rPr lang="ru-RU" b="1" dirty="0"/>
              <a:t> </a:t>
            </a:r>
            <a:r>
              <a:rPr lang="ru-RU" b="1" dirty="0" err="1"/>
              <a:t>makeup</a:t>
            </a:r>
            <a:r>
              <a:rPr lang="ru-RU" b="1" dirty="0"/>
              <a:t>.</a:t>
            </a:r>
          </a:p>
          <a:p>
            <a:pPr marL="0" indent="0">
              <a:buNone/>
            </a:pPr>
            <a:endParaRPr lang="ru-RU" dirty="0"/>
          </a:p>
        </p:txBody>
      </p:sp>
    </p:spTree>
    <p:extLst>
      <p:ext uri="{BB962C8B-B14F-4D97-AF65-F5344CB8AC3E}">
        <p14:creationId xmlns:p14="http://schemas.microsoft.com/office/powerpoint/2010/main" val="2368749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2DC77A-3399-27E2-0425-CEB886E3D1AF}"/>
              </a:ext>
            </a:extLst>
          </p:cNvPr>
          <p:cNvSpPr>
            <a:spLocks noGrp="1"/>
          </p:cNvSpPr>
          <p:nvPr>
            <p:ph type="title"/>
          </p:nvPr>
        </p:nvSpPr>
        <p:spPr>
          <a:xfrm>
            <a:off x="407368" y="-99392"/>
            <a:ext cx="11155680" cy="722400"/>
          </a:xfrm>
        </p:spPr>
        <p:txBody>
          <a:bodyPr>
            <a:normAutofit fontScale="90000"/>
          </a:bodyPr>
          <a:lstStyle/>
          <a:p>
            <a:r>
              <a:rPr lang="ru-RU" dirty="0"/>
              <a:t>Бернс Пробираясь до калитки в переводе С.Я. Маршака</a:t>
            </a:r>
          </a:p>
        </p:txBody>
      </p:sp>
      <p:sp>
        <p:nvSpPr>
          <p:cNvPr id="3" name="Текст 2">
            <a:extLst>
              <a:ext uri="{FF2B5EF4-FFF2-40B4-BE49-F238E27FC236}">
                <a16:creationId xmlns:a16="http://schemas.microsoft.com/office/drawing/2014/main" id="{7A886ABA-C318-3224-AB05-39C1A89754F7}"/>
              </a:ext>
            </a:extLst>
          </p:cNvPr>
          <p:cNvSpPr>
            <a:spLocks noGrp="1"/>
          </p:cNvSpPr>
          <p:nvPr>
            <p:ph type="body" sz="quarter" idx="13"/>
          </p:nvPr>
        </p:nvSpPr>
        <p:spPr>
          <a:xfrm>
            <a:off x="623392" y="836712"/>
            <a:ext cx="4639196" cy="5904656"/>
          </a:xfrm>
        </p:spPr>
        <p:txBody>
          <a:bodyPr>
            <a:noAutofit/>
          </a:bodyPr>
          <a:lstStyle/>
          <a:p>
            <a:r>
              <a:rPr lang="ru-RU" sz="1800" b="1" i="0" dirty="0">
                <a:solidFill>
                  <a:srgbClr val="990066"/>
                </a:solidFill>
                <a:effectLst/>
                <a:latin typeface="Times New Roman" panose="02020603050405020304" pitchFamily="18" charset="0"/>
              </a:rPr>
              <a:t>Пробираясь до калитки</a:t>
            </a: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Полем вдоль межи,</a:t>
            </a: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Дженни вымокла до нитки</a:t>
            </a: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Вечером во ржи.</a:t>
            </a:r>
            <a:br>
              <a:rPr lang="ru-RU" sz="1800" b="1" i="0" dirty="0">
                <a:solidFill>
                  <a:srgbClr val="990066"/>
                </a:solidFill>
                <a:effectLst/>
                <a:latin typeface="Times New Roman" panose="02020603050405020304" pitchFamily="18" charset="0"/>
              </a:rPr>
            </a:b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Очень холодно девчонке,</a:t>
            </a: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Бьет девчонку дрожь:</a:t>
            </a: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Замочила все юбчонки,</a:t>
            </a: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Идя через рожь.</a:t>
            </a:r>
            <a:br>
              <a:rPr lang="ru-RU" sz="1800" b="1" i="0" dirty="0">
                <a:solidFill>
                  <a:srgbClr val="990066"/>
                </a:solidFill>
                <a:effectLst/>
                <a:latin typeface="Times New Roman" panose="02020603050405020304" pitchFamily="18" charset="0"/>
              </a:rPr>
            </a:b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Если звал кого-то кто-то</a:t>
            </a: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Сквозь густую рожь</a:t>
            </a: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И кого-то обнял кто-то,</a:t>
            </a: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Что с него возьмешь?</a:t>
            </a:r>
            <a:br>
              <a:rPr lang="ru-RU" sz="1800" b="1" i="0" dirty="0">
                <a:solidFill>
                  <a:srgbClr val="990066"/>
                </a:solidFill>
                <a:effectLst/>
                <a:latin typeface="Times New Roman" panose="02020603050405020304" pitchFamily="18" charset="0"/>
              </a:rPr>
            </a:b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И какая нам забота,</a:t>
            </a: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Если у межи</a:t>
            </a: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Целовался с кем-то кто-то</a:t>
            </a:r>
            <a:br>
              <a:rPr lang="ru-RU" sz="1800" b="1" i="0" dirty="0">
                <a:solidFill>
                  <a:srgbClr val="990066"/>
                </a:solidFill>
                <a:effectLst/>
                <a:latin typeface="Times New Roman" panose="02020603050405020304" pitchFamily="18" charset="0"/>
              </a:rPr>
            </a:br>
            <a:r>
              <a:rPr lang="ru-RU" sz="1800" b="1" i="0" dirty="0">
                <a:solidFill>
                  <a:srgbClr val="990066"/>
                </a:solidFill>
                <a:effectLst/>
                <a:latin typeface="Times New Roman" panose="02020603050405020304" pitchFamily="18" charset="0"/>
              </a:rPr>
              <a:t>Вечером во ржи!..</a:t>
            </a:r>
            <a:endParaRPr lang="ru-RU" sz="1800" dirty="0"/>
          </a:p>
        </p:txBody>
      </p:sp>
      <p:sp>
        <p:nvSpPr>
          <p:cNvPr id="5" name="TextBox 4">
            <a:extLst>
              <a:ext uri="{FF2B5EF4-FFF2-40B4-BE49-F238E27FC236}">
                <a16:creationId xmlns:a16="http://schemas.microsoft.com/office/drawing/2014/main" id="{F1C45CB3-8CBB-DC69-3BE5-44ADB800C152}"/>
              </a:ext>
            </a:extLst>
          </p:cNvPr>
          <p:cNvSpPr txBox="1"/>
          <p:nvPr/>
        </p:nvSpPr>
        <p:spPr>
          <a:xfrm>
            <a:off x="4727848" y="980728"/>
            <a:ext cx="3744416" cy="5909310"/>
          </a:xfrm>
          <a:prstGeom prst="rect">
            <a:avLst/>
          </a:prstGeom>
          <a:noFill/>
        </p:spPr>
        <p:txBody>
          <a:bodyPr wrap="square">
            <a:spAutoFit/>
          </a:bodyPr>
          <a:lstStyle/>
          <a:p>
            <a:r>
              <a:rPr lang="en-US" b="1" dirty="0">
                <a:solidFill>
                  <a:srgbClr val="990066"/>
                </a:solidFill>
                <a:latin typeface="Times New Roman" panose="02020603050405020304" pitchFamily="18" charset="0"/>
              </a:rPr>
              <a:t>O, Jenny’s a' </a:t>
            </a:r>
            <a:r>
              <a:rPr lang="en-US" b="1" dirty="0" err="1">
                <a:solidFill>
                  <a:srgbClr val="990066"/>
                </a:solidFill>
                <a:highlight>
                  <a:srgbClr val="FFFF00"/>
                </a:highlight>
                <a:latin typeface="Times New Roman" panose="02020603050405020304" pitchFamily="18" charset="0"/>
              </a:rPr>
              <a:t>weet</a:t>
            </a:r>
            <a:r>
              <a:rPr lang="en-US" b="1" dirty="0">
                <a:solidFill>
                  <a:srgbClr val="990066"/>
                </a:solidFill>
                <a:latin typeface="Times New Roman" panose="02020603050405020304" pitchFamily="18" charset="0"/>
              </a:rPr>
              <a:t>,</a:t>
            </a:r>
            <a:r>
              <a:rPr lang="ru-RU" b="1" dirty="0">
                <a:solidFill>
                  <a:srgbClr val="990066"/>
                </a:solidFill>
                <a:latin typeface="Times New Roman" panose="02020603050405020304" pitchFamily="18" charset="0"/>
              </a:rPr>
              <a:t> </a:t>
            </a:r>
            <a:r>
              <a:rPr lang="en-US" b="1" dirty="0">
                <a:solidFill>
                  <a:srgbClr val="990066"/>
                </a:solidFill>
                <a:latin typeface="Times New Roman" panose="02020603050405020304" pitchFamily="18" charset="0"/>
              </a:rPr>
              <a:t>poor body,</a:t>
            </a:r>
          </a:p>
          <a:p>
            <a:r>
              <a:rPr lang="en-US" b="1" dirty="0">
                <a:solidFill>
                  <a:srgbClr val="990066"/>
                </a:solidFill>
                <a:latin typeface="Times New Roman" panose="02020603050405020304" pitchFamily="18" charset="0"/>
              </a:rPr>
              <a:t>Jenny’s seldom dry:</a:t>
            </a:r>
          </a:p>
          <a:p>
            <a:r>
              <a:rPr lang="en-US" b="1" dirty="0">
                <a:solidFill>
                  <a:srgbClr val="990066"/>
                </a:solidFill>
                <a:latin typeface="Times New Roman" panose="02020603050405020304" pitchFamily="18" charset="0"/>
              </a:rPr>
              <a:t>She </a:t>
            </a:r>
            <a:r>
              <a:rPr lang="en-US" b="1" dirty="0" err="1">
                <a:solidFill>
                  <a:srgbClr val="990066"/>
                </a:solidFill>
                <a:highlight>
                  <a:srgbClr val="FFFF00"/>
                </a:highlight>
                <a:latin typeface="Times New Roman" panose="02020603050405020304" pitchFamily="18" charset="0"/>
              </a:rPr>
              <a:t>draigl’t</a:t>
            </a:r>
            <a:r>
              <a:rPr lang="en-US" b="1" dirty="0">
                <a:solidFill>
                  <a:srgbClr val="990066"/>
                </a:solidFill>
                <a:latin typeface="Times New Roman" panose="02020603050405020304" pitchFamily="18" charset="0"/>
              </a:rPr>
              <a:t> a' her </a:t>
            </a:r>
            <a:r>
              <a:rPr lang="en-US" b="1" dirty="0" err="1">
                <a:solidFill>
                  <a:srgbClr val="990066"/>
                </a:solidFill>
                <a:latin typeface="Times New Roman" panose="02020603050405020304" pitchFamily="18" charset="0"/>
              </a:rPr>
              <a:t>petticoatie</a:t>
            </a:r>
            <a:r>
              <a:rPr lang="en-US" b="1" dirty="0">
                <a:solidFill>
                  <a:srgbClr val="990066"/>
                </a:solidFill>
                <a:latin typeface="Times New Roman" panose="02020603050405020304" pitchFamily="18" charset="0"/>
              </a:rPr>
              <a:t>,</a:t>
            </a:r>
          </a:p>
          <a:p>
            <a:r>
              <a:rPr lang="en-US" b="1" dirty="0">
                <a:solidFill>
                  <a:srgbClr val="990066"/>
                </a:solidFill>
                <a:latin typeface="Times New Roman" panose="02020603050405020304" pitchFamily="18" charset="0"/>
              </a:rPr>
              <a:t>Comin thro' the rye!</a:t>
            </a:r>
          </a:p>
          <a:p>
            <a:endParaRPr lang="en-US" b="1" dirty="0">
              <a:solidFill>
                <a:srgbClr val="990066"/>
              </a:solidFill>
              <a:latin typeface="Times New Roman" panose="02020603050405020304" pitchFamily="18" charset="0"/>
            </a:endParaRPr>
          </a:p>
          <a:p>
            <a:r>
              <a:rPr lang="en-US" b="1" dirty="0">
                <a:solidFill>
                  <a:srgbClr val="990066"/>
                </a:solidFill>
                <a:latin typeface="Times New Roman" panose="02020603050405020304" pitchFamily="18" charset="0"/>
              </a:rPr>
              <a:t>   Comin thro' the rye, poor body,</a:t>
            </a:r>
          </a:p>
          <a:p>
            <a:r>
              <a:rPr lang="en-US" b="1" dirty="0">
                <a:solidFill>
                  <a:srgbClr val="990066"/>
                </a:solidFill>
                <a:latin typeface="Times New Roman" panose="02020603050405020304" pitchFamily="18" charset="0"/>
              </a:rPr>
              <a:t>   Comin thro' the rye,</a:t>
            </a:r>
          </a:p>
          <a:p>
            <a:r>
              <a:rPr lang="en-US" b="1" dirty="0">
                <a:solidFill>
                  <a:srgbClr val="990066"/>
                </a:solidFill>
                <a:latin typeface="Times New Roman" panose="02020603050405020304" pitchFamily="18" charset="0"/>
              </a:rPr>
              <a:t>   She </a:t>
            </a:r>
            <a:r>
              <a:rPr lang="en-US" b="1" dirty="0" err="1">
                <a:solidFill>
                  <a:srgbClr val="990066"/>
                </a:solidFill>
                <a:latin typeface="Times New Roman" panose="02020603050405020304" pitchFamily="18" charset="0"/>
              </a:rPr>
              <a:t>draigl’t</a:t>
            </a:r>
            <a:r>
              <a:rPr lang="en-US" b="1" dirty="0">
                <a:solidFill>
                  <a:srgbClr val="990066"/>
                </a:solidFill>
                <a:latin typeface="Times New Roman" panose="02020603050405020304" pitchFamily="18" charset="0"/>
              </a:rPr>
              <a:t> a' her </a:t>
            </a:r>
            <a:r>
              <a:rPr lang="en-US" b="1" dirty="0" err="1">
                <a:solidFill>
                  <a:srgbClr val="990066"/>
                </a:solidFill>
                <a:latin typeface="Times New Roman" panose="02020603050405020304" pitchFamily="18" charset="0"/>
              </a:rPr>
              <a:t>petticoatie</a:t>
            </a:r>
            <a:r>
              <a:rPr lang="en-US" b="1" dirty="0">
                <a:solidFill>
                  <a:srgbClr val="990066"/>
                </a:solidFill>
                <a:latin typeface="Times New Roman" panose="02020603050405020304" pitchFamily="18" charset="0"/>
              </a:rPr>
              <a:t>,</a:t>
            </a:r>
          </a:p>
          <a:p>
            <a:r>
              <a:rPr lang="en-US" b="1" dirty="0">
                <a:solidFill>
                  <a:srgbClr val="990066"/>
                </a:solidFill>
                <a:latin typeface="Times New Roman" panose="02020603050405020304" pitchFamily="18" charset="0"/>
              </a:rPr>
              <a:t>   Comin thro' the rye!</a:t>
            </a:r>
          </a:p>
          <a:p>
            <a:endParaRPr lang="en-US" b="1" dirty="0">
              <a:solidFill>
                <a:srgbClr val="990066"/>
              </a:solidFill>
              <a:latin typeface="Times New Roman" panose="02020603050405020304" pitchFamily="18" charset="0"/>
            </a:endParaRPr>
          </a:p>
          <a:p>
            <a:r>
              <a:rPr lang="en-US" b="1" dirty="0">
                <a:solidFill>
                  <a:srgbClr val="990066"/>
                </a:solidFill>
                <a:highlight>
                  <a:srgbClr val="FFFF00"/>
                </a:highlight>
                <a:latin typeface="Times New Roman" panose="02020603050405020304" pitchFamily="18" charset="0"/>
              </a:rPr>
              <a:t>Gin</a:t>
            </a:r>
            <a:r>
              <a:rPr lang="en-US" b="1" dirty="0">
                <a:solidFill>
                  <a:srgbClr val="990066"/>
                </a:solidFill>
                <a:latin typeface="Times New Roman" panose="02020603050405020304" pitchFamily="18" charset="0"/>
              </a:rPr>
              <a:t> a body meet a body</a:t>
            </a:r>
          </a:p>
          <a:p>
            <a:r>
              <a:rPr lang="en-US" b="1" dirty="0">
                <a:solidFill>
                  <a:srgbClr val="990066"/>
                </a:solidFill>
                <a:latin typeface="Times New Roman" panose="02020603050405020304" pitchFamily="18" charset="0"/>
              </a:rPr>
              <a:t>Comin thro' the rye,</a:t>
            </a:r>
          </a:p>
          <a:p>
            <a:r>
              <a:rPr lang="en-US" b="1" dirty="0">
                <a:solidFill>
                  <a:srgbClr val="990066"/>
                </a:solidFill>
                <a:latin typeface="Times New Roman" panose="02020603050405020304" pitchFamily="18" charset="0"/>
              </a:rPr>
              <a:t>Gin a body kiss a body,</a:t>
            </a:r>
          </a:p>
          <a:p>
            <a:r>
              <a:rPr lang="en-US" b="1" dirty="0">
                <a:solidFill>
                  <a:srgbClr val="990066"/>
                </a:solidFill>
                <a:latin typeface="Times New Roman" panose="02020603050405020304" pitchFamily="18" charset="0"/>
              </a:rPr>
              <a:t>Need a body cry?</a:t>
            </a:r>
          </a:p>
          <a:p>
            <a:endParaRPr lang="en-US" b="1" dirty="0">
              <a:solidFill>
                <a:srgbClr val="990066"/>
              </a:solidFill>
              <a:latin typeface="Times New Roman" panose="02020603050405020304" pitchFamily="18" charset="0"/>
            </a:endParaRPr>
          </a:p>
          <a:p>
            <a:r>
              <a:rPr lang="en-US" b="1" dirty="0">
                <a:solidFill>
                  <a:srgbClr val="990066"/>
                </a:solidFill>
                <a:latin typeface="Times New Roman" panose="02020603050405020304" pitchFamily="18" charset="0"/>
              </a:rPr>
              <a:t>Gin a body meet a body</a:t>
            </a:r>
          </a:p>
          <a:p>
            <a:r>
              <a:rPr lang="en-US" b="1" dirty="0">
                <a:solidFill>
                  <a:srgbClr val="990066"/>
                </a:solidFill>
                <a:latin typeface="Times New Roman" panose="02020603050405020304" pitchFamily="18" charset="0"/>
              </a:rPr>
              <a:t>Comin thro' the glen,</a:t>
            </a:r>
          </a:p>
          <a:p>
            <a:r>
              <a:rPr lang="en-US" b="1" dirty="0">
                <a:solidFill>
                  <a:srgbClr val="990066"/>
                </a:solidFill>
                <a:latin typeface="Times New Roman" panose="02020603050405020304" pitchFamily="18" charset="0"/>
              </a:rPr>
              <a:t>Gin a body kiss a body,</a:t>
            </a:r>
          </a:p>
          <a:p>
            <a:r>
              <a:rPr lang="en-US" b="1" dirty="0">
                <a:solidFill>
                  <a:srgbClr val="990066"/>
                </a:solidFill>
                <a:latin typeface="Times New Roman" panose="02020603050405020304" pitchFamily="18" charset="0"/>
              </a:rPr>
              <a:t>Need the </a:t>
            </a:r>
            <a:r>
              <a:rPr lang="en-US" b="1" dirty="0" err="1">
                <a:solidFill>
                  <a:srgbClr val="990066"/>
                </a:solidFill>
                <a:highlight>
                  <a:srgbClr val="FFFF00"/>
                </a:highlight>
                <a:latin typeface="Times New Roman" panose="02020603050405020304" pitchFamily="18" charset="0"/>
              </a:rPr>
              <a:t>warl</a:t>
            </a:r>
            <a:r>
              <a:rPr lang="en-US" b="1" dirty="0">
                <a:solidFill>
                  <a:srgbClr val="990066"/>
                </a:solidFill>
                <a:highlight>
                  <a:srgbClr val="FFFF00"/>
                </a:highlight>
                <a:latin typeface="Times New Roman" panose="02020603050405020304" pitchFamily="18" charset="0"/>
              </a:rPr>
              <a:t>'</a:t>
            </a:r>
            <a:r>
              <a:rPr lang="en-US" b="1" dirty="0">
                <a:solidFill>
                  <a:srgbClr val="990066"/>
                </a:solidFill>
                <a:latin typeface="Times New Roman" panose="02020603050405020304" pitchFamily="18" charset="0"/>
              </a:rPr>
              <a:t> </a:t>
            </a:r>
            <a:r>
              <a:rPr lang="en-US" b="1" dirty="0">
                <a:solidFill>
                  <a:srgbClr val="990066"/>
                </a:solidFill>
                <a:highlight>
                  <a:srgbClr val="FFFF00"/>
                </a:highlight>
                <a:latin typeface="Times New Roman" panose="02020603050405020304" pitchFamily="18" charset="0"/>
              </a:rPr>
              <a:t>ken</a:t>
            </a:r>
            <a:r>
              <a:rPr lang="en-US" b="1" dirty="0">
                <a:solidFill>
                  <a:srgbClr val="990066"/>
                </a:solidFill>
                <a:latin typeface="Times New Roman" panose="02020603050405020304" pitchFamily="18" charset="0"/>
              </a:rPr>
              <a:t>?</a:t>
            </a:r>
          </a:p>
          <a:p>
            <a:endParaRPr lang="en-US" b="1" dirty="0">
              <a:solidFill>
                <a:srgbClr val="990066"/>
              </a:solidFill>
              <a:latin typeface="Times New Roman" panose="02020603050405020304" pitchFamily="18" charset="0"/>
            </a:endParaRPr>
          </a:p>
          <a:p>
            <a:endParaRPr lang="en-US" b="1" dirty="0">
              <a:solidFill>
                <a:srgbClr val="990066"/>
              </a:solidFill>
              <a:latin typeface="Times New Roman" panose="02020603050405020304" pitchFamily="18" charset="0"/>
            </a:endParaRPr>
          </a:p>
        </p:txBody>
      </p:sp>
      <p:sp>
        <p:nvSpPr>
          <p:cNvPr id="7" name="TextBox 6">
            <a:extLst>
              <a:ext uri="{FF2B5EF4-FFF2-40B4-BE49-F238E27FC236}">
                <a16:creationId xmlns:a16="http://schemas.microsoft.com/office/drawing/2014/main" id="{995514C8-8ADC-1633-9A68-239567D06044}"/>
              </a:ext>
            </a:extLst>
          </p:cNvPr>
          <p:cNvSpPr txBox="1"/>
          <p:nvPr/>
        </p:nvSpPr>
        <p:spPr>
          <a:xfrm>
            <a:off x="8494341" y="946541"/>
            <a:ext cx="3489972" cy="1754326"/>
          </a:xfrm>
          <a:prstGeom prst="rect">
            <a:avLst/>
          </a:prstGeom>
          <a:noFill/>
        </p:spPr>
        <p:txBody>
          <a:bodyPr wrap="square">
            <a:spAutoFit/>
          </a:bodyPr>
          <a:lstStyle/>
          <a:p>
            <a:r>
              <a:rPr lang="en-US" dirty="0"/>
              <a:t>«</a:t>
            </a:r>
            <a:r>
              <a:rPr lang="en-US" dirty="0" err="1"/>
              <a:t>weet</a:t>
            </a:r>
            <a:r>
              <a:rPr lang="en-US" dirty="0"/>
              <a:t>» — «wet»;</a:t>
            </a:r>
          </a:p>
          <a:p>
            <a:r>
              <a:rPr lang="en-US" dirty="0"/>
              <a:t>[B] — «</a:t>
            </a:r>
            <a:r>
              <a:rPr lang="en-US" dirty="0" err="1"/>
              <a:t>draigl’t</a:t>
            </a:r>
            <a:r>
              <a:rPr lang="en-US" dirty="0"/>
              <a:t>» — «draggled»;</a:t>
            </a:r>
          </a:p>
          <a:p>
            <a:r>
              <a:rPr lang="en-US" dirty="0"/>
              <a:t>[C] — «gin» — «if», «should»;</a:t>
            </a:r>
          </a:p>
          <a:p>
            <a:r>
              <a:rPr lang="en-US" dirty="0"/>
              <a:t>[D] — «</a:t>
            </a:r>
            <a:r>
              <a:rPr lang="en-US" dirty="0" err="1"/>
              <a:t>warl</a:t>
            </a:r>
            <a:r>
              <a:rPr lang="en-US" dirty="0"/>
              <a:t>» — «world»;</a:t>
            </a:r>
          </a:p>
          <a:p>
            <a:r>
              <a:rPr lang="en-US" dirty="0"/>
              <a:t>[E] — «ken» — «know»;</a:t>
            </a:r>
          </a:p>
          <a:p>
            <a:r>
              <a:rPr lang="en-US" dirty="0"/>
              <a:t>[F] — «</a:t>
            </a:r>
            <a:r>
              <a:rPr lang="en-US" dirty="0" err="1"/>
              <a:t>ain</a:t>
            </a:r>
            <a:r>
              <a:rPr lang="en-US" dirty="0"/>
              <a:t>» — «own».</a:t>
            </a:r>
            <a:endParaRPr lang="ru-RU" dirty="0"/>
          </a:p>
        </p:txBody>
      </p:sp>
    </p:spTree>
    <p:extLst>
      <p:ext uri="{BB962C8B-B14F-4D97-AF65-F5344CB8AC3E}">
        <p14:creationId xmlns:p14="http://schemas.microsoft.com/office/powerpoint/2010/main" val="1044968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79C106-5649-7597-BF99-9407107E4E13}"/>
              </a:ext>
            </a:extLst>
          </p:cNvPr>
          <p:cNvSpPr>
            <a:spLocks noGrp="1"/>
          </p:cNvSpPr>
          <p:nvPr>
            <p:ph type="title"/>
          </p:nvPr>
        </p:nvSpPr>
        <p:spPr/>
        <p:txBody>
          <a:bodyPr/>
          <a:lstStyle/>
          <a:p>
            <a:r>
              <a:rPr lang="ru-RU" dirty="0"/>
              <a:t>Адаптивный перевод метафор</a:t>
            </a:r>
          </a:p>
        </p:txBody>
      </p:sp>
      <p:sp>
        <p:nvSpPr>
          <p:cNvPr id="3" name="Текст 2">
            <a:extLst>
              <a:ext uri="{FF2B5EF4-FFF2-40B4-BE49-F238E27FC236}">
                <a16:creationId xmlns:a16="http://schemas.microsoft.com/office/drawing/2014/main" id="{49EE7B33-8BCE-BEE1-1093-1C69E1B2EA00}"/>
              </a:ext>
            </a:extLst>
          </p:cNvPr>
          <p:cNvSpPr>
            <a:spLocks noGrp="1"/>
          </p:cNvSpPr>
          <p:nvPr>
            <p:ph type="body" sz="quarter" idx="13"/>
          </p:nvPr>
        </p:nvSpPr>
        <p:spPr/>
        <p:txBody>
          <a:bodyPr/>
          <a:lstStyle/>
          <a:p>
            <a:r>
              <a:rPr lang="ru-RU" dirty="0"/>
              <a:t>Животные метафоры</a:t>
            </a:r>
          </a:p>
          <a:p>
            <a:pPr marL="0" indent="0">
              <a:buNone/>
            </a:pPr>
            <a:r>
              <a:rPr lang="en-US" dirty="0"/>
              <a:t>Horse </a:t>
            </a:r>
            <a:r>
              <a:rPr lang="ru-RU" dirty="0"/>
              <a:t>– в англ. Традиции «породистый», «здоровый», «грациозный»</a:t>
            </a:r>
          </a:p>
          <a:p>
            <a:pPr marL="0" indent="0">
              <a:buNone/>
            </a:pPr>
            <a:r>
              <a:rPr lang="ru-RU" dirty="0"/>
              <a:t>Лошадь – в русской традиции ??? (конь-баба, кобыла, лошадиное лицо).</a:t>
            </a:r>
          </a:p>
          <a:p>
            <a:pPr marL="0" indent="0">
              <a:buNone/>
            </a:pPr>
            <a:r>
              <a:rPr lang="en-US" dirty="0"/>
              <a:t>He thought of her as of a horse from his stables.</a:t>
            </a:r>
          </a:p>
          <a:p>
            <a:pPr marL="0" indent="0">
              <a:buNone/>
            </a:pPr>
            <a:endParaRPr lang="ru-RU" dirty="0"/>
          </a:p>
          <a:p>
            <a:pPr marL="0" indent="0">
              <a:buNone/>
            </a:pPr>
            <a:r>
              <a:rPr lang="ru-RU" dirty="0"/>
              <a:t>Он настоящая свинья!</a:t>
            </a:r>
          </a:p>
          <a:p>
            <a:pPr marL="0" indent="0">
              <a:buNone/>
            </a:pPr>
            <a:r>
              <a:rPr lang="ru-RU" dirty="0"/>
              <a:t>(</a:t>
            </a:r>
            <a:r>
              <a:rPr lang="en-US" dirty="0"/>
              <a:t>He is a pig </a:t>
            </a:r>
            <a:r>
              <a:rPr lang="ru-RU" dirty="0"/>
              <a:t>– толстый, как свинья; </a:t>
            </a:r>
            <a:r>
              <a:rPr lang="en-US" dirty="0"/>
              <a:t>he is a swine</a:t>
            </a:r>
            <a:r>
              <a:rPr lang="ru-RU" dirty="0"/>
              <a:t> – подлый/грязный, как свинья)</a:t>
            </a:r>
          </a:p>
          <a:p>
            <a:pPr marL="0" indent="0">
              <a:buNone/>
            </a:pPr>
            <a:r>
              <a:rPr lang="en-US" dirty="0"/>
              <a:t>Piggy ???</a:t>
            </a:r>
          </a:p>
          <a:p>
            <a:pPr marL="0" indent="0">
              <a:buNone/>
            </a:pPr>
            <a:endParaRPr lang="en-US" dirty="0"/>
          </a:p>
        </p:txBody>
      </p:sp>
    </p:spTree>
    <p:extLst>
      <p:ext uri="{BB962C8B-B14F-4D97-AF65-F5344CB8AC3E}">
        <p14:creationId xmlns:p14="http://schemas.microsoft.com/office/powerpoint/2010/main" val="2785778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79C106-5649-7597-BF99-9407107E4E13}"/>
              </a:ext>
            </a:extLst>
          </p:cNvPr>
          <p:cNvSpPr>
            <a:spLocks noGrp="1"/>
          </p:cNvSpPr>
          <p:nvPr>
            <p:ph type="title"/>
          </p:nvPr>
        </p:nvSpPr>
        <p:spPr/>
        <p:txBody>
          <a:bodyPr/>
          <a:lstStyle/>
          <a:p>
            <a:r>
              <a:rPr lang="ru-RU" dirty="0"/>
              <a:t>Адаптивный перевод метафор</a:t>
            </a:r>
          </a:p>
        </p:txBody>
      </p:sp>
      <p:sp>
        <p:nvSpPr>
          <p:cNvPr id="3" name="Текст 2">
            <a:extLst>
              <a:ext uri="{FF2B5EF4-FFF2-40B4-BE49-F238E27FC236}">
                <a16:creationId xmlns:a16="http://schemas.microsoft.com/office/drawing/2014/main" id="{49EE7B33-8BCE-BEE1-1093-1C69E1B2EA00}"/>
              </a:ext>
            </a:extLst>
          </p:cNvPr>
          <p:cNvSpPr>
            <a:spLocks noGrp="1"/>
          </p:cNvSpPr>
          <p:nvPr>
            <p:ph type="body" sz="quarter" idx="13"/>
          </p:nvPr>
        </p:nvSpPr>
        <p:spPr/>
        <p:txBody>
          <a:bodyPr/>
          <a:lstStyle/>
          <a:p>
            <a:r>
              <a:rPr lang="ru-RU" dirty="0" err="1"/>
              <a:t>Рассхождение</a:t>
            </a:r>
            <a:r>
              <a:rPr lang="ru-RU" dirty="0"/>
              <a:t> в традиционных ассоциациях</a:t>
            </a:r>
          </a:p>
          <a:p>
            <a:pPr marL="0" indent="0">
              <a:buNone/>
            </a:pPr>
            <a:r>
              <a:rPr lang="en-US" dirty="0"/>
              <a:t>Black day, black deed</a:t>
            </a:r>
          </a:p>
          <a:p>
            <a:pPr marL="0" indent="0">
              <a:buNone/>
            </a:pPr>
            <a:r>
              <a:rPr lang="en-US" dirty="0"/>
              <a:t>Black sheep, black frost</a:t>
            </a:r>
          </a:p>
          <a:p>
            <a:pPr marL="0" indent="0">
              <a:buNone/>
            </a:pPr>
            <a:endParaRPr lang="en-US" dirty="0"/>
          </a:p>
          <a:p>
            <a:pPr marL="0" indent="0">
              <a:buNone/>
            </a:pPr>
            <a:r>
              <a:rPr lang="ru-RU" dirty="0"/>
              <a:t>Красная девица, добрый молодец</a:t>
            </a:r>
          </a:p>
          <a:p>
            <a:pPr marL="0" indent="0">
              <a:buNone/>
            </a:pPr>
            <a:r>
              <a:rPr lang="en-US" dirty="0"/>
              <a:t>??? Red maiden, fine fellow | beautiful or fair maiden, brave man</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4758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99CFE-1E64-4D85-954F-BA05BABA27A0}"/>
              </a:ext>
            </a:extLst>
          </p:cNvPr>
          <p:cNvSpPr>
            <a:spLocks noGrp="1"/>
          </p:cNvSpPr>
          <p:nvPr>
            <p:ph type="title"/>
          </p:nvPr>
        </p:nvSpPr>
        <p:spPr/>
        <p:txBody>
          <a:bodyPr/>
          <a:lstStyle/>
          <a:p>
            <a:r>
              <a:rPr lang="ru-RU" dirty="0"/>
              <a:t>Рекомендуемые правила преобразования метафор</a:t>
            </a:r>
          </a:p>
        </p:txBody>
      </p:sp>
      <p:sp>
        <p:nvSpPr>
          <p:cNvPr id="3" name="Текст 2">
            <a:extLst>
              <a:ext uri="{FF2B5EF4-FFF2-40B4-BE49-F238E27FC236}">
                <a16:creationId xmlns:a16="http://schemas.microsoft.com/office/drawing/2014/main" id="{5DC8E1E6-CB1F-F110-4FB3-B555F526BD95}"/>
              </a:ext>
            </a:extLst>
          </p:cNvPr>
          <p:cNvSpPr>
            <a:spLocks noGrp="1"/>
          </p:cNvSpPr>
          <p:nvPr>
            <p:ph type="body" sz="quarter" idx="13"/>
          </p:nvPr>
        </p:nvSpPr>
        <p:spPr/>
        <p:txBody>
          <a:bodyPr>
            <a:normAutofit lnSpcReduction="10000"/>
          </a:bodyPr>
          <a:lstStyle/>
          <a:p>
            <a:r>
              <a:rPr lang="ru-RU" dirty="0"/>
              <a:t>Полный перевод: если в ИЯ и ПЯ совпадают правила сочетаемости и традиции выражения эмоционально-оценочной информации, употребленные в данной метафоре.</a:t>
            </a:r>
          </a:p>
          <a:p>
            <a:r>
              <a:rPr lang="ru-RU" dirty="0"/>
              <a:t>Добавление / опущение: мера подразумеваемого подобия и ИЯ и ПЯ различна, используется или экспликация (объяснение), либо импликация (удаление).</a:t>
            </a:r>
          </a:p>
          <a:p>
            <a:r>
              <a:rPr lang="ru-RU" dirty="0"/>
              <a:t>Замена</a:t>
            </a:r>
          </a:p>
          <a:p>
            <a:r>
              <a:rPr lang="ru-RU" dirty="0"/>
              <a:t>Структурное преобразование: различие традиций грамматического оформления метафоры в ИЯ и ПЯ</a:t>
            </a:r>
          </a:p>
          <a:p>
            <a:r>
              <a:rPr lang="ru-RU" dirty="0"/>
              <a:t>Традиционное соответствие: дары данайцев – </a:t>
            </a:r>
            <a:r>
              <a:rPr lang="en-US" dirty="0"/>
              <a:t>Greek gifts, The confusion of Babylon</a:t>
            </a:r>
          </a:p>
          <a:p>
            <a:r>
              <a:rPr lang="ru-RU" dirty="0"/>
              <a:t>Параллельное именование метафорической основы: тексты с распространенной метафорой – замена нужна, а исходный образ требуется сохранить.</a:t>
            </a:r>
          </a:p>
          <a:p>
            <a:pPr marL="0" indent="0">
              <a:buNone/>
            </a:pPr>
            <a:r>
              <a:rPr lang="en-US" dirty="0"/>
              <a:t>Sparkler. Honeymoons, family outings, golf and tennis holidays… sparklingly spectacular! Discover the Sparkler, </a:t>
            </a:r>
            <a:r>
              <a:rPr lang="en-US" dirty="0" err="1"/>
              <a:t>favourite</a:t>
            </a:r>
            <a:r>
              <a:rPr lang="en-US" dirty="0"/>
              <a:t> of discerning vacationers of America and Europe. All 5-star sparkling, from beach, accommodations, dining, sports to service, service, service! </a:t>
            </a:r>
            <a:r>
              <a:rPr lang="en-US" dirty="0" err="1"/>
              <a:t>Spakler</a:t>
            </a:r>
            <a:r>
              <a:rPr lang="en-US" dirty="0"/>
              <a:t>! Light up your life! </a:t>
            </a:r>
          </a:p>
          <a:p>
            <a:endParaRPr lang="ru-RU" dirty="0"/>
          </a:p>
        </p:txBody>
      </p:sp>
    </p:spTree>
    <p:extLst>
      <p:ext uri="{BB962C8B-B14F-4D97-AF65-F5344CB8AC3E}">
        <p14:creationId xmlns:p14="http://schemas.microsoft.com/office/powerpoint/2010/main" val="299052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BBC387-E9F6-0192-48F0-7654CE04F107}"/>
              </a:ext>
            </a:extLst>
          </p:cNvPr>
          <p:cNvSpPr>
            <a:spLocks noGrp="1"/>
          </p:cNvSpPr>
          <p:nvPr>
            <p:ph type="title"/>
          </p:nvPr>
        </p:nvSpPr>
        <p:spPr/>
        <p:txBody>
          <a:bodyPr/>
          <a:lstStyle/>
          <a:p>
            <a:r>
              <a:rPr lang="ru-RU" dirty="0"/>
              <a:t>Прокомментируйте</a:t>
            </a:r>
          </a:p>
        </p:txBody>
      </p:sp>
      <p:sp>
        <p:nvSpPr>
          <p:cNvPr id="3" name="Текст 2">
            <a:extLst>
              <a:ext uri="{FF2B5EF4-FFF2-40B4-BE49-F238E27FC236}">
                <a16:creationId xmlns:a16="http://schemas.microsoft.com/office/drawing/2014/main" id="{F3CCB52C-833D-A857-D50E-B3D97D124801}"/>
              </a:ext>
            </a:extLst>
          </p:cNvPr>
          <p:cNvSpPr>
            <a:spLocks noGrp="1"/>
          </p:cNvSpPr>
          <p:nvPr>
            <p:ph type="body" sz="quarter" idx="13"/>
          </p:nvPr>
        </p:nvSpPr>
        <p:spPr/>
        <p:txBody>
          <a:bodyPr/>
          <a:lstStyle/>
          <a:p>
            <a:r>
              <a:rPr lang="en-US" dirty="0"/>
              <a:t>Gradually there appeared out of the mists shapes </a:t>
            </a:r>
            <a:r>
              <a:rPr lang="en-US" dirty="0" err="1"/>
              <a:t>mre</a:t>
            </a:r>
            <a:r>
              <a:rPr lang="en-US" dirty="0"/>
              <a:t> visible perhaps to the imagination than the sight: magic castles rising from the foam – the ruined but magic walls of ancient temples. </a:t>
            </a:r>
            <a:endParaRPr lang="ru-RU" dirty="0"/>
          </a:p>
          <a:p>
            <a:r>
              <a:rPr lang="ru-RU" dirty="0"/>
              <a:t>Постепенно из тумана проступали очертания не столько видимых, сколько воображаемых форм: волшебные замки, рожденные, словно Афродита из пены, - величественные руины древних храмов.</a:t>
            </a:r>
          </a:p>
          <a:p>
            <a:endParaRPr lang="ru-RU" dirty="0"/>
          </a:p>
          <a:p>
            <a:r>
              <a:rPr lang="en-US" dirty="0"/>
              <a:t>It would require more than unsuitably clad, garrulous crowds to rob the Valley of the Kings of its grandeur. </a:t>
            </a:r>
          </a:p>
          <a:p>
            <a:r>
              <a:rPr lang="ru-RU" dirty="0"/>
              <a:t>Нужно нечто более серьезное, чем толпы крикливо одетых, болтливых туристов, чтобы лишить величественную Долину Царей ее великолепия.</a:t>
            </a:r>
          </a:p>
        </p:txBody>
      </p:sp>
    </p:spTree>
    <p:extLst>
      <p:ext uri="{BB962C8B-B14F-4D97-AF65-F5344CB8AC3E}">
        <p14:creationId xmlns:p14="http://schemas.microsoft.com/office/powerpoint/2010/main" val="1157399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D936D4-8939-7F4F-89BE-34250B4E15EF}"/>
              </a:ext>
            </a:extLst>
          </p:cNvPr>
          <p:cNvSpPr>
            <a:spLocks noGrp="1"/>
          </p:cNvSpPr>
          <p:nvPr>
            <p:ph type="title"/>
          </p:nvPr>
        </p:nvSpPr>
        <p:spPr/>
        <p:txBody>
          <a:bodyPr/>
          <a:lstStyle/>
          <a:p>
            <a:r>
              <a:rPr lang="ru-RU" dirty="0"/>
              <a:t>Переведите:</a:t>
            </a:r>
          </a:p>
        </p:txBody>
      </p:sp>
      <p:sp>
        <p:nvSpPr>
          <p:cNvPr id="3" name="Текст 2">
            <a:extLst>
              <a:ext uri="{FF2B5EF4-FFF2-40B4-BE49-F238E27FC236}">
                <a16:creationId xmlns:a16="http://schemas.microsoft.com/office/drawing/2014/main" id="{DDADC144-AD10-CCB3-1377-56D0ED37B4A9}"/>
              </a:ext>
            </a:extLst>
          </p:cNvPr>
          <p:cNvSpPr>
            <a:spLocks noGrp="1"/>
          </p:cNvSpPr>
          <p:nvPr>
            <p:ph type="body" sz="quarter" idx="13"/>
          </p:nvPr>
        </p:nvSpPr>
        <p:spPr/>
        <p:txBody>
          <a:bodyPr/>
          <a:lstStyle/>
          <a:p>
            <a:r>
              <a:rPr lang="en-US" dirty="0"/>
              <a:t>Excalibur. A legendary watch for day and knight. For the man whose time has come. The watch dial gleams with the image of the legendary Excalibur, “Sword in the Stone”. Only the noble King Arthur had the power to remove it. And with this mighty feat he became the king of the realm. Excalibur the sword. On a watch for the man who rules his own destiny.</a:t>
            </a:r>
            <a:endParaRPr lang="ru-RU" dirty="0"/>
          </a:p>
          <a:p>
            <a:endParaRPr lang="ru-RU" dirty="0"/>
          </a:p>
          <a:p>
            <a:r>
              <a:rPr lang="en-US" dirty="0"/>
              <a:t>Sparkler. Honeymoons, family outings, golf and tennis holidays… sparklingly spectacular! Discover the Sparkler, </a:t>
            </a:r>
            <a:r>
              <a:rPr lang="en-US" dirty="0" err="1"/>
              <a:t>favourite</a:t>
            </a:r>
            <a:r>
              <a:rPr lang="en-US" dirty="0"/>
              <a:t> of discerning vacationers of America and Europe. All 5-star sparkling, from beach, accommodations, dining, sports to service, service, service! </a:t>
            </a:r>
            <a:r>
              <a:rPr lang="en-US" dirty="0" err="1"/>
              <a:t>Spakler</a:t>
            </a:r>
            <a:r>
              <a:rPr lang="en-US" dirty="0"/>
              <a:t>! Light up your life! </a:t>
            </a:r>
          </a:p>
          <a:p>
            <a:endParaRPr lang="ru-RU" dirty="0"/>
          </a:p>
        </p:txBody>
      </p:sp>
    </p:spTree>
    <p:extLst>
      <p:ext uri="{BB962C8B-B14F-4D97-AF65-F5344CB8AC3E}">
        <p14:creationId xmlns:p14="http://schemas.microsoft.com/office/powerpoint/2010/main" val="391026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0A7B05-1D06-E8C9-5C20-7CF947B66217}"/>
              </a:ext>
            </a:extLst>
          </p:cNvPr>
          <p:cNvSpPr>
            <a:spLocks noGrp="1"/>
          </p:cNvSpPr>
          <p:nvPr>
            <p:ph type="title"/>
          </p:nvPr>
        </p:nvSpPr>
        <p:spPr/>
        <p:txBody>
          <a:bodyPr/>
          <a:lstStyle/>
          <a:p>
            <a:r>
              <a:rPr lang="ru-RU" dirty="0"/>
              <a:t>Переводы архаичных текстов</a:t>
            </a:r>
          </a:p>
        </p:txBody>
      </p:sp>
      <p:pic>
        <p:nvPicPr>
          <p:cNvPr id="5" name="Рисунок 4">
            <a:extLst>
              <a:ext uri="{FF2B5EF4-FFF2-40B4-BE49-F238E27FC236}">
                <a16:creationId xmlns:a16="http://schemas.microsoft.com/office/drawing/2014/main" id="{CDA6F55B-6C57-4F0C-955B-764E28BCE707}"/>
              </a:ext>
            </a:extLst>
          </p:cNvPr>
          <p:cNvPicPr>
            <a:picLocks noChangeAspect="1"/>
          </p:cNvPicPr>
          <p:nvPr/>
        </p:nvPicPr>
        <p:blipFill>
          <a:blip r:embed="rId2"/>
          <a:stretch>
            <a:fillRect/>
          </a:stretch>
        </p:blipFill>
        <p:spPr>
          <a:xfrm>
            <a:off x="36927" y="1327745"/>
            <a:ext cx="12192000" cy="2375647"/>
          </a:xfrm>
          <a:prstGeom prst="rect">
            <a:avLst/>
          </a:prstGeom>
        </p:spPr>
      </p:pic>
      <p:pic>
        <p:nvPicPr>
          <p:cNvPr id="7" name="Рисунок 6">
            <a:extLst>
              <a:ext uri="{FF2B5EF4-FFF2-40B4-BE49-F238E27FC236}">
                <a16:creationId xmlns:a16="http://schemas.microsoft.com/office/drawing/2014/main" id="{2720C1C7-987C-08DD-83E5-C0E1D4A1D079}"/>
              </a:ext>
            </a:extLst>
          </p:cNvPr>
          <p:cNvPicPr>
            <a:picLocks noChangeAspect="1"/>
          </p:cNvPicPr>
          <p:nvPr/>
        </p:nvPicPr>
        <p:blipFill>
          <a:blip r:embed="rId3"/>
          <a:stretch>
            <a:fillRect/>
          </a:stretch>
        </p:blipFill>
        <p:spPr>
          <a:xfrm>
            <a:off x="36927" y="3933056"/>
            <a:ext cx="11677650" cy="2428875"/>
          </a:xfrm>
          <a:prstGeom prst="rect">
            <a:avLst/>
          </a:prstGeom>
        </p:spPr>
      </p:pic>
      <p:sp>
        <p:nvSpPr>
          <p:cNvPr id="9" name="TextBox 8">
            <a:extLst>
              <a:ext uri="{FF2B5EF4-FFF2-40B4-BE49-F238E27FC236}">
                <a16:creationId xmlns:a16="http://schemas.microsoft.com/office/drawing/2014/main" id="{EABBDCF7-37B0-4B20-3013-8EDFDB04D3E8}"/>
              </a:ext>
            </a:extLst>
          </p:cNvPr>
          <p:cNvSpPr txBox="1"/>
          <p:nvPr/>
        </p:nvSpPr>
        <p:spPr>
          <a:xfrm>
            <a:off x="5735960" y="51643"/>
            <a:ext cx="6114422" cy="338554"/>
          </a:xfrm>
          <a:prstGeom prst="rect">
            <a:avLst/>
          </a:prstGeom>
          <a:noFill/>
        </p:spPr>
        <p:txBody>
          <a:bodyPr wrap="square">
            <a:spAutoFit/>
          </a:bodyPr>
          <a:lstStyle/>
          <a:p>
            <a:r>
              <a:rPr lang="en-US" sz="1600" dirty="0">
                <a:hlinkClick r:id="rId4"/>
              </a:rPr>
              <a:t>http://nevmenandr.net/slovo/</a:t>
            </a:r>
            <a:r>
              <a:rPr lang="ru-RU" sz="1600" dirty="0"/>
              <a:t> </a:t>
            </a:r>
          </a:p>
        </p:txBody>
      </p:sp>
    </p:spTree>
    <p:extLst>
      <p:ext uri="{BB962C8B-B14F-4D97-AF65-F5344CB8AC3E}">
        <p14:creationId xmlns:p14="http://schemas.microsoft.com/office/powerpoint/2010/main" val="137289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0A7B05-1D06-E8C9-5C20-7CF947B66217}"/>
              </a:ext>
            </a:extLst>
          </p:cNvPr>
          <p:cNvSpPr>
            <a:spLocks noGrp="1"/>
          </p:cNvSpPr>
          <p:nvPr>
            <p:ph type="title"/>
          </p:nvPr>
        </p:nvSpPr>
        <p:spPr/>
        <p:txBody>
          <a:bodyPr/>
          <a:lstStyle/>
          <a:p>
            <a:r>
              <a:rPr lang="ru-RU" dirty="0"/>
              <a:t>Переводы архаичных текстов</a:t>
            </a:r>
          </a:p>
        </p:txBody>
      </p:sp>
      <p:sp>
        <p:nvSpPr>
          <p:cNvPr id="9" name="TextBox 8">
            <a:extLst>
              <a:ext uri="{FF2B5EF4-FFF2-40B4-BE49-F238E27FC236}">
                <a16:creationId xmlns:a16="http://schemas.microsoft.com/office/drawing/2014/main" id="{EABBDCF7-37B0-4B20-3013-8EDFDB04D3E8}"/>
              </a:ext>
            </a:extLst>
          </p:cNvPr>
          <p:cNvSpPr txBox="1"/>
          <p:nvPr/>
        </p:nvSpPr>
        <p:spPr>
          <a:xfrm>
            <a:off x="5735960" y="51643"/>
            <a:ext cx="6114422" cy="338554"/>
          </a:xfrm>
          <a:prstGeom prst="rect">
            <a:avLst/>
          </a:prstGeom>
          <a:noFill/>
        </p:spPr>
        <p:txBody>
          <a:bodyPr wrap="square">
            <a:spAutoFit/>
          </a:bodyPr>
          <a:lstStyle/>
          <a:p>
            <a:r>
              <a:rPr lang="en-US" sz="1600" dirty="0">
                <a:hlinkClick r:id="rId2"/>
              </a:rPr>
              <a:t>http://www.russianplanet.ru/filolog/epos/beowulf/texts.htm</a:t>
            </a:r>
            <a:r>
              <a:rPr lang="ru-RU" sz="1600" dirty="0"/>
              <a:t> </a:t>
            </a:r>
          </a:p>
        </p:txBody>
      </p:sp>
      <p:pic>
        <p:nvPicPr>
          <p:cNvPr id="4" name="Рисунок 3">
            <a:extLst>
              <a:ext uri="{FF2B5EF4-FFF2-40B4-BE49-F238E27FC236}">
                <a16:creationId xmlns:a16="http://schemas.microsoft.com/office/drawing/2014/main" id="{7EE28A59-1E40-6561-A12A-ABA5746C310A}"/>
              </a:ext>
            </a:extLst>
          </p:cNvPr>
          <p:cNvPicPr>
            <a:picLocks noChangeAspect="1"/>
          </p:cNvPicPr>
          <p:nvPr/>
        </p:nvPicPr>
        <p:blipFill>
          <a:blip r:embed="rId3"/>
          <a:stretch>
            <a:fillRect/>
          </a:stretch>
        </p:blipFill>
        <p:spPr>
          <a:xfrm>
            <a:off x="0" y="1772816"/>
            <a:ext cx="9048328" cy="3037201"/>
          </a:xfrm>
          <a:prstGeom prst="rect">
            <a:avLst/>
          </a:prstGeom>
        </p:spPr>
      </p:pic>
      <p:pic>
        <p:nvPicPr>
          <p:cNvPr id="8" name="Рисунок 7">
            <a:extLst>
              <a:ext uri="{FF2B5EF4-FFF2-40B4-BE49-F238E27FC236}">
                <a16:creationId xmlns:a16="http://schemas.microsoft.com/office/drawing/2014/main" id="{3D4BF8A5-7A2E-3F5E-26DA-D4053A80C6F7}"/>
              </a:ext>
            </a:extLst>
          </p:cNvPr>
          <p:cNvPicPr>
            <a:picLocks noChangeAspect="1"/>
          </p:cNvPicPr>
          <p:nvPr/>
        </p:nvPicPr>
        <p:blipFill>
          <a:blip r:embed="rId4"/>
          <a:stretch>
            <a:fillRect/>
          </a:stretch>
        </p:blipFill>
        <p:spPr>
          <a:xfrm>
            <a:off x="8802898" y="1343088"/>
            <a:ext cx="3457575" cy="3343275"/>
          </a:xfrm>
          <a:prstGeom prst="rect">
            <a:avLst/>
          </a:prstGeom>
        </p:spPr>
      </p:pic>
    </p:spTree>
    <p:extLst>
      <p:ext uri="{BB962C8B-B14F-4D97-AF65-F5344CB8AC3E}">
        <p14:creationId xmlns:p14="http://schemas.microsoft.com/office/powerpoint/2010/main" val="192480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A2250E-3525-EAEE-40CB-AC088255E531}"/>
              </a:ext>
            </a:extLst>
          </p:cNvPr>
          <p:cNvSpPr>
            <a:spLocks noGrp="1"/>
          </p:cNvSpPr>
          <p:nvPr>
            <p:ph type="title"/>
          </p:nvPr>
        </p:nvSpPr>
        <p:spPr/>
        <p:txBody>
          <a:bodyPr/>
          <a:lstStyle/>
          <a:p>
            <a:r>
              <a:rPr lang="ru-RU" dirty="0"/>
              <a:t>Норма перевода?</a:t>
            </a:r>
          </a:p>
        </p:txBody>
      </p:sp>
      <p:sp>
        <p:nvSpPr>
          <p:cNvPr id="3" name="Текст 2">
            <a:extLst>
              <a:ext uri="{FF2B5EF4-FFF2-40B4-BE49-F238E27FC236}">
                <a16:creationId xmlns:a16="http://schemas.microsoft.com/office/drawing/2014/main" id="{BB717E28-F46F-91F0-089D-35C9DD0DFB77}"/>
              </a:ext>
            </a:extLst>
          </p:cNvPr>
          <p:cNvSpPr>
            <a:spLocks noGrp="1"/>
          </p:cNvSpPr>
          <p:nvPr>
            <p:ph type="body" sz="quarter" idx="13"/>
          </p:nvPr>
        </p:nvSpPr>
        <p:spPr>
          <a:xfrm>
            <a:off x="520700" y="1556792"/>
            <a:ext cx="11407948" cy="4863058"/>
          </a:xfrm>
        </p:spPr>
        <p:txBody>
          <a:bodyPr/>
          <a:lstStyle/>
          <a:p>
            <a:r>
              <a:rPr lang="ru-RU" dirty="0"/>
              <a:t>В научной литературе можно встретить </a:t>
            </a:r>
            <a:r>
              <a:rPr lang="ru-RU" b="1" dirty="0"/>
              <a:t>различные концепции норм</a:t>
            </a:r>
            <a:r>
              <a:rPr lang="ru-RU" dirty="0"/>
              <a:t>, «число которых, вероятно, приближается к числу языковедов, специально занимающихся этим вопросом» </a:t>
            </a:r>
            <a:r>
              <a:rPr lang="ru-RU" sz="1400" dirty="0"/>
              <a:t>(</a:t>
            </a:r>
            <a:r>
              <a:rPr lang="ru-RU" sz="1400" dirty="0" err="1"/>
              <a:t>Скребнёв</a:t>
            </a:r>
            <a:r>
              <a:rPr lang="ru-RU" sz="1400" dirty="0"/>
              <a:t>, Ю. М. Основы стилистики английского языка)</a:t>
            </a:r>
            <a:r>
              <a:rPr lang="ru-RU" dirty="0"/>
              <a:t>. Имеющиеся авторские подходы исходят из возможности ранжировать перевод от уровня «соответствует требованиям», до формулировки «не соответствует требованиям», оценить его по балльной шкале, представить в количественном выражении различные параметры текстовой структуры и т.д.</a:t>
            </a:r>
          </a:p>
        </p:txBody>
      </p:sp>
    </p:spTree>
    <p:extLst>
      <p:ext uri="{BB962C8B-B14F-4D97-AF65-F5344CB8AC3E}">
        <p14:creationId xmlns:p14="http://schemas.microsoft.com/office/powerpoint/2010/main" val="379626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A2250E-3525-EAEE-40CB-AC088255E531}"/>
              </a:ext>
            </a:extLst>
          </p:cNvPr>
          <p:cNvSpPr>
            <a:spLocks noGrp="1"/>
          </p:cNvSpPr>
          <p:nvPr>
            <p:ph type="title"/>
          </p:nvPr>
        </p:nvSpPr>
        <p:spPr/>
        <p:txBody>
          <a:bodyPr>
            <a:normAutofit fontScale="90000"/>
          </a:bodyPr>
          <a:lstStyle/>
          <a:p>
            <a:r>
              <a:rPr lang="ru-RU" dirty="0"/>
              <a:t>Норма перевода по В.Н. Комиссарову («Теория перевода»)</a:t>
            </a:r>
          </a:p>
        </p:txBody>
      </p:sp>
      <p:sp>
        <p:nvSpPr>
          <p:cNvPr id="3" name="Текст 2">
            <a:extLst>
              <a:ext uri="{FF2B5EF4-FFF2-40B4-BE49-F238E27FC236}">
                <a16:creationId xmlns:a16="http://schemas.microsoft.com/office/drawing/2014/main" id="{BB717E28-F46F-91F0-089D-35C9DD0DFB77}"/>
              </a:ext>
            </a:extLst>
          </p:cNvPr>
          <p:cNvSpPr>
            <a:spLocks noGrp="1"/>
          </p:cNvSpPr>
          <p:nvPr>
            <p:ph type="body" sz="quarter" idx="13"/>
          </p:nvPr>
        </p:nvSpPr>
        <p:spPr>
          <a:xfrm>
            <a:off x="520700" y="1556792"/>
            <a:ext cx="11407948" cy="4863058"/>
          </a:xfrm>
        </p:spPr>
        <p:txBody>
          <a:bodyPr>
            <a:normAutofit/>
          </a:bodyPr>
          <a:lstStyle/>
          <a:p>
            <a:r>
              <a:rPr lang="ru-RU" dirty="0"/>
              <a:t>1) ошибки, грубо искажающие содержание оригинала (указание на иную ситуацию, изменение цели коммуникации, дезинформация рецептора перевода);</a:t>
            </a:r>
          </a:p>
          <a:p>
            <a:r>
              <a:rPr lang="ru-RU" dirty="0"/>
              <a:t>2) ошибки, не искажающие смысл перевода полностью, однако приводящие к его изменению (неточная передача отдельных слов или деталей оригинала);</a:t>
            </a:r>
          </a:p>
          <a:p>
            <a:r>
              <a:rPr lang="ru-RU" dirty="0"/>
              <a:t>3) ошибки, не нарушающие общего смысла, но изменяющие стилистические особенности оригинала;</a:t>
            </a:r>
          </a:p>
          <a:p>
            <a:r>
              <a:rPr lang="ru-RU" dirty="0"/>
              <a:t>4) нарушения норм языка перевода, свидетельствующие о недостаточном владении данным языком.</a:t>
            </a:r>
          </a:p>
          <a:p>
            <a:endParaRPr lang="ru-RU" dirty="0"/>
          </a:p>
          <a:p>
            <a:pPr marL="0" indent="0">
              <a:buNone/>
            </a:pPr>
            <a:r>
              <a:rPr lang="ru-RU" dirty="0"/>
              <a:t>НОРМА перевода – это вариативный показатель качества продукта переводческой деятельности, являющий собой оценку сравнения языковых и экстралингвистических характеристик текста оригинала и текста перевода</a:t>
            </a:r>
          </a:p>
        </p:txBody>
      </p:sp>
    </p:spTree>
    <p:extLst>
      <p:ext uri="{BB962C8B-B14F-4D97-AF65-F5344CB8AC3E}">
        <p14:creationId xmlns:p14="http://schemas.microsoft.com/office/powerpoint/2010/main" val="28609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0C450E-9F39-0240-CB4B-581834FD26A6}"/>
              </a:ext>
            </a:extLst>
          </p:cNvPr>
          <p:cNvSpPr>
            <a:spLocks noGrp="1"/>
          </p:cNvSpPr>
          <p:nvPr>
            <p:ph type="title"/>
          </p:nvPr>
        </p:nvSpPr>
        <p:spPr/>
        <p:txBody>
          <a:bodyPr/>
          <a:lstStyle/>
          <a:p>
            <a:r>
              <a:rPr lang="ru-RU" dirty="0"/>
              <a:t>Прямой и непрямой (косвенный) перевод</a:t>
            </a:r>
          </a:p>
        </p:txBody>
      </p:sp>
      <p:sp>
        <p:nvSpPr>
          <p:cNvPr id="3" name="Текст 2">
            <a:extLst>
              <a:ext uri="{FF2B5EF4-FFF2-40B4-BE49-F238E27FC236}">
                <a16:creationId xmlns:a16="http://schemas.microsoft.com/office/drawing/2014/main" id="{A83DF90A-CE3A-A85A-8E39-ABB6549D7872}"/>
              </a:ext>
            </a:extLst>
          </p:cNvPr>
          <p:cNvSpPr>
            <a:spLocks noGrp="1"/>
          </p:cNvSpPr>
          <p:nvPr>
            <p:ph type="body" sz="quarter" idx="13"/>
          </p:nvPr>
        </p:nvSpPr>
        <p:spPr>
          <a:xfrm>
            <a:off x="407368" y="1343088"/>
            <a:ext cx="11376645" cy="5076762"/>
          </a:xfrm>
        </p:spPr>
        <p:txBody>
          <a:bodyPr>
            <a:normAutofit fontScale="92500" lnSpcReduction="20000"/>
          </a:bodyPr>
          <a:lstStyle/>
          <a:p>
            <a:pPr marL="0" indent="0">
              <a:buNone/>
            </a:pPr>
            <a:r>
              <a:rPr lang="ru-RU" sz="1800" dirty="0"/>
              <a:t>Текст сначала переводят на промежуточный язык, а потом уже на целевой язык.</a:t>
            </a:r>
          </a:p>
          <a:p>
            <a:r>
              <a:rPr lang="ru-RU" sz="1800" dirty="0"/>
              <a:t>Переводы Библии</a:t>
            </a:r>
          </a:p>
          <a:p>
            <a:r>
              <a:rPr lang="ru-RU" sz="1800" dirty="0"/>
              <a:t>Роман Джейн Остин "Гордость и предубеждение"</a:t>
            </a:r>
          </a:p>
          <a:p>
            <a:pPr marL="0" indent="0">
              <a:buNone/>
            </a:pPr>
            <a:r>
              <a:rPr lang="ru-RU" sz="1800" dirty="0"/>
              <a:t>Роман написан на английском языке, но известен случай, когда некоторые ранние переводы на французский выполнялись не с оригинального текста, а с ранее сделанного немецкого перевода. Затем французская версия стала основой для ряда других европейских переводов, включая итальянский и португальский языки.</a:t>
            </a:r>
          </a:p>
          <a:p>
            <a:r>
              <a:rPr lang="ru-RU" sz="1800" dirty="0"/>
              <a:t>«Книга джунглей» Редьярда Киплинга </a:t>
            </a:r>
          </a:p>
          <a:p>
            <a:pPr marL="0" indent="0">
              <a:buNone/>
            </a:pPr>
            <a:r>
              <a:rPr lang="ru-RU" sz="1800" dirty="0"/>
              <a:t>Классическая книга написана на английском языке, но широко известна своими многочисленными переводами на различные языки. Некоторые русские переводы выполнены с английских версий, но также известны случаи, когда перевод делали с французского или итальянского переводов. Особенно это распространялось среди ранних советских изданий.</a:t>
            </a:r>
          </a:p>
          <a:p>
            <a:pPr marL="0" indent="0">
              <a:buNone/>
            </a:pPr>
            <a:endParaRPr lang="ru-RU" sz="1800" dirty="0"/>
          </a:p>
          <a:p>
            <a:pPr marL="0" indent="0">
              <a:buNone/>
            </a:pPr>
            <a:r>
              <a:rPr lang="ru-RU" sz="1800" dirty="0"/>
              <a:t>Английский оригинал: “For </a:t>
            </a:r>
            <a:r>
              <a:rPr lang="ru-RU" sz="1800" dirty="0" err="1"/>
              <a:t>the</a:t>
            </a:r>
            <a:r>
              <a:rPr lang="ru-RU" sz="1800" dirty="0"/>
              <a:t> </a:t>
            </a:r>
            <a:r>
              <a:rPr lang="ru-RU" sz="1800" dirty="0" err="1"/>
              <a:t>strength</a:t>
            </a:r>
            <a:r>
              <a:rPr lang="ru-RU" sz="1800" dirty="0"/>
              <a:t> </a:t>
            </a:r>
            <a:r>
              <a:rPr lang="ru-RU" sz="1800" dirty="0" err="1"/>
              <a:t>of</a:t>
            </a:r>
            <a:r>
              <a:rPr lang="ru-RU" sz="1800" dirty="0"/>
              <a:t> </a:t>
            </a:r>
            <a:r>
              <a:rPr lang="ru-RU" sz="1800" dirty="0" err="1"/>
              <a:t>the</a:t>
            </a:r>
            <a:r>
              <a:rPr lang="ru-RU" sz="1800" dirty="0"/>
              <a:t> Pack </a:t>
            </a:r>
            <a:r>
              <a:rPr lang="ru-RU" sz="1800" dirty="0" err="1"/>
              <a:t>is</a:t>
            </a:r>
            <a:r>
              <a:rPr lang="ru-RU" sz="1800" dirty="0"/>
              <a:t> </a:t>
            </a:r>
            <a:r>
              <a:rPr lang="ru-RU" sz="1800" dirty="0" err="1"/>
              <a:t>the</a:t>
            </a:r>
            <a:r>
              <a:rPr lang="ru-RU" sz="1800" dirty="0"/>
              <a:t> </a:t>
            </a:r>
            <a:r>
              <a:rPr lang="ru-RU" sz="1800" dirty="0" err="1"/>
              <a:t>Wolf</a:t>
            </a:r>
            <a:r>
              <a:rPr lang="ru-RU" sz="1800" dirty="0"/>
              <a:t>, </a:t>
            </a:r>
            <a:r>
              <a:rPr lang="ru-RU" sz="1800" dirty="0" err="1"/>
              <a:t>and</a:t>
            </a:r>
            <a:r>
              <a:rPr lang="ru-RU" sz="1800" dirty="0"/>
              <a:t> </a:t>
            </a:r>
            <a:r>
              <a:rPr lang="ru-RU" sz="1800" dirty="0" err="1"/>
              <a:t>the</a:t>
            </a:r>
            <a:r>
              <a:rPr lang="ru-RU" sz="1800" dirty="0"/>
              <a:t> </a:t>
            </a:r>
            <a:r>
              <a:rPr lang="ru-RU" sz="1800" dirty="0" err="1"/>
              <a:t>strength</a:t>
            </a:r>
            <a:r>
              <a:rPr lang="ru-RU" sz="1800" dirty="0"/>
              <a:t> </a:t>
            </a:r>
            <a:r>
              <a:rPr lang="ru-RU" sz="1800" dirty="0" err="1"/>
              <a:t>of</a:t>
            </a:r>
            <a:r>
              <a:rPr lang="ru-RU" sz="1800" dirty="0"/>
              <a:t> </a:t>
            </a:r>
            <a:r>
              <a:rPr lang="ru-RU" sz="1800" dirty="0" err="1"/>
              <a:t>the</a:t>
            </a:r>
            <a:r>
              <a:rPr lang="ru-RU" sz="1800" dirty="0"/>
              <a:t> </a:t>
            </a:r>
            <a:r>
              <a:rPr lang="ru-RU" sz="1800" dirty="0" err="1"/>
              <a:t>Wolf</a:t>
            </a:r>
            <a:r>
              <a:rPr lang="ru-RU" sz="1800" dirty="0"/>
              <a:t> </a:t>
            </a:r>
            <a:r>
              <a:rPr lang="ru-RU" sz="1800" dirty="0" err="1"/>
              <a:t>is</a:t>
            </a:r>
            <a:r>
              <a:rPr lang="ru-RU" sz="1800" dirty="0"/>
              <a:t> </a:t>
            </a:r>
            <a:r>
              <a:rPr lang="ru-RU" sz="1800" dirty="0" err="1"/>
              <a:t>the</a:t>
            </a:r>
            <a:r>
              <a:rPr lang="ru-RU" sz="1800" dirty="0"/>
              <a:t> Pack.”</a:t>
            </a:r>
          </a:p>
          <a:p>
            <a:pPr marL="0" indent="0">
              <a:buNone/>
            </a:pPr>
            <a:r>
              <a:rPr lang="ru-RU" sz="1800" dirty="0"/>
              <a:t>Французский перевод: "La </a:t>
            </a:r>
            <a:r>
              <a:rPr lang="ru-RU" sz="1800" dirty="0" err="1"/>
              <a:t>force</a:t>
            </a:r>
            <a:r>
              <a:rPr lang="ru-RU" sz="1800" dirty="0"/>
              <a:t> </a:t>
            </a:r>
            <a:r>
              <a:rPr lang="ru-RU" sz="1800" dirty="0" err="1"/>
              <a:t>du</a:t>
            </a:r>
            <a:r>
              <a:rPr lang="ru-RU" sz="1800" dirty="0"/>
              <a:t> </a:t>
            </a:r>
            <a:r>
              <a:rPr lang="ru-RU" sz="1800" dirty="0" err="1"/>
              <a:t>Loup</a:t>
            </a:r>
            <a:r>
              <a:rPr lang="ru-RU" sz="1800" dirty="0"/>
              <a:t> </a:t>
            </a:r>
            <a:r>
              <a:rPr lang="ru-RU" sz="1800" dirty="0" err="1"/>
              <a:t>réside</a:t>
            </a:r>
            <a:r>
              <a:rPr lang="ru-RU" sz="1800" dirty="0"/>
              <a:t> </a:t>
            </a:r>
            <a:r>
              <a:rPr lang="ru-RU" sz="1800" dirty="0" err="1"/>
              <a:t>dans</a:t>
            </a:r>
            <a:r>
              <a:rPr lang="ru-RU" sz="1800" dirty="0"/>
              <a:t> </a:t>
            </a:r>
            <a:r>
              <a:rPr lang="ru-RU" sz="1800" dirty="0" err="1"/>
              <a:t>le</a:t>
            </a:r>
            <a:r>
              <a:rPr lang="ru-RU" sz="1800" dirty="0"/>
              <a:t> </a:t>
            </a:r>
            <a:r>
              <a:rPr lang="ru-RU" sz="1800" dirty="0" err="1"/>
              <a:t>Peuple</a:t>
            </a:r>
            <a:r>
              <a:rPr lang="ru-RU" sz="1800" dirty="0"/>
              <a:t>, </a:t>
            </a:r>
            <a:r>
              <a:rPr lang="ru-RU" sz="1800" dirty="0" err="1"/>
              <a:t>et</a:t>
            </a:r>
            <a:r>
              <a:rPr lang="ru-RU" sz="1800" dirty="0"/>
              <a:t> </a:t>
            </a:r>
            <a:r>
              <a:rPr lang="ru-RU" sz="1800" dirty="0" err="1"/>
              <a:t>la</a:t>
            </a:r>
            <a:r>
              <a:rPr lang="ru-RU" sz="1800" dirty="0"/>
              <a:t> </a:t>
            </a:r>
            <a:r>
              <a:rPr lang="ru-RU" sz="1800" dirty="0" err="1"/>
              <a:t>force</a:t>
            </a:r>
            <a:r>
              <a:rPr lang="ru-RU" sz="1800" dirty="0"/>
              <a:t> </a:t>
            </a:r>
            <a:r>
              <a:rPr lang="ru-RU" sz="1800" dirty="0" err="1"/>
              <a:t>du</a:t>
            </a:r>
            <a:r>
              <a:rPr lang="ru-RU" sz="1800" dirty="0"/>
              <a:t> </a:t>
            </a:r>
            <a:r>
              <a:rPr lang="ru-RU" sz="1800" dirty="0" err="1"/>
              <a:t>Peuple</a:t>
            </a:r>
            <a:r>
              <a:rPr lang="ru-RU" sz="1800" dirty="0"/>
              <a:t> </a:t>
            </a:r>
            <a:r>
              <a:rPr lang="ru-RU" sz="1800" dirty="0" err="1"/>
              <a:t>réside</a:t>
            </a:r>
            <a:r>
              <a:rPr lang="ru-RU" sz="1800" dirty="0"/>
              <a:t> </a:t>
            </a:r>
            <a:r>
              <a:rPr lang="ru-RU" sz="1800" dirty="0" err="1"/>
              <a:t>dans</a:t>
            </a:r>
            <a:r>
              <a:rPr lang="ru-RU" sz="1800" dirty="0"/>
              <a:t> </a:t>
            </a:r>
            <a:r>
              <a:rPr lang="ru-RU" sz="1800" dirty="0" err="1"/>
              <a:t>le</a:t>
            </a:r>
            <a:r>
              <a:rPr lang="ru-RU" sz="1800" dirty="0"/>
              <a:t> </a:t>
            </a:r>
            <a:r>
              <a:rPr lang="ru-RU" sz="1800" dirty="0" err="1"/>
              <a:t>Loup</a:t>
            </a:r>
            <a:r>
              <a:rPr lang="ru-RU" sz="1800" dirty="0"/>
              <a:t>."</a:t>
            </a:r>
          </a:p>
          <a:p>
            <a:pPr marL="0" indent="0">
              <a:buNone/>
            </a:pPr>
            <a:r>
              <a:rPr lang="ru-RU" sz="1800" dirty="0"/>
              <a:t>Русский перевод (с французского): "Сила Волка в стае, сила стаи в Волке."</a:t>
            </a:r>
          </a:p>
        </p:txBody>
      </p:sp>
    </p:spTree>
    <p:extLst>
      <p:ext uri="{BB962C8B-B14F-4D97-AF65-F5344CB8AC3E}">
        <p14:creationId xmlns:p14="http://schemas.microsoft.com/office/powerpoint/2010/main" val="130669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78004C-8C6F-30DB-DCDC-2DA08B100CD7}"/>
              </a:ext>
            </a:extLst>
          </p:cNvPr>
          <p:cNvSpPr>
            <a:spLocks noGrp="1"/>
          </p:cNvSpPr>
          <p:nvPr>
            <p:ph type="title"/>
          </p:nvPr>
        </p:nvSpPr>
        <p:spPr/>
        <p:txBody>
          <a:bodyPr/>
          <a:lstStyle/>
          <a:p>
            <a:r>
              <a:rPr lang="ru-RU" dirty="0" err="1"/>
              <a:t>Квазиперевод</a:t>
            </a:r>
            <a:r>
              <a:rPr lang="ru-RU" dirty="0"/>
              <a:t>, </a:t>
            </a:r>
            <a:r>
              <a:rPr lang="ru-RU" dirty="0" err="1"/>
              <a:t>псевдоперевод</a:t>
            </a:r>
            <a:endParaRPr lang="ru-RU" dirty="0"/>
          </a:p>
        </p:txBody>
      </p:sp>
      <p:sp>
        <p:nvSpPr>
          <p:cNvPr id="3" name="Текст 2">
            <a:extLst>
              <a:ext uri="{FF2B5EF4-FFF2-40B4-BE49-F238E27FC236}">
                <a16:creationId xmlns:a16="http://schemas.microsoft.com/office/drawing/2014/main" id="{8E3001C5-3750-9E6E-4226-7DD1493B1110}"/>
              </a:ext>
            </a:extLst>
          </p:cNvPr>
          <p:cNvSpPr>
            <a:spLocks noGrp="1"/>
          </p:cNvSpPr>
          <p:nvPr>
            <p:ph type="body" sz="quarter" idx="13"/>
          </p:nvPr>
        </p:nvSpPr>
        <p:spPr/>
        <p:txBody>
          <a:bodyPr/>
          <a:lstStyle/>
          <a:p>
            <a:r>
              <a:rPr lang="ru-RU" b="0" i="0" dirty="0">
                <a:solidFill>
                  <a:srgbClr val="000000"/>
                </a:solidFill>
                <a:effectLst/>
                <a:latin typeface="REG"/>
              </a:rPr>
              <a:t>Каламбуры, игра слов</a:t>
            </a:r>
          </a:p>
          <a:p>
            <a:r>
              <a:rPr lang="ru-RU" dirty="0">
                <a:solidFill>
                  <a:srgbClr val="000000"/>
                </a:solidFill>
                <a:latin typeface="REG"/>
              </a:rPr>
              <a:t>Абсурдистская поэзия</a:t>
            </a:r>
          </a:p>
          <a:p>
            <a:r>
              <a:rPr lang="ru-RU" dirty="0">
                <a:solidFill>
                  <a:srgbClr val="000000"/>
                </a:solidFill>
                <a:latin typeface="REG"/>
              </a:rPr>
              <a:t>Поэтический </a:t>
            </a:r>
            <a:r>
              <a:rPr lang="ru-RU" dirty="0" err="1">
                <a:solidFill>
                  <a:srgbClr val="000000"/>
                </a:solidFill>
                <a:latin typeface="REG"/>
              </a:rPr>
              <a:t>псевдоперевод</a:t>
            </a:r>
            <a:endParaRPr lang="ru-RU" dirty="0"/>
          </a:p>
        </p:txBody>
      </p:sp>
    </p:spTree>
    <p:extLst>
      <p:ext uri="{BB962C8B-B14F-4D97-AF65-F5344CB8AC3E}">
        <p14:creationId xmlns:p14="http://schemas.microsoft.com/office/powerpoint/2010/main" val="943295108"/>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2744</TotalTime>
  <Words>3128</Words>
  <Application>Microsoft Office PowerPoint</Application>
  <PresentationFormat>Широкоэкранный</PresentationFormat>
  <Paragraphs>196</Paragraphs>
  <Slides>34</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34</vt:i4>
      </vt:variant>
    </vt:vector>
  </HeadingPairs>
  <TitlesOfParts>
    <vt:vector size="43" baseType="lpstr">
      <vt:lpstr>Arial</vt:lpstr>
      <vt:lpstr>inherit</vt:lpstr>
      <vt:lpstr>PT Astra Serif</vt:lpstr>
      <vt:lpstr>REG</vt:lpstr>
      <vt:lpstr>Roboto</vt:lpstr>
      <vt:lpstr>SB Sans Text</vt:lpstr>
      <vt:lpstr>Times New Roman</vt:lpstr>
      <vt:lpstr>verdana</vt:lpstr>
      <vt:lpstr>GestaltVTI</vt:lpstr>
      <vt:lpstr>Норма в переводе. Лексические трансформации</vt:lpstr>
      <vt:lpstr>Вопрос об отношениях между ИТ и ПТ</vt:lpstr>
      <vt:lpstr>Бернс Пробираясь до калитки в переводе С.Я. Маршака</vt:lpstr>
      <vt:lpstr>Переводы архаичных текстов</vt:lpstr>
      <vt:lpstr>Переводы архаичных текстов</vt:lpstr>
      <vt:lpstr>Норма перевода?</vt:lpstr>
      <vt:lpstr>Норма перевода по В.Н. Комиссарову («Теория перевода»)</vt:lpstr>
      <vt:lpstr>Прямой и непрямой (косвенный) перевод</vt:lpstr>
      <vt:lpstr>Квазиперевод, псевдоперевод</vt:lpstr>
      <vt:lpstr>Абсурд, нонсенс</vt:lpstr>
      <vt:lpstr>Поэтический псевдоперевод</vt:lpstr>
      <vt:lpstr>Поэтический псевдоперевод</vt:lpstr>
      <vt:lpstr>Каламбуры, игра слов</vt:lpstr>
      <vt:lpstr>Каламбуры</vt:lpstr>
      <vt:lpstr>Солнечный удар</vt:lpstr>
      <vt:lpstr>Ассоциативный метод + краудсорсинг</vt:lpstr>
      <vt:lpstr>Метод «поискового слова»</vt:lpstr>
      <vt:lpstr>Логико-эвристический метод + краудсорсинг</vt:lpstr>
      <vt:lpstr>межъязыковая паронимизация и словарная ошибка</vt:lpstr>
      <vt:lpstr>Перевод каламбуров</vt:lpstr>
      <vt:lpstr>Адаптивное транскодирование</vt:lpstr>
      <vt:lpstr>1. Игровые термины и названия фильмов</vt:lpstr>
      <vt:lpstr>2. Реклама и маркетинг</vt:lpstr>
      <vt:lpstr>3. Юмор и цитаты</vt:lpstr>
      <vt:lpstr>4. Этнокультурные особенности </vt:lpstr>
      <vt:lpstr>5. Исторические реалии: </vt:lpstr>
      <vt:lpstr>Выбор подходящего перевода для российского рынка</vt:lpstr>
      <vt:lpstr>Выбор подходящего перевода для российского рынка</vt:lpstr>
      <vt:lpstr>Выбор подходящего перевода для российского рынка</vt:lpstr>
      <vt:lpstr>Адаптивный перевод метафор</vt:lpstr>
      <vt:lpstr>Адаптивный перевод метафор</vt:lpstr>
      <vt:lpstr>Рекомендуемые правила преобразования метафор</vt:lpstr>
      <vt:lpstr>Прокомментируйте</vt:lpstr>
      <vt:lpstr>Переведите: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Апакина Людмила Вячеславовна</dc:creator>
  <cp:lastModifiedBy>Апакина Людмила Вячеславовна</cp:lastModifiedBy>
  <cp:revision>13</cp:revision>
  <dcterms:created xsi:type="dcterms:W3CDTF">2025-03-31T13:31:33Z</dcterms:created>
  <dcterms:modified xsi:type="dcterms:W3CDTF">2025-05-03T17:56:36Z</dcterms:modified>
</cp:coreProperties>
</file>