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65" r:id="rId3"/>
    <p:sldId id="384" r:id="rId4"/>
    <p:sldId id="385" r:id="rId5"/>
    <p:sldId id="406" r:id="rId6"/>
    <p:sldId id="386" r:id="rId7"/>
    <p:sldId id="387" r:id="rId8"/>
    <p:sldId id="369" r:id="rId9"/>
    <p:sldId id="368" r:id="rId10"/>
    <p:sldId id="370" r:id="rId11"/>
    <p:sldId id="356" r:id="rId12"/>
    <p:sldId id="375" r:id="rId13"/>
    <p:sldId id="391" r:id="rId14"/>
    <p:sldId id="376" r:id="rId15"/>
    <p:sldId id="388" r:id="rId16"/>
    <p:sldId id="374" r:id="rId17"/>
    <p:sldId id="394" r:id="rId18"/>
    <p:sldId id="392" r:id="rId19"/>
    <p:sldId id="390" r:id="rId20"/>
    <p:sldId id="393" r:id="rId21"/>
    <p:sldId id="395" r:id="rId22"/>
    <p:sldId id="377" r:id="rId23"/>
    <p:sldId id="381" r:id="rId24"/>
    <p:sldId id="380" r:id="rId25"/>
    <p:sldId id="378" r:id="rId26"/>
    <p:sldId id="382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318" r:id="rId35"/>
    <p:sldId id="344" r:id="rId36"/>
    <p:sldId id="348" r:id="rId37"/>
    <p:sldId id="335" r:id="rId38"/>
    <p:sldId id="343" r:id="rId39"/>
    <p:sldId id="403" r:id="rId40"/>
    <p:sldId id="404" r:id="rId41"/>
    <p:sldId id="405" r:id="rId42"/>
    <p:sldId id="306" r:id="rId43"/>
    <p:sldId id="303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2" orient="horz" pos="1643" userDrawn="1">
          <p15:clr>
            <a:srgbClr val="A4A3A4"/>
          </p15:clr>
        </p15:guide>
        <p15:guide id="3" pos="5504">
          <p15:clr>
            <a:srgbClr val="A4A3A4"/>
          </p15:clr>
        </p15:guide>
        <p15:guide id="4" pos="3016" userDrawn="1">
          <p15:clr>
            <a:srgbClr val="A4A3A4"/>
          </p15:clr>
        </p15:guide>
        <p15:guide id="5" pos="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39"/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11" autoAdjust="0"/>
  </p:normalViewPr>
  <p:slideViewPr>
    <p:cSldViewPr snapToGrid="0" snapToObjects="1" showGuides="1">
      <p:cViewPr varScale="1">
        <p:scale>
          <a:sx n="96" d="100"/>
          <a:sy n="96" d="100"/>
        </p:scale>
        <p:origin x="1066" y="62"/>
      </p:cViewPr>
      <p:guideLst>
        <p:guide orient="horz" pos="259"/>
        <p:guide orient="horz" pos="1643"/>
        <p:guide pos="5504"/>
        <p:guide pos="3016"/>
        <p:guide pos="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9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67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27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11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40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0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54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16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5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27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3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94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01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7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24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33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71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05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7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7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86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55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57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99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072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1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049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48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86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741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43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1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599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5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3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46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05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4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4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lob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20120" r="37119"/>
          <a:stretch/>
        </p:blipFill>
        <p:spPr>
          <a:xfrm>
            <a:off x="4855308" y="0"/>
            <a:ext cx="4288692" cy="49281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464"/>
            <a:ext cx="9144002" cy="411003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4094" y="3083859"/>
            <a:ext cx="8116740" cy="1403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spc="300" dirty="0">
                <a:solidFill>
                  <a:schemeClr val="bg1"/>
                </a:solidFill>
                <a:latin typeface="Trebuchet MS"/>
                <a:cs typeface="Trebuchet MS"/>
              </a:rPr>
              <a:t>Философское учение о морали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359703" y="931626"/>
            <a:ext cx="4687154" cy="869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681198"/>
            <a:ext cx="2958913" cy="540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9308" y="4722650"/>
            <a:ext cx="4708770" cy="489233"/>
          </a:xfrm>
          <a:prstGeom prst="rect">
            <a:avLst/>
          </a:prstGeom>
          <a:solidFill>
            <a:srgbClr val="008F3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29715" y="4747948"/>
            <a:ext cx="4313515" cy="415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700" i="1" dirty="0">
                <a:solidFill>
                  <a:schemeClr val="bg1"/>
                </a:solidFill>
                <a:latin typeface="Trebuchet MS"/>
                <a:cs typeface="Trebuchet MS"/>
              </a:rPr>
              <a:t>Философия</a:t>
            </a:r>
            <a:endParaRPr lang="en-US" sz="17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10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7757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9389404-99A0-4DAF-83B9-2D65F5B70068}"/>
              </a:ext>
            </a:extLst>
          </p:cNvPr>
          <p:cNvSpPr/>
          <p:nvPr/>
        </p:nvSpPr>
        <p:spPr>
          <a:xfrm>
            <a:off x="294197" y="302150"/>
            <a:ext cx="8666923" cy="444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Аристотель является основателем учения о «золотой середине». 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Добродетель — это умение и желание находить середину между двумя крайностями: недостатком (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endeia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) какого-то качества и его избытком (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hyperbole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Умеренность. Ничего слишком.</a:t>
            </a:r>
          </a:p>
        </p:txBody>
      </p:sp>
    </p:spTree>
    <p:extLst>
      <p:ext uri="{BB962C8B-B14F-4D97-AF65-F5344CB8AC3E}">
        <p14:creationId xmlns:p14="http://schemas.microsoft.com/office/powerpoint/2010/main" val="53165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11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282" y="197224"/>
            <a:ext cx="2247154" cy="410111"/>
          </a:xfrm>
          <a:prstGeom prst="rect">
            <a:avLst/>
          </a:prstGeom>
        </p:spPr>
      </p:pic>
      <p:pic>
        <p:nvPicPr>
          <p:cNvPr id="2050" name="Picture 2" descr="https://stihi.ru/pics/2021/04/19/4303.jpg">
            <a:extLst>
              <a:ext uri="{FF2B5EF4-FFF2-40B4-BE49-F238E27FC236}">
                <a16:creationId xmlns:a16="http://schemas.microsoft.com/office/drawing/2014/main" id="{AFED356D-B396-4AF9-96B2-E2DA1D0EA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4" y="105075"/>
            <a:ext cx="892287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20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12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1A705C-6467-4673-9D7C-8BD69382379D}"/>
              </a:ext>
            </a:extLst>
          </p:cNvPr>
          <p:cNvSpPr/>
          <p:nvPr/>
        </p:nvSpPr>
        <p:spPr>
          <a:xfrm>
            <a:off x="556590" y="1391478"/>
            <a:ext cx="8356822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По Аристотелю, </a:t>
            </a:r>
            <a:r>
              <a:rPr lang="ru-RU" sz="2400" b="1" dirty="0"/>
              <a:t>добродетельные привычки </a:t>
            </a:r>
            <a:r>
              <a:rPr lang="ru-RU" sz="2400" dirty="0"/>
              <a:t>одного человека соотнесены с удобными формами общественной жизни.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Аристотель напрямую связывал добродетель со счастьем, Добродетели это и путь к счастью, но и часть самого счастья. </a:t>
            </a:r>
          </a:p>
        </p:txBody>
      </p:sp>
    </p:spTree>
    <p:extLst>
      <p:ext uri="{BB962C8B-B14F-4D97-AF65-F5344CB8AC3E}">
        <p14:creationId xmlns:p14="http://schemas.microsoft.com/office/powerpoint/2010/main" val="213143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13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pic>
        <p:nvPicPr>
          <p:cNvPr id="4098" name="Picture 2" descr="https://upload.wikimedia.org/wikipedia/commons/thumb/9/96/Bloch-SermonOnTheMount.jpg/800px-Bloch-SermonOnTheMount.jpg">
            <a:extLst>
              <a:ext uri="{FF2B5EF4-FFF2-40B4-BE49-F238E27FC236}">
                <a16:creationId xmlns:a16="http://schemas.microsoft.com/office/drawing/2014/main" id="{5E4BE06C-EB97-417D-B52C-64BE7259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" y="159026"/>
            <a:ext cx="45815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2C6E56-FE38-4906-92CF-A807C4D77D03}"/>
              </a:ext>
            </a:extLst>
          </p:cNvPr>
          <p:cNvSpPr/>
          <p:nvPr/>
        </p:nvSpPr>
        <p:spPr>
          <a:xfrm>
            <a:off x="4665196" y="986701"/>
            <a:ext cx="43356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Религиозным вариантом этики добродетелей является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христианская этика милосердия и любви.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Ее источником является нагорная проповедь </a:t>
            </a:r>
            <a:r>
              <a:rPr lang="ru-RU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Иисуса Христа. </a:t>
            </a:r>
            <a:endParaRPr lang="ru-RU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7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14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54" y="10905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FCC3EE3-9368-4C3E-B9CC-9BFED2F1C211}"/>
              </a:ext>
            </a:extLst>
          </p:cNvPr>
          <p:cNvSpPr/>
          <p:nvPr/>
        </p:nvSpPr>
        <p:spPr>
          <a:xfrm>
            <a:off x="500933" y="1033670"/>
            <a:ext cx="8643068" cy="3101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Бог Христа – это любящий Отец. Бога делает Богом именно 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любовь, милосердие.</a:t>
            </a:r>
          </a:p>
          <a:p>
            <a:pPr algn="ctr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«Итак, будьте милосердны, как и Отец ваш милосерд»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(Лк.,6:36)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«Возлюби ближнего своего, как самого себя» </a:t>
            </a:r>
          </a:p>
          <a:p>
            <a:pPr algn="ctr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(Мф.22,39).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15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54" y="109051"/>
            <a:ext cx="2411146" cy="440040"/>
          </a:xfrm>
          <a:prstGeom prst="rect">
            <a:avLst/>
          </a:prstGeom>
        </p:spPr>
      </p:pic>
      <p:pic>
        <p:nvPicPr>
          <p:cNvPr id="2050" name="Picture 2" descr="Caravaggio - Sette opere di Misericordia.jpg">
            <a:extLst>
              <a:ext uri="{FF2B5EF4-FFF2-40B4-BE49-F238E27FC236}">
                <a16:creationId xmlns:a16="http://schemas.microsoft.com/office/drawing/2014/main" id="{D6CDB5D5-D048-47A0-9EFD-C45C17D7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924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8246B79-5C25-4B3E-ABCA-2343A544E3A9}"/>
              </a:ext>
            </a:extLst>
          </p:cNvPr>
          <p:cNvSpPr/>
          <p:nvPr/>
        </p:nvSpPr>
        <p:spPr>
          <a:xfrm>
            <a:off x="3578086" y="818985"/>
            <a:ext cx="5406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333333"/>
                </a:solidFill>
                <a:latin typeface="YS Text"/>
              </a:rPr>
              <a:t>Семь добродетелей</a:t>
            </a:r>
          </a:p>
          <a:p>
            <a:r>
              <a:rPr lang="ru-RU" sz="3200" dirty="0">
                <a:solidFill>
                  <a:srgbClr val="333333"/>
                </a:solidFill>
                <a:latin typeface="YS Text"/>
              </a:rPr>
              <a:t>Христианские добродетели</a:t>
            </a:r>
            <a:endParaRPr lang="ru-RU" sz="3200" b="0" i="0" dirty="0">
              <a:solidFill>
                <a:srgbClr val="333333"/>
              </a:solidFill>
              <a:effectLst/>
              <a:latin typeface="YS Tex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02C921-9FDB-4DF8-9B00-5C692048D83E}"/>
              </a:ext>
            </a:extLst>
          </p:cNvPr>
          <p:cNvSpPr/>
          <p:nvPr/>
        </p:nvSpPr>
        <p:spPr>
          <a:xfrm>
            <a:off x="3657599" y="2099144"/>
            <a:ext cx="52637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Благоразумие (лат. </a:t>
            </a:r>
            <a:r>
              <a:rPr lang="ru-RU" dirty="0" err="1"/>
              <a:t>Prudentia</a:t>
            </a:r>
            <a:r>
              <a:rPr lang="ru-RU" dirty="0"/>
              <a:t>)</a:t>
            </a:r>
          </a:p>
          <a:p>
            <a:r>
              <a:rPr lang="ru-RU" dirty="0"/>
              <a:t>Мужество (лат. </a:t>
            </a:r>
            <a:r>
              <a:rPr lang="ru-RU" dirty="0" err="1"/>
              <a:t>Fortitudo</a:t>
            </a:r>
            <a:r>
              <a:rPr lang="ru-RU" dirty="0"/>
              <a:t>)</a:t>
            </a:r>
          </a:p>
          <a:p>
            <a:r>
              <a:rPr lang="ru-RU" dirty="0"/>
              <a:t>Справедливость (лат. </a:t>
            </a:r>
            <a:r>
              <a:rPr lang="ru-RU" dirty="0" err="1"/>
              <a:t>Justitia</a:t>
            </a:r>
            <a:r>
              <a:rPr lang="ru-RU" dirty="0"/>
              <a:t>)</a:t>
            </a:r>
          </a:p>
          <a:p>
            <a:r>
              <a:rPr lang="ru-RU" dirty="0"/>
              <a:t>Умеренность (лат. </a:t>
            </a:r>
            <a:r>
              <a:rPr lang="ru-RU" dirty="0" err="1"/>
              <a:t>Temperantia</a:t>
            </a:r>
            <a:r>
              <a:rPr lang="ru-RU" dirty="0"/>
              <a:t>)</a:t>
            </a:r>
          </a:p>
          <a:p>
            <a:r>
              <a:rPr lang="ru-RU" dirty="0"/>
              <a:t>Вера (лат. </a:t>
            </a:r>
            <a:r>
              <a:rPr lang="ru-RU" dirty="0" err="1"/>
              <a:t>Fides</a:t>
            </a:r>
            <a:r>
              <a:rPr lang="ru-RU" dirty="0"/>
              <a:t>)</a:t>
            </a:r>
          </a:p>
          <a:p>
            <a:r>
              <a:rPr lang="ru-RU" dirty="0"/>
              <a:t>Надежда (лат. </a:t>
            </a:r>
            <a:r>
              <a:rPr lang="ru-RU" dirty="0" err="1"/>
              <a:t>Spes</a:t>
            </a:r>
            <a:r>
              <a:rPr lang="ru-RU" dirty="0"/>
              <a:t>)</a:t>
            </a:r>
          </a:p>
          <a:p>
            <a:r>
              <a:rPr lang="ru-RU" dirty="0"/>
              <a:t>Любовь (лат. </a:t>
            </a:r>
            <a:r>
              <a:rPr lang="ru-RU" dirty="0" err="1"/>
              <a:t>Caritas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138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16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856CA80-B174-4836-BB78-A1A38227FA84}"/>
              </a:ext>
            </a:extLst>
          </p:cNvPr>
          <p:cNvSpPr/>
          <p:nvPr/>
        </p:nvSpPr>
        <p:spPr>
          <a:xfrm>
            <a:off x="143123" y="517611"/>
            <a:ext cx="571698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Четыре кардинальные добродетели (мужество, умеренность, справедливость, благоразумие) представляют собой, собственно, кардинальные добродетели античной этики, впервые выделенные Эсхилом (VI—V века до н. э.) и затем вошедшие в позднеантичную традицию через Платона (V—IV вв. до н. э.) , Аристотеля (IV в. до н. э.) и стоиков.</a:t>
            </a:r>
          </a:p>
        </p:txBody>
      </p:sp>
      <p:pic>
        <p:nvPicPr>
          <p:cNvPr id="3074" name="Picture 2" descr="http://shoyher.narod.ru/Portret/eshil.jpg">
            <a:extLst>
              <a:ext uri="{FF2B5EF4-FFF2-40B4-BE49-F238E27FC236}">
                <a16:creationId xmlns:a16="http://schemas.microsoft.com/office/drawing/2014/main" id="{C45C6E96-3FD3-4FBA-A098-34602DD84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656" y="1041621"/>
            <a:ext cx="2709491" cy="330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597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17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pic>
        <p:nvPicPr>
          <p:cNvPr id="5122" name="Picture 2" descr="Св. Августин. Фреска капеллы Санкта-Санкторум в Латерано. VI в.">
            <a:extLst>
              <a:ext uri="{FF2B5EF4-FFF2-40B4-BE49-F238E27FC236}">
                <a16:creationId xmlns:a16="http://schemas.microsoft.com/office/drawing/2014/main" id="{02D53D28-5E28-4D5D-9FE3-0070D89F7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5" y="313381"/>
            <a:ext cx="2854518" cy="437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12B159-6646-4777-B43E-8436E1C73CEA}"/>
              </a:ext>
            </a:extLst>
          </p:cNvPr>
          <p:cNvSpPr/>
          <p:nvPr/>
        </p:nvSpPr>
        <p:spPr>
          <a:xfrm>
            <a:off x="3228230" y="111318"/>
            <a:ext cx="5832099" cy="4082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Блаженный Августин (IV—V в.), </a:t>
            </a:r>
          </a:p>
          <a:p>
            <a:pPr>
              <a:lnSpc>
                <a:spcPct val="150000"/>
              </a:lnSpc>
            </a:pPr>
            <a:r>
              <a:rPr lang="ru-RU" dirty="0"/>
              <a:t>воспроизведя эту схему, добавил к ней три </a:t>
            </a:r>
            <a:r>
              <a:rPr lang="ru-RU" b="1" dirty="0"/>
              <a:t>«теологические» добродетели</a:t>
            </a:r>
            <a:r>
              <a:rPr lang="ru-RU" dirty="0"/>
              <a:t>, учение о которых развивали </a:t>
            </a:r>
            <a:r>
              <a:rPr lang="ru-RU" dirty="0" err="1"/>
              <a:t>восточнохристианские</a:t>
            </a:r>
            <a:r>
              <a:rPr lang="ru-RU" dirty="0"/>
              <a:t> авторы: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>
              <a:lnSpc>
                <a:spcPct val="150000"/>
              </a:lnSpc>
            </a:pPr>
            <a:r>
              <a:rPr lang="ru-RU" sz="2400" i="1" dirty="0"/>
              <a:t>вера, </a:t>
            </a:r>
          </a:p>
          <a:p>
            <a:pPr>
              <a:lnSpc>
                <a:spcPct val="150000"/>
              </a:lnSpc>
            </a:pPr>
            <a:r>
              <a:rPr lang="ru-RU" sz="2400" i="1" dirty="0"/>
              <a:t>надежда, </a:t>
            </a:r>
          </a:p>
          <a:p>
            <a:pPr>
              <a:lnSpc>
                <a:spcPct val="150000"/>
              </a:lnSpc>
            </a:pPr>
            <a:r>
              <a:rPr lang="ru-RU" sz="2400" i="1" dirty="0"/>
              <a:t>любовь.</a:t>
            </a:r>
          </a:p>
        </p:txBody>
      </p:sp>
      <p:pic>
        <p:nvPicPr>
          <p:cNvPr id="5124" name="Picture 4" descr="https://upload.wikimedia.org/wikipedia/commons/thumb/9/9e/Karp_Zolotaryov_Sophia_Faith_Hope_Charity_1685.jpg/220px-Karp_Zolotaryov_Sophia_Faith_Hope_Charity_1685.jpg">
            <a:extLst>
              <a:ext uri="{FF2B5EF4-FFF2-40B4-BE49-F238E27FC236}">
                <a16:creationId xmlns:a16="http://schemas.microsoft.com/office/drawing/2014/main" id="{51C4E963-C91B-4557-962E-CB9D0BE4B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343" y="1727007"/>
            <a:ext cx="20955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6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18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62F114-29CD-4209-9436-8AB62072ADA0}"/>
              </a:ext>
            </a:extLst>
          </p:cNvPr>
          <p:cNvSpPr/>
          <p:nvPr/>
        </p:nvSpPr>
        <p:spPr>
          <a:xfrm>
            <a:off x="357809" y="739472"/>
            <a:ext cx="7585544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Позднее появился другой список добродетелей, составленный из противоположностей семи главных грехов:</a:t>
            </a:r>
          </a:p>
          <a:p>
            <a:endParaRPr lang="ru-RU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Целомудрие (лат. </a:t>
            </a:r>
            <a:r>
              <a:rPr lang="ru-RU" dirty="0" err="1"/>
              <a:t>Castitas</a:t>
            </a:r>
            <a:r>
              <a:rPr lang="ru-RU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Умеренность (лат. </a:t>
            </a:r>
            <a:r>
              <a:rPr lang="ru-RU" dirty="0" err="1"/>
              <a:t>Temperantia</a:t>
            </a:r>
            <a:r>
              <a:rPr lang="ru-RU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Любовь (лат. </a:t>
            </a:r>
            <a:r>
              <a:rPr lang="ru-RU" dirty="0" err="1"/>
              <a:t>Caritas</a:t>
            </a:r>
            <a:r>
              <a:rPr lang="ru-RU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Усердие (лат. </a:t>
            </a:r>
            <a:r>
              <a:rPr lang="ru-RU" dirty="0" err="1"/>
              <a:t>Industria</a:t>
            </a:r>
            <a:r>
              <a:rPr lang="ru-RU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Терпение (лат. </a:t>
            </a:r>
            <a:r>
              <a:rPr lang="ru-RU" dirty="0" err="1"/>
              <a:t>Patientia</a:t>
            </a:r>
            <a:r>
              <a:rPr lang="ru-RU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Доброта (лат. </a:t>
            </a:r>
            <a:r>
              <a:rPr lang="ru-RU" dirty="0" err="1"/>
              <a:t>Humanitas</a:t>
            </a:r>
            <a:r>
              <a:rPr lang="ru-RU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Смирение (лат. </a:t>
            </a:r>
            <a:r>
              <a:rPr lang="ru-RU" dirty="0" err="1"/>
              <a:t>Humilitas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033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19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54" y="109051"/>
            <a:ext cx="2411146" cy="44004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DC3B75-64D8-42BB-8CC7-F7103654E935}"/>
              </a:ext>
            </a:extLst>
          </p:cNvPr>
          <p:cNvSpPr/>
          <p:nvPr/>
        </p:nvSpPr>
        <p:spPr>
          <a:xfrm>
            <a:off x="524785" y="659958"/>
            <a:ext cx="7847937" cy="184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Справедливость предполагает оценку человека по поступкам, то в милосердии и любви отношение к человеку обнаруживаются независимо от его поступков.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35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77905" y="1425388"/>
            <a:ext cx="8722971" cy="3392538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ru-RU" sz="1800" i="1" dirty="0"/>
              <a:t>			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8CD632-CDF3-4294-B5D3-CE07946E8D04}"/>
              </a:ext>
            </a:extLst>
          </p:cNvPr>
          <p:cNvSpPr/>
          <p:nvPr/>
        </p:nvSpPr>
        <p:spPr>
          <a:xfrm>
            <a:off x="277905" y="325575"/>
            <a:ext cx="8404919" cy="215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Этика 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раздел философского знания, в котором рассматриваются межличностные отношения в модусе долженствования, то есть с позиции того, какими они должны быть. Для этого необходимо знать то, какими они, возможно, могут стать. Этика дает возможность выбора желаемого сценария развития отношений.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26F4F19-8165-4D01-B8B1-8AC01DB79F03}"/>
              </a:ext>
            </a:extLst>
          </p:cNvPr>
          <p:cNvSpPr/>
          <p:nvPr/>
        </p:nvSpPr>
        <p:spPr>
          <a:xfrm>
            <a:off x="365761" y="2944157"/>
            <a:ext cx="8579456" cy="950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Философская рефлексия над основаниями морали формирует</a:t>
            </a: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философскую дисциплину – этику</a:t>
            </a:r>
          </a:p>
        </p:txBody>
      </p:sp>
    </p:spTree>
    <p:extLst>
      <p:ext uri="{BB962C8B-B14F-4D97-AF65-F5344CB8AC3E}">
        <p14:creationId xmlns:p14="http://schemas.microsoft.com/office/powerpoint/2010/main" val="1805559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20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64923B-5584-430D-AB4E-9628114A8967}"/>
              </a:ext>
            </a:extLst>
          </p:cNvPr>
          <p:cNvSpPr/>
          <p:nvPr/>
        </p:nvSpPr>
        <p:spPr>
          <a:xfrm>
            <a:off x="83671" y="286247"/>
            <a:ext cx="8901303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Этика долга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представлена двумя вариантами: теологическим и кантианским. Теологический вариант предписывает в качестве долга следование заповедям Бога.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E7D41A2-72BA-40B3-87CE-76B5C773FCB0}"/>
              </a:ext>
            </a:extLst>
          </p:cNvPr>
          <p:cNvSpPr/>
          <p:nvPr/>
        </p:nvSpPr>
        <p:spPr>
          <a:xfrm>
            <a:off x="524786" y="1486894"/>
            <a:ext cx="81898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Десять заповедей Моисея: Первые три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заповеди предписывают почитать одного лишь Бога, запрещают создавать других богов.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Четвертая заповедь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«Помни день отдохновения» Суббота – день, который отдается Богу. В этот день все уравниваются перед лицом Бога, независимо от социального статуса.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Пятая заповедь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предписывает почитание отца и матери.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Заповеди с шестой по десятую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нормы отношения человека с ближним. Не убивай, не прелюбодействуй, не кради, не лжесвидетельствуй, не пожелай ничего, что принадлежит твоему ближнему. Справедливость, задаваемая принципами заповедей, является равным возмездием.</a:t>
            </a:r>
          </a:p>
        </p:txBody>
      </p:sp>
    </p:spTree>
    <p:extLst>
      <p:ext uri="{BB962C8B-B14F-4D97-AF65-F5344CB8AC3E}">
        <p14:creationId xmlns:p14="http://schemas.microsoft.com/office/powerpoint/2010/main" val="3067915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21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E7D41A2-72BA-40B3-87CE-76B5C773FCB0}"/>
              </a:ext>
            </a:extLst>
          </p:cNvPr>
          <p:cNvSpPr/>
          <p:nvPr/>
        </p:nvSpPr>
        <p:spPr>
          <a:xfrm>
            <a:off x="83671" y="238539"/>
            <a:ext cx="8436667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Десять заповедей Моисея: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Первые три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заповеди предписывают почитать одного лишь Бога, запрещают создавать других богов.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Четвертая заповедь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«Помни день отдохновения» Суббота – день, который отдается Богу. В этот день все уравниваются перед лицом Бога, независимо от социального статуса.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Пятая заповедь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предписывает почитание отца и матери.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Заповеди с шестой по десятую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нормы отношения человека с ближним.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убивай, не прелюбодействуй, не кради, не лжесвидетельствуй, не пожелай ничего, что принадлежит твоему ближнему.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Справедливость, задаваемая принципами заповедей, является равным возмездием.</a:t>
            </a:r>
          </a:p>
        </p:txBody>
      </p:sp>
    </p:spTree>
    <p:extLst>
      <p:ext uri="{BB962C8B-B14F-4D97-AF65-F5344CB8AC3E}">
        <p14:creationId xmlns:p14="http://schemas.microsoft.com/office/powerpoint/2010/main" val="2314721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22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pic>
        <p:nvPicPr>
          <p:cNvPr id="1026" name="Picture 2" descr="https://mosmonitor.ru/media/mt/2018_11/29111.jpg">
            <a:extLst>
              <a:ext uri="{FF2B5EF4-FFF2-40B4-BE49-F238E27FC236}">
                <a16:creationId xmlns:a16="http://schemas.microsoft.com/office/drawing/2014/main" id="{B0EC9ED4-E29D-4F67-A24B-E7CBF754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3" y="614225"/>
            <a:ext cx="4905092" cy="272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D510AC-C73C-4379-BA12-89CCFE9D407E}"/>
              </a:ext>
            </a:extLst>
          </p:cNvPr>
          <p:cNvSpPr/>
          <p:nvPr/>
        </p:nvSpPr>
        <p:spPr>
          <a:xfrm>
            <a:off x="262393" y="135173"/>
            <a:ext cx="5761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Arial Black" panose="020B0A04020102020204" pitchFamily="34" charset="0"/>
              </a:rPr>
              <a:t>Иммануил Кант (1724-1804)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546EE7-E35B-4D73-BD87-382A45673C07}"/>
              </a:ext>
            </a:extLst>
          </p:cNvPr>
          <p:cNvSpPr/>
          <p:nvPr/>
        </p:nvSpPr>
        <p:spPr>
          <a:xfrm>
            <a:off x="5414838" y="246490"/>
            <a:ext cx="3645492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Этика долга </a:t>
            </a:r>
            <a:r>
              <a:rPr lang="x-none" sz="1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предлагает выполнять </a:t>
            </a:r>
            <a:r>
              <a:rPr lang="x-none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предписание категорического императива </a:t>
            </a: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Императив это формула объективного нравственного закона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обращенного </a:t>
            </a: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 несовершенной воли человека.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12B628-108E-4223-A0BF-E0194F0560F9}"/>
              </a:ext>
            </a:extLst>
          </p:cNvPr>
          <p:cNvSpPr/>
          <p:nvPr/>
        </p:nvSpPr>
        <p:spPr>
          <a:xfrm>
            <a:off x="206733" y="3609892"/>
            <a:ext cx="8853595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x-non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Категорический императив </a:t>
            </a: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предписывает поступки, которые хороши сами по себе, объективно, без учета последствий, безотносительно к какой либо цели (голос совести).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52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23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EADD6AF-C85F-4838-AE69-32675B284440}"/>
              </a:ext>
            </a:extLst>
          </p:cNvPr>
          <p:cNvSpPr/>
          <p:nvPr/>
        </p:nvSpPr>
        <p:spPr>
          <a:xfrm>
            <a:off x="548641" y="667910"/>
            <a:ext cx="7808180" cy="4202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долг – это объективное начало, оно предписывается человечеству как таковому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Человек – это прежде всего моральное существо.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Исходя из требования долга, человек реализуется именно как человек, как моральное существо.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Знание о долге И. Кант представил в виде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категорического императива – формулы морального закона.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Категорический императив предписывает поступки, которые хороши сами по себе, объективно без учета последствий, безотносительно к какой-либо цели.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80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24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D768E8-A77E-4F62-BE64-6FB386DE91A9}"/>
              </a:ext>
            </a:extLst>
          </p:cNvPr>
          <p:cNvSpPr/>
          <p:nvPr/>
        </p:nvSpPr>
        <p:spPr>
          <a:xfrm>
            <a:off x="214685" y="517611"/>
            <a:ext cx="88297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2000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Поступай только такой максиме, руководствуясь которой ты в тоже время можешь пожелать, чтобы она стала всеобщим законом»;</a:t>
            </a:r>
          </a:p>
          <a:p>
            <a:pPr algn="ctr">
              <a:lnSpc>
                <a:spcPct val="150000"/>
              </a:lnSpc>
            </a:pPr>
            <a:r>
              <a:rPr lang="ru-RU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или </a:t>
            </a:r>
          </a:p>
          <a:p>
            <a:pPr algn="ctr">
              <a:lnSpc>
                <a:spcPct val="150000"/>
              </a:lnSpc>
            </a:pPr>
            <a:r>
              <a:rPr lang="ru-RU" sz="2000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«Поступай так, чтобы ты всегда относился к человечеству и в своем лице, и в лице всякого другого так же как цели и никогда не относился бы к нему только как к средству»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(И. Кант). </a:t>
            </a:r>
          </a:p>
          <a:p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Представление о долге оформляются и как знания, и как специфическое переживание. И. Кант называет его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уважением.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96683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25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pic>
        <p:nvPicPr>
          <p:cNvPr id="1026" name="Picture 2" descr="https://mosmonitor.ru/media/mt/2018_11/29111.jpg">
            <a:extLst>
              <a:ext uri="{FF2B5EF4-FFF2-40B4-BE49-F238E27FC236}">
                <a16:creationId xmlns:a16="http://schemas.microsoft.com/office/drawing/2014/main" id="{B0EC9ED4-E29D-4F67-A24B-E7CBF754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52" y="179347"/>
            <a:ext cx="3255877" cy="180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393CA76-7CAF-4262-BAF4-E33A05D490D3}"/>
              </a:ext>
            </a:extLst>
          </p:cNvPr>
          <p:cNvSpPr/>
          <p:nvPr/>
        </p:nvSpPr>
        <p:spPr>
          <a:xfrm>
            <a:off x="238538" y="254443"/>
            <a:ext cx="5565914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Согласно Канту, разумность воли есть способность действовать согласно представлению о законе. Представление о законе есть и знание и особого рода чувство, связывающее человека с законом. Его Кант называет уважением. </a:t>
            </a:r>
            <a:r>
              <a:rPr lang="x-non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Уважение – это чувство генетически связанное с разумом. </a:t>
            </a: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058ABD7-1358-4A65-B767-931C8C7DC7A7}"/>
              </a:ext>
            </a:extLst>
          </p:cNvPr>
          <p:cNvSpPr/>
          <p:nvPr/>
        </p:nvSpPr>
        <p:spPr>
          <a:xfrm>
            <a:off x="159026" y="2918129"/>
            <a:ext cx="8984974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Через это чувство человек утверждает достоинство и свое и того человека, уважение к которому он выказывает. Необходимость действия из уважения к нравственному закону Кант называет долгом. Долг – это субъективный принцип нравственности. Он означает, что нравственный закон сам по себе становится мотивом человеческого поведения.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44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26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C2BBC45-660E-45ED-B566-2CF5B181A221}"/>
              </a:ext>
            </a:extLst>
          </p:cNvPr>
          <p:cNvSpPr/>
          <p:nvPr/>
        </p:nvSpPr>
        <p:spPr>
          <a:xfrm>
            <a:off x="755374" y="1669774"/>
            <a:ext cx="7521934" cy="16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Этика долга носит декларативный характер и воспринимается как внешнее по отношению к личности предписание.</a:t>
            </a:r>
            <a:endParaRPr lang="ru-RU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21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27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6482E6-CE18-4142-B21D-9C7D38C7ABC2}"/>
              </a:ext>
            </a:extLst>
          </p:cNvPr>
          <p:cNvSpPr/>
          <p:nvPr/>
        </p:nvSpPr>
        <p:spPr>
          <a:xfrm>
            <a:off x="349857" y="612250"/>
            <a:ext cx="8491993" cy="2981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sz="28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Этика ценностей</a:t>
            </a:r>
            <a:r>
              <a:rPr lang="ru-RU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была разработана в начале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XX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века. 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Ценность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это свойство предметов или явлений удовлетворять потребности, желания, интересы. Ценности формируются человеком в результате осмысления и переживания своего места среди других людей, своего значения для жизни других людей, общества. В систему ценностей человека как социального субъекта  входят различные ценности:</a:t>
            </a:r>
          </a:p>
        </p:txBody>
      </p:sp>
    </p:spTree>
    <p:extLst>
      <p:ext uri="{BB962C8B-B14F-4D97-AF65-F5344CB8AC3E}">
        <p14:creationId xmlns:p14="http://schemas.microsoft.com/office/powerpoint/2010/main" val="3159364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28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B892766-2011-4400-96F9-66E3FEC08ADA}"/>
              </a:ext>
            </a:extLst>
          </p:cNvPr>
          <p:cNvSpPr/>
          <p:nvPr/>
        </p:nvSpPr>
        <p:spPr>
          <a:xfrm>
            <a:off x="182880" y="254442"/>
            <a:ext cx="8337458" cy="4582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Универсальные ценности: жизнь, любовь,  здоровье, безопасность, семья, благополучие, образование, правопорядок;</a:t>
            </a: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Экзистенциальные ценности: доверие/недоверие миру, представления о добре и зле, счастье, смысл существования;</a:t>
            </a: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Нравственные ценности: бескорыстие, доброжелательность, честность;</a:t>
            </a: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Эстетические ценности: прекрасное, возвышенное, гармония;</a:t>
            </a: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Социальные ценности: общественного признания, социальный статус, социальные нормы;</a:t>
            </a: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Политические ценности: свобода слова и совести, национальный суверенитет, избирательное право;</a:t>
            </a:r>
          </a:p>
        </p:txBody>
      </p:sp>
    </p:spTree>
    <p:extLst>
      <p:ext uri="{BB962C8B-B14F-4D97-AF65-F5344CB8AC3E}">
        <p14:creationId xmlns:p14="http://schemas.microsoft.com/office/powerpoint/2010/main" val="1754408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29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E27FEB-EBC9-45E8-BE92-AFDE034B321F}"/>
              </a:ext>
            </a:extLst>
          </p:cNvPr>
          <p:cNvSpPr/>
          <p:nvPr/>
        </p:nvSpPr>
        <p:spPr>
          <a:xfrm>
            <a:off x="302149" y="445273"/>
            <a:ext cx="8030817" cy="3028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Аксиология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как философская система знаний о ценностях включает также такие компоненты как: ценностная установка, мотив, цель, идеал.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Философские концепции ценностей, так или иначе, затрагивают феномен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веры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который рассматривается вне религиозного содержания. У человека, как у осознающего свои пределы, так и не у сознающего есть нравственно-психологическая потребность в вере. Без веры невозможно жить и практически и духовно.</a:t>
            </a:r>
          </a:p>
        </p:txBody>
      </p:sp>
    </p:spTree>
    <p:extLst>
      <p:ext uri="{BB962C8B-B14F-4D97-AF65-F5344CB8AC3E}">
        <p14:creationId xmlns:p14="http://schemas.microsoft.com/office/powerpoint/2010/main" val="308971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3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77906" y="1425388"/>
            <a:ext cx="8001150" cy="3392538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ru-RU" sz="1800" i="1" dirty="0"/>
              <a:t>			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DF0695D-3D79-4290-9C46-F1D83BD21E75}"/>
              </a:ext>
            </a:extLst>
          </p:cNvPr>
          <p:cNvSpPr/>
          <p:nvPr/>
        </p:nvSpPr>
        <p:spPr>
          <a:xfrm>
            <a:off x="1" y="517611"/>
            <a:ext cx="9144000" cy="331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6695">
              <a:spcAft>
                <a:spcPts val="0"/>
              </a:spcAft>
            </a:pPr>
            <a:r>
              <a:rPr lang="ru-RU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Мораль </a:t>
            </a:r>
            <a:r>
              <a:rPr lang="ru-RU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(или нравственность) </a:t>
            </a:r>
          </a:p>
          <a:p>
            <a:pPr indent="226695" algn="ctr">
              <a:lnSpc>
                <a:spcPct val="20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это,  «духовно-практический способ освоения действительности, связанный с использованием идеальных образцов (норм) для общих оценок поведения на основе исторически канонизированного представления о различии добра и зла».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56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30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C7E67A-FF72-400E-A51D-70B30688296B}"/>
              </a:ext>
            </a:extLst>
          </p:cNvPr>
          <p:cNvSpPr/>
          <p:nvPr/>
        </p:nvSpPr>
        <p:spPr>
          <a:xfrm>
            <a:off x="83671" y="389614"/>
            <a:ext cx="5879807" cy="4613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условиях культуры, которая формируется под влиянием общества потребления, наиболее продуктивной, как нам представляется, является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этика ценностей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основания которой были заложены 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Максом Шелером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(1874–1928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Ценность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это интерпретационный конструкт, с позиции которого оцениваются поступки людей. Этика ценностей ориентирует на ответственный подход к формированию и выбору ценностей, потому что они предопределяют поступки людей и сценарий предполагаемого будущего. И в этом заключается огромный потенциал этики ценностей.</a:t>
            </a:r>
          </a:p>
        </p:txBody>
      </p:sp>
      <p:pic>
        <p:nvPicPr>
          <p:cNvPr id="6146" name="Picture 2" descr="Макс Шелер">
            <a:extLst>
              <a:ext uri="{FF2B5EF4-FFF2-40B4-BE49-F238E27FC236}">
                <a16:creationId xmlns:a16="http://schemas.microsoft.com/office/drawing/2014/main" id="{390587D6-B321-49EC-AF35-3DC15C920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611" y="179347"/>
            <a:ext cx="2882679" cy="393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196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31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68FF68-8553-4355-97E7-00DD65A867D4}"/>
              </a:ext>
            </a:extLst>
          </p:cNvPr>
          <p:cNvSpPr/>
          <p:nvPr/>
        </p:nvSpPr>
        <p:spPr>
          <a:xfrm>
            <a:off x="262393" y="715617"/>
            <a:ext cx="8643068" cy="4197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Общество потребления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предлагает известный набор ценностей: комфорт, здоровье, благополучие, удовольствие, польза и др. При этом понятийный ряд классических этических категорий наполняется смыслами очень далекими от традиционного понимания. Среди таких «смысловых перевертышей» оказалась этическая категория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«любовь».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поисках безусловных ценностей Макс Шелер обращается к изучению трудов отцов Церкви, а также положений критикующих христианские ценности. В своей работе «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Ресентимент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структуре морали» Макс Шелер приходит к выводу, что декларация любви к человеку скрывает за собой систему ценностей, основанную на </a:t>
            </a:r>
            <a:r>
              <a:rPr lang="ru-RU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ресентименте</a:t>
            </a:r>
            <a:r>
              <a:rPr lang="ru-RU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resentment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Это понятие отражает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смысл противоположный любви: мстительное переживание обиды, злоба, ненависть.</a:t>
            </a:r>
          </a:p>
        </p:txBody>
      </p:sp>
    </p:spTree>
    <p:extLst>
      <p:ext uri="{BB962C8B-B14F-4D97-AF65-F5344CB8AC3E}">
        <p14:creationId xmlns:p14="http://schemas.microsoft.com/office/powerpoint/2010/main" val="3674853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32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D6CC3DE-11F7-48FC-B155-BDF557935906}"/>
              </a:ext>
            </a:extLst>
          </p:cNvPr>
          <p:cNvSpPr/>
          <p:nvPr/>
        </p:nvSpPr>
        <p:spPr>
          <a:xfrm>
            <a:off x="234363" y="179347"/>
            <a:ext cx="8412480" cy="4643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Этика гедонизма. </a:t>
            </a:r>
            <a:endParaRPr lang="ru-RU" sz="2400" b="1" i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Удовольствие</a:t>
            </a:r>
            <a:r>
              <a:rPr lang="x-non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э</a:t>
            </a: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 чувство и переживание, сопровождающее удовлетворение потребности или интереса.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«Наслаждение составляет цель человеческой жизни, и добром является все, что доставляет наслаждение и ведет к нему»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«Поступай всегда так, чтобы ты по возможности мог непосредственно удовлетворять свои потребности и испытывать как можно большее наслаждение»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Новизна и необычность наслаждения – принципы гедонистического отношения к миру.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15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33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27ABCA-0ACB-4353-BAFA-996B4BBD2238}"/>
              </a:ext>
            </a:extLst>
          </p:cNvPr>
          <p:cNvSpPr/>
          <p:nvPr/>
        </p:nvSpPr>
        <p:spPr>
          <a:xfrm>
            <a:off x="238539" y="373711"/>
            <a:ext cx="8452237" cy="456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Этика прагматизма.</a:t>
            </a:r>
            <a:r>
              <a:rPr 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Польза.</a:t>
            </a:r>
            <a:r>
              <a:rPr lang="x-non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Представляет собой положительную ценность, в основе которой лежат интересы, то есть отношения человека к различным объектам, освоение которых позволяет ему сохранять повышать свой социальный, экономический, политический, профессиональный, культурный статус.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x-none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Исходя из своего интереса, извлекай из всего пользу»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Полезно то, что отвечает чьим то интересам; обеспечивает достижение поставленных целей; то что целесообразно и дает преимущество; позволяет достичь результатов, близких  поставленным целям; то что приводит к успеху; результаты с наименьшими затратами, эффективность.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01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34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48" y="218017"/>
            <a:ext cx="1879600" cy="3430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863" y="1071340"/>
            <a:ext cx="7454619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412" y="1694587"/>
            <a:ext cx="6454588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ru-RU" b="1" dirty="0">
                <a:solidFill>
                  <a:srgbClr val="0070C0"/>
                </a:solidFill>
              </a:rPr>
            </a:br>
            <a:endParaRPr lang="ru-RU" dirty="0"/>
          </a:p>
        </p:txBody>
      </p:sp>
      <p:pic>
        <p:nvPicPr>
          <p:cNvPr id="2050" name="Picture 2" descr="https://upload.wikimedia.org/wikipedia/commons/7/71/Mohandas_K._Gandhi%2C_portrait%2C_1946.jpg">
            <a:extLst>
              <a:ext uri="{FF2B5EF4-FFF2-40B4-BE49-F238E27FC236}">
                <a16:creationId xmlns:a16="http://schemas.microsoft.com/office/drawing/2014/main" id="{CD4CD992-8F63-4C1B-9F9A-698A5466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6" y="779717"/>
            <a:ext cx="2971374" cy="423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ersons-info.com/userfiles/image/persons/10000-20000/12000-13000/12803/TOLSTOI_Lev_Nikolaevich17.jpg">
            <a:extLst>
              <a:ext uri="{FF2B5EF4-FFF2-40B4-BE49-F238E27FC236}">
                <a16:creationId xmlns:a16="http://schemas.microsoft.com/office/drawing/2014/main" id="{32A860B2-5E6A-46EA-9628-A20BF8AF5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35" y="884560"/>
            <a:ext cx="3053146" cy="407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D824AB4-4ACC-48AB-BC04-42E3DE179C3E}"/>
              </a:ext>
            </a:extLst>
          </p:cNvPr>
          <p:cNvSpPr/>
          <p:nvPr/>
        </p:nvSpPr>
        <p:spPr>
          <a:xfrm>
            <a:off x="4055069" y="418214"/>
            <a:ext cx="3316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Л. Н. Толстой (1828–1910)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3DA1046-0D3D-444A-88CA-D73F187BC0D3}"/>
              </a:ext>
            </a:extLst>
          </p:cNvPr>
          <p:cNvSpPr/>
          <p:nvPr/>
        </p:nvSpPr>
        <p:spPr>
          <a:xfrm>
            <a:off x="492981" y="318052"/>
            <a:ext cx="5368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ЭТИКА НЕНАСИЛИЯ</a:t>
            </a:r>
            <a:r>
              <a:rPr lang="x-none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63107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35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863" y="1071340"/>
            <a:ext cx="7454619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413" y="1123567"/>
            <a:ext cx="4874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ru-RU" sz="2400" dirty="0"/>
            </a:br>
            <a:endParaRPr lang="ru-RU" sz="2400" dirty="0"/>
          </a:p>
        </p:txBody>
      </p:sp>
      <p:pic>
        <p:nvPicPr>
          <p:cNvPr id="3074" name="Picture 2" descr="https://i.ytimg.com/vi/h2lAUF1vAro/maxresdefault.jpg">
            <a:extLst>
              <a:ext uri="{FF2B5EF4-FFF2-40B4-BE49-F238E27FC236}">
                <a16:creationId xmlns:a16="http://schemas.microsoft.com/office/drawing/2014/main" id="{23E7B9C6-81D4-4C68-AF18-4F5BEA780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76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36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863" y="1071340"/>
            <a:ext cx="7454619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413" y="1123567"/>
            <a:ext cx="4874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ru-RU" sz="2400" dirty="0"/>
            </a:br>
            <a:endParaRPr lang="ru-RU" sz="2400" dirty="0"/>
          </a:p>
        </p:txBody>
      </p:sp>
      <p:pic>
        <p:nvPicPr>
          <p:cNvPr id="6146" name="Picture 2" descr="61853c44658ca54fafa9474b4d13c0a7-800x">
            <a:extLst>
              <a:ext uri="{FF2B5EF4-FFF2-40B4-BE49-F238E27FC236}">
                <a16:creationId xmlns:a16="http://schemas.microsoft.com/office/drawing/2014/main" id="{BC85D57D-B24D-4092-93F4-84A2C914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0"/>
            <a:ext cx="6624453" cy="497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517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37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863" y="1071340"/>
            <a:ext cx="7454619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413" y="1123567"/>
            <a:ext cx="4874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ru-RU" sz="2400" dirty="0"/>
            </a:br>
            <a:endParaRPr lang="ru-RU" sz="2400" dirty="0"/>
          </a:p>
        </p:txBody>
      </p:sp>
      <p:sp>
        <p:nvSpPr>
          <p:cNvPr id="2" name="AutoShape 2" descr="https://astrosolution.ru/wp-content/uploads/2020/08/znamenitosti-skorpiony-muzhchiny-Martin-Lyuter-King-min-scaled.jpg">
            <a:extLst>
              <a:ext uri="{FF2B5EF4-FFF2-40B4-BE49-F238E27FC236}">
                <a16:creationId xmlns:a16="http://schemas.microsoft.com/office/drawing/2014/main" id="{84ACDE03-BE46-49A1-92DE-26C30C7875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0" name="Picture 4" descr="https://rgnp.ru/wp-content/uploads/2/2/a/22a2e6217bb5174eb241b291d46038d1.jpeg">
            <a:extLst>
              <a:ext uri="{FF2B5EF4-FFF2-40B4-BE49-F238E27FC236}">
                <a16:creationId xmlns:a16="http://schemas.microsoft.com/office/drawing/2014/main" id="{CBDE0F32-1193-4221-8CE5-82621C48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" y="82662"/>
            <a:ext cx="3961029" cy="49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872457-A51A-4A9A-9801-700FA76E4686}"/>
              </a:ext>
            </a:extLst>
          </p:cNvPr>
          <p:cNvSpPr/>
          <p:nvPr/>
        </p:nvSpPr>
        <p:spPr>
          <a:xfrm>
            <a:off x="4130892" y="82663"/>
            <a:ext cx="492020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solidFill>
                  <a:srgbClr val="FF0000"/>
                </a:solidFill>
              </a:rPr>
              <a:t>Ма́ртин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ru-RU" sz="2800" b="1" dirty="0" err="1">
                <a:solidFill>
                  <a:srgbClr val="FF0000"/>
                </a:solidFill>
              </a:rPr>
              <a:t>Лю́тер</a:t>
            </a:r>
            <a:r>
              <a:rPr lang="ru-RU" sz="2800" b="1" dirty="0">
                <a:solidFill>
                  <a:srgbClr val="FF0000"/>
                </a:solidFill>
              </a:rPr>
              <a:t> Кинг</a:t>
            </a:r>
            <a:r>
              <a:rPr lang="ru-RU" dirty="0"/>
              <a:t>-младший </a:t>
            </a:r>
          </a:p>
          <a:p>
            <a:r>
              <a:rPr lang="ru-RU" dirty="0"/>
              <a:t>1929 — 1968</a:t>
            </a:r>
          </a:p>
          <a:p>
            <a:r>
              <a:rPr lang="ru-RU" dirty="0"/>
              <a:t> — американский баптистский проповедник, </a:t>
            </a:r>
          </a:p>
          <a:p>
            <a:r>
              <a:rPr lang="ru-RU" dirty="0"/>
              <a:t>общественный деятель и активист, </a:t>
            </a:r>
          </a:p>
          <a:p>
            <a:r>
              <a:rPr lang="ru-RU" dirty="0"/>
              <a:t>получивший известность как самый заметный представитель </a:t>
            </a:r>
          </a:p>
          <a:p>
            <a:r>
              <a:rPr lang="ru-RU" dirty="0"/>
              <a:t>и лидер движения за гражданские права чернокожих в США </a:t>
            </a:r>
          </a:p>
          <a:p>
            <a:r>
              <a:rPr lang="ru-RU" dirty="0"/>
              <a:t>с 1954 года до своей смерти в 1968 году. </a:t>
            </a:r>
          </a:p>
          <a:p>
            <a:r>
              <a:rPr lang="ru-RU" dirty="0"/>
              <a:t>Кинг выступал за защиту гражданских прав с помощью ненасилия и гражданского неповиновения, </a:t>
            </a:r>
          </a:p>
          <a:p>
            <a:r>
              <a:rPr lang="ru-RU" dirty="0"/>
              <a:t>тактик, вдохновлённых его христианскими убеждениями </a:t>
            </a:r>
          </a:p>
          <a:p>
            <a:r>
              <a:rPr lang="ru-RU" dirty="0"/>
              <a:t>и ненасильственным активизмом Махатмы Ганди.</a:t>
            </a:r>
          </a:p>
        </p:txBody>
      </p:sp>
    </p:spTree>
    <p:extLst>
      <p:ext uri="{BB962C8B-B14F-4D97-AF65-F5344CB8AC3E}">
        <p14:creationId xmlns:p14="http://schemas.microsoft.com/office/powerpoint/2010/main" val="1258198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38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863" y="1071340"/>
            <a:ext cx="7454619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413" y="1123567"/>
            <a:ext cx="4874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ru-RU" sz="2400" dirty="0"/>
            </a:br>
            <a:endParaRPr lang="ru-RU" sz="2400" dirty="0"/>
          </a:p>
        </p:txBody>
      </p:sp>
      <p:pic>
        <p:nvPicPr>
          <p:cNvPr id="5122" name="Picture 2" descr="https://interesnyefakty.org/wp-content/uploads/Nelson-Mandela.jpg">
            <a:extLst>
              <a:ext uri="{FF2B5EF4-FFF2-40B4-BE49-F238E27FC236}">
                <a16:creationId xmlns:a16="http://schemas.microsoft.com/office/drawing/2014/main" id="{62C5B591-67EE-4096-BB77-7B562CC5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606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579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39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1B6A674-0871-429C-A259-A4F79CAC5832}"/>
              </a:ext>
            </a:extLst>
          </p:cNvPr>
          <p:cNvSpPr/>
          <p:nvPr/>
        </p:nvSpPr>
        <p:spPr>
          <a:xfrm>
            <a:off x="294197" y="691763"/>
            <a:ext cx="7426519" cy="3522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Не́льсон</a:t>
            </a:r>
            <a:r>
              <a:rPr lang="ru-RU" sz="2800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ru-RU" sz="2800" b="1" i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Холи́лала</a:t>
            </a:r>
            <a:r>
              <a:rPr lang="ru-RU" sz="2800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ru-RU" sz="2800" b="1" i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Манде́ла</a:t>
            </a:r>
            <a:r>
              <a:rPr lang="ru-RU" sz="2800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ru-RU" b="1" dirty="0"/>
              <a:t>1918 — 2013</a:t>
            </a:r>
          </a:p>
          <a:p>
            <a:pPr>
              <a:lnSpc>
                <a:spcPct val="150000"/>
              </a:lnSpc>
            </a:pPr>
            <a:r>
              <a:rPr lang="ru-RU" dirty="0"/>
              <a:t> </a:t>
            </a:r>
            <a:r>
              <a:rPr lang="ru-RU" sz="2000" dirty="0"/>
              <a:t>— южноафриканский государственный и политический деятель. 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Президент ЮАР с 10 мая 1994 года по 14 июня 1999 года; 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один из самых известных активистов в борьбе за права человека 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в период существования апартеида, 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за что 27 лет сидел в тюрьме. 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Лауреат Нобелевской премии мира в 1993 году.</a:t>
            </a:r>
          </a:p>
        </p:txBody>
      </p:sp>
    </p:spTree>
    <p:extLst>
      <p:ext uri="{BB962C8B-B14F-4D97-AF65-F5344CB8AC3E}">
        <p14:creationId xmlns:p14="http://schemas.microsoft.com/office/powerpoint/2010/main" val="223675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4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77906" y="1425388"/>
            <a:ext cx="8001150" cy="3392538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ru-RU" sz="1800" i="1" dirty="0"/>
              <a:t>			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D0B653-4807-42EC-B8DD-9A2114FD1AD4}"/>
              </a:ext>
            </a:extLst>
          </p:cNvPr>
          <p:cNvSpPr/>
          <p:nvPr/>
        </p:nvSpPr>
        <p:spPr>
          <a:xfrm>
            <a:off x="83671" y="850790"/>
            <a:ext cx="8615056" cy="337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Нормы морали отличаются от других форм социальной регуляции тем, что они предполагают свободу выбора и основаны на внутренних санкциях, таких как стыд, совесть, сознание собственного долга и др. Моральные принципы поведения чаще всего носят всеобщую форму и выражают обобщенные представления о типах взаимоотношения личности и общества. </a:t>
            </a:r>
          </a:p>
          <a:p>
            <a:pPr algn="ctr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Мораль ориентирует на критическое отношение к природе человека, призывает к ее совершенствованию через отказ от одних желаний и замене их другими, более конструктивными.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21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40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685A7E-CFD6-45CE-9197-EBB8D70588B1}"/>
              </a:ext>
            </a:extLst>
          </p:cNvPr>
          <p:cNvSpPr/>
          <p:nvPr/>
        </p:nvSpPr>
        <p:spPr>
          <a:xfrm>
            <a:off x="747423" y="1327868"/>
            <a:ext cx="77729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b="1" i="1" dirty="0">
              <a:solidFill>
                <a:srgbClr val="FF0000"/>
              </a:solidFill>
            </a:endParaRPr>
          </a:p>
          <a:p>
            <a:r>
              <a:rPr lang="ru-RU" sz="3200" b="1" i="1" dirty="0">
                <a:solidFill>
                  <a:srgbClr val="FF0000"/>
                </a:solidFill>
              </a:rPr>
              <a:t>Я не могу забыть, но я могу простить</a:t>
            </a:r>
          </a:p>
        </p:txBody>
      </p:sp>
    </p:spTree>
    <p:extLst>
      <p:ext uri="{BB962C8B-B14F-4D97-AF65-F5344CB8AC3E}">
        <p14:creationId xmlns:p14="http://schemas.microsoft.com/office/powerpoint/2010/main" val="1241349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41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5D56D6-E669-45A9-AA69-F22C8C286D9D}"/>
              </a:ext>
            </a:extLst>
          </p:cNvPr>
          <p:cNvSpPr/>
          <p:nvPr/>
        </p:nvSpPr>
        <p:spPr>
          <a:xfrm>
            <a:off x="333153" y="276447"/>
            <a:ext cx="6524847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i="1" dirty="0"/>
              <a:t>В жизни действительно важна одна вещь — то, как мы влияем на жизни других людей. Это единственный критерий, с помощью которого мы можем понять, чего мы стоим.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7EABAB-652A-472D-8BF5-82F7228A1B37}"/>
              </a:ext>
            </a:extLst>
          </p:cNvPr>
          <p:cNvSpPr/>
          <p:nvPr/>
        </p:nvSpPr>
        <p:spPr>
          <a:xfrm>
            <a:off x="2091070" y="2190307"/>
            <a:ext cx="6429267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i="1" dirty="0"/>
              <a:t>Образование — это самое мощное оружие, которое вы можете использовать, чтобы изменить мир.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19DDCD6-168E-4B97-BC7F-AB0FAA32D04A}"/>
              </a:ext>
            </a:extLst>
          </p:cNvPr>
          <p:cNvSpPr/>
          <p:nvPr/>
        </p:nvSpPr>
        <p:spPr>
          <a:xfrm>
            <a:off x="3813544" y="3272928"/>
            <a:ext cx="5217042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i="1" dirty="0">
                <a:solidFill>
                  <a:srgbClr val="1B2024"/>
                </a:solidFill>
                <a:latin typeface="+mj-lt"/>
              </a:rPr>
              <a:t>Мы можем изменить мир. Мы можем сделать его лучше. Это в наших силах.</a:t>
            </a:r>
            <a:endParaRPr lang="ru-RU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5685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2"/>
            <a:ext cx="9144000" cy="5166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-268941"/>
            <a:ext cx="4289683" cy="887506"/>
          </a:xfrm>
        </p:spPr>
        <p:txBody>
          <a:bodyPr>
            <a:noAutofit/>
          </a:bodyPr>
          <a:lstStyle/>
          <a:p>
            <a:pPr algn="l"/>
            <a:br>
              <a:rPr lang="ru-RU" sz="3200" b="1" dirty="0">
                <a:solidFill>
                  <a:srgbClr val="0070C0"/>
                </a:solidFill>
              </a:rPr>
            </a:br>
            <a:r>
              <a:rPr lang="ru-RU" sz="3200" b="1" dirty="0">
                <a:solidFill>
                  <a:srgbClr val="0070C0"/>
                </a:solidFill>
              </a:rPr>
              <a:t>			</a:t>
            </a:r>
            <a:endParaRPr lang="en-US" sz="3200" b="1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42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30681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lob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20120" r="37119"/>
          <a:stretch/>
        </p:blipFill>
        <p:spPr>
          <a:xfrm>
            <a:off x="4855308" y="0"/>
            <a:ext cx="4288692" cy="49281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3002"/>
            <a:ext cx="9144002" cy="411003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84094" y="3083859"/>
            <a:ext cx="8116740" cy="1403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spc="300" dirty="0">
                <a:solidFill>
                  <a:schemeClr val="bg1"/>
                </a:solidFill>
                <a:latin typeface="Trebuchet MS"/>
                <a:cs typeface="Trebuchet MS"/>
              </a:rPr>
              <a:t>Спасибо за внимание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359703" y="931626"/>
            <a:ext cx="4687154" cy="869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681198"/>
            <a:ext cx="2958913" cy="540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9308" y="4722650"/>
            <a:ext cx="4708770" cy="489233"/>
          </a:xfrm>
          <a:prstGeom prst="rect">
            <a:avLst/>
          </a:prstGeom>
          <a:solidFill>
            <a:srgbClr val="008F3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29715" y="4747948"/>
            <a:ext cx="4313515" cy="415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700" i="1" dirty="0">
                <a:solidFill>
                  <a:schemeClr val="bg1"/>
                </a:solidFill>
                <a:latin typeface="Trebuchet MS"/>
                <a:cs typeface="Trebuchet MS"/>
              </a:rPr>
              <a:t>Философия</a:t>
            </a:r>
            <a:endParaRPr lang="en-US" sz="17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7852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5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77906" y="1425388"/>
            <a:ext cx="8001150" cy="3392538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ru-RU" sz="1800" i="1" dirty="0"/>
              <a:t>			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F2EACC2-C01F-4092-9344-61ACFFC76233}"/>
              </a:ext>
            </a:extLst>
          </p:cNvPr>
          <p:cNvSpPr/>
          <p:nvPr/>
        </p:nvSpPr>
        <p:spPr>
          <a:xfrm>
            <a:off x="370652" y="325574"/>
            <a:ext cx="6451567" cy="4877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Золотое правило 													нравственности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ru-RU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Итак во всем, как хотите, чтобы с вами поступали люди, так поступайте и вы с ними, ибо в этом закон и пророки</a:t>
            </a:r>
            <a:endParaRPr lang="ru-RU" sz="1400" i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Мф.7:12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ВНИМАНИЕ!!!!</a:t>
            </a:r>
            <a:r>
              <a:rPr lang="ru-RU" sz="1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		</a:t>
            </a:r>
            <a:r>
              <a:rPr lang="ru-RU" sz="2800" b="1" i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…во всем, как хотите…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Апостол Матфей - биография, новости, личная жизнь, фото ...">
            <a:extLst>
              <a:ext uri="{FF2B5EF4-FFF2-40B4-BE49-F238E27FC236}">
                <a16:creationId xmlns:a16="http://schemas.microsoft.com/office/drawing/2014/main" id="{4DA2C8CC-04A0-4FA2-A02F-55AE8811C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16" y="1366719"/>
            <a:ext cx="2313113" cy="291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9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6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F2EACC2-C01F-4092-9344-61ACFFC76233}"/>
              </a:ext>
            </a:extLst>
          </p:cNvPr>
          <p:cNvSpPr/>
          <p:nvPr/>
        </p:nvSpPr>
        <p:spPr>
          <a:xfrm>
            <a:off x="370653" y="325574"/>
            <a:ext cx="6443616" cy="392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Золотое правило нравственности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в исламе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хадиса Мухаммада: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«Не уверует из вас никто до тех пор, пока не станет желать своему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брату (в исламе) того же,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чего пожелает самому себе».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							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Пророк Мухаммед (570 год - 8 июня 632) , арабский ...">
            <a:extLst>
              <a:ext uri="{FF2B5EF4-FFF2-40B4-BE49-F238E27FC236}">
                <a16:creationId xmlns:a16="http://schemas.microsoft.com/office/drawing/2014/main" id="{883AC34E-AE6D-4596-98C4-614438458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05" y="2146367"/>
            <a:ext cx="3740424" cy="281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2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7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77906" y="1425388"/>
            <a:ext cx="8001150" cy="3392538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ru-RU" sz="1800" i="1" dirty="0"/>
              <a:t>			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D2DB22-ACA0-40C5-B741-97C18EBD9448}"/>
              </a:ext>
            </a:extLst>
          </p:cNvPr>
          <p:cNvSpPr/>
          <p:nvPr/>
        </p:nvSpPr>
        <p:spPr>
          <a:xfrm>
            <a:off x="277906" y="429370"/>
            <a:ext cx="8242431" cy="4146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Современные этические учения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очень разнообразны. </a:t>
            </a:r>
          </a:p>
          <a:p>
            <a:pPr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Их можно разделить на три большие группы: </a:t>
            </a:r>
          </a:p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этика добродетелей, </a:t>
            </a:r>
          </a:p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этика долга, </a:t>
            </a:r>
          </a:p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этика ценностей.</a:t>
            </a:r>
          </a:p>
        </p:txBody>
      </p:sp>
    </p:spTree>
    <p:extLst>
      <p:ext uri="{BB962C8B-B14F-4D97-AF65-F5344CB8AC3E}">
        <p14:creationId xmlns:p14="http://schemas.microsoft.com/office/powerpoint/2010/main" val="12644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8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158772"/>
            <a:ext cx="2411146" cy="44004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6281C87-A2F5-412C-901D-490FA7D884C1}"/>
              </a:ext>
            </a:extLst>
          </p:cNvPr>
          <p:cNvSpPr/>
          <p:nvPr/>
        </p:nvSpPr>
        <p:spPr>
          <a:xfrm>
            <a:off x="548640" y="158772"/>
            <a:ext cx="5081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этика добродетелей</a:t>
            </a:r>
          </a:p>
        </p:txBody>
      </p:sp>
      <p:pic>
        <p:nvPicPr>
          <p:cNvPr id="7" name="Picture 2" descr="https://www.setthings.com/wp-content/uploads/2017/12/Aristotle_Altemps_Inv8575.jpg">
            <a:extLst>
              <a:ext uri="{FF2B5EF4-FFF2-40B4-BE49-F238E27FC236}">
                <a16:creationId xmlns:a16="http://schemas.microsoft.com/office/drawing/2014/main" id="{C1A77EA3-5D11-456A-A021-EF61CF6B7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204" y="743137"/>
            <a:ext cx="2732134" cy="3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3002F25-B3F1-446E-8F10-AFD59223BE9F}"/>
              </a:ext>
            </a:extLst>
          </p:cNvPr>
          <p:cNvSpPr/>
          <p:nvPr/>
        </p:nvSpPr>
        <p:spPr>
          <a:xfrm>
            <a:off x="119270" y="1081377"/>
            <a:ext cx="5454594" cy="388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Аристотель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ок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384 – 322 до н.э.).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Добродетели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это такие качества личности, опираясь на которые возможно контролировать свои страсти, эмоциональные порывы. Этика добродетелей полагает, что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нравственность – это жизнь в соответствии с добродетелями.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Зло появляется тогда, когда добродетелей либо нет, либо они развиты недостаточно. </a:t>
            </a:r>
          </a:p>
        </p:txBody>
      </p:sp>
    </p:spTree>
    <p:extLst>
      <p:ext uri="{BB962C8B-B14F-4D97-AF65-F5344CB8AC3E}">
        <p14:creationId xmlns:p14="http://schemas.microsoft.com/office/powerpoint/2010/main" val="390682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9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83" y="517611"/>
            <a:ext cx="2411146" cy="44004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6143BB9-C2F6-4580-8B6A-E12ADA1255FE}"/>
              </a:ext>
            </a:extLst>
          </p:cNvPr>
          <p:cNvSpPr/>
          <p:nvPr/>
        </p:nvSpPr>
        <p:spPr>
          <a:xfrm>
            <a:off x="620202" y="397565"/>
            <a:ext cx="7839986" cy="3680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Аристотель выделяет следующие добродетели: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мудрость,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рассудительность,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мужество,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справедливость. 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252751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1730</Words>
  <Application>Microsoft Office PowerPoint</Application>
  <PresentationFormat>Экран (16:9)</PresentationFormat>
  <Paragraphs>254</Paragraphs>
  <Slides>43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2" baseType="lpstr">
      <vt:lpstr>Arial</vt:lpstr>
      <vt:lpstr>Arial Black</vt:lpstr>
      <vt:lpstr>Calibri</vt:lpstr>
      <vt:lpstr>Times New Roman</vt:lpstr>
      <vt:lpstr>Trebuchet MS</vt:lpstr>
      <vt:lpstr>Verdana</vt:lpstr>
      <vt:lpstr>Wingdings</vt:lpstr>
      <vt:lpstr>YS Text</vt:lpstr>
      <vt:lpstr>Office Theme</vt:lpstr>
      <vt:lpstr>Презентация PowerPoint</vt:lpstr>
      <vt:lpstr>   </vt:lpstr>
      <vt:lpstr>   </vt:lpstr>
      <vt:lpstr>   </vt:lpstr>
      <vt:lpstr>   </vt:lpstr>
      <vt:lpstr>Презентация PowerPoint</vt:lpstr>
      <vt:lpstr>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Лохов Сергей Александрович</cp:lastModifiedBy>
  <cp:revision>130</cp:revision>
  <dcterms:created xsi:type="dcterms:W3CDTF">2017-01-25T11:18:17Z</dcterms:created>
  <dcterms:modified xsi:type="dcterms:W3CDTF">2023-05-25T12:42:00Z</dcterms:modified>
</cp:coreProperties>
</file>