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handoutMasterIdLst>
    <p:handoutMasterId r:id="rId42"/>
  </p:handoutMasterIdLst>
  <p:sldIdLst>
    <p:sldId id="516" r:id="rId3"/>
    <p:sldId id="537" r:id="rId4"/>
    <p:sldId id="554" r:id="rId5"/>
    <p:sldId id="755" r:id="rId6"/>
    <p:sldId id="529" r:id="rId7"/>
    <p:sldId id="572" r:id="rId8"/>
    <p:sldId id="574" r:id="rId9"/>
    <p:sldId id="578" r:id="rId10"/>
    <p:sldId id="581" r:id="rId11"/>
    <p:sldId id="582" r:id="rId12"/>
    <p:sldId id="589" r:id="rId13"/>
    <p:sldId id="592" r:id="rId14"/>
    <p:sldId id="593" r:id="rId15"/>
    <p:sldId id="594" r:id="rId16"/>
    <p:sldId id="595" r:id="rId17"/>
    <p:sldId id="757" r:id="rId18"/>
    <p:sldId id="758" r:id="rId19"/>
    <p:sldId id="759" r:id="rId20"/>
    <p:sldId id="760" r:id="rId21"/>
    <p:sldId id="761" r:id="rId22"/>
    <p:sldId id="776" r:id="rId23"/>
    <p:sldId id="781" r:id="rId24"/>
    <p:sldId id="787" r:id="rId25"/>
    <p:sldId id="786" r:id="rId26"/>
    <p:sldId id="782" r:id="rId27"/>
    <p:sldId id="783" r:id="rId28"/>
    <p:sldId id="785" r:id="rId29"/>
    <p:sldId id="784" r:id="rId30"/>
    <p:sldId id="789" r:id="rId31"/>
    <p:sldId id="791" r:id="rId32"/>
    <p:sldId id="793" r:id="rId33"/>
    <p:sldId id="795" r:id="rId34"/>
    <p:sldId id="796" r:id="rId35"/>
    <p:sldId id="797" r:id="rId36"/>
    <p:sldId id="777" r:id="rId37"/>
    <p:sldId id="778" r:id="rId38"/>
    <p:sldId id="779" r:id="rId39"/>
    <p:sldId id="780" r:id="rId40"/>
  </p:sldIdLst>
  <p:sldSz cx="12192000" cy="6858000"/>
  <p:notesSz cx="9926320" cy="6797675"/>
  <p:embeddedFontLst>
    <p:embeddedFont>
      <p:font typeface="SimSun" panose="02010600030101010101" pitchFamily="2" charset="-122"/>
      <p:regular r:id="rId46"/>
    </p:embeddedFont>
    <p:embeddedFont>
      <p:font typeface="Malgun Gothic" panose="020B0503020000020004" pitchFamily="34" charset="-127"/>
      <p:regular r:id="rId47"/>
    </p:embeddedFont>
    <p:embeddedFont>
      <p:font typeface="Calibri" panose="020F0502020204030204" charset="0"/>
      <p:regular r:id="rId48"/>
      <p:bold r:id="rId49"/>
      <p:italic r:id="rId50"/>
      <p:boldItalic r:id="rId51"/>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0" userDrawn="1">
          <p15:clr>
            <a:srgbClr val="A4A3A4"/>
          </p15:clr>
        </p15:guide>
        <p15:guide id="2" orient="horz" pos="864" userDrawn="1">
          <p15:clr>
            <a:srgbClr val="A4A3A4"/>
          </p15:clr>
        </p15:guide>
        <p15:guide id="3" pos="6948" userDrawn="1">
          <p15:clr>
            <a:srgbClr val="A4A3A4"/>
          </p15:clr>
        </p15:guide>
        <p15:guide id="4" pos="852" userDrawn="1">
          <p15:clr>
            <a:srgbClr val="A4A3A4"/>
          </p15:clr>
        </p15:guide>
        <p15:guide id="5" pos="4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164"/>
    <a:srgbClr val="4F81BD"/>
    <a:srgbClr val="00B0F0"/>
    <a:srgbClr val="9F4A48"/>
    <a:srgbClr val="00853D"/>
    <a:srgbClr val="B45919"/>
    <a:srgbClr val="2377B7"/>
    <a:srgbClr val="DE9208"/>
    <a:srgbClr val="C78809"/>
    <a:srgbClr val="4FD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9" autoAdjust="0"/>
    <p:restoredTop sz="94660"/>
  </p:normalViewPr>
  <p:slideViewPr>
    <p:cSldViewPr showGuides="1">
      <p:cViewPr>
        <p:scale>
          <a:sx n="69" d="100"/>
          <a:sy n="69" d="100"/>
        </p:scale>
        <p:origin x="-436" y="-48"/>
      </p:cViewPr>
      <p:guideLst>
        <p:guide orient="horz" pos="500"/>
        <p:guide orient="horz" pos="864"/>
        <p:guide pos="6948"/>
        <p:guide pos="852"/>
        <p:guide pos="4605"/>
      </p:guideLst>
    </p:cSldViewPr>
  </p:slideViewPr>
  <p:notesTextViewPr>
    <p:cViewPr>
      <p:scale>
        <a:sx n="1" d="1"/>
        <a:sy n="1" d="1"/>
      </p:scale>
      <p:origin x="0" y="0"/>
    </p:cViewPr>
  </p:notesTextViewPr>
  <p:notesViewPr>
    <p:cSldViewPr showGuides="1">
      <p:cViewPr varScale="1">
        <p:scale>
          <a:sx n="67" d="100"/>
          <a:sy n="67" d="100"/>
        </p:scale>
        <p:origin x="-1756" y="-68"/>
      </p:cViewPr>
      <p:guideLst>
        <p:guide orient="horz" pos="2173"/>
        <p:guide pos="311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font" Target="fonts/font6.fntdata"/><Relationship Id="rId50" Type="http://schemas.openxmlformats.org/officeDocument/2006/relationships/font" Target="fonts/font5.fntdata"/><Relationship Id="rId5" Type="http://schemas.openxmlformats.org/officeDocument/2006/relationships/slide" Target="slides/slide3.xml"/><Relationship Id="rId49" Type="http://schemas.openxmlformats.org/officeDocument/2006/relationships/font" Target="fonts/font4.fntdata"/><Relationship Id="rId48" Type="http://schemas.openxmlformats.org/officeDocument/2006/relationships/font" Target="fonts/font3.fntdata"/><Relationship Id="rId47" Type="http://schemas.openxmlformats.org/officeDocument/2006/relationships/font" Target="fonts/font2.fntdata"/><Relationship Id="rId46" Type="http://schemas.openxmlformats.org/officeDocument/2006/relationships/font" Target="fonts/font1.fntdata"/><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notesMaster" Target="notesMasters/notesMaster1.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301542" cy="339884"/>
          </a:xfrm>
          <a:prstGeom prst="rect">
            <a:avLst/>
          </a:prstGeom>
        </p:spPr>
        <p:txBody>
          <a:bodyPr vert="horz" lIns="91017" tIns="45508" rIns="91017" bIns="45508" rtlCol="0"/>
          <a:lstStyle>
            <a:lvl1pPr algn="l">
              <a:defRPr sz="1200"/>
            </a:lvl1pPr>
          </a:lstStyle>
          <a:p>
            <a:endParaRPr lang="ru-RU"/>
          </a:p>
        </p:txBody>
      </p:sp>
      <p:sp>
        <p:nvSpPr>
          <p:cNvPr id="3" name="Дата 2"/>
          <p:cNvSpPr>
            <a:spLocks noGrp="1"/>
          </p:cNvSpPr>
          <p:nvPr>
            <p:ph type="dt" sz="quarter" idx="1"/>
          </p:nvPr>
        </p:nvSpPr>
        <p:spPr>
          <a:xfrm>
            <a:off x="5622800" y="0"/>
            <a:ext cx="4301542" cy="339884"/>
          </a:xfrm>
          <a:prstGeom prst="rect">
            <a:avLst/>
          </a:prstGeom>
        </p:spPr>
        <p:txBody>
          <a:bodyPr vert="horz" lIns="91017" tIns="45508" rIns="91017" bIns="45508" rtlCol="0"/>
          <a:lstStyle>
            <a:lvl1pPr algn="r">
              <a:defRPr sz="1200"/>
            </a:lvl1pPr>
          </a:lstStyle>
          <a:p>
            <a:fld id="{F77111FB-41CC-4F97-A472-2C4EB1D1697C}" type="datetimeFigureOut">
              <a:rPr lang="ru-RU" smtClean="0"/>
            </a:fld>
            <a:endParaRPr lang="ru-RU"/>
          </a:p>
        </p:txBody>
      </p:sp>
      <p:sp>
        <p:nvSpPr>
          <p:cNvPr id="4" name="Нижний колонтитул 3"/>
          <p:cNvSpPr>
            <a:spLocks noGrp="1"/>
          </p:cNvSpPr>
          <p:nvPr>
            <p:ph type="ftr" sz="quarter" idx="2"/>
          </p:nvPr>
        </p:nvSpPr>
        <p:spPr>
          <a:xfrm>
            <a:off x="2" y="6456613"/>
            <a:ext cx="4301542" cy="339884"/>
          </a:xfrm>
          <a:prstGeom prst="rect">
            <a:avLst/>
          </a:prstGeom>
        </p:spPr>
        <p:txBody>
          <a:bodyPr vert="horz" lIns="91017" tIns="45508" rIns="91017" bIns="45508" rtlCol="0" anchor="b"/>
          <a:lstStyle>
            <a:lvl1pPr algn="l">
              <a:defRPr sz="1200"/>
            </a:lvl1pPr>
          </a:lstStyle>
          <a:p>
            <a:endParaRPr lang="ru-RU"/>
          </a:p>
        </p:txBody>
      </p:sp>
      <p:sp>
        <p:nvSpPr>
          <p:cNvPr id="5" name="Номер слайда 4"/>
          <p:cNvSpPr>
            <a:spLocks noGrp="1"/>
          </p:cNvSpPr>
          <p:nvPr>
            <p:ph type="sldNum" sz="quarter" idx="3"/>
          </p:nvPr>
        </p:nvSpPr>
        <p:spPr>
          <a:xfrm>
            <a:off x="5622800" y="6456613"/>
            <a:ext cx="4301542" cy="339884"/>
          </a:xfrm>
          <a:prstGeom prst="rect">
            <a:avLst/>
          </a:prstGeom>
        </p:spPr>
        <p:txBody>
          <a:bodyPr vert="horz" lIns="91017" tIns="45508" rIns="91017" bIns="45508" rtlCol="0" anchor="b"/>
          <a:lstStyle>
            <a:lvl1pPr algn="r">
              <a:defRPr sz="1200"/>
            </a:lvl1pPr>
          </a:lstStyle>
          <a:p>
            <a:fld id="{AC363286-098D-4BD1-A5A1-69ACF5A5F91E}" type="slidenum">
              <a:rPr lang="ru-RU" smtClean="0"/>
            </a:fld>
            <a:endParaRPr lang="ru-R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0"/>
            <a:ext cx="4301915" cy="339646"/>
          </a:xfrm>
          <a:prstGeom prst="rect">
            <a:avLst/>
          </a:prstGeom>
        </p:spPr>
        <p:txBody>
          <a:bodyPr vert="horz" lIns="91420" tIns="45709" rIns="91420" bIns="45709" rtlCol="0"/>
          <a:lstStyle>
            <a:lvl1pPr algn="l">
              <a:defRPr sz="1200"/>
            </a:lvl1pPr>
          </a:lstStyle>
          <a:p>
            <a:endParaRPr lang="ru-RU"/>
          </a:p>
        </p:txBody>
      </p:sp>
      <p:sp>
        <p:nvSpPr>
          <p:cNvPr id="3" name="Дата 2"/>
          <p:cNvSpPr>
            <a:spLocks noGrp="1"/>
          </p:cNvSpPr>
          <p:nvPr>
            <p:ph type="dt" idx="1"/>
          </p:nvPr>
        </p:nvSpPr>
        <p:spPr>
          <a:xfrm>
            <a:off x="5623130" y="0"/>
            <a:ext cx="4301915" cy="339646"/>
          </a:xfrm>
          <a:prstGeom prst="rect">
            <a:avLst/>
          </a:prstGeom>
        </p:spPr>
        <p:txBody>
          <a:bodyPr vert="horz" lIns="91420" tIns="45709" rIns="91420" bIns="45709" rtlCol="0"/>
          <a:lstStyle>
            <a:lvl1pPr algn="r">
              <a:defRPr sz="1200"/>
            </a:lvl1pPr>
          </a:lstStyle>
          <a:p>
            <a:fld id="{0156B248-531B-492F-85FB-52F85900C772}" type="datetimeFigureOut">
              <a:rPr lang="ru-RU" smtClean="0"/>
            </a:fld>
            <a:endParaRPr lang="ru-RU"/>
          </a:p>
        </p:txBody>
      </p:sp>
      <p:sp>
        <p:nvSpPr>
          <p:cNvPr id="4" name="Образ слайда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20" tIns="45709" rIns="91420" bIns="45709" rtlCol="0" anchor="ctr"/>
          <a:lstStyle/>
          <a:p>
            <a:endParaRPr lang="ru-RU"/>
          </a:p>
        </p:txBody>
      </p:sp>
      <p:sp>
        <p:nvSpPr>
          <p:cNvPr id="5" name="Заметки 4"/>
          <p:cNvSpPr>
            <a:spLocks noGrp="1"/>
          </p:cNvSpPr>
          <p:nvPr>
            <p:ph type="body" sz="quarter" idx="3"/>
          </p:nvPr>
        </p:nvSpPr>
        <p:spPr>
          <a:xfrm>
            <a:off x="992506" y="3228225"/>
            <a:ext cx="7941629" cy="3059985"/>
          </a:xfrm>
          <a:prstGeom prst="rect">
            <a:avLst/>
          </a:prstGeom>
        </p:spPr>
        <p:txBody>
          <a:bodyPr vert="horz" lIns="91420" tIns="45709" rIns="91420" bIns="45709" rtlCol="0"/>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6" name="Нижний колонтитул 5"/>
          <p:cNvSpPr>
            <a:spLocks noGrp="1"/>
          </p:cNvSpPr>
          <p:nvPr>
            <p:ph type="ftr" sz="quarter" idx="4"/>
          </p:nvPr>
        </p:nvSpPr>
        <p:spPr>
          <a:xfrm>
            <a:off x="2" y="6456442"/>
            <a:ext cx="4301915" cy="339646"/>
          </a:xfrm>
          <a:prstGeom prst="rect">
            <a:avLst/>
          </a:prstGeom>
        </p:spPr>
        <p:txBody>
          <a:bodyPr vert="horz" lIns="91420" tIns="45709" rIns="91420" bIns="45709" rtlCol="0" anchor="b"/>
          <a:lstStyle>
            <a:lvl1pPr algn="l">
              <a:defRPr sz="1200"/>
            </a:lvl1pPr>
          </a:lstStyle>
          <a:p>
            <a:endParaRPr lang="ru-RU"/>
          </a:p>
        </p:txBody>
      </p:sp>
      <p:sp>
        <p:nvSpPr>
          <p:cNvPr id="7" name="Номер слайда 6"/>
          <p:cNvSpPr>
            <a:spLocks noGrp="1"/>
          </p:cNvSpPr>
          <p:nvPr>
            <p:ph type="sldNum" sz="quarter" idx="5"/>
          </p:nvPr>
        </p:nvSpPr>
        <p:spPr>
          <a:xfrm>
            <a:off x="5623130" y="6456442"/>
            <a:ext cx="4301915" cy="339646"/>
          </a:xfrm>
          <a:prstGeom prst="rect">
            <a:avLst/>
          </a:prstGeom>
        </p:spPr>
        <p:txBody>
          <a:bodyPr vert="horz" lIns="91420" tIns="45709" rIns="91420" bIns="45709" rtlCol="0" anchor="b"/>
          <a:lstStyle>
            <a:lvl1pPr algn="r">
              <a:defRPr sz="1200"/>
            </a:lvl1pPr>
          </a:lstStyle>
          <a:p>
            <a:fld id="{B3655E97-630D-4D4E-A1BC-493B3C6DB90A}" type="slidenum">
              <a:rPr lang="ru-RU" smtClean="0"/>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914400" y="2130428"/>
            <a:ext cx="10363200" cy="1470025"/>
          </a:xfrm>
        </p:spPr>
        <p:txBody>
          <a:bodyPr/>
          <a:lstStyle/>
          <a:p>
            <a:r>
              <a:rPr lang="ru-RU"/>
              <a:t>Образец заголовка</a:t>
            </a:r>
            <a:endParaRPr lang="ru-RU"/>
          </a:p>
        </p:txBody>
      </p:sp>
      <p:sp>
        <p:nvSpPr>
          <p:cNvPr id="3" name="Подзаголовок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ru-RU"/>
          </a:p>
        </p:txBody>
      </p:sp>
      <p:sp>
        <p:nvSpPr>
          <p:cNvPr id="4" name="Дата 3"/>
          <p:cNvSpPr>
            <a:spLocks noGrp="1"/>
          </p:cNvSpPr>
          <p:nvPr>
            <p:ph type="dt" sz="half" idx="10"/>
          </p:nvPr>
        </p:nvSpPr>
        <p:spPr/>
        <p:txBody>
          <a:bodyPr/>
          <a:lstStyle/>
          <a:p>
            <a:fld id="{309F65BA-BCFF-4A3F-AE1D-73D6B667AF4A}"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endParaRPr lang="ru-RU"/>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309F65BA-BCFF-4A3F-AE1D-73D6B667AF4A}"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309F65BA-BCFF-4A3F-AE1D-73D6B667AF4A}"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839200" y="274641"/>
            <a:ext cx="2743200" cy="5851525"/>
          </a:xfrm>
        </p:spPr>
        <p:txBody>
          <a:bodyPr vert="eaVert"/>
          <a:lstStyle/>
          <a:p>
            <a:r>
              <a:rPr lang="ru-RU"/>
              <a:t>Образец заголовка</a:t>
            </a:r>
            <a:endParaRPr lang="ru-RU"/>
          </a:p>
        </p:txBody>
      </p:sp>
      <p:sp>
        <p:nvSpPr>
          <p:cNvPr id="3" name="Вертикальный текст 2"/>
          <p:cNvSpPr>
            <a:spLocks noGrp="1"/>
          </p:cNvSpPr>
          <p:nvPr>
            <p:ph type="body" orient="vert" idx="1"/>
          </p:nvPr>
        </p:nvSpPr>
        <p:spPr>
          <a:xfrm>
            <a:off x="609600" y="274641"/>
            <a:ext cx="8026400" cy="5851525"/>
          </a:xfrm>
        </p:spPr>
        <p:txBody>
          <a:bodyPr vert="eaVert"/>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309F65BA-BCFF-4A3F-AE1D-73D6B667AF4A}"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idx="1"/>
          </p:nvPr>
        </p:nvSpPr>
        <p:spPr/>
        <p:txBody>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10"/>
          </p:nvPr>
        </p:nvSpPr>
        <p:spPr/>
        <p:txBody>
          <a:bodyPr/>
          <a:lstStyle/>
          <a:p>
            <a:fld id="{309F65BA-BCFF-4A3F-AE1D-73D6B667AF4A}"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3"/>
            <a:ext cx="10363200" cy="1362075"/>
          </a:xfrm>
        </p:spPr>
        <p:txBody>
          <a:bodyPr anchor="t"/>
          <a:lstStyle>
            <a:lvl1pPr algn="l">
              <a:defRPr sz="4000" b="1" cap="all"/>
            </a:lvl1pPr>
          </a:lstStyle>
          <a:p>
            <a:r>
              <a:rPr lang="ru-RU"/>
              <a:t>Образец заголовка</a:t>
            </a:r>
            <a:endParaRPr lang="ru-RU"/>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endParaRPr lang="ru-RU"/>
          </a:p>
        </p:txBody>
      </p:sp>
      <p:sp>
        <p:nvSpPr>
          <p:cNvPr id="4" name="Дата 3"/>
          <p:cNvSpPr>
            <a:spLocks noGrp="1"/>
          </p:cNvSpPr>
          <p:nvPr>
            <p:ph type="dt" sz="half" idx="10"/>
          </p:nvPr>
        </p:nvSpPr>
        <p:spPr/>
        <p:txBody>
          <a:bodyPr/>
          <a:lstStyle/>
          <a:p>
            <a:fld id="{309F65BA-BCFF-4A3F-AE1D-73D6B667AF4A}" type="datetimeFigureOut">
              <a:rPr lang="ru-RU" smtClean="0"/>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Объект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Объект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Дата 4"/>
          <p:cNvSpPr>
            <a:spLocks noGrp="1"/>
          </p:cNvSpPr>
          <p:nvPr>
            <p:ph type="dt" sz="half" idx="10"/>
          </p:nvPr>
        </p:nvSpPr>
        <p:spPr/>
        <p:txBody>
          <a:bodyPr/>
          <a:lstStyle/>
          <a:p>
            <a:fld id="{309F65BA-BCFF-4A3F-AE1D-73D6B667AF4A}"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endParaRPr lang="ru-RU"/>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4" name="Объект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5" name="Текст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endParaRPr lang="ru-RU"/>
          </a:p>
        </p:txBody>
      </p:sp>
      <p:sp>
        <p:nvSpPr>
          <p:cNvPr id="6" name="Объект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7" name="Дата 6"/>
          <p:cNvSpPr>
            <a:spLocks noGrp="1"/>
          </p:cNvSpPr>
          <p:nvPr>
            <p:ph type="dt" sz="half" idx="10"/>
          </p:nvPr>
        </p:nvSpPr>
        <p:spPr/>
        <p:txBody>
          <a:bodyPr/>
          <a:lstStyle/>
          <a:p>
            <a:fld id="{309F65BA-BCFF-4A3F-AE1D-73D6B667AF4A}" type="datetimeFigureOut">
              <a:rPr lang="ru-RU" smtClean="0"/>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endParaRPr lang="ru-RU"/>
          </a:p>
        </p:txBody>
      </p:sp>
      <p:sp>
        <p:nvSpPr>
          <p:cNvPr id="3" name="Дата 2"/>
          <p:cNvSpPr>
            <a:spLocks noGrp="1"/>
          </p:cNvSpPr>
          <p:nvPr>
            <p:ph type="dt" sz="half" idx="10"/>
          </p:nvPr>
        </p:nvSpPr>
        <p:spPr/>
        <p:txBody>
          <a:bodyPr/>
          <a:lstStyle/>
          <a:p>
            <a:fld id="{309F65BA-BCFF-4A3F-AE1D-73D6B667AF4A}"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bg>
      <p:bgPr>
        <a:solidFill>
          <a:schemeClr val="bg1"/>
        </a:solidFill>
        <a:effectLst/>
      </p:bgPr>
    </p:bg>
    <p:spTree>
      <p:nvGrpSpPr>
        <p:cNvPr id="1" name=""/>
        <p:cNvGrpSpPr/>
        <p:nvPr/>
      </p:nvGrpSpPr>
      <p:grpSpPr>
        <a:xfrm>
          <a:off x="0" y="0"/>
          <a:ext cx="0" cy="0"/>
          <a:chOff x="0" y="0"/>
          <a:chExt cx="0" cy="0"/>
        </a:xfrm>
      </p:grpSpPr>
      <p:pic>
        <p:nvPicPr>
          <p:cNvPr id="20" name="Picture 5" descr="lents_fon.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Дата 1"/>
          <p:cNvSpPr>
            <a:spLocks noGrp="1"/>
          </p:cNvSpPr>
          <p:nvPr>
            <p:ph type="dt" sz="half" idx="10"/>
          </p:nvPr>
        </p:nvSpPr>
        <p:spPr/>
        <p:txBody>
          <a:bodyPr/>
          <a:lstStyle/>
          <a:p>
            <a:fld id="{309F65BA-BCFF-4A3F-AE1D-73D6B667AF4A}" type="datetimeFigureOut">
              <a:rPr lang="ru-RU" smtClean="0"/>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lvl1pPr>
              <a:defRPr/>
            </a:lvl1pPr>
          </a:lstStyle>
          <a:p>
            <a:fld id="{6A7063AA-080D-4E1B-BF05-86D821749097}" type="slidenum">
              <a:rPr lang="ru-RU" smtClean="0"/>
            </a:fld>
            <a:endParaRPr lang="ru-RU" dirty="0"/>
          </a:p>
        </p:txBody>
      </p:sp>
      <p:sp>
        <p:nvSpPr>
          <p:cNvPr id="21" name="Овал 20"/>
          <p:cNvSpPr/>
          <p:nvPr userDrawn="1"/>
        </p:nvSpPr>
        <p:spPr>
          <a:xfrm>
            <a:off x="11223294" y="5913749"/>
            <a:ext cx="442604" cy="442604"/>
          </a:xfrm>
          <a:prstGeom prst="ellipse">
            <a:avLst/>
          </a:prstGeom>
          <a:solidFill>
            <a:srgbClr val="0070C0"/>
          </a:solidFill>
        </p:spPr>
        <p:style>
          <a:lnRef idx="3">
            <a:schemeClr val="lt1"/>
          </a:lnRef>
          <a:fillRef idx="1">
            <a:schemeClr val="accent3"/>
          </a:fillRef>
          <a:effectRef idx="1">
            <a:schemeClr val="accent3"/>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ru-RU" dirty="0">
              <a:latin typeface="PF Agora Sans Pro" panose="02000500000000020004" pitchFamily="2" charset="0"/>
            </a:endParaRPr>
          </a:p>
        </p:txBody>
      </p:sp>
      <p:sp>
        <p:nvSpPr>
          <p:cNvPr id="22" name="TextBox 21"/>
          <p:cNvSpPr txBox="1"/>
          <p:nvPr userDrawn="1"/>
        </p:nvSpPr>
        <p:spPr>
          <a:xfrm>
            <a:off x="11208568" y="5950385"/>
            <a:ext cx="489330" cy="369332"/>
          </a:xfrm>
          <a:prstGeom prst="rect">
            <a:avLst/>
          </a:prstGeom>
          <a:noFill/>
        </p:spPr>
        <p:txBody>
          <a:bodyPr wrap="square" rtlCol="0">
            <a:spAutoFit/>
          </a:bodyPr>
          <a:lstStyle/>
          <a:p>
            <a:pPr algn="ctr"/>
            <a:fld id="{6221E9B3-2349-466E-AD66-B849B9786F82}" type="slidenum">
              <a:rPr lang="ru-RU" smtClean="0">
                <a:solidFill>
                  <a:schemeClr val="bg1"/>
                </a:solidFill>
                <a:latin typeface="PF Agora Sans Pro" panose="02000500000000020004" pitchFamily="2" charset="0"/>
              </a:rPr>
            </a:fld>
            <a:endParaRPr lang="ru-RU" dirty="0">
              <a:solidFill>
                <a:schemeClr val="bg1"/>
              </a:solidFill>
              <a:latin typeface="PF Agora Sans Pro" panose="02000500000000020004" pitchFamily="2" charset="0"/>
            </a:endParaRPr>
          </a:p>
        </p:txBody>
      </p:sp>
      <p:grpSp>
        <p:nvGrpSpPr>
          <p:cNvPr id="23" name="Группа 22"/>
          <p:cNvGrpSpPr/>
          <p:nvPr userDrawn="1"/>
        </p:nvGrpSpPr>
        <p:grpSpPr>
          <a:xfrm>
            <a:off x="10979372" y="320239"/>
            <a:ext cx="949276" cy="804505"/>
            <a:chOff x="8477253" y="285729"/>
            <a:chExt cx="418295" cy="354502"/>
          </a:xfrm>
        </p:grpSpPr>
        <p:sp>
          <p:nvSpPr>
            <p:cNvPr id="24" name="object 5"/>
            <p:cNvSpPr/>
            <p:nvPr/>
          </p:nvSpPr>
          <p:spPr>
            <a:xfrm>
              <a:off x="8689275" y="500866"/>
              <a:ext cx="73938" cy="81152"/>
            </a:xfrm>
            <a:custGeom>
              <a:avLst/>
              <a:gdLst/>
              <a:ahLst/>
              <a:cxnLst/>
              <a:rect l="l" t="t" r="r" b="b"/>
              <a:pathLst>
                <a:path w="162559" h="178434">
                  <a:moveTo>
                    <a:pt x="2711" y="0"/>
                  </a:moveTo>
                  <a:lnTo>
                    <a:pt x="0" y="2701"/>
                  </a:lnTo>
                  <a:lnTo>
                    <a:pt x="0" y="175261"/>
                  </a:lnTo>
                  <a:lnTo>
                    <a:pt x="3099" y="177963"/>
                  </a:lnTo>
                  <a:lnTo>
                    <a:pt x="6638" y="177596"/>
                  </a:lnTo>
                  <a:lnTo>
                    <a:pt x="72143" y="152985"/>
                  </a:lnTo>
                  <a:lnTo>
                    <a:pt x="125299" y="98026"/>
                  </a:lnTo>
                  <a:lnTo>
                    <a:pt x="145660" y="61389"/>
                  </a:lnTo>
                  <a:lnTo>
                    <a:pt x="161031" y="19831"/>
                  </a:lnTo>
                  <a:lnTo>
                    <a:pt x="162016" y="16418"/>
                  </a:lnTo>
                  <a:lnTo>
                    <a:pt x="159754" y="12868"/>
                  </a:lnTo>
                  <a:lnTo>
                    <a:pt x="120016" y="7332"/>
                  </a:lnTo>
                  <a:lnTo>
                    <a:pt x="44737" y="1153"/>
                  </a:lnTo>
                  <a:lnTo>
                    <a:pt x="6020" y="41"/>
                  </a:lnTo>
                  <a:lnTo>
                    <a:pt x="2711" y="0"/>
                  </a:lnTo>
                  <a:close/>
                </a:path>
              </a:pathLst>
            </a:custGeom>
            <a:solidFill>
              <a:srgbClr val="0C79BF"/>
            </a:solidFill>
          </p:spPr>
          <p:txBody>
            <a:bodyPr wrap="square" lIns="0" tIns="0" rIns="0" bIns="0" rtlCol="0"/>
            <a:lstStyle/>
            <a:p/>
          </p:txBody>
        </p:sp>
        <p:sp>
          <p:nvSpPr>
            <p:cNvPr id="25" name="object 6"/>
            <p:cNvSpPr/>
            <p:nvPr/>
          </p:nvSpPr>
          <p:spPr>
            <a:xfrm>
              <a:off x="8719387" y="285729"/>
              <a:ext cx="136611" cy="142089"/>
            </a:xfrm>
            <a:custGeom>
              <a:avLst/>
              <a:gdLst/>
              <a:ahLst/>
              <a:cxnLst/>
              <a:rect l="l" t="t" r="r" b="b"/>
              <a:pathLst>
                <a:path w="300355" h="312419">
                  <a:moveTo>
                    <a:pt x="2251" y="143021"/>
                  </a:moveTo>
                  <a:lnTo>
                    <a:pt x="0" y="149848"/>
                  </a:lnTo>
                  <a:lnTo>
                    <a:pt x="4439" y="152497"/>
                  </a:lnTo>
                  <a:lnTo>
                    <a:pt x="32547" y="173261"/>
                  </a:lnTo>
                  <a:lnTo>
                    <a:pt x="79282" y="231686"/>
                  </a:lnTo>
                  <a:lnTo>
                    <a:pt x="96942" y="268021"/>
                  </a:lnTo>
                  <a:lnTo>
                    <a:pt x="110153" y="308220"/>
                  </a:lnTo>
                  <a:lnTo>
                    <a:pt x="110792" y="310681"/>
                  </a:lnTo>
                  <a:lnTo>
                    <a:pt x="113232" y="312273"/>
                  </a:lnTo>
                  <a:lnTo>
                    <a:pt x="157071" y="303036"/>
                  </a:lnTo>
                  <a:lnTo>
                    <a:pt x="196146" y="292581"/>
                  </a:lnTo>
                  <a:lnTo>
                    <a:pt x="232644" y="280504"/>
                  </a:lnTo>
                  <a:lnTo>
                    <a:pt x="296650" y="251761"/>
                  </a:lnTo>
                  <a:lnTo>
                    <a:pt x="300011" y="245772"/>
                  </a:lnTo>
                  <a:lnTo>
                    <a:pt x="297226" y="243667"/>
                  </a:lnTo>
                  <a:lnTo>
                    <a:pt x="262633" y="220525"/>
                  </a:lnTo>
                  <a:lnTo>
                    <a:pt x="211158" y="194198"/>
                  </a:lnTo>
                  <a:lnTo>
                    <a:pt x="169282" y="177858"/>
                  </a:lnTo>
                  <a:lnTo>
                    <a:pt x="169273" y="170654"/>
                  </a:lnTo>
                  <a:lnTo>
                    <a:pt x="146979" y="170654"/>
                  </a:lnTo>
                  <a:lnTo>
                    <a:pt x="142058" y="169157"/>
                  </a:lnTo>
                  <a:lnTo>
                    <a:pt x="139576" y="168434"/>
                  </a:lnTo>
                  <a:lnTo>
                    <a:pt x="139576" y="165858"/>
                  </a:lnTo>
                  <a:lnTo>
                    <a:pt x="130362" y="165858"/>
                  </a:lnTo>
                  <a:lnTo>
                    <a:pt x="123954" y="164099"/>
                  </a:lnTo>
                  <a:lnTo>
                    <a:pt x="120697" y="163262"/>
                  </a:lnTo>
                  <a:lnTo>
                    <a:pt x="120700" y="157932"/>
                  </a:lnTo>
                  <a:lnTo>
                    <a:pt x="98405" y="157932"/>
                  </a:lnTo>
                  <a:lnTo>
                    <a:pt x="76250" y="153366"/>
                  </a:lnTo>
                  <a:lnTo>
                    <a:pt x="53675" y="149432"/>
                  </a:lnTo>
                  <a:lnTo>
                    <a:pt x="30708" y="146146"/>
                  </a:lnTo>
                  <a:lnTo>
                    <a:pt x="7381" y="143524"/>
                  </a:lnTo>
                  <a:lnTo>
                    <a:pt x="2251" y="143021"/>
                  </a:lnTo>
                  <a:close/>
                </a:path>
                <a:path w="300355" h="312419">
                  <a:moveTo>
                    <a:pt x="252662" y="70458"/>
                  </a:moveTo>
                  <a:lnTo>
                    <a:pt x="175094" y="70458"/>
                  </a:lnTo>
                  <a:lnTo>
                    <a:pt x="163538" y="80239"/>
                  </a:lnTo>
                  <a:lnTo>
                    <a:pt x="154643" y="92516"/>
                  </a:lnTo>
                  <a:lnTo>
                    <a:pt x="148926" y="106782"/>
                  </a:lnTo>
                  <a:lnTo>
                    <a:pt x="146906" y="122530"/>
                  </a:lnTo>
                  <a:lnTo>
                    <a:pt x="146979" y="170654"/>
                  </a:lnTo>
                  <a:lnTo>
                    <a:pt x="169273" y="170654"/>
                  </a:lnTo>
                  <a:lnTo>
                    <a:pt x="169209" y="122530"/>
                  </a:lnTo>
                  <a:lnTo>
                    <a:pt x="172360" y="106965"/>
                  </a:lnTo>
                  <a:lnTo>
                    <a:pt x="180947" y="94243"/>
                  </a:lnTo>
                  <a:lnTo>
                    <a:pt x="193673" y="85659"/>
                  </a:lnTo>
                  <a:lnTo>
                    <a:pt x="209239" y="82510"/>
                  </a:lnTo>
                  <a:lnTo>
                    <a:pt x="247667" y="82510"/>
                  </a:lnTo>
                  <a:lnTo>
                    <a:pt x="252662" y="77515"/>
                  </a:lnTo>
                  <a:lnTo>
                    <a:pt x="252662" y="70458"/>
                  </a:lnTo>
                  <a:close/>
                </a:path>
                <a:path w="300355" h="312419">
                  <a:moveTo>
                    <a:pt x="111787" y="69160"/>
                  </a:moveTo>
                  <a:lnTo>
                    <a:pt x="90405" y="69160"/>
                  </a:lnTo>
                  <a:lnTo>
                    <a:pt x="106053" y="75988"/>
                  </a:lnTo>
                  <a:lnTo>
                    <a:pt x="118585" y="87221"/>
                  </a:lnTo>
                  <a:lnTo>
                    <a:pt x="127037" y="101891"/>
                  </a:lnTo>
                  <a:lnTo>
                    <a:pt x="130446" y="119033"/>
                  </a:lnTo>
                  <a:lnTo>
                    <a:pt x="130362" y="165858"/>
                  </a:lnTo>
                  <a:lnTo>
                    <a:pt x="139576" y="165858"/>
                  </a:lnTo>
                  <a:lnTo>
                    <a:pt x="139576" y="115169"/>
                  </a:lnTo>
                  <a:lnTo>
                    <a:pt x="143350" y="100342"/>
                  </a:lnTo>
                  <a:lnTo>
                    <a:pt x="145042" y="97494"/>
                  </a:lnTo>
                  <a:lnTo>
                    <a:pt x="134917" y="97494"/>
                  </a:lnTo>
                  <a:lnTo>
                    <a:pt x="125685" y="81787"/>
                  </a:lnTo>
                  <a:lnTo>
                    <a:pt x="112412" y="69466"/>
                  </a:lnTo>
                  <a:lnTo>
                    <a:pt x="111787" y="69160"/>
                  </a:lnTo>
                  <a:close/>
                </a:path>
                <a:path w="300355" h="312419">
                  <a:moveTo>
                    <a:pt x="247667" y="0"/>
                  </a:moveTo>
                  <a:lnTo>
                    <a:pt x="19046" y="0"/>
                  </a:lnTo>
                  <a:lnTo>
                    <a:pt x="14062" y="4994"/>
                  </a:lnTo>
                  <a:lnTo>
                    <a:pt x="14062" y="77515"/>
                  </a:lnTo>
                  <a:lnTo>
                    <a:pt x="19046" y="82510"/>
                  </a:lnTo>
                  <a:lnTo>
                    <a:pt x="58385" y="82510"/>
                  </a:lnTo>
                  <a:lnTo>
                    <a:pt x="73952" y="85659"/>
                  </a:lnTo>
                  <a:lnTo>
                    <a:pt x="86677" y="94243"/>
                  </a:lnTo>
                  <a:lnTo>
                    <a:pt x="95265" y="106965"/>
                  </a:lnTo>
                  <a:lnTo>
                    <a:pt x="98415" y="122530"/>
                  </a:lnTo>
                  <a:lnTo>
                    <a:pt x="98405" y="157932"/>
                  </a:lnTo>
                  <a:lnTo>
                    <a:pt x="120700" y="157932"/>
                  </a:lnTo>
                  <a:lnTo>
                    <a:pt x="118529" y="106170"/>
                  </a:lnTo>
                  <a:lnTo>
                    <a:pt x="90405" y="69160"/>
                  </a:lnTo>
                  <a:lnTo>
                    <a:pt x="111787" y="69160"/>
                  </a:lnTo>
                  <a:lnTo>
                    <a:pt x="95979" y="61421"/>
                  </a:lnTo>
                  <a:lnTo>
                    <a:pt x="77264" y="58542"/>
                  </a:lnTo>
                  <a:lnTo>
                    <a:pt x="36354" y="58542"/>
                  </a:lnTo>
                  <a:lnTo>
                    <a:pt x="36354" y="22302"/>
                  </a:lnTo>
                  <a:lnTo>
                    <a:pt x="252662" y="22302"/>
                  </a:lnTo>
                  <a:lnTo>
                    <a:pt x="252662" y="4994"/>
                  </a:lnTo>
                  <a:lnTo>
                    <a:pt x="247667" y="0"/>
                  </a:lnTo>
                  <a:close/>
                </a:path>
                <a:path w="300355" h="312419">
                  <a:moveTo>
                    <a:pt x="252662" y="22302"/>
                  </a:moveTo>
                  <a:lnTo>
                    <a:pt x="230359" y="22302"/>
                  </a:lnTo>
                  <a:lnTo>
                    <a:pt x="230359" y="58542"/>
                  </a:lnTo>
                  <a:lnTo>
                    <a:pt x="192549" y="58542"/>
                  </a:lnTo>
                  <a:lnTo>
                    <a:pt x="173842" y="61421"/>
                  </a:lnTo>
                  <a:lnTo>
                    <a:pt x="157415" y="69466"/>
                  </a:lnTo>
                  <a:lnTo>
                    <a:pt x="144147" y="81787"/>
                  </a:lnTo>
                  <a:lnTo>
                    <a:pt x="134917" y="97494"/>
                  </a:lnTo>
                  <a:lnTo>
                    <a:pt x="145042" y="97494"/>
                  </a:lnTo>
                  <a:lnTo>
                    <a:pt x="150974" y="87509"/>
                  </a:lnTo>
                  <a:lnTo>
                    <a:pt x="161778" y="77328"/>
                  </a:lnTo>
                  <a:lnTo>
                    <a:pt x="175094" y="70458"/>
                  </a:lnTo>
                  <a:lnTo>
                    <a:pt x="252662" y="70458"/>
                  </a:lnTo>
                  <a:lnTo>
                    <a:pt x="252662" y="22302"/>
                  </a:lnTo>
                  <a:close/>
                </a:path>
              </a:pathLst>
            </a:custGeom>
            <a:solidFill>
              <a:srgbClr val="0C79BF"/>
            </a:solidFill>
          </p:spPr>
          <p:txBody>
            <a:bodyPr wrap="square" lIns="0" tIns="0" rIns="0" bIns="0" rtlCol="0"/>
            <a:lstStyle/>
            <a:p/>
          </p:txBody>
        </p:sp>
        <p:sp>
          <p:nvSpPr>
            <p:cNvPr id="26" name="object 7"/>
            <p:cNvSpPr/>
            <p:nvPr/>
          </p:nvSpPr>
          <p:spPr>
            <a:xfrm>
              <a:off x="8689270" y="351163"/>
              <a:ext cx="74804" cy="84040"/>
            </a:xfrm>
            <a:custGeom>
              <a:avLst/>
              <a:gdLst/>
              <a:ahLst/>
              <a:cxnLst/>
              <a:rect l="l" t="t" r="r" b="b"/>
              <a:pathLst>
                <a:path w="164465" h="184784">
                  <a:moveTo>
                    <a:pt x="0" y="0"/>
                  </a:moveTo>
                  <a:lnTo>
                    <a:pt x="0" y="182737"/>
                  </a:lnTo>
                  <a:lnTo>
                    <a:pt x="1937" y="184654"/>
                  </a:lnTo>
                  <a:lnTo>
                    <a:pt x="45671" y="183453"/>
                  </a:lnTo>
                  <a:lnTo>
                    <a:pt x="86293" y="180760"/>
                  </a:lnTo>
                  <a:lnTo>
                    <a:pt x="125945" y="176600"/>
                  </a:lnTo>
                  <a:lnTo>
                    <a:pt x="164413" y="171020"/>
                  </a:lnTo>
                  <a:lnTo>
                    <a:pt x="149274" y="124994"/>
                  </a:lnTo>
                  <a:lnTo>
                    <a:pt x="128168" y="84486"/>
                  </a:lnTo>
                  <a:lnTo>
                    <a:pt x="101890" y="50614"/>
                  </a:lnTo>
                  <a:lnTo>
                    <a:pt x="71239" y="24497"/>
                  </a:lnTo>
                  <a:lnTo>
                    <a:pt x="37010" y="7253"/>
                  </a:lnTo>
                  <a:lnTo>
                    <a:pt x="0" y="0"/>
                  </a:lnTo>
                  <a:close/>
                </a:path>
              </a:pathLst>
            </a:custGeom>
            <a:solidFill>
              <a:srgbClr val="0C79BF"/>
            </a:solidFill>
          </p:spPr>
          <p:txBody>
            <a:bodyPr wrap="square" lIns="0" tIns="0" rIns="0" bIns="0" rtlCol="0"/>
            <a:lstStyle/>
            <a:p/>
          </p:txBody>
        </p:sp>
        <p:sp>
          <p:nvSpPr>
            <p:cNvPr id="27" name="object 8"/>
            <p:cNvSpPr/>
            <p:nvPr/>
          </p:nvSpPr>
          <p:spPr>
            <a:xfrm>
              <a:off x="8771067" y="403141"/>
              <a:ext cx="124481" cy="128804"/>
            </a:xfrm>
            <a:custGeom>
              <a:avLst/>
              <a:gdLst/>
              <a:ahLst/>
              <a:cxnLst/>
              <a:rect l="l" t="t" r="r" b="b"/>
              <a:pathLst>
                <a:path w="273684" h="283209">
                  <a:moveTo>
                    <a:pt x="197962" y="0"/>
                  </a:moveTo>
                  <a:lnTo>
                    <a:pt x="163778" y="17830"/>
                  </a:lnTo>
                  <a:lnTo>
                    <a:pt x="91721" y="45114"/>
                  </a:lnTo>
                  <a:lnTo>
                    <a:pt x="51404" y="56217"/>
                  </a:lnTo>
                  <a:lnTo>
                    <a:pt x="8680" y="65526"/>
                  </a:lnTo>
                  <a:lnTo>
                    <a:pt x="4156" y="66395"/>
                  </a:lnTo>
                  <a:lnTo>
                    <a:pt x="1225" y="70709"/>
                  </a:lnTo>
                  <a:lnTo>
                    <a:pt x="7367" y="122894"/>
                  </a:lnTo>
                  <a:lnTo>
                    <a:pt x="7737" y="139346"/>
                  </a:lnTo>
                  <a:lnTo>
                    <a:pt x="7295" y="157434"/>
                  </a:lnTo>
                  <a:lnTo>
                    <a:pt x="5989" y="175201"/>
                  </a:lnTo>
                  <a:lnTo>
                    <a:pt x="3850" y="192611"/>
                  </a:lnTo>
                  <a:lnTo>
                    <a:pt x="910" y="209627"/>
                  </a:lnTo>
                  <a:lnTo>
                    <a:pt x="0" y="214202"/>
                  </a:lnTo>
                  <a:lnTo>
                    <a:pt x="2952" y="218621"/>
                  </a:lnTo>
                  <a:lnTo>
                    <a:pt x="49290" y="228508"/>
                  </a:lnTo>
                  <a:lnTo>
                    <a:pt x="88767" y="239226"/>
                  </a:lnTo>
                  <a:lnTo>
                    <a:pt x="125654" y="251586"/>
                  </a:lnTo>
                  <a:lnTo>
                    <a:pt x="190402" y="280954"/>
                  </a:lnTo>
                  <a:lnTo>
                    <a:pt x="193460" y="282661"/>
                  </a:lnTo>
                  <a:lnTo>
                    <a:pt x="197261" y="282316"/>
                  </a:lnTo>
                  <a:lnTo>
                    <a:pt x="231612" y="247771"/>
                  </a:lnTo>
                  <a:lnTo>
                    <a:pt x="254659" y="213282"/>
                  </a:lnTo>
                  <a:lnTo>
                    <a:pt x="268727" y="176997"/>
                  </a:lnTo>
                  <a:lnTo>
                    <a:pt x="273489" y="139346"/>
                  </a:lnTo>
                  <a:lnTo>
                    <a:pt x="269032" y="102914"/>
                  </a:lnTo>
                  <a:lnTo>
                    <a:pt x="255861" y="67745"/>
                  </a:lnTo>
                  <a:lnTo>
                    <a:pt x="234271" y="34231"/>
                  </a:lnTo>
                  <a:lnTo>
                    <a:pt x="204559" y="2764"/>
                  </a:lnTo>
                  <a:lnTo>
                    <a:pt x="201889" y="356"/>
                  </a:lnTo>
                  <a:lnTo>
                    <a:pt x="197962" y="0"/>
                  </a:lnTo>
                  <a:close/>
                </a:path>
              </a:pathLst>
            </a:custGeom>
            <a:solidFill>
              <a:srgbClr val="0C79BF"/>
            </a:solidFill>
          </p:spPr>
          <p:txBody>
            <a:bodyPr wrap="square" lIns="0" tIns="0" rIns="0" bIns="0" rtlCol="0"/>
            <a:lstStyle/>
            <a:p/>
          </p:txBody>
        </p:sp>
        <p:sp>
          <p:nvSpPr>
            <p:cNvPr id="28" name="object 9"/>
            <p:cNvSpPr/>
            <p:nvPr/>
          </p:nvSpPr>
          <p:spPr>
            <a:xfrm>
              <a:off x="8689270" y="434866"/>
              <a:ext cx="79425" cy="66424"/>
            </a:xfrm>
            <a:custGeom>
              <a:avLst/>
              <a:gdLst/>
              <a:ahLst/>
              <a:cxnLst/>
              <a:rect l="l" t="t" r="r" b="b"/>
              <a:pathLst>
                <a:path w="174625" h="146050">
                  <a:moveTo>
                    <a:pt x="164769" y="0"/>
                  </a:moveTo>
                  <a:lnTo>
                    <a:pt x="124073" y="5804"/>
                  </a:lnTo>
                  <a:lnTo>
                    <a:pt x="85479" y="9762"/>
                  </a:lnTo>
                  <a:lnTo>
                    <a:pt x="46012" y="12344"/>
                  </a:lnTo>
                  <a:lnTo>
                    <a:pt x="5863" y="13507"/>
                  </a:lnTo>
                  <a:lnTo>
                    <a:pt x="2617" y="13538"/>
                  </a:lnTo>
                  <a:lnTo>
                    <a:pt x="0" y="16156"/>
                  </a:lnTo>
                  <a:lnTo>
                    <a:pt x="0" y="129577"/>
                  </a:lnTo>
                  <a:lnTo>
                    <a:pt x="2617" y="132194"/>
                  </a:lnTo>
                  <a:lnTo>
                    <a:pt x="5863" y="132226"/>
                  </a:lnTo>
                  <a:lnTo>
                    <a:pt x="45687" y="133377"/>
                  </a:lnTo>
                  <a:lnTo>
                    <a:pt x="84840" y="135922"/>
                  </a:lnTo>
                  <a:lnTo>
                    <a:pt x="123136" y="139818"/>
                  </a:lnTo>
                  <a:lnTo>
                    <a:pt x="160393" y="145021"/>
                  </a:lnTo>
                  <a:lnTo>
                    <a:pt x="163513" y="145524"/>
                  </a:lnTo>
                  <a:lnTo>
                    <a:pt x="166476" y="143524"/>
                  </a:lnTo>
                  <a:lnTo>
                    <a:pt x="172462" y="105788"/>
                  </a:lnTo>
                  <a:lnTo>
                    <a:pt x="174298" y="69589"/>
                  </a:lnTo>
                  <a:lnTo>
                    <a:pt x="173911" y="53035"/>
                  </a:lnTo>
                  <a:lnTo>
                    <a:pt x="172772" y="36769"/>
                  </a:lnTo>
                  <a:lnTo>
                    <a:pt x="170914" y="20819"/>
                  </a:lnTo>
                  <a:lnTo>
                    <a:pt x="168371" y="5214"/>
                  </a:lnTo>
                  <a:lnTo>
                    <a:pt x="167764" y="2062"/>
                  </a:lnTo>
                  <a:lnTo>
                    <a:pt x="164769" y="0"/>
                  </a:lnTo>
                  <a:close/>
                </a:path>
              </a:pathLst>
            </a:custGeom>
            <a:solidFill>
              <a:srgbClr val="0C79BF"/>
            </a:solidFill>
          </p:spPr>
          <p:txBody>
            <a:bodyPr wrap="square" lIns="0" tIns="0" rIns="0" bIns="0" rtlCol="0"/>
            <a:lstStyle/>
            <a:p/>
          </p:txBody>
        </p:sp>
        <p:sp>
          <p:nvSpPr>
            <p:cNvPr id="29" name="object 10"/>
            <p:cNvSpPr/>
            <p:nvPr/>
          </p:nvSpPr>
          <p:spPr>
            <a:xfrm>
              <a:off x="8477253" y="285875"/>
              <a:ext cx="376908" cy="354356"/>
            </a:xfrm>
            <a:custGeom>
              <a:avLst/>
              <a:gdLst/>
              <a:ahLst/>
              <a:cxnLst/>
              <a:rect l="l" t="t" r="r" b="b"/>
              <a:pathLst>
                <a:path w="828675" h="779144">
                  <a:moveTo>
                    <a:pt x="223323" y="493178"/>
                  </a:moveTo>
                  <a:lnTo>
                    <a:pt x="201020" y="493178"/>
                  </a:lnTo>
                  <a:lnTo>
                    <a:pt x="201020" y="506790"/>
                  </a:lnTo>
                  <a:lnTo>
                    <a:pt x="172584" y="515167"/>
                  </a:lnTo>
                  <a:lnTo>
                    <a:pt x="120543" y="535062"/>
                  </a:lnTo>
                  <a:lnTo>
                    <a:pt x="92887" y="553909"/>
                  </a:lnTo>
                  <a:lnTo>
                    <a:pt x="96520" y="556004"/>
                  </a:lnTo>
                  <a:lnTo>
                    <a:pt x="106052" y="563333"/>
                  </a:lnTo>
                  <a:lnTo>
                    <a:pt x="155653" y="591605"/>
                  </a:lnTo>
                  <a:lnTo>
                    <a:pt x="194984" y="609405"/>
                  </a:lnTo>
                  <a:lnTo>
                    <a:pt x="215710" y="616735"/>
                  </a:lnTo>
                  <a:lnTo>
                    <a:pt x="219501" y="616735"/>
                  </a:lnTo>
                  <a:lnTo>
                    <a:pt x="236334" y="651289"/>
                  </a:lnTo>
                  <a:lnTo>
                    <a:pt x="283644" y="709926"/>
                  </a:lnTo>
                  <a:lnTo>
                    <a:pt x="313194" y="734009"/>
                  </a:lnTo>
                  <a:lnTo>
                    <a:pt x="381767" y="767515"/>
                  </a:lnTo>
                  <a:lnTo>
                    <a:pt x="419863" y="776939"/>
                  </a:lnTo>
                  <a:lnTo>
                    <a:pt x="459881" y="779033"/>
                  </a:lnTo>
                  <a:lnTo>
                    <a:pt x="465985" y="779033"/>
                  </a:lnTo>
                  <a:lnTo>
                    <a:pt x="507939" y="775892"/>
                  </a:lnTo>
                  <a:lnTo>
                    <a:pt x="547824" y="764374"/>
                  </a:lnTo>
                  <a:lnTo>
                    <a:pt x="564019" y="757045"/>
                  </a:lnTo>
                  <a:lnTo>
                    <a:pt x="459881" y="757045"/>
                  </a:lnTo>
                  <a:lnTo>
                    <a:pt x="421559" y="753903"/>
                  </a:lnTo>
                  <a:lnTo>
                    <a:pt x="351257" y="730867"/>
                  </a:lnTo>
                  <a:lnTo>
                    <a:pt x="292684" y="687937"/>
                  </a:lnTo>
                  <a:lnTo>
                    <a:pt x="249765" y="629300"/>
                  </a:lnTo>
                  <a:lnTo>
                    <a:pt x="226424" y="559145"/>
                  </a:lnTo>
                  <a:lnTo>
                    <a:pt x="223323" y="520403"/>
                  </a:lnTo>
                  <a:lnTo>
                    <a:pt x="223323" y="493178"/>
                  </a:lnTo>
                  <a:close/>
                </a:path>
                <a:path w="828675" h="779144">
                  <a:moveTo>
                    <a:pt x="684891" y="629300"/>
                  </a:moveTo>
                  <a:lnTo>
                    <a:pt x="661362" y="629300"/>
                  </a:lnTo>
                  <a:lnTo>
                    <a:pt x="641058" y="665948"/>
                  </a:lnTo>
                  <a:lnTo>
                    <a:pt x="614573" y="697360"/>
                  </a:lnTo>
                  <a:lnTo>
                    <a:pt x="582867" y="722491"/>
                  </a:lnTo>
                  <a:lnTo>
                    <a:pt x="546895" y="741338"/>
                  </a:lnTo>
                  <a:lnTo>
                    <a:pt x="507615" y="752856"/>
                  </a:lnTo>
                  <a:lnTo>
                    <a:pt x="465985" y="757045"/>
                  </a:lnTo>
                  <a:lnTo>
                    <a:pt x="564019" y="757045"/>
                  </a:lnTo>
                  <a:lnTo>
                    <a:pt x="584841" y="747621"/>
                  </a:lnTo>
                  <a:lnTo>
                    <a:pt x="618188" y="723538"/>
                  </a:lnTo>
                  <a:lnTo>
                    <a:pt x="647065" y="694219"/>
                  </a:lnTo>
                  <a:lnTo>
                    <a:pt x="670672" y="660712"/>
                  </a:lnTo>
                  <a:lnTo>
                    <a:pt x="684891" y="629300"/>
                  </a:lnTo>
                  <a:close/>
                </a:path>
                <a:path w="828675" h="779144">
                  <a:moveTo>
                    <a:pt x="249296" y="68060"/>
                  </a:moveTo>
                  <a:lnTo>
                    <a:pt x="214475" y="68060"/>
                  </a:lnTo>
                  <a:lnTo>
                    <a:pt x="241722" y="73296"/>
                  </a:lnTo>
                  <a:lnTo>
                    <a:pt x="264091" y="87955"/>
                  </a:lnTo>
                  <a:lnTo>
                    <a:pt x="279384" y="109944"/>
                  </a:lnTo>
                  <a:lnTo>
                    <a:pt x="285404" y="137168"/>
                  </a:lnTo>
                  <a:lnTo>
                    <a:pt x="285331" y="170675"/>
                  </a:lnTo>
                  <a:lnTo>
                    <a:pt x="285499" y="556004"/>
                  </a:lnTo>
                  <a:lnTo>
                    <a:pt x="300503" y="630347"/>
                  </a:lnTo>
                  <a:lnTo>
                    <a:pt x="341396" y="690031"/>
                  </a:lnTo>
                  <a:lnTo>
                    <a:pt x="401999" y="730867"/>
                  </a:lnTo>
                  <a:lnTo>
                    <a:pt x="476132" y="746574"/>
                  </a:lnTo>
                  <a:lnTo>
                    <a:pt x="479891" y="746574"/>
                  </a:lnTo>
                  <a:lnTo>
                    <a:pt x="517355" y="742385"/>
                  </a:lnTo>
                  <a:lnTo>
                    <a:pt x="534968" y="737150"/>
                  </a:lnTo>
                  <a:lnTo>
                    <a:pt x="476132" y="737150"/>
                  </a:lnTo>
                  <a:lnTo>
                    <a:pt x="439559" y="734009"/>
                  </a:lnTo>
                  <a:lnTo>
                    <a:pt x="374610" y="706784"/>
                  </a:lnTo>
                  <a:lnTo>
                    <a:pt x="325499" y="657571"/>
                  </a:lnTo>
                  <a:lnTo>
                    <a:pt x="298119" y="592652"/>
                  </a:lnTo>
                  <a:lnTo>
                    <a:pt x="294336" y="137168"/>
                  </a:lnTo>
                  <a:lnTo>
                    <a:pt x="299898" y="112038"/>
                  </a:lnTo>
                  <a:lnTo>
                    <a:pt x="289865" y="112038"/>
                  </a:lnTo>
                  <a:lnTo>
                    <a:pt x="278383" y="91096"/>
                  </a:lnTo>
                  <a:lnTo>
                    <a:pt x="261146" y="74343"/>
                  </a:lnTo>
                  <a:lnTo>
                    <a:pt x="249296" y="68060"/>
                  </a:lnTo>
                  <a:close/>
                </a:path>
                <a:path w="828675" h="779144">
                  <a:moveTo>
                    <a:pt x="653093" y="634535"/>
                  </a:moveTo>
                  <a:lnTo>
                    <a:pt x="643760" y="634535"/>
                  </a:lnTo>
                  <a:lnTo>
                    <a:pt x="621934" y="669089"/>
                  </a:lnTo>
                  <a:lnTo>
                    <a:pt x="593424" y="697360"/>
                  </a:lnTo>
                  <a:lnTo>
                    <a:pt x="559440" y="719349"/>
                  </a:lnTo>
                  <a:lnTo>
                    <a:pt x="521193" y="732961"/>
                  </a:lnTo>
                  <a:lnTo>
                    <a:pt x="479891" y="737150"/>
                  </a:lnTo>
                  <a:lnTo>
                    <a:pt x="534968" y="737150"/>
                  </a:lnTo>
                  <a:lnTo>
                    <a:pt x="552581" y="731914"/>
                  </a:lnTo>
                  <a:lnTo>
                    <a:pt x="584757" y="715161"/>
                  </a:lnTo>
                  <a:lnTo>
                    <a:pt x="613068" y="692125"/>
                  </a:lnTo>
                  <a:lnTo>
                    <a:pt x="636703" y="663854"/>
                  </a:lnTo>
                  <a:lnTo>
                    <a:pt x="653093" y="634535"/>
                  </a:lnTo>
                  <a:close/>
                </a:path>
                <a:path w="828675" h="779144">
                  <a:moveTo>
                    <a:pt x="463378" y="68060"/>
                  </a:moveTo>
                  <a:lnTo>
                    <a:pt x="391118" y="68060"/>
                  </a:lnTo>
                  <a:lnTo>
                    <a:pt x="377599" y="77484"/>
                  </a:lnTo>
                  <a:lnTo>
                    <a:pt x="367100" y="90049"/>
                  </a:lnTo>
                  <a:lnTo>
                    <a:pt x="360301" y="105755"/>
                  </a:lnTo>
                  <a:lnTo>
                    <a:pt x="357884" y="122509"/>
                  </a:lnTo>
                  <a:lnTo>
                    <a:pt x="357873" y="571710"/>
                  </a:lnTo>
                  <a:lnTo>
                    <a:pt x="363022" y="610452"/>
                  </a:lnTo>
                  <a:lnTo>
                    <a:pt x="400062" y="674325"/>
                  </a:lnTo>
                  <a:lnTo>
                    <a:pt x="463548" y="710973"/>
                  </a:lnTo>
                  <a:lnTo>
                    <a:pt x="501754" y="716208"/>
                  </a:lnTo>
                  <a:lnTo>
                    <a:pt x="509335" y="716208"/>
                  </a:lnTo>
                  <a:lnTo>
                    <a:pt x="548908" y="710973"/>
                  </a:lnTo>
                  <a:lnTo>
                    <a:pt x="584691" y="695266"/>
                  </a:lnTo>
                  <a:lnTo>
                    <a:pt x="585949" y="694219"/>
                  </a:lnTo>
                  <a:lnTo>
                    <a:pt x="501754" y="694219"/>
                  </a:lnTo>
                  <a:lnTo>
                    <a:pt x="470354" y="690031"/>
                  </a:lnTo>
                  <a:lnTo>
                    <a:pt x="441998" y="677466"/>
                  </a:lnTo>
                  <a:lnTo>
                    <a:pt x="417751" y="659665"/>
                  </a:lnTo>
                  <a:lnTo>
                    <a:pt x="398678" y="636629"/>
                  </a:lnTo>
                  <a:lnTo>
                    <a:pt x="453221" y="636629"/>
                  </a:lnTo>
                  <a:lnTo>
                    <a:pt x="453221" y="476425"/>
                  </a:lnTo>
                  <a:lnTo>
                    <a:pt x="380176" y="476425"/>
                  </a:lnTo>
                  <a:lnTo>
                    <a:pt x="380176" y="462813"/>
                  </a:lnTo>
                  <a:lnTo>
                    <a:pt x="396800" y="461766"/>
                  </a:lnTo>
                  <a:lnTo>
                    <a:pt x="413542" y="461766"/>
                  </a:lnTo>
                  <a:lnTo>
                    <a:pt x="430393" y="460718"/>
                  </a:lnTo>
                  <a:lnTo>
                    <a:pt x="450593" y="460718"/>
                  </a:lnTo>
                  <a:lnTo>
                    <a:pt x="453221" y="457577"/>
                  </a:lnTo>
                  <a:lnTo>
                    <a:pt x="453221" y="344492"/>
                  </a:lnTo>
                  <a:lnTo>
                    <a:pt x="450593" y="341350"/>
                  </a:lnTo>
                  <a:lnTo>
                    <a:pt x="430393" y="341350"/>
                  </a:lnTo>
                  <a:lnTo>
                    <a:pt x="413542" y="340303"/>
                  </a:lnTo>
                  <a:lnTo>
                    <a:pt x="396800" y="340303"/>
                  </a:lnTo>
                  <a:lnTo>
                    <a:pt x="380176" y="339256"/>
                  </a:lnTo>
                  <a:lnTo>
                    <a:pt x="380176" y="325644"/>
                  </a:lnTo>
                  <a:lnTo>
                    <a:pt x="453221" y="325644"/>
                  </a:lnTo>
                  <a:lnTo>
                    <a:pt x="453221" y="169628"/>
                  </a:lnTo>
                  <a:lnTo>
                    <a:pt x="380176" y="169628"/>
                  </a:lnTo>
                  <a:lnTo>
                    <a:pt x="380176" y="122509"/>
                  </a:lnTo>
                  <a:lnTo>
                    <a:pt x="383329" y="106803"/>
                  </a:lnTo>
                  <a:lnTo>
                    <a:pt x="391920" y="94237"/>
                  </a:lnTo>
                  <a:lnTo>
                    <a:pt x="404649" y="85861"/>
                  </a:lnTo>
                  <a:lnTo>
                    <a:pt x="420217" y="82719"/>
                  </a:lnTo>
                  <a:lnTo>
                    <a:pt x="458383" y="82719"/>
                  </a:lnTo>
                  <a:lnTo>
                    <a:pt x="463378" y="77484"/>
                  </a:lnTo>
                  <a:lnTo>
                    <a:pt x="463378" y="68060"/>
                  </a:lnTo>
                  <a:close/>
                </a:path>
                <a:path w="828675" h="779144">
                  <a:moveTo>
                    <a:pt x="634754" y="641865"/>
                  </a:moveTo>
                  <a:lnTo>
                    <a:pt x="609028" y="641865"/>
                  </a:lnTo>
                  <a:lnTo>
                    <a:pt x="589596" y="663854"/>
                  </a:lnTo>
                  <a:lnTo>
                    <a:pt x="565825" y="679560"/>
                  </a:lnTo>
                  <a:lnTo>
                    <a:pt x="538732" y="690031"/>
                  </a:lnTo>
                  <a:lnTo>
                    <a:pt x="509335" y="694219"/>
                  </a:lnTo>
                  <a:lnTo>
                    <a:pt x="585949" y="694219"/>
                  </a:lnTo>
                  <a:lnTo>
                    <a:pt x="614887" y="670136"/>
                  </a:lnTo>
                  <a:lnTo>
                    <a:pt x="634754" y="641865"/>
                  </a:lnTo>
                  <a:close/>
                </a:path>
                <a:path w="828675" h="779144">
                  <a:moveTo>
                    <a:pt x="645414" y="488990"/>
                  </a:moveTo>
                  <a:lnTo>
                    <a:pt x="643540" y="488990"/>
                  </a:lnTo>
                  <a:lnTo>
                    <a:pt x="641697" y="490037"/>
                  </a:lnTo>
                  <a:lnTo>
                    <a:pt x="641195" y="492131"/>
                  </a:lnTo>
                  <a:lnTo>
                    <a:pt x="627332" y="531920"/>
                  </a:lnTo>
                  <a:lnTo>
                    <a:pt x="609039" y="567521"/>
                  </a:lnTo>
                  <a:lnTo>
                    <a:pt x="586809" y="598934"/>
                  </a:lnTo>
                  <a:lnTo>
                    <a:pt x="532496" y="645006"/>
                  </a:lnTo>
                  <a:lnTo>
                    <a:pt x="528968" y="647100"/>
                  </a:lnTo>
                  <a:lnTo>
                    <a:pt x="530591" y="652336"/>
                  </a:lnTo>
                  <a:lnTo>
                    <a:pt x="534601" y="652336"/>
                  </a:lnTo>
                  <a:lnTo>
                    <a:pt x="572294" y="648147"/>
                  </a:lnTo>
                  <a:lnTo>
                    <a:pt x="609028" y="641865"/>
                  </a:lnTo>
                  <a:lnTo>
                    <a:pt x="634754" y="641865"/>
                  </a:lnTo>
                  <a:lnTo>
                    <a:pt x="637697" y="637676"/>
                  </a:lnTo>
                  <a:lnTo>
                    <a:pt x="637970" y="636629"/>
                  </a:lnTo>
                  <a:lnTo>
                    <a:pt x="638315" y="635582"/>
                  </a:lnTo>
                  <a:lnTo>
                    <a:pt x="640148" y="635582"/>
                  </a:lnTo>
                  <a:lnTo>
                    <a:pt x="641938" y="634535"/>
                  </a:lnTo>
                  <a:lnTo>
                    <a:pt x="653093" y="634535"/>
                  </a:lnTo>
                  <a:lnTo>
                    <a:pt x="654849" y="631394"/>
                  </a:lnTo>
                  <a:lnTo>
                    <a:pt x="661362" y="629300"/>
                  </a:lnTo>
                  <a:lnTo>
                    <a:pt x="684891" y="629300"/>
                  </a:lnTo>
                  <a:lnTo>
                    <a:pt x="688209" y="621970"/>
                  </a:lnTo>
                  <a:lnTo>
                    <a:pt x="688397" y="621970"/>
                  </a:lnTo>
                  <a:lnTo>
                    <a:pt x="713348" y="613593"/>
                  </a:lnTo>
                  <a:lnTo>
                    <a:pt x="737367" y="604170"/>
                  </a:lnTo>
                  <a:lnTo>
                    <a:pt x="760378" y="593699"/>
                  </a:lnTo>
                  <a:lnTo>
                    <a:pt x="782300" y="582181"/>
                  </a:lnTo>
                  <a:lnTo>
                    <a:pt x="793925" y="574851"/>
                  </a:lnTo>
                  <a:lnTo>
                    <a:pt x="805064" y="568569"/>
                  </a:lnTo>
                  <a:lnTo>
                    <a:pt x="815716" y="561239"/>
                  </a:lnTo>
                  <a:lnTo>
                    <a:pt x="825880" y="553909"/>
                  </a:lnTo>
                  <a:lnTo>
                    <a:pt x="828058" y="552862"/>
                  </a:lnTo>
                  <a:lnTo>
                    <a:pt x="795019" y="532968"/>
                  </a:lnTo>
                  <a:lnTo>
                    <a:pt x="725198" y="507837"/>
                  </a:lnTo>
                  <a:lnTo>
                    <a:pt x="686400" y="498414"/>
                  </a:lnTo>
                  <a:lnTo>
                    <a:pt x="645414" y="488990"/>
                  </a:lnTo>
                  <a:close/>
                </a:path>
                <a:path w="828675" h="779144">
                  <a:moveTo>
                    <a:pt x="453221" y="636629"/>
                  </a:moveTo>
                  <a:lnTo>
                    <a:pt x="398678" y="636629"/>
                  </a:lnTo>
                  <a:lnTo>
                    <a:pt x="410258" y="641865"/>
                  </a:lnTo>
                  <a:lnTo>
                    <a:pt x="422158" y="646053"/>
                  </a:lnTo>
                  <a:lnTo>
                    <a:pt x="434355" y="649194"/>
                  </a:lnTo>
                  <a:lnTo>
                    <a:pt x="446824" y="651289"/>
                  </a:lnTo>
                  <a:lnTo>
                    <a:pt x="450269" y="651289"/>
                  </a:lnTo>
                  <a:lnTo>
                    <a:pt x="453221" y="648147"/>
                  </a:lnTo>
                  <a:lnTo>
                    <a:pt x="453221" y="636629"/>
                  </a:lnTo>
                  <a:close/>
                </a:path>
                <a:path w="828675" h="779144">
                  <a:moveTo>
                    <a:pt x="73453" y="257583"/>
                  </a:moveTo>
                  <a:lnTo>
                    <a:pt x="41775" y="288996"/>
                  </a:lnTo>
                  <a:lnTo>
                    <a:pt x="18783" y="323550"/>
                  </a:lnTo>
                  <a:lnTo>
                    <a:pt x="4750" y="360198"/>
                  </a:lnTo>
                  <a:lnTo>
                    <a:pt x="0" y="397893"/>
                  </a:lnTo>
                  <a:lnTo>
                    <a:pt x="4839" y="435588"/>
                  </a:lnTo>
                  <a:lnTo>
                    <a:pt x="19138" y="472236"/>
                  </a:lnTo>
                  <a:lnTo>
                    <a:pt x="42566" y="506790"/>
                  </a:lnTo>
                  <a:lnTo>
                    <a:pt x="74793" y="539250"/>
                  </a:lnTo>
                  <a:lnTo>
                    <a:pt x="76688" y="541344"/>
                  </a:lnTo>
                  <a:lnTo>
                    <a:pt x="79390" y="541344"/>
                  </a:lnTo>
                  <a:lnTo>
                    <a:pt x="81557" y="540297"/>
                  </a:lnTo>
                  <a:lnTo>
                    <a:pt x="107917" y="526685"/>
                  </a:lnTo>
                  <a:lnTo>
                    <a:pt x="136761" y="514120"/>
                  </a:lnTo>
                  <a:lnTo>
                    <a:pt x="167869" y="502602"/>
                  </a:lnTo>
                  <a:lnTo>
                    <a:pt x="201020" y="493178"/>
                  </a:lnTo>
                  <a:lnTo>
                    <a:pt x="223323" y="493178"/>
                  </a:lnTo>
                  <a:lnTo>
                    <a:pt x="223328" y="308891"/>
                  </a:lnTo>
                  <a:lnTo>
                    <a:pt x="201020" y="308891"/>
                  </a:lnTo>
                  <a:lnTo>
                    <a:pt x="165229" y="298420"/>
                  </a:lnTo>
                  <a:lnTo>
                    <a:pt x="131849" y="285855"/>
                  </a:lnTo>
                  <a:lnTo>
                    <a:pt x="101163" y="272243"/>
                  </a:lnTo>
                  <a:lnTo>
                    <a:pt x="73453" y="257583"/>
                  </a:lnTo>
                  <a:close/>
                </a:path>
                <a:path w="828675" h="779144">
                  <a:moveTo>
                    <a:pt x="450499" y="473284"/>
                  </a:moveTo>
                  <a:lnTo>
                    <a:pt x="430264" y="473284"/>
                  </a:lnTo>
                  <a:lnTo>
                    <a:pt x="380176" y="476425"/>
                  </a:lnTo>
                  <a:lnTo>
                    <a:pt x="453221" y="476425"/>
                  </a:lnTo>
                  <a:lnTo>
                    <a:pt x="450499" y="473284"/>
                  </a:lnTo>
                  <a:close/>
                </a:path>
                <a:path w="828675" h="779144">
                  <a:moveTo>
                    <a:pt x="453221" y="325644"/>
                  </a:moveTo>
                  <a:lnTo>
                    <a:pt x="380176" y="325644"/>
                  </a:lnTo>
                  <a:lnTo>
                    <a:pt x="431130" y="328785"/>
                  </a:lnTo>
                  <a:lnTo>
                    <a:pt x="451022" y="328785"/>
                  </a:lnTo>
                  <a:lnTo>
                    <a:pt x="453221" y="326691"/>
                  </a:lnTo>
                  <a:lnTo>
                    <a:pt x="453221" y="325644"/>
                  </a:lnTo>
                  <a:close/>
                </a:path>
                <a:path w="828675" h="779144">
                  <a:moveTo>
                    <a:pt x="458383" y="0"/>
                  </a:moveTo>
                  <a:lnTo>
                    <a:pt x="123284" y="0"/>
                  </a:lnTo>
                  <a:lnTo>
                    <a:pt x="118300" y="5235"/>
                  </a:lnTo>
                  <a:lnTo>
                    <a:pt x="118300" y="77484"/>
                  </a:lnTo>
                  <a:lnTo>
                    <a:pt x="123284" y="82719"/>
                  </a:lnTo>
                  <a:lnTo>
                    <a:pt x="161010" y="82719"/>
                  </a:lnTo>
                  <a:lnTo>
                    <a:pt x="176577" y="85861"/>
                  </a:lnTo>
                  <a:lnTo>
                    <a:pt x="189303" y="94237"/>
                  </a:lnTo>
                  <a:lnTo>
                    <a:pt x="197890" y="106803"/>
                  </a:lnTo>
                  <a:lnTo>
                    <a:pt x="201040" y="122509"/>
                  </a:lnTo>
                  <a:lnTo>
                    <a:pt x="201020" y="184287"/>
                  </a:lnTo>
                  <a:lnTo>
                    <a:pt x="184301" y="190570"/>
                  </a:lnTo>
                  <a:lnTo>
                    <a:pt x="168062" y="197899"/>
                  </a:lnTo>
                  <a:lnTo>
                    <a:pt x="124828" y="220935"/>
                  </a:lnTo>
                  <a:lnTo>
                    <a:pt x="91159" y="242924"/>
                  </a:lnTo>
                  <a:lnTo>
                    <a:pt x="87693" y="245018"/>
                  </a:lnTo>
                  <a:lnTo>
                    <a:pt x="88206" y="251301"/>
                  </a:lnTo>
                  <a:lnTo>
                    <a:pt x="91997" y="252348"/>
                  </a:lnTo>
                  <a:lnTo>
                    <a:pt x="116269" y="264913"/>
                  </a:lnTo>
                  <a:lnTo>
                    <a:pt x="142648" y="276431"/>
                  </a:lnTo>
                  <a:lnTo>
                    <a:pt x="170958" y="286902"/>
                  </a:lnTo>
                  <a:lnTo>
                    <a:pt x="201020" y="295278"/>
                  </a:lnTo>
                  <a:lnTo>
                    <a:pt x="201020" y="308891"/>
                  </a:lnTo>
                  <a:lnTo>
                    <a:pt x="223328" y="308891"/>
                  </a:lnTo>
                  <a:lnTo>
                    <a:pt x="223333" y="122509"/>
                  </a:lnTo>
                  <a:lnTo>
                    <a:pt x="220917" y="105755"/>
                  </a:lnTo>
                  <a:lnTo>
                    <a:pt x="214121" y="90049"/>
                  </a:lnTo>
                  <a:lnTo>
                    <a:pt x="203623" y="77484"/>
                  </a:lnTo>
                  <a:lnTo>
                    <a:pt x="190098" y="68060"/>
                  </a:lnTo>
                  <a:lnTo>
                    <a:pt x="249296" y="68060"/>
                  </a:lnTo>
                  <a:lnTo>
                    <a:pt x="239421" y="62825"/>
                  </a:lnTo>
                  <a:lnTo>
                    <a:pt x="214475" y="58636"/>
                  </a:lnTo>
                  <a:lnTo>
                    <a:pt x="140592" y="58636"/>
                  </a:lnTo>
                  <a:lnTo>
                    <a:pt x="140592" y="21988"/>
                  </a:lnTo>
                  <a:lnTo>
                    <a:pt x="463378" y="21988"/>
                  </a:lnTo>
                  <a:lnTo>
                    <a:pt x="463378" y="5235"/>
                  </a:lnTo>
                  <a:lnTo>
                    <a:pt x="458383" y="0"/>
                  </a:lnTo>
                  <a:close/>
                </a:path>
                <a:path w="828675" h="779144">
                  <a:moveTo>
                    <a:pt x="453221" y="144498"/>
                  </a:moveTo>
                  <a:lnTo>
                    <a:pt x="433898" y="146592"/>
                  </a:lnTo>
                  <a:lnTo>
                    <a:pt x="415215" y="151827"/>
                  </a:lnTo>
                  <a:lnTo>
                    <a:pt x="397273" y="159157"/>
                  </a:lnTo>
                  <a:lnTo>
                    <a:pt x="380176" y="169628"/>
                  </a:lnTo>
                  <a:lnTo>
                    <a:pt x="453221" y="169628"/>
                  </a:lnTo>
                  <a:lnTo>
                    <a:pt x="453221" y="144498"/>
                  </a:lnTo>
                  <a:close/>
                </a:path>
                <a:path w="828675" h="779144">
                  <a:moveTo>
                    <a:pt x="463378" y="21988"/>
                  </a:moveTo>
                  <a:lnTo>
                    <a:pt x="441075" y="21988"/>
                  </a:lnTo>
                  <a:lnTo>
                    <a:pt x="441075" y="58636"/>
                  </a:lnTo>
                  <a:lnTo>
                    <a:pt x="365276" y="58636"/>
                  </a:lnTo>
                  <a:lnTo>
                    <a:pt x="340324" y="62825"/>
                  </a:lnTo>
                  <a:lnTo>
                    <a:pt x="318595" y="74343"/>
                  </a:lnTo>
                  <a:lnTo>
                    <a:pt x="301354" y="91096"/>
                  </a:lnTo>
                  <a:lnTo>
                    <a:pt x="289865" y="112038"/>
                  </a:lnTo>
                  <a:lnTo>
                    <a:pt x="299898" y="112038"/>
                  </a:lnTo>
                  <a:lnTo>
                    <a:pt x="300361" y="109944"/>
                  </a:lnTo>
                  <a:lnTo>
                    <a:pt x="315655" y="87955"/>
                  </a:lnTo>
                  <a:lnTo>
                    <a:pt x="338024" y="73296"/>
                  </a:lnTo>
                  <a:lnTo>
                    <a:pt x="365276" y="68060"/>
                  </a:lnTo>
                  <a:lnTo>
                    <a:pt x="463378" y="68060"/>
                  </a:lnTo>
                  <a:lnTo>
                    <a:pt x="463378" y="21988"/>
                  </a:lnTo>
                  <a:close/>
                </a:path>
              </a:pathLst>
            </a:custGeom>
            <a:solidFill>
              <a:srgbClr val="0C79BF"/>
            </a:solidFill>
          </p:spPr>
          <p:txBody>
            <a:bodyPr wrap="square" lIns="0" tIns="0" rIns="0" bIns="0" rtlCol="0"/>
            <a:lstStyle/>
            <a:p/>
          </p:txBody>
        </p:sp>
      </p:grpSp>
      <p:pic>
        <p:nvPicPr>
          <p:cNvPr id="30" name="Рисунок 2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2507" y="5555314"/>
            <a:ext cx="1299982" cy="1299982"/>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концовка">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2" y="273050"/>
            <a:ext cx="4011084" cy="1162050"/>
          </a:xfrm>
        </p:spPr>
        <p:txBody>
          <a:bodyPr anchor="b"/>
          <a:lstStyle>
            <a:lvl1pPr algn="l">
              <a:defRPr sz="2000" b="1"/>
            </a:lvl1pPr>
          </a:lstStyle>
          <a:p>
            <a:r>
              <a:rPr lang="ru-RU"/>
              <a:t>Образец заголовка</a:t>
            </a:r>
            <a:endParaRPr lang="ru-RU"/>
          </a:p>
        </p:txBody>
      </p:sp>
      <p:sp>
        <p:nvSpPr>
          <p:cNvPr id="3" name="Объект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Текст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endParaRPr lang="ru-RU"/>
          </a:p>
        </p:txBody>
      </p:sp>
      <p:sp>
        <p:nvSpPr>
          <p:cNvPr id="5" name="Дата 4"/>
          <p:cNvSpPr>
            <a:spLocks noGrp="1"/>
          </p:cNvSpPr>
          <p:nvPr>
            <p:ph type="dt" sz="half" idx="10"/>
          </p:nvPr>
        </p:nvSpPr>
        <p:spPr/>
        <p:txBody>
          <a:bodyPr/>
          <a:lstStyle/>
          <a:p>
            <a:fld id="{309F65BA-BCFF-4A3F-AE1D-73D6B667AF4A}" type="datetimeFigureOut">
              <a:rPr lang="ru-RU" smtClean="0"/>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08F498F9-7A26-4BD9-82F1-D7196F075143}" type="slidenum">
              <a:rPr lang="ru-RU" smtClean="0"/>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chemeClr val="accent5">
                <a:lumMod val="40000"/>
                <a:lumOff val="60000"/>
              </a:schemeClr>
            </a:gs>
            <a:gs pos="0">
              <a:schemeClr val="accent5">
                <a:lumMod val="20000"/>
                <a:lumOff val="80000"/>
                <a:alpha val="76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ru-RU"/>
              <a:t>Образец заголовка</a:t>
            </a:r>
            <a:endParaRPr lang="ru-RU"/>
          </a:p>
        </p:txBody>
      </p:sp>
      <p:sp>
        <p:nvSpPr>
          <p:cNvPr id="3" name="Текст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ru-RU"/>
              <a:t>Образец текста</a:t>
            </a:r>
            <a:endParaRPr lang="ru-RU"/>
          </a:p>
          <a:p>
            <a:pPr lvl="1"/>
            <a:r>
              <a:rPr lang="ru-RU"/>
              <a:t>Второй уровень</a:t>
            </a:r>
            <a:endParaRPr lang="ru-RU"/>
          </a:p>
          <a:p>
            <a:pPr lvl="2"/>
            <a:r>
              <a:rPr lang="ru-RU"/>
              <a:t>Третий уровень</a:t>
            </a:r>
            <a:endParaRPr lang="ru-RU"/>
          </a:p>
          <a:p>
            <a:pPr lvl="3"/>
            <a:r>
              <a:rPr lang="ru-RU"/>
              <a:t>Четвертый уровень</a:t>
            </a:r>
            <a:endParaRPr lang="ru-RU"/>
          </a:p>
          <a:p>
            <a:pPr lvl="4"/>
            <a:r>
              <a:rPr lang="ru-RU"/>
              <a:t>Пятый уровень</a:t>
            </a:r>
            <a:endParaRPr lang="ru-RU"/>
          </a:p>
        </p:txBody>
      </p:sp>
      <p:sp>
        <p:nvSpPr>
          <p:cNvPr id="4" name="Дата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F65BA-BCFF-4A3F-AE1D-73D6B667AF4A}" type="datetimeFigureOut">
              <a:rPr lang="ru-RU" smtClean="0"/>
            </a:fld>
            <a:endParaRPr lang="ru-RU"/>
          </a:p>
        </p:txBody>
      </p:sp>
      <p:sp>
        <p:nvSpPr>
          <p:cNvPr id="5" name="Нижний колонтитул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F498F9-7A26-4BD9-82F1-D7196F075143}" type="slidenum">
              <a:rPr lang="ru-RU" smtClean="0"/>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ru.wikipedia.org/wiki/%D0%A1%D0%BB%D0%BE%D0%B3" TargetMode="External"/><Relationship Id="rId3" Type="http://schemas.openxmlformats.org/officeDocument/2006/relationships/hyperlink" Target="https://ru.wikipedia.org/wiki/%D0%A0%D0%B5%D1%87%D0%B5%D0%B2%D0%BE%D0%B9_%D0%B7%D0%B2%D1%83%D0%BA" TargetMode="External"/><Relationship Id="rId2" Type="http://schemas.openxmlformats.org/officeDocument/2006/relationships/hyperlink" Target="https://ru.wikipedia.org/wiki/%D0%9A%D0%BE%D0%B0%D1%80%D1%82%D0%B8%D0%BA%D1%83%D0%BB%D1%8F%D1%86%D0%B8%D1%8F" TargetMode="External"/><Relationship Id="rId1" Type="http://schemas.openxmlformats.org/officeDocument/2006/relationships/hyperlink" Target="https://ru.wikipedia.org/wiki/%D0%A4%D0%BE%D0%BD%D0%B5%D0%BC%D0%B0" TargetMode="Externa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ru.wikipedia.org/wiki/%D0%90%D0%BA%D1%86%D0%B5%D0%BD%D1%82_(%D0%B2%D1%8B%D0%B3%D0%BE%D0%B2%D0%BE%D1%80)" TargetMode="External"/><Relationship Id="rId1" Type="http://schemas.openxmlformats.org/officeDocument/2006/relationships/hyperlink" Target="https://ru.wikipedia.org/wiki/%D0%94%D0%B8%D1%81%D1%82%D1%80%D0%B8%D0%B1%D1%83%D1%86%D0%B8%D1%8F"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9" Type="http://schemas.openxmlformats.org/officeDocument/2006/relationships/hyperlink" Target="https://ru.wikipedia.org/wiki/%D0%91%D0%BE%D0%B4%D1%83%D1%8D%D0%BD_%D0%B4%D0%B5_%D0%9A%D1%83%D1%80%D1%82%D0%B5%D0%BD%D1%8D,_%D0%98%D0%B2%D0%B0%D0%BD_%D0%90%D0%BB%D0%B5%D0%BA%D1%81%D0%B0%D0%BD%D0%B4%D1%80%D0%BE%D0%B2%D0%B8%D1%87#cite_note-%D0%9D%D0%98%D0%AD-1" TargetMode="External"/><Relationship Id="rId8" Type="http://schemas.openxmlformats.org/officeDocument/2006/relationships/hyperlink" Target="https://ru.wikipedia.org/wiki/%D0%92%D0%B0%D1%80%D1%88%D0%B0%D0%B2%D0%B0" TargetMode="External"/><Relationship Id="rId7" Type="http://schemas.openxmlformats.org/officeDocument/2006/relationships/hyperlink" Target="https://ru.wikipedia.org/wiki/1929_%D0%B3%D0%BE%D0%B4" TargetMode="External"/><Relationship Id="rId6" Type="http://schemas.openxmlformats.org/officeDocument/2006/relationships/hyperlink" Target="https://ru.wikipedia.org/wiki/3_%D0%BD%D0%BE%D1%8F%D0%B1%D1%80%D1%8F" TargetMode="External"/><Relationship Id="rId5" Type="http://schemas.openxmlformats.org/officeDocument/2006/relationships/hyperlink" Target="https://ru.wikipedia.org/wiki/%D0%A0%D0%B0%D0%B4%D0%B7%D1%8B%D0%BC%D0%B8%D0%BD" TargetMode="External"/><Relationship Id="rId4" Type="http://schemas.openxmlformats.org/officeDocument/2006/relationships/hyperlink" Target="https://ru.wikipedia.org/wiki/1845_%D0%B3%D0%BE%D0%B4" TargetMode="External"/><Relationship Id="rId3" Type="http://schemas.openxmlformats.org/officeDocument/2006/relationships/hyperlink" Target="https://ru.wikipedia.org/wiki/13_%D0%BC%D0%B0%D1%80%D1%82%D0%B0" TargetMode="External"/><Relationship Id="rId2" Type="http://schemas.openxmlformats.org/officeDocument/2006/relationships/hyperlink" Target="https://ru.wikipedia.org/wiki/%D0%9F%D0%BE%D0%BB%D1%8C%D1%81%D0%BA%D0%B8%D0%B9_%D1%8F%D0%B7%D1%8B%D0%BA" TargetMode="External"/><Relationship Id="rId13" Type="http://schemas.openxmlformats.org/officeDocument/2006/relationships/slideLayout" Target="../slideLayouts/slideLayout7.xml"/><Relationship Id="rId12" Type="http://schemas.openxmlformats.org/officeDocument/2006/relationships/hyperlink" Target="https://ru.wikipedia.org/wiki/%D0%9F%D0%B5%D1%82%D0%B5%D1%80%D0%B1%D1%83%D1%80%D0%B3%D1%81%D0%BA%D0%B0%D1%8F_%D0%B0%D0%BA%D0%B0%D0%B4%D0%B5%D0%BC%D0%B8%D1%8F_%D0%BD%D0%B0%D1%83%D0%BA" TargetMode="External"/><Relationship Id="rId11" Type="http://schemas.openxmlformats.org/officeDocument/2006/relationships/hyperlink" Target="https://ru.wikipedia.org/wiki/%D0%A7%D0%BB%D0%B5%D0%BD-%D0%BA%D0%BE%D1%80%D1%80%D0%B5%D1%81%D0%BF%D0%BE%D0%BD%D0%B4%D0%B5%D0%BD%D1%82" TargetMode="External"/><Relationship Id="rId10" Type="http://schemas.openxmlformats.org/officeDocument/2006/relationships/hyperlink" Target="https://ru.wikipedia.org/wiki/%D0%9B%D0%B8%D0%BD%D0%B3%D0%B2%D0%B8%D1%81%D1%82" TargetMode="External"/><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superinf.ru/view_helpstud.php?id=324#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51384" y="1268760"/>
            <a:ext cx="10657184" cy="381642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t>Языковые уровни и система языка</a:t>
            </a:r>
            <a:endParaRPr lang="ru-RU" sz="3200" dirty="0"/>
          </a:p>
          <a:p>
            <a:pPr algn="ctr"/>
            <a:r>
              <a:rPr lang="ru-RU" sz="3200" dirty="0" smtClean="0"/>
              <a:t>Красильникова Светлана Валерьевна,</a:t>
            </a:r>
            <a:endParaRPr lang="ru-RU" sz="3200" dirty="0" smtClean="0"/>
          </a:p>
          <a:p>
            <a:pPr algn="ctr"/>
            <a:r>
              <a:rPr lang="ru-RU" sz="3200" dirty="0" smtClean="0"/>
              <a:t>Канд. </a:t>
            </a:r>
            <a:r>
              <a:rPr lang="ru-RU" sz="3200" dirty="0" err="1" smtClean="0"/>
              <a:t>филол</a:t>
            </a:r>
            <a:r>
              <a:rPr lang="ru-RU" sz="3200" dirty="0" smtClean="0"/>
              <a:t>. наук, доцент ИРЯ РУДН</a:t>
            </a:r>
            <a:endParaRPr lang="ru-RU"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400" y="836712"/>
            <a:ext cx="10369152"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sz="2800" dirty="0">
                <a:latin typeface="Times New Roman" panose="02020603050405020304" pitchFamily="18" charset="0"/>
                <a:cs typeface="Times New Roman" panose="02020603050405020304" pitchFamily="18" charset="0"/>
              </a:rPr>
              <a:t>УРОВНЕВАЯ МОДЕЛЬ СИСТЕМЫ ЯЗЫКА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416560" y="1567815"/>
            <a:ext cx="11008360" cy="4893945"/>
          </a:xfrm>
          <a:prstGeom prst="rect">
            <a:avLst/>
          </a:prstGeom>
        </p:spPr>
        <p:txBody>
          <a:bodyPr wrap="square">
            <a:noAutofit/>
          </a:bodyPr>
          <a:lstStyle/>
          <a:p>
            <a:r>
              <a:rPr lang="ru-RU" sz="2400"/>
              <a:t>Языковые уровни располагаются по отношению друг к другу по принципу восходящей или нисходящей сложности единиц языка. Сущность этого явления заключается в сохранении свойств и признаков единиц низшего уровня в системе высшего уровня, но уже в более совершенной форме. Таким образом, отношения между уровнями языковой системы не сводимы к простой иерархии - подчинения или вхождения. Поэтому систему языка справедливо называть системой систем.</a:t>
            </a:r>
            <a:endParaRPr lang="ru-RU" sz="2400"/>
          </a:p>
          <a:p>
            <a:r>
              <a:rPr lang="ru-RU" sz="2400"/>
              <a:t>Поскольку речевая реализация единиц языка характеризуется достаточно широким диапазоном вариативности, то к выделенным речевым сегментам применяется мыслительная операция отождествления, заключающаяся в том, что формально различающиеся речевые сегменты признаются материальным воплощением одной и той же единицы языка. Основанием для этого служит общность выражаемого варьирующимися единицами значения или выполняемой ими функции.</a:t>
            </a:r>
            <a:endParaRPr lang="ru-RU" sz="2400"/>
          </a:p>
          <a:p>
            <a:endParaRPr lang="ru-RU" sz="2400"/>
          </a:p>
          <a:p>
            <a:endParaRPr lang="ru-RU" sz="2400"/>
          </a:p>
          <a:p>
            <a:endParaRPr lang="ru-RU" sz="2400"/>
          </a:p>
          <a:p>
            <a:endParaRPr lang="ru-RU" sz="2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400" y="836712"/>
            <a:ext cx="10369152"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sz="2800" dirty="0">
                <a:latin typeface="Times New Roman" panose="02020603050405020304" pitchFamily="18" charset="0"/>
                <a:cs typeface="Times New Roman" panose="02020603050405020304" pitchFamily="18" charset="0"/>
                <a:sym typeface="+mn-ea"/>
              </a:rPr>
              <a:t>УРОВНЕВАЯ МОДЕЛЬ СИСТЕМЫ ЯЗЫКА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35280" y="1556385"/>
            <a:ext cx="11008360" cy="4290695"/>
          </a:xfrm>
          <a:prstGeom prst="rect">
            <a:avLst/>
          </a:prstGeom>
        </p:spPr>
        <p:txBody>
          <a:bodyPr wrap="square">
            <a:noAutofit/>
          </a:bodyPr>
          <a:lstStyle/>
          <a:p>
            <a:r>
              <a:rPr lang="ru-RU" sz="2400"/>
              <a:t>Началом сегментации речевого потока является выделение в нем коммуникативных единиц – высказываний, или фраз. В системе языка ему соответствует синтаксема или синтаксическая модель, представляющая синтаксический уровень языка. Следующим этапом сегментации является членение высказываний на словоформы, в которых совмещаются несколько неоднородных функций (номинативная, деривационная и релятивная), поэтому операция отождествления осуществляется отдельно по каждому направлению.</a:t>
            </a:r>
            <a:endParaRPr lang="ru-RU" sz="2400"/>
          </a:p>
          <a:p>
            <a:endParaRPr lang="ru-RU" sz="2400"/>
          </a:p>
          <a:p>
            <a:endParaRPr lang="ru-RU" sz="2400"/>
          </a:p>
          <a:p>
            <a:endParaRPr lang="ru-RU" sz="2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400" y="836712"/>
            <a:ext cx="10369152"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sz="2800" dirty="0">
                <a:latin typeface="Times New Roman" panose="02020603050405020304" pitchFamily="18" charset="0"/>
                <a:cs typeface="Times New Roman" panose="02020603050405020304" pitchFamily="18" charset="0"/>
                <a:sym typeface="+mn-ea"/>
              </a:rPr>
              <a:t>УРОВНЕВАЯ МОДЕЛЬ СИСТЕМЫ ЯЗЫКА</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316230" y="1556385"/>
            <a:ext cx="11027410" cy="4895850"/>
          </a:xfrm>
          <a:prstGeom prst="rect">
            <a:avLst/>
          </a:prstGeom>
        </p:spPr>
        <p:txBody>
          <a:bodyPr wrap="square">
            <a:noAutofit/>
          </a:bodyPr>
          <a:lstStyle/>
          <a:p>
            <a:r>
              <a:rPr lang="ru-RU" sz="2000">
                <a:sym typeface="+mn-ea"/>
              </a:rPr>
              <a:t>Класс словоформ, характеризующийся одинаковыми по значению корневыми и аффиксальными морфемами, отождествляется в основную единицу языка – слово, или лексему.</a:t>
            </a:r>
            <a:endParaRPr lang="ru-RU" sz="2000">
              <a:sym typeface="+mn-ea"/>
            </a:endParaRPr>
          </a:p>
          <a:p>
            <a:endParaRPr lang="ru-RU" sz="2000"/>
          </a:p>
          <a:p>
            <a:r>
              <a:rPr lang="ru-RU" sz="2000">
                <a:sym typeface="+mn-ea"/>
              </a:rPr>
              <a:t>Словарный состав того или иного языка образует </a:t>
            </a:r>
            <a:r>
              <a:rPr lang="ru-RU" sz="2000">
                <a:ln w="22225">
                  <a:solidFill>
                    <a:schemeClr val="accent2"/>
                  </a:solidFill>
                  <a:prstDash val="solid"/>
                </a:ln>
                <a:solidFill>
                  <a:schemeClr val="accent2">
                    <a:lumMod val="40000"/>
                    <a:lumOff val="60000"/>
                  </a:schemeClr>
                </a:solidFill>
                <a:effectLst/>
                <a:sym typeface="+mn-ea"/>
              </a:rPr>
              <a:t>лексический уровень.</a:t>
            </a:r>
            <a:r>
              <a:rPr lang="ru-RU" sz="2000">
                <a:sym typeface="+mn-ea"/>
              </a:rPr>
              <a:t> Класс словоформ, обладающий одинаковым словообразовательным значением, составляет словообразовательный тип – </a:t>
            </a:r>
            <a:r>
              <a:rPr lang="ru-RU" sz="2000">
                <a:ln w="22225">
                  <a:solidFill>
                    <a:schemeClr val="accent2"/>
                  </a:solidFill>
                  <a:prstDash val="solid"/>
                </a:ln>
                <a:solidFill>
                  <a:schemeClr val="accent2">
                    <a:lumMod val="40000"/>
                    <a:lumOff val="60000"/>
                  </a:schemeClr>
                </a:solidFill>
                <a:effectLst/>
                <a:sym typeface="+mn-ea"/>
              </a:rPr>
              <a:t>дериватему</a:t>
            </a:r>
            <a:r>
              <a:rPr lang="ru-RU" sz="2000">
                <a:sym typeface="+mn-ea"/>
              </a:rPr>
              <a:t>. Класс словоформ с тождественными формообразовательными аффиксами отождествляется в грамматическую форму - </a:t>
            </a:r>
            <a:r>
              <a:rPr lang="ru-RU" sz="2000">
                <a:ln w="22225">
                  <a:solidFill>
                    <a:schemeClr val="accent2"/>
                  </a:solidFill>
                  <a:prstDash val="solid"/>
                </a:ln>
                <a:solidFill>
                  <a:schemeClr val="accent2">
                    <a:lumMod val="40000"/>
                    <a:lumOff val="60000"/>
                  </a:schemeClr>
                </a:solidFill>
                <a:effectLst/>
                <a:sym typeface="+mn-ea"/>
              </a:rPr>
              <a:t>граммему.</a:t>
            </a:r>
            <a:endParaRPr lang="ru-RU" sz="2000">
              <a:ln w="22225">
                <a:solidFill>
                  <a:schemeClr val="accent2"/>
                </a:solidFill>
                <a:prstDash val="solid"/>
              </a:ln>
              <a:solidFill>
                <a:schemeClr val="accent2">
                  <a:lumMod val="40000"/>
                  <a:lumOff val="60000"/>
                </a:schemeClr>
              </a:solidFill>
              <a:effectLst/>
              <a:sym typeface="+mn-ea"/>
            </a:endParaRPr>
          </a:p>
          <a:p>
            <a:endParaRPr lang="ru-RU" sz="2000">
              <a:sym typeface="+mn-ea"/>
            </a:endParaRPr>
          </a:p>
          <a:p>
            <a:endParaRPr lang="ru-RU" sz="2000">
              <a:sym typeface="+mn-ea"/>
            </a:endParaRPr>
          </a:p>
          <a:p>
            <a:endParaRPr lang="ru-RU" sz="200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426720" y="384810"/>
            <a:ext cx="11378565" cy="4741545"/>
          </a:xfrm>
          <a:prstGeom prst="rect">
            <a:avLst/>
          </a:prstGeom>
        </p:spPr>
        <p:txBody>
          <a:bodyPr>
            <a:noAutofit/>
          </a:bodyPr>
          <a:p>
            <a:pPr marL="0" indent="0" algn="just" defTabSz="266700">
              <a:spcBef>
                <a:spcPct val="0"/>
              </a:spcBef>
              <a:spcAft>
                <a:spcPct val="0"/>
              </a:spcAft>
            </a:pPr>
            <a:r>
              <a:rPr>
                <a:latin typeface="Times New Roman" panose="02020603050405020304"/>
                <a:ea typeface="SimSun" panose="02010600030101010101" pitchFamily="2" charset="-122"/>
              </a:rPr>
              <a:t>Так, в русском языке единственное и множественное число — граммемы категории числа; обязательно должно быть выражено то или другое значение, но не одновременно оба. Также граммемой может называться грамматический показатель — план выражения грамматического значения (в этом же значении употребляется предложенный Дж. Байби термин грам, англ. gram[1]), а также единство значения (плана содержания) и способов его выражения[2].</a:t>
            </a:r>
            <a:endParaRPr>
              <a:latin typeface="Times New Roman" panose="02020603050405020304"/>
              <a:ea typeface="SimSun" panose="02010600030101010101" pitchFamily="2" charset="-122"/>
            </a:endParaRPr>
          </a:p>
          <a:p>
            <a:pPr marL="0" indent="0" algn="just" defTabSz="266700">
              <a:spcBef>
                <a:spcPct val="0"/>
              </a:spcBef>
              <a:spcAft>
                <a:spcPct val="0"/>
              </a:spcAft>
            </a:pPr>
            <a:endParaRPr sz="2400">
              <a:latin typeface="Times New Roman" panose="02020603050405020304"/>
              <a:ea typeface="SimSun" panose="02010600030101010101" pitchFamily="2" charset="-122"/>
            </a:endParaRPr>
          </a:p>
          <a:p>
            <a:pPr marL="0" indent="0" algn="just" defTabSz="266700">
              <a:spcBef>
                <a:spcPct val="0"/>
              </a:spcBef>
              <a:spcAft>
                <a:spcPct val="0"/>
              </a:spcAft>
            </a:pPr>
            <a:r>
              <a:rPr>
                <a:latin typeface="Times New Roman" panose="02020603050405020304"/>
                <a:ea typeface="SimSun" panose="02010600030101010101" pitchFamily="2" charset="-122"/>
              </a:rPr>
              <a:t>Граммема в языке представлена рядом форм, объединённых значением компонента данной грамматической категории, но различающихся значениями других категорий, присущих данной части речи: так, граммема второго лица глагола в русском языке представлена рядом форм, объединённых этим значением, но различающихся значениями наклонения, времени, вида, залога, числа. Граммемы, выражаемые рядом морфологических форм, составляют морфологическую категорию. Встречаются и граммемы, выражаемые синтаксическими формами — классами синтаксических конструкций (к примеру, активные и пассивные конструкции) — и составляющие синтаксические категории[2].</a:t>
            </a:r>
            <a:endParaRPr>
              <a:latin typeface="Times New Roman" panose="02020603050405020304"/>
              <a:ea typeface="SimSun" panose="02010600030101010101" pitchFamily="2" charset="-122"/>
            </a:endParaRPr>
          </a:p>
          <a:p>
            <a:pPr marL="0" indent="0" algn="just" defTabSz="266700">
              <a:spcBef>
                <a:spcPct val="0"/>
              </a:spcBef>
              <a:spcAft>
                <a:spcPct val="0"/>
              </a:spcAft>
            </a:pPr>
            <a:endParaRPr>
              <a:latin typeface="Times New Roman" panose="02020603050405020304"/>
              <a:ea typeface="SimSun" panose="02010600030101010101" pitchFamily="2" charset="-122"/>
            </a:endParaRPr>
          </a:p>
          <a:p>
            <a:pPr marL="0" indent="0" algn="just" defTabSz="266700">
              <a:spcBef>
                <a:spcPct val="0"/>
              </a:spcBef>
              <a:spcAft>
                <a:spcPct val="0"/>
              </a:spcAft>
            </a:pPr>
            <a:r>
              <a:rPr>
                <a:latin typeface="Times New Roman" panose="02020603050405020304"/>
                <a:ea typeface="SimSun" panose="02010600030101010101" pitchFamily="2" charset="-122"/>
              </a:rPr>
              <a:t>С граммемой, понимаемой как единица плана содержания, соотносима морфема как единица плана выражения. Единица плана выражения, соотносимая с граммемами нескольких грамматических категорий одновременно, называется флективной морфемой, или флексией[3].</a:t>
            </a:r>
            <a:endParaRPr>
              <a:latin typeface="Times New Roman" panose="02020603050405020304"/>
              <a:ea typeface="SimSun" panose="02010600030101010101" pitchFamily="2" charset="-122"/>
            </a:endParaRPr>
          </a:p>
          <a:p>
            <a:pPr marL="0" indent="0" algn="just" defTabSz="266700">
              <a:spcBef>
                <a:spcPct val="0"/>
              </a:spcBef>
              <a:spcAft>
                <a:spcPct val="0"/>
              </a:spcAft>
            </a:pPr>
            <a:endParaRPr>
              <a:latin typeface="Times New Roman" panose="02020603050405020304"/>
              <a:ea typeface="SimSun" panose="02010600030101010101" pitchFamily="2" charset="-122"/>
            </a:endParaRPr>
          </a:p>
          <a:p>
            <a:pPr marL="0" indent="0" algn="just" defTabSz="266700">
              <a:spcBef>
                <a:spcPct val="0"/>
              </a:spcBef>
              <a:spcAft>
                <a:spcPct val="0"/>
              </a:spcAft>
            </a:pPr>
            <a:r>
              <a:rPr>
                <a:latin typeface="Times New Roman" panose="02020603050405020304"/>
                <a:ea typeface="SimSun" panose="02010600030101010101" pitchFamily="2" charset="-122"/>
              </a:rPr>
              <a:t>Термин «граммема», предложенный К. Пайком, в отечественной лингвистической традиции окончательно закрепился благодаря А. А. Зализняку[1].</a:t>
            </a:r>
            <a:endParaRPr>
              <a:latin typeface="Times New Roman" panose="02020603050405020304"/>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970280" y="625475"/>
            <a:ext cx="9758680" cy="4922520"/>
          </a:xfrm>
          <a:prstGeom prst="rect">
            <a:avLst/>
          </a:prstGeom>
        </p:spPr>
        <p:txBody>
          <a:bodyPr wrap="square">
            <a:noAutofit/>
          </a:bodyPr>
          <a:p>
            <a:pPr marL="0" indent="0" algn="just" defTabSz="266700">
              <a:spcBef>
                <a:spcPct val="0"/>
              </a:spcBef>
              <a:spcAft>
                <a:spcPct val="0"/>
              </a:spcAft>
            </a:pPr>
            <a:r>
              <a:rPr sz="2000">
                <a:latin typeface="Times New Roman" panose="02020603050405020304"/>
                <a:ea typeface="SimSun" panose="02010600030101010101" pitchFamily="2" charset="-122"/>
                <a:sym typeface="+mn-ea"/>
              </a:rPr>
              <a:t>Граммема в языке представлена рядом форм, объединённых значением компонента данной грамматической категории, но различающихся значениями других категорий, присущих данной части речи: так, граммема второго лица глагола в русском языке представлена рядом форм, объединённых этим значением, но различающихся значениями наклонения, времени, вида, залога, числа. Граммемы, выражаемые рядом морфологических форм, составляют морфологическую категорию. Встречаются и граммемы, выражаемые синтаксическими формами — классами синтаксических конструкций (к примеру, активные и пассивные конструкции) — и составляющие синтаксические категории[2].</a:t>
            </a:r>
            <a:endParaRPr sz="2000">
              <a:latin typeface="Times New Roman" panose="02020603050405020304"/>
              <a:ea typeface="SimSun" panose="02010600030101010101" pitchFamily="2" charset="-122"/>
            </a:endParaRPr>
          </a:p>
          <a:p>
            <a:pPr marL="0" indent="0" algn="just" defTabSz="266700">
              <a:spcBef>
                <a:spcPct val="0"/>
              </a:spcBef>
              <a:spcAft>
                <a:spcPct val="0"/>
              </a:spcAft>
            </a:pPr>
            <a:endParaRPr sz="2000">
              <a:latin typeface="Times New Roman" panose="02020603050405020304"/>
              <a:ea typeface="SimSun" panose="02010600030101010101" pitchFamily="2" charset="-122"/>
            </a:endParaRPr>
          </a:p>
          <a:p>
            <a:pPr marL="0" indent="0" algn="just" defTabSz="266700">
              <a:spcBef>
                <a:spcPct val="0"/>
              </a:spcBef>
              <a:spcAft>
                <a:spcPct val="0"/>
              </a:spcAft>
            </a:pPr>
            <a:r>
              <a:rPr sz="2000">
                <a:latin typeface="Times New Roman" panose="02020603050405020304"/>
                <a:ea typeface="SimSun" panose="02010600030101010101" pitchFamily="2" charset="-122"/>
                <a:sym typeface="+mn-ea"/>
              </a:rPr>
              <a:t>С граммемой, понимаемой как единица плана содержания, соотносима морфема как единица плана выражения. Единица плана выражения, соотносимая с граммемами нескольких грамматических категорий одновременно, называется флективной морфемой, или флексией[3].</a:t>
            </a:r>
            <a:endParaRPr sz="2000">
              <a:latin typeface="Times New Roman" panose="02020603050405020304"/>
              <a:ea typeface="SimSun" panose="02010600030101010101" pitchFamily="2" charset="-122"/>
            </a:endParaRPr>
          </a:p>
          <a:p>
            <a:pPr marL="0" indent="0" algn="just" defTabSz="266700">
              <a:spcBef>
                <a:spcPct val="0"/>
              </a:spcBef>
              <a:spcAft>
                <a:spcPct val="0"/>
              </a:spcAft>
            </a:pPr>
            <a:endParaRPr sz="2000">
              <a:latin typeface="Times New Roman" panose="02020603050405020304"/>
              <a:ea typeface="SimSun" panose="02010600030101010101" pitchFamily="2" charset="-122"/>
            </a:endParaRPr>
          </a:p>
          <a:p>
            <a:pPr marL="0" indent="0" algn="just" defTabSz="266700">
              <a:spcBef>
                <a:spcPct val="0"/>
              </a:spcBef>
              <a:spcAft>
                <a:spcPct val="0"/>
              </a:spcAft>
            </a:pPr>
            <a:r>
              <a:rPr sz="2000">
                <a:latin typeface="Times New Roman" panose="02020603050405020304"/>
                <a:ea typeface="SimSun" panose="02010600030101010101" pitchFamily="2" charset="-122"/>
                <a:sym typeface="+mn-ea"/>
              </a:rPr>
              <a:t>Термин «граммема», предложенный К. Пайком, в отечественной лингвистической традиции окончательно  закрепился благодаря А. А. Зализняку</a:t>
            </a:r>
            <a:r>
              <a:rPr lang="ru-RU" sz="2000">
                <a:latin typeface="Times New Roman" panose="02020603050405020304"/>
                <a:ea typeface="SimSun" panose="02010600030101010101" pitchFamily="2" charset="-122"/>
                <a:sym typeface="+mn-ea"/>
              </a:rPr>
              <a:t> ния</a:t>
            </a:r>
            <a:endParaRPr lang="ru-RU" sz="2000">
              <a:latin typeface="Times New Roman" panose="02020603050405020304"/>
              <a:ea typeface="SimSun" panose="02010600030101010101" pitchFamily="2" charset="-122"/>
              <a:sym typeface="+mn-ea"/>
            </a:endParaRPr>
          </a:p>
          <a:p>
            <a:pPr marL="0" indent="0" algn="just" defTabSz="266700">
              <a:spcBef>
                <a:spcPct val="0"/>
              </a:spcBef>
              <a:spcAft>
                <a:spcPct val="0"/>
              </a:spcAft>
            </a:pPr>
            <a:r>
              <a:rPr lang="ru-RU" sz="2000">
                <a:latin typeface="Times New Roman" panose="02020603050405020304"/>
                <a:ea typeface="SimSun" panose="02010600030101010101" pitchFamily="2" charset="-122"/>
                <a:sym typeface="+mn-ea"/>
              </a:rPr>
              <a:t> </a:t>
            </a:r>
            <a:r>
              <a:rPr lang="ru-RU">
                <a:latin typeface="Times New Roman" panose="02020603050405020304"/>
                <a:ea typeface="SimSun" panose="02010600030101010101" pitchFamily="2" charset="-122"/>
                <a:sym typeface="+mn-ea"/>
              </a:rPr>
              <a:t>Плунгян В. А. Классификация морфологических значений // Общая морфология: Введение в проблематику: Учебное пособие. — Изд. 2-е, исправленное. — М.: Едиториал УРСС, 2003. — С. 107. — 384 с. — (Новый лингвистический учебник). — 2000 экз. — ISBN 5-354-00314-8.</a:t>
            </a:r>
            <a:endParaRPr lang="ru-RU">
              <a:latin typeface="Times New Roman" panose="02020603050405020304"/>
              <a:ea typeface="SimSun"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1430020" y="920750"/>
            <a:ext cx="9522460" cy="5179060"/>
          </a:xfrm>
          <a:prstGeom prst="rect">
            <a:avLst/>
          </a:prstGeom>
        </p:spPr>
        <p:txBody>
          <a:bodyPr wrap="square">
            <a:noAutofit/>
          </a:bodyPr>
          <a:p>
            <a:pPr marL="0" indent="0" algn="just" defTabSz="266700">
              <a:spcBef>
                <a:spcPct val="0"/>
              </a:spcBef>
              <a:spcAft>
                <a:spcPct val="0"/>
              </a:spcAft>
            </a:pPr>
            <a:r>
              <a:rPr sz="2000">
                <a:latin typeface="Times New Roman" panose="02020603050405020304"/>
              </a:rPr>
              <a:t>Завершает сегментацию речевого потока выделение в морфах минимальных речевых отрезков – звуков. Разные по своим физическим свойствам звуки, или фоны, могут выполнять одну и ту же смыслоразличительную функцию. На этом основании звуки отождествляются в одну языковую единицу – фонему. Фонема – минимальная единица языка. Система фонем образует фонологический уровень языка.</a:t>
            </a:r>
            <a:endParaRPr sz="2000">
              <a:latin typeface="Times New Roman" panose="02020603050405020304"/>
            </a:endParaRPr>
          </a:p>
          <a:p>
            <a:pPr marL="0" indent="0" algn="just" defTabSz="266700">
              <a:spcBef>
                <a:spcPct val="0"/>
              </a:spcBef>
              <a:spcAft>
                <a:spcPct val="0"/>
              </a:spcAft>
            </a:pPr>
            <a:endParaRPr sz="2000">
              <a:latin typeface="Times New Roman" panose="02020603050405020304"/>
            </a:endParaRPr>
          </a:p>
          <a:p>
            <a:pPr marL="0" indent="0" algn="just" defTabSz="266700">
              <a:spcBef>
                <a:spcPct val="0"/>
              </a:spcBef>
              <a:spcAft>
                <a:spcPct val="0"/>
              </a:spcAft>
            </a:pPr>
            <a:endParaRPr sz="2000">
              <a:latin typeface="Times New Roman" panose="02020603050405020304"/>
            </a:endParaRPr>
          </a:p>
          <a:p>
            <a:pPr marL="0" indent="0" algn="just" defTabSz="266700">
              <a:spcBef>
                <a:spcPct val="0"/>
              </a:spcBef>
              <a:spcAft>
                <a:spcPct val="0"/>
              </a:spcAft>
            </a:pPr>
            <a:endParaRPr sz="2000">
              <a:latin typeface="Times New Roman" panose="020206030504050203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1063625" y="543560"/>
            <a:ext cx="10034270" cy="598551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Изображение 2"/>
          <p:cNvPicPr/>
          <p:nvPr/>
        </p:nvPicPr>
        <p:blipFill>
          <a:blip r:embed="rId1"/>
          <a:stretch>
            <a:fillRect/>
          </a:stretch>
        </p:blipFill>
        <p:spPr>
          <a:xfrm>
            <a:off x="696595" y="803275"/>
            <a:ext cx="10212705" cy="48704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1694815" y="688340"/>
            <a:ext cx="8782685" cy="5149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2654300" y="803275"/>
            <a:ext cx="6502400" cy="4870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16890" y="4744720"/>
            <a:ext cx="11771630" cy="1577340"/>
          </a:xfrm>
          <a:prstGeom prst="rect">
            <a:avLst/>
          </a:prstGeom>
        </p:spPr>
        <p:txBody>
          <a:bodyPr wrap="square">
            <a:noAutofit/>
          </a:bodyPr>
          <a:lstStyle/>
          <a:p>
            <a:r>
              <a:rPr lang="ru-RU" dirty="0" smtClean="0"/>
              <a:t>Какое же место в этой классификации систем занимает язык? Однозначно отнести язык к одному из типов невозможно в силу многокачественной природы языка. Он относится к разряду сложных систем, поскольку объединяет неоднородные элементы (фонемы, морфемы, слова и т.д.) Дискуссионным остается вопрос о сфере локализации (или существования) языка. Мнение о том, что он существует в виде языковой памяти, небезосновательно, но тем не менее это не единственное условие его существования. Вторым условием его существования является материальное воплощение его идеальной стороны в языковых комплексах.</a:t>
            </a:r>
            <a:endParaRPr lang="ru-RU" dirty="0" smtClean="0"/>
          </a:p>
          <a:p>
            <a:endParaRPr lang="ru-RU" dirty="0" smtClean="0"/>
          </a:p>
          <a:p>
            <a:endParaRPr lang="ru-RU" dirty="0" smtClean="0"/>
          </a:p>
        </p:txBody>
      </p:sp>
      <p:sp>
        <p:nvSpPr>
          <p:cNvPr id="3" name="Прямоугольник 2"/>
          <p:cNvSpPr/>
          <p:nvPr/>
        </p:nvSpPr>
        <p:spPr>
          <a:xfrm>
            <a:off x="479425" y="1052830"/>
            <a:ext cx="11407140" cy="1039495"/>
          </a:xfrm>
          <a:prstGeom prst="rect">
            <a:avLst/>
          </a:prstGeom>
        </p:spPr>
        <p:style>
          <a:lnRef idx="1">
            <a:schemeClr val="accent6"/>
          </a:lnRef>
          <a:fillRef idx="2">
            <a:schemeClr val="accent6"/>
          </a:fillRef>
          <a:effectRef idx="1">
            <a:schemeClr val="accent6"/>
          </a:effectRef>
          <a:fontRef idx="minor">
            <a:schemeClr val="dk1"/>
          </a:fontRef>
        </p:style>
        <p:txBody>
          <a:bodyPr wrap="square">
            <a:noAutofit/>
          </a:bodyPr>
          <a:lstStyle/>
          <a:p>
            <a:pPr algn="ctr"/>
            <a:r>
              <a:rPr lang="ru-RU" sz="3600" b="1" i="1" dirty="0" smtClean="0">
                <a:ea typeface="Malgun Gothic" panose="020B0503020000020004" pitchFamily="34" charset="-127"/>
              </a:rPr>
              <a:t>Теоретический посыл </a:t>
            </a:r>
            <a:endParaRPr lang="ru-RU" sz="3600" b="1" i="1" dirty="0" smtClean="0">
              <a:ea typeface="Malgun Gothic" panose="020B0503020000020004" pitchFamily="34" charset="-127"/>
            </a:endParaRPr>
          </a:p>
          <a:p>
            <a:pPr algn="ctr"/>
            <a:r>
              <a:rPr lang="ru-RU" sz="3600" b="1" i="1" dirty="0" smtClean="0">
                <a:ea typeface="Malgun Gothic" panose="020B0503020000020004" pitchFamily="34" charset="-127"/>
              </a:rPr>
              <a:t>    </a:t>
            </a:r>
            <a:endParaRPr lang="ru-RU" sz="3600" b="1" i="1" dirty="0">
              <a:ea typeface="Malgun Gothic" panose="020B0503020000020004" pitchFamily="34" charset="-127"/>
            </a:endParaRPr>
          </a:p>
        </p:txBody>
      </p:sp>
      <p:sp>
        <p:nvSpPr>
          <p:cNvPr id="4" name="Прямоугольник 3"/>
          <p:cNvSpPr/>
          <p:nvPr/>
        </p:nvSpPr>
        <p:spPr>
          <a:xfrm>
            <a:off x="612775" y="2060575"/>
            <a:ext cx="11315700" cy="257683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400"/>
              <a:t>В философии «система» - это «порядок», «организация», «целое», «агрегат», «совокупность». Дальше наблюдаем смысловое усложнение понятия. Оно осмысливается как «саморазвивающаяся идея», целостность, содержащая в себе множество ступеней. Как отмечают ученые, со второй половины 20-го века можно говорить о сформировавшемся системном стиле мышления.</a:t>
            </a:r>
            <a:endParaRPr sz="32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1170940" y="409575"/>
            <a:ext cx="9351010" cy="55333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2005965" y="929640"/>
            <a:ext cx="7964170" cy="4505960"/>
          </a:xfrm>
          <a:prstGeom prst="rect">
            <a:avLst/>
          </a:prstGeom>
        </p:spPr>
        <p:txBody>
          <a:bodyPr wrap="square">
            <a:noAutofit/>
          </a:bodyPr>
          <a:p>
            <a:pPr algn="just"/>
            <a:r>
              <a:rPr sz="2400"/>
              <a:t>Следовательно, считают представители МФШ, фонема - минимальная звуковая единица системы языка, позволяющая различать слова и смысл слов. Например, слове «молоко» одна фонема /о/ представлена тремя позиционными вариантами - ударным и двумя безударными. Возможны и такие случаи, когда две фонемы звучат как один звук. Например, в слове «детский» /т/ и /с/ звучат как один звук [ц], а в слове «сшить» /с/ и /ш/ звучат как долгое [ш]. Таким образом, по мнению сторонников МФШ, фонема - это абстракция, тип, модель звука, а не сам звук. Поэтому понятия «фонема» и «звук речи» не совпадают.</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635000" y="980440"/>
            <a:ext cx="4558030" cy="2499995"/>
          </a:xfrm>
          <a:prstGeom prst="rect">
            <a:avLst/>
          </a:prstGeom>
        </p:spPr>
        <p:txBody>
          <a:bodyPr>
            <a:noAutofit/>
          </a:bodyPr>
          <a:p>
            <a:r>
              <a:rPr sz="2000">
                <a:ln w="22225">
                  <a:solidFill>
                    <a:schemeClr val="accent2"/>
                  </a:solidFill>
                  <a:prstDash val="solid"/>
                </a:ln>
                <a:solidFill>
                  <a:schemeClr val="accent2">
                    <a:lumMod val="40000"/>
                    <a:lumOff val="60000"/>
                  </a:schemeClr>
                </a:solidFill>
                <a:effectLst/>
              </a:rPr>
              <a:t>Фонема </a:t>
            </a:r>
            <a:r>
              <a:rPr sz="2000"/>
              <a:t>- это структурная единица звуковой системы языка, которая, служа средством образования слов и форм слов, может самостоятельно различать эти слова и формы, противопоставляясь другой фонеме в тождественной фонетической позиции совокупностью присущих конститутивных признаков, и которая реально представлена звуками речи, являющимися ее аллофонами. </a:t>
            </a:r>
            <a:endParaRPr sz="2000"/>
          </a:p>
          <a:p>
            <a:endParaRPr sz="2400"/>
          </a:p>
          <a:p>
            <a:endParaRPr sz="2400"/>
          </a:p>
        </p:txBody>
      </p:sp>
      <p:sp>
        <p:nvSpPr>
          <p:cNvPr id="3" name="Текстовое поле 2"/>
          <p:cNvSpPr txBox="1"/>
          <p:nvPr/>
        </p:nvSpPr>
        <p:spPr>
          <a:xfrm>
            <a:off x="5971540" y="1256665"/>
            <a:ext cx="5307330" cy="3326130"/>
          </a:xfrm>
          <a:prstGeom prst="rect">
            <a:avLst/>
          </a:prstGeom>
        </p:spPr>
        <p:txBody>
          <a:bodyPr wrap="square">
            <a:noAutofit/>
          </a:bodyPr>
          <a:p>
            <a:r>
              <a:rPr sz="2000"/>
              <a:t>Понятие аллофона Если фонемы есть обобщение ее аллофонов, в которых она реально выступает, а аллофоны включают в себя и переменные, позиционно обусловленныe признаки, то, следовательно, это обобщение есть "снятие" всего позиционного и сведение по существу неограниченного ряда звуков речи к ограниченному числу фонем, которые и выполняют в языке роль различителей слов и форм слов.</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a:picLocks noChangeAspect="1"/>
          </p:cNvPicPr>
          <p:nvPr/>
        </p:nvPicPr>
        <p:blipFill>
          <a:blip r:embed="rId1"/>
          <a:stretch>
            <a:fillRect/>
          </a:stretch>
        </p:blipFill>
        <p:spPr>
          <a:xfrm>
            <a:off x="623570" y="621030"/>
            <a:ext cx="10085705" cy="54889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768985" y="381000"/>
            <a:ext cx="10116820" cy="5715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531495" y="793750"/>
            <a:ext cx="9932035" cy="4527550"/>
          </a:xfrm>
          <a:prstGeom prst="rect">
            <a:avLst/>
          </a:prstGeom>
        </p:spPr>
        <p:txBody>
          <a:bodyPr>
            <a:noAutofit/>
          </a:bodyPr>
          <a:p>
            <a:pPr marL="0" indent="0">
              <a:spcBef>
                <a:spcPct val="0"/>
              </a:spcBef>
              <a:spcAft>
                <a:spcPct val="0"/>
              </a:spcAft>
            </a:pPr>
            <a:r>
              <a:rPr sz="2400" b="0" i="0">
                <a:solidFill>
                  <a:srgbClr val="202122"/>
                </a:solidFill>
                <a:latin typeface="sans-serif"/>
                <a:ea typeface="sans-serif"/>
              </a:rPr>
              <a:t>Различаются </a:t>
            </a:r>
            <a:r>
              <a:rPr sz="2400" b="1" i="0">
                <a:solidFill>
                  <a:srgbClr val="202122"/>
                </a:solidFill>
                <a:latin typeface="sans-serif"/>
                <a:ea typeface="sans-serif"/>
              </a:rPr>
              <a:t>комбинаторные</a:t>
            </a:r>
            <a:r>
              <a:rPr sz="2400" b="0" i="0">
                <a:solidFill>
                  <a:srgbClr val="202122"/>
                </a:solidFill>
                <a:latin typeface="sans-serif"/>
                <a:ea typeface="sans-serif"/>
              </a:rPr>
              <a:t> и </a:t>
            </a:r>
            <a:r>
              <a:rPr sz="2400" b="1" i="0">
                <a:solidFill>
                  <a:srgbClr val="202122"/>
                </a:solidFill>
                <a:latin typeface="sans-serif"/>
                <a:ea typeface="sans-serif"/>
              </a:rPr>
              <a:t>позиционные</a:t>
            </a:r>
            <a:r>
              <a:rPr sz="2400" b="0" i="0">
                <a:solidFill>
                  <a:srgbClr val="202122"/>
                </a:solidFill>
                <a:latin typeface="sans-serif"/>
                <a:ea typeface="sans-serif"/>
              </a:rPr>
              <a:t> аллофоны.</a:t>
            </a:r>
            <a:endParaRPr sz="2400" b="0" i="0">
              <a:solidFill>
                <a:srgbClr val="202122"/>
              </a:solidFill>
              <a:latin typeface="sans-serif"/>
              <a:ea typeface="sans-serif"/>
            </a:endParaRPr>
          </a:p>
          <a:p>
            <a:pPr marL="0" indent="0">
              <a:spcBef>
                <a:spcPct val="0"/>
              </a:spcBef>
              <a:spcAft>
                <a:spcPct val="0"/>
              </a:spcAft>
            </a:pPr>
            <a:r>
              <a:rPr sz="2400" b="1" i="0">
                <a:solidFill>
                  <a:srgbClr val="202122"/>
                </a:solidFill>
                <a:latin typeface="sans-serif"/>
                <a:ea typeface="sans-serif"/>
              </a:rPr>
              <a:t>Комбинато́рные аллофо́ны</a:t>
            </a:r>
            <a:r>
              <a:rPr sz="2400" b="0" i="0">
                <a:solidFill>
                  <a:srgbClr val="202122"/>
                </a:solidFill>
                <a:latin typeface="sans-serif"/>
                <a:ea typeface="sans-serif"/>
              </a:rPr>
              <a:t> — реализации </a:t>
            </a:r>
            <a:r>
              <a:rPr sz="2400" b="0" i="0">
                <a:solidFill>
                  <a:srgbClr val="0645AD"/>
                </a:solidFill>
                <a:latin typeface="sans-serif"/>
                <a:ea typeface="sans-serif"/>
                <a:hlinkClick r:id="rId1" tooltip="Фонема"/>
              </a:rPr>
              <a:t>фонем</a:t>
            </a:r>
            <a:r>
              <a:rPr sz="2400" b="0" i="0">
                <a:solidFill>
                  <a:srgbClr val="202122"/>
                </a:solidFill>
                <a:latin typeface="sans-serif"/>
                <a:ea typeface="sans-serif"/>
              </a:rPr>
              <a:t>, связанные с </a:t>
            </a:r>
            <a:r>
              <a:rPr sz="2400" b="0" i="0">
                <a:solidFill>
                  <a:srgbClr val="0645AD"/>
                </a:solidFill>
                <a:latin typeface="sans-serif"/>
                <a:ea typeface="sans-serif"/>
                <a:hlinkClick r:id="rId2" tooltip="Коартикуляция"/>
              </a:rPr>
              <a:t>коартикуляцией</a:t>
            </a:r>
            <a:r>
              <a:rPr sz="2400" b="0" i="0">
                <a:solidFill>
                  <a:srgbClr val="202122"/>
                </a:solidFill>
                <a:latin typeface="sans-serif"/>
                <a:ea typeface="sans-serif"/>
              </a:rPr>
              <a:t> под влиянием фонетического окружения </a:t>
            </a:r>
            <a:r>
              <a:rPr sz="2400" b="0" i="0">
                <a:solidFill>
                  <a:srgbClr val="0645AD"/>
                </a:solidFill>
                <a:latin typeface="sans-serif"/>
                <a:ea typeface="sans-serif"/>
                <a:hlinkClick r:id="rId3" tooltip="Речевой звук"/>
              </a:rPr>
              <a:t>звуков</a:t>
            </a:r>
            <a:r>
              <a:rPr sz="2400" b="0" i="0">
                <a:solidFill>
                  <a:srgbClr val="202122"/>
                </a:solidFill>
                <a:latin typeface="sans-serif"/>
                <a:ea typeface="sans-serif"/>
              </a:rPr>
              <a:t>.</a:t>
            </a:r>
            <a:endParaRPr sz="2400" b="0" i="0">
              <a:solidFill>
                <a:srgbClr val="202122"/>
              </a:solidFill>
              <a:latin typeface="sans-serif"/>
              <a:ea typeface="sans-serif"/>
            </a:endParaRPr>
          </a:p>
          <a:p>
            <a:pPr marL="0" indent="0">
              <a:spcBef>
                <a:spcPct val="0"/>
              </a:spcBef>
              <a:spcAft>
                <a:spcPct val="0"/>
              </a:spcAft>
            </a:pPr>
            <a:r>
              <a:rPr sz="2400" b="0" i="0">
                <a:solidFill>
                  <a:srgbClr val="202122"/>
                </a:solidFill>
                <a:latin typeface="sans-serif"/>
                <a:ea typeface="sans-serif"/>
              </a:rPr>
              <a:t>Примерами комбинаторных аллофонов в русском языке могут служить:</a:t>
            </a:r>
            <a:endParaRPr sz="2400" b="0" i="0">
              <a:solidFill>
                <a:srgbClr val="202122"/>
              </a:solidFill>
              <a:latin typeface="sans-serif"/>
              <a:ea typeface="sans-serif"/>
            </a:endParaRPr>
          </a:p>
          <a:p>
            <a:pPr marL="133350" indent="0">
              <a:spcBef>
                <a:spcPct val="0"/>
              </a:spcBef>
              <a:spcAft>
                <a:spcPct val="0"/>
              </a:spcAft>
              <a:buFont typeface="Arial" panose="020B0604020202020204"/>
              <a:buChar char="•"/>
            </a:pPr>
            <a:r>
              <a:rPr sz="2400" b="0" i="0">
                <a:solidFill>
                  <a:srgbClr val="202122"/>
                </a:solidFill>
                <a:latin typeface="sans-serif"/>
                <a:ea typeface="sans-serif"/>
              </a:rPr>
              <a:t> </a:t>
            </a:r>
            <a:endParaRPr sz="2400" b="0" i="0">
              <a:solidFill>
                <a:srgbClr val="202122"/>
              </a:solidFill>
              <a:latin typeface="sans-serif"/>
              <a:ea typeface="sans-serif"/>
            </a:endParaRPr>
          </a:p>
          <a:p>
            <a:pPr marL="0" indent="0">
              <a:spcBef>
                <a:spcPct val="0"/>
              </a:spcBef>
              <a:spcAft>
                <a:spcPct val="0"/>
              </a:spcAft>
            </a:pPr>
            <a:r>
              <a:rPr sz="2400" b="0" i="0">
                <a:solidFill>
                  <a:srgbClr val="202122"/>
                </a:solidFill>
                <a:latin typeface="sans-serif"/>
                <a:ea typeface="sans-serif"/>
              </a:rPr>
              <a:t>Комбинаторными аллофонами также считаются назализованные гласные перед носовыми [n], [m], [ŋ] в английском языке. В некоторых языках мира комбинаторные признаки (например, назализация) могут распространяться на несколько </a:t>
            </a:r>
            <a:r>
              <a:rPr sz="2400" b="0" i="0">
                <a:solidFill>
                  <a:srgbClr val="0645AD"/>
                </a:solidFill>
                <a:latin typeface="sans-serif"/>
                <a:ea typeface="sans-serif"/>
                <a:hlinkClick r:id="rId4" tooltip="Слог"/>
              </a:rPr>
              <a:t>слогов</a:t>
            </a:r>
            <a:r>
              <a:rPr sz="2400" b="0" i="0">
                <a:solidFill>
                  <a:srgbClr val="202122"/>
                </a:solidFill>
                <a:latin typeface="sans-serif"/>
                <a:ea typeface="sans-serif"/>
              </a:rPr>
              <a:t>.</a:t>
            </a:r>
            <a:endParaRPr sz="2400" b="0" i="0">
              <a:solidFill>
                <a:srgbClr val="202122"/>
              </a:solidFill>
              <a:latin typeface="sans-serif"/>
              <a:ea typeface="sans-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795020" y="556895"/>
            <a:ext cx="10878185" cy="6819900"/>
          </a:xfrm>
          <a:prstGeom prst="rect">
            <a:avLst/>
          </a:prstGeom>
        </p:spPr>
        <p:txBody>
          <a:bodyPr wrap="square">
            <a:noAutofit/>
          </a:bodyPr>
          <a:p>
            <a:pPr marL="0" indent="0">
              <a:spcBef>
                <a:spcPct val="0"/>
              </a:spcBef>
              <a:spcAft>
                <a:spcPct val="0"/>
              </a:spcAft>
            </a:pPr>
            <a:r>
              <a:rPr sz="2500" b="1" i="0">
                <a:latin typeface="Linux Libertine"/>
                <a:ea typeface="Linux Libertine"/>
              </a:rPr>
              <a:t>Обязательные и свободные аллофоны</a:t>
            </a:r>
            <a:endParaRPr sz="4100" b="0" i="0">
              <a:latin typeface="sans-serif"/>
              <a:ea typeface="sans-serif"/>
            </a:endParaRPr>
          </a:p>
          <a:p>
            <a:pPr marL="0" indent="0">
              <a:spcBef>
                <a:spcPct val="0"/>
              </a:spcBef>
              <a:spcAft>
                <a:spcPct val="0"/>
              </a:spcAft>
            </a:pPr>
            <a:r>
              <a:rPr sz="2000" b="0" i="0">
                <a:solidFill>
                  <a:srgbClr val="202122"/>
                </a:solidFill>
                <a:latin typeface="sans-serif"/>
                <a:ea typeface="sans-serif"/>
              </a:rPr>
              <a:t>В зависимости от степени предсказуемости реализации аллофоны подразделяются на </a:t>
            </a:r>
            <a:r>
              <a:rPr sz="2000" b="1" i="0">
                <a:solidFill>
                  <a:srgbClr val="202122"/>
                </a:solidFill>
                <a:latin typeface="sans-serif"/>
                <a:ea typeface="sans-serif"/>
              </a:rPr>
              <a:t>обязательные</a:t>
            </a:r>
            <a:r>
              <a:rPr sz="2000" b="0" i="0">
                <a:solidFill>
                  <a:srgbClr val="202122"/>
                </a:solidFill>
                <a:latin typeface="sans-serif"/>
                <a:ea typeface="sans-serif"/>
              </a:rPr>
              <a:t>, то есть реализуемые в соответствии с правилами грамматики языка, и </a:t>
            </a:r>
            <a:r>
              <a:rPr sz="2000" b="1" i="0">
                <a:solidFill>
                  <a:srgbClr val="202122"/>
                </a:solidFill>
                <a:latin typeface="sans-serif"/>
                <a:ea typeface="sans-serif"/>
              </a:rPr>
              <a:t>свободные</a:t>
            </a:r>
            <a:r>
              <a:rPr sz="2000" b="0" i="0">
                <a:solidFill>
                  <a:srgbClr val="202122"/>
                </a:solidFill>
                <a:latin typeface="sans-serif"/>
                <a:ea typeface="sans-serif"/>
              </a:rPr>
              <a:t>, то есть реализуемые в соответствии с предпочтениями говорящих.</a:t>
            </a:r>
            <a:endParaRPr sz="2000" b="0" i="0">
              <a:solidFill>
                <a:srgbClr val="202122"/>
              </a:solidFill>
              <a:latin typeface="sans-serif"/>
              <a:ea typeface="sans-serif"/>
            </a:endParaRPr>
          </a:p>
          <a:p>
            <a:pPr marL="0" indent="0">
              <a:spcBef>
                <a:spcPct val="0"/>
              </a:spcBef>
              <a:spcAft>
                <a:spcPct val="0"/>
              </a:spcAft>
            </a:pPr>
            <a:r>
              <a:rPr sz="2000" b="0" i="0">
                <a:solidFill>
                  <a:srgbClr val="202122"/>
                </a:solidFill>
                <a:latin typeface="sans-serif"/>
                <a:ea typeface="sans-serif"/>
              </a:rPr>
              <a:t>Обязательные аллофоны одной фонемы находятся в отношениях </a:t>
            </a:r>
            <a:r>
              <a:rPr sz="2000" b="0" i="0">
                <a:solidFill>
                  <a:srgbClr val="0645AD"/>
                </a:solidFill>
                <a:latin typeface="sans-serif"/>
                <a:ea typeface="sans-serif"/>
                <a:hlinkClick r:id="rId1" tooltip="Дистрибуция"/>
              </a:rPr>
              <a:t>дополнительной дистрибуции</a:t>
            </a:r>
            <a:r>
              <a:rPr sz="2000" b="0" i="0">
                <a:solidFill>
                  <a:srgbClr val="202122"/>
                </a:solidFill>
                <a:latin typeface="sans-serif"/>
                <a:ea typeface="sans-serif"/>
              </a:rPr>
              <a:t>, когда два разных аллофона одной фонемы не могут существовать в одной позиции. В русском языке в отношениях дополнительной дистрибуции находятся огубленные и неогубленные согласные: огубленные согласные возможны только перед огубленными гласными [о], [у], а неогубленные согласные произносятся во всех остальных случаях. Произнесение такого аллофона в иной позиции воспринимается носителями языка как неестественное звучание или иностранный </a:t>
            </a:r>
            <a:r>
              <a:rPr sz="2000" b="0" i="0">
                <a:solidFill>
                  <a:srgbClr val="0645AD"/>
                </a:solidFill>
                <a:latin typeface="sans-serif"/>
                <a:ea typeface="sans-serif"/>
                <a:hlinkClick r:id="rId2" tooltip="Акцент (выговор)"/>
              </a:rPr>
              <a:t>акцент</a:t>
            </a:r>
            <a:r>
              <a:rPr sz="2000" b="0" i="0">
                <a:solidFill>
                  <a:srgbClr val="202122"/>
                </a:solidFill>
                <a:latin typeface="sans-serif"/>
                <a:ea typeface="sans-serif"/>
              </a:rPr>
              <a:t>.</a:t>
            </a:r>
            <a:endParaRPr sz="2000" b="0" i="0">
              <a:solidFill>
                <a:srgbClr val="202122"/>
              </a:solidFill>
              <a:latin typeface="sans-serif"/>
              <a:ea typeface="sans-serif"/>
            </a:endParaRPr>
          </a:p>
          <a:p>
            <a:pPr marL="0" indent="0">
              <a:spcBef>
                <a:spcPct val="0"/>
              </a:spcBef>
              <a:spcAft>
                <a:spcPct val="0"/>
              </a:spcAft>
            </a:pPr>
            <a:r>
              <a:rPr sz="2000" b="0" i="0">
                <a:solidFill>
                  <a:srgbClr val="202122"/>
                </a:solidFill>
                <a:latin typeface="sans-serif"/>
                <a:ea typeface="sans-serif"/>
              </a:rPr>
              <a:t>Свободными аллофонами могут считаться как широко распространенные в различных социальных и диалектных группах факультативные варианты фонем (например, щелевой /г/ или твёрдый /щ/ в отдельных русских говорах), так и индивидуальные варианты фонем, составляющие особенности произношения отдельных говорящих (например, неслоговой [w] на месте дрожащего [р] в русском языке).</a:t>
            </a:r>
            <a:endParaRPr sz="2000" b="0" i="0">
              <a:solidFill>
                <a:srgbClr val="202122"/>
              </a:solidFill>
              <a:latin typeface="sans-serif"/>
              <a:ea typeface="sans-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p:nvPr/>
        </p:nvPicPr>
        <p:blipFill>
          <a:blip r:embed="rId1"/>
          <a:stretch>
            <a:fillRect/>
          </a:stretch>
        </p:blipFill>
        <p:spPr>
          <a:xfrm>
            <a:off x="1333500" y="-19050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a:picLocks noChangeAspect="1"/>
          </p:cNvPicPr>
          <p:nvPr/>
        </p:nvPicPr>
        <p:blipFill>
          <a:blip r:embed="rId1"/>
          <a:stretch>
            <a:fillRect/>
          </a:stretch>
        </p:blipFill>
        <p:spPr>
          <a:xfrm>
            <a:off x="1256665" y="100965"/>
            <a:ext cx="9319895" cy="69811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2365375" y="1149985"/>
            <a:ext cx="4955540" cy="3432810"/>
          </a:xfrm>
          <a:prstGeom prst="rect">
            <a:avLst/>
          </a:prstGeom>
        </p:spPr>
        <p:txBody>
          <a:bodyPr>
            <a:noAutofit/>
          </a:bodyPr>
          <a:p>
            <a:r>
              <a:rPr sz="1600"/>
              <a:t>Московская фонологическая школа — направление в исследовании звукового уровня языка. Основателями Московской фонологической школы (МФШ) являются Р. И. Аванесов, П. С. Кузнецов, А. А. Реформатский, В. Н. Сидоров, А. М. Сухотин, их единомышленники И. С. Ильинская, Г. О. Винокур, А. И. Зарецкий и др. Сторонники МФШ опирались на идеи Ивана (Ян) Александровича Бодуэна де Куртенэ (1845 - 1929), который ввел понятие фонемы в русский язык. </a:t>
            </a:r>
            <a:endParaRPr sz="1600"/>
          </a:p>
        </p:txBody>
      </p:sp>
      <p:pic>
        <p:nvPicPr>
          <p:cNvPr id="3" name="Изображение 2"/>
          <p:cNvPicPr>
            <a:picLocks noChangeAspect="1"/>
          </p:cNvPicPr>
          <p:nvPr/>
        </p:nvPicPr>
        <p:blipFill>
          <a:blip r:embed="rId1"/>
          <a:stretch>
            <a:fillRect/>
          </a:stretch>
        </p:blipFill>
        <p:spPr>
          <a:xfrm>
            <a:off x="9408160" y="1340485"/>
            <a:ext cx="2571750" cy="3971925"/>
          </a:xfrm>
          <a:prstGeom prst="rect">
            <a:avLst/>
          </a:prstGeom>
        </p:spPr>
      </p:pic>
      <p:sp>
        <p:nvSpPr>
          <p:cNvPr id="4" name="Текстовое поле 3"/>
          <p:cNvSpPr txBox="1"/>
          <p:nvPr/>
        </p:nvSpPr>
        <p:spPr>
          <a:xfrm rot="10800000" flipV="1">
            <a:off x="1100455" y="3415665"/>
            <a:ext cx="7592695" cy="2359025"/>
          </a:xfrm>
          <a:prstGeom prst="rect">
            <a:avLst/>
          </a:prstGeom>
          <a:ln>
            <a:gradFill>
              <a:gsLst>
                <a:gs pos="0">
                  <a:srgbClr val="FE4444"/>
                </a:gs>
                <a:gs pos="100000">
                  <a:srgbClr val="832B2B"/>
                </a:gs>
              </a:gsLst>
            </a:gradFill>
          </a:ln>
        </p:spPr>
        <p:txBody>
          <a:bodyPr>
            <a:noAutofit/>
          </a:bodyPr>
          <a:p>
            <a:pPr marL="0" indent="0"/>
            <a:r>
              <a:rPr sz="1900" b="1" i="0">
                <a:solidFill>
                  <a:srgbClr val="202122"/>
                </a:solidFill>
                <a:latin typeface="sans-serif"/>
                <a:ea typeface="sans-serif"/>
              </a:rPr>
              <a:t>Ива́н Алекса́ндрович Бодуэ́н де Куртенэ́</a:t>
            </a:r>
            <a:endParaRPr sz="1900" b="1" i="0">
              <a:solidFill>
                <a:srgbClr val="202122"/>
              </a:solidFill>
              <a:latin typeface="sans-serif"/>
              <a:ea typeface="sans-serif"/>
            </a:endParaRPr>
          </a:p>
          <a:p>
            <a:pPr marL="0" indent="0"/>
            <a:r>
              <a:rPr sz="1900" b="0" i="0">
                <a:solidFill>
                  <a:srgbClr val="202122"/>
                </a:solidFill>
                <a:latin typeface="sans-serif"/>
                <a:ea typeface="sans-serif"/>
              </a:rPr>
              <a:t> (</a:t>
            </a:r>
            <a:r>
              <a:rPr sz="1900" b="0" i="0">
                <a:solidFill>
                  <a:srgbClr val="0645AD"/>
                </a:solidFill>
                <a:latin typeface="sans-serif"/>
                <a:ea typeface="sans-serif"/>
                <a:hlinkClick r:id="rId2" tooltip="Польский язык"/>
              </a:rPr>
              <a:t>пол.</a:t>
            </a:r>
            <a:r>
              <a:rPr sz="1900" b="0" i="0">
                <a:solidFill>
                  <a:srgbClr val="202122"/>
                </a:solidFill>
                <a:latin typeface="sans-serif"/>
                <a:ea typeface="sans-serif"/>
              </a:rPr>
              <a:t> </a:t>
            </a:r>
            <a:r>
              <a:rPr lang="zh-CN" sz="1900" b="0" i="1">
                <a:solidFill>
                  <a:srgbClr val="202122"/>
                </a:solidFill>
                <a:ea typeface="sans-serif"/>
              </a:rPr>
              <a:t>Jan Niecisław Ignacy Baudouin de Courtenay</a:t>
            </a:r>
            <a:r>
              <a:rPr sz="1900" b="0" i="0">
                <a:solidFill>
                  <a:srgbClr val="202122"/>
                </a:solidFill>
                <a:latin typeface="sans-serif"/>
                <a:ea typeface="sans-serif"/>
              </a:rPr>
              <a:t>; </a:t>
            </a:r>
            <a:r>
              <a:rPr sz="1900" b="0" i="0">
                <a:solidFill>
                  <a:srgbClr val="0645AD"/>
                </a:solidFill>
                <a:latin typeface="sans-serif"/>
                <a:ea typeface="sans-serif"/>
                <a:hlinkClick r:id="rId3" tooltip="13 марта"/>
              </a:rPr>
              <a:t>1 (13) марта</a:t>
            </a:r>
            <a:r>
              <a:rPr sz="1900" b="0" i="0">
                <a:solidFill>
                  <a:srgbClr val="202122"/>
                </a:solidFill>
                <a:latin typeface="sans-serif"/>
                <a:ea typeface="sans-serif"/>
              </a:rPr>
              <a:t> </a:t>
            </a:r>
            <a:r>
              <a:rPr sz="1900" b="0" i="0">
                <a:solidFill>
                  <a:srgbClr val="0645AD"/>
                </a:solidFill>
                <a:latin typeface="sans-serif"/>
                <a:ea typeface="sans-serif"/>
                <a:hlinkClick r:id="rId4" tooltip="1845 год"/>
              </a:rPr>
              <a:t>1845</a:t>
            </a:r>
            <a:r>
              <a:rPr sz="1900" b="0" i="0">
                <a:solidFill>
                  <a:srgbClr val="202122"/>
                </a:solidFill>
                <a:latin typeface="sans-serif"/>
                <a:ea typeface="sans-serif"/>
              </a:rPr>
              <a:t>, </a:t>
            </a:r>
            <a:r>
              <a:rPr sz="1900" b="0" i="0">
                <a:solidFill>
                  <a:srgbClr val="0645AD"/>
                </a:solidFill>
                <a:latin typeface="sans-serif"/>
                <a:ea typeface="sans-serif"/>
                <a:hlinkClick r:id="rId5" tooltip="Радзымин"/>
              </a:rPr>
              <a:t>Радзымин</a:t>
            </a:r>
            <a:r>
              <a:rPr sz="1900" b="0" i="0">
                <a:solidFill>
                  <a:srgbClr val="202122"/>
                </a:solidFill>
                <a:latin typeface="sans-serif"/>
                <a:ea typeface="sans-serif"/>
              </a:rPr>
              <a:t> — </a:t>
            </a:r>
            <a:r>
              <a:rPr sz="1900" b="0" i="0">
                <a:solidFill>
                  <a:srgbClr val="0645AD"/>
                </a:solidFill>
                <a:latin typeface="sans-serif"/>
                <a:ea typeface="sans-serif"/>
                <a:hlinkClick r:id="rId6" tooltip="3 ноября"/>
              </a:rPr>
              <a:t>3 ноября</a:t>
            </a:r>
            <a:r>
              <a:rPr sz="1900" b="0" i="0">
                <a:solidFill>
                  <a:srgbClr val="202122"/>
                </a:solidFill>
                <a:latin typeface="sans-serif"/>
                <a:ea typeface="sans-serif"/>
              </a:rPr>
              <a:t> </a:t>
            </a:r>
            <a:r>
              <a:rPr sz="1900" b="0" i="0">
                <a:solidFill>
                  <a:srgbClr val="0645AD"/>
                </a:solidFill>
                <a:latin typeface="sans-serif"/>
                <a:ea typeface="sans-serif"/>
                <a:hlinkClick r:id="rId7" tooltip="1929 год"/>
              </a:rPr>
              <a:t>1929</a:t>
            </a:r>
            <a:r>
              <a:rPr sz="1900" b="0" i="0">
                <a:solidFill>
                  <a:srgbClr val="202122"/>
                </a:solidFill>
                <a:latin typeface="sans-serif"/>
                <a:ea typeface="sans-serif"/>
              </a:rPr>
              <a:t>, </a:t>
            </a:r>
            <a:r>
              <a:rPr sz="1900" b="0" i="0">
                <a:solidFill>
                  <a:srgbClr val="0645AD"/>
                </a:solidFill>
                <a:latin typeface="sans-serif"/>
                <a:ea typeface="sans-serif"/>
                <a:hlinkClick r:id="rId8" tooltip="Варшава"/>
              </a:rPr>
              <a:t>Варшава</a:t>
            </a:r>
            <a:r>
              <a:rPr sz="1900" b="0" i="0">
                <a:solidFill>
                  <a:srgbClr val="202122"/>
                </a:solidFill>
                <a:latin typeface="sans-serif"/>
                <a:ea typeface="sans-serif"/>
              </a:rPr>
              <a:t>) — русский</a:t>
            </a:r>
            <a:r>
              <a:rPr sz="1600" b="0" i="0" baseline="30000">
                <a:solidFill>
                  <a:srgbClr val="0645AD"/>
                </a:solidFill>
                <a:latin typeface="sans-serif"/>
                <a:ea typeface="sans-serif"/>
                <a:hlinkClick r:id="rId9"/>
              </a:rPr>
              <a:t>[</a:t>
            </a:r>
            <a:r>
              <a:rPr sz="1600" b="0" i="0" baseline="30000">
                <a:solidFill>
                  <a:srgbClr val="0645AD"/>
                </a:solidFill>
                <a:latin typeface="sans-serif"/>
                <a:ea typeface="sans-serif"/>
                <a:hlinkClick r:id="rId9"/>
              </a:rPr>
              <a:t>1</a:t>
            </a:r>
            <a:r>
              <a:rPr sz="1600" b="0" i="0" baseline="30000">
                <a:solidFill>
                  <a:srgbClr val="0645AD"/>
                </a:solidFill>
                <a:latin typeface="sans-serif"/>
                <a:ea typeface="sans-serif"/>
                <a:hlinkClick r:id="rId9"/>
              </a:rPr>
              <a:t>]</a:t>
            </a:r>
            <a:r>
              <a:rPr sz="1900" b="0" i="0">
                <a:solidFill>
                  <a:srgbClr val="202122"/>
                </a:solidFill>
                <a:latin typeface="sans-serif"/>
                <a:ea typeface="sans-serif"/>
              </a:rPr>
              <a:t> </a:t>
            </a:r>
            <a:r>
              <a:rPr sz="1900" b="0" i="0">
                <a:solidFill>
                  <a:srgbClr val="0645AD"/>
                </a:solidFill>
                <a:latin typeface="sans-serif"/>
                <a:ea typeface="sans-serif"/>
                <a:hlinkClick r:id="rId10" tooltip="Лингвист"/>
              </a:rPr>
              <a:t>лингвист</a:t>
            </a:r>
            <a:r>
              <a:rPr sz="1900" b="0" i="0">
                <a:solidFill>
                  <a:srgbClr val="202122"/>
                </a:solidFill>
                <a:latin typeface="sans-serif"/>
                <a:ea typeface="sans-serif"/>
              </a:rPr>
              <a:t> польского происхождения. </a:t>
            </a:r>
            <a:r>
              <a:rPr sz="1900" b="0" i="0">
                <a:solidFill>
                  <a:srgbClr val="0645AD"/>
                </a:solidFill>
                <a:latin typeface="sans-serif"/>
                <a:ea typeface="sans-serif"/>
                <a:hlinkClick r:id="rId11" tooltip="Член-корреспондент"/>
              </a:rPr>
              <a:t>Член-корреспондент</a:t>
            </a:r>
            <a:r>
              <a:rPr sz="1900" b="0" i="0">
                <a:solidFill>
                  <a:srgbClr val="202122"/>
                </a:solidFill>
                <a:latin typeface="sans-serif"/>
                <a:ea typeface="sans-serif"/>
              </a:rPr>
              <a:t> </a:t>
            </a:r>
            <a:r>
              <a:rPr sz="1900" b="0" i="0">
                <a:solidFill>
                  <a:srgbClr val="0645AD"/>
                </a:solidFill>
                <a:latin typeface="sans-serif"/>
                <a:ea typeface="sans-serif"/>
                <a:hlinkClick r:id="rId12" tooltip="Петербургская академия наук"/>
              </a:rPr>
              <a:t>Петербургской академии наук</a:t>
            </a:r>
            <a:r>
              <a:rPr sz="1900" b="0" i="0">
                <a:solidFill>
                  <a:srgbClr val="202122"/>
                </a:solidFill>
                <a:latin typeface="sans-serif"/>
                <a:ea typeface="sans-serif"/>
              </a:rPr>
              <a:t>.</a:t>
            </a:r>
            <a:endParaRPr sz="1900" b="0" i="0">
              <a:solidFill>
                <a:srgbClr val="202122"/>
              </a:solidFill>
              <a:latin typeface="sans-serif"/>
              <a:ea typeface="sans-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9425" y="1052830"/>
            <a:ext cx="11407140" cy="1039495"/>
          </a:xfrm>
          <a:prstGeom prst="rect">
            <a:avLst/>
          </a:prstGeom>
        </p:spPr>
        <p:style>
          <a:lnRef idx="1">
            <a:schemeClr val="accent6"/>
          </a:lnRef>
          <a:fillRef idx="2">
            <a:schemeClr val="accent6"/>
          </a:fillRef>
          <a:effectRef idx="1">
            <a:schemeClr val="accent6"/>
          </a:effectRef>
          <a:fontRef idx="minor">
            <a:schemeClr val="dk1"/>
          </a:fontRef>
        </p:style>
        <p:txBody>
          <a:bodyPr wrap="square">
            <a:noAutofit/>
          </a:bodyPr>
          <a:lstStyle/>
          <a:p>
            <a:pPr algn="ctr"/>
            <a:r>
              <a:rPr lang="ru-RU" sz="3600" b="1" i="1" dirty="0" smtClean="0">
                <a:ea typeface="Malgun Gothic" panose="020B0503020000020004" pitchFamily="34" charset="-127"/>
              </a:rPr>
              <a:t>Теоретический посыл </a:t>
            </a:r>
            <a:endParaRPr lang="ru-RU" sz="3600" b="1" i="1" dirty="0" smtClean="0">
              <a:ea typeface="Malgun Gothic" panose="020B0503020000020004" pitchFamily="34" charset="-127"/>
            </a:endParaRPr>
          </a:p>
          <a:p>
            <a:pPr algn="ctr"/>
            <a:r>
              <a:rPr lang="ru-RU" sz="3600" b="1" i="1" dirty="0" smtClean="0">
                <a:ea typeface="Malgun Gothic" panose="020B0503020000020004" pitchFamily="34" charset="-127"/>
              </a:rPr>
              <a:t>    </a:t>
            </a:r>
            <a:endParaRPr lang="ru-RU" sz="3600" b="1" i="1" dirty="0">
              <a:ea typeface="Malgun Gothic" panose="020B0503020000020004" pitchFamily="34" charset="-127"/>
            </a:endParaRPr>
          </a:p>
        </p:txBody>
      </p:sp>
      <p:sp>
        <p:nvSpPr>
          <p:cNvPr id="4" name="Прямоугольник 3"/>
          <p:cNvSpPr/>
          <p:nvPr/>
        </p:nvSpPr>
        <p:spPr>
          <a:xfrm>
            <a:off x="400050" y="1913255"/>
            <a:ext cx="11486515" cy="335407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00"/>
          </a:p>
          <a:p>
            <a:pPr algn="ctr"/>
            <a:endParaRPr lang="ru-RU" sz="3200"/>
          </a:p>
          <a:p>
            <a:pPr algn="ctr"/>
            <a:r>
              <a:rPr lang="ru-RU" sz="3200"/>
              <a:t>Поскольку в языке неразрывно связаны идеальная и материальная стороны, и он предназначен для передачи информации не природой, а в результате целенаправленной деятельности людей по закреплению и выражению семантической информации (то есть идеальных систем – понятий, идей), то его следует рассматривать как вторичную семиотическую систему.</a:t>
            </a:r>
            <a:endParaRPr lang="ru-RU" sz="3200"/>
          </a:p>
          <a:p>
            <a:pPr algn="ctr"/>
            <a:endParaRPr lang="ru-RU" sz="3200"/>
          </a:p>
          <a:p>
            <a:pPr algn="ctr"/>
            <a:r>
              <a:rPr lang="ru-RU" sz="3200"/>
              <a:t>Источник: https://superinf.ru/view_helpstud.php?id=324</a:t>
            </a:r>
            <a:endParaRPr lang="ru-RU" sz="32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1202055" y="1783080"/>
            <a:ext cx="9728200" cy="3805555"/>
          </a:xfrm>
          <a:prstGeom prst="rect">
            <a:avLst/>
          </a:prstGeom>
        </p:spPr>
        <p:txBody>
          <a:bodyPr wrap="square">
            <a:noAutofit/>
          </a:bodyPr>
          <a:p>
            <a:pPr algn="just"/>
            <a:r>
              <a:rPr sz="2400"/>
              <a:t>Бодуэн де Куртенэ считал фонему психическим вариантом звуков языка: «Фонема - единое представление, принадлежащее миру фонетики, которое возникает в душе путём психологического слияния впечатлений, полученных от произношения одного и того же звука, — психический эквивалент звуков языка («Опыт теории фонетических альтернаций», 1894 г.) На формирование МФШ оказали влияние и взгляды Н. Ф. Яковлева, также продолжавшего традиции Бодуэна де Куртенэ. Обобщение идей МФШ в виде целостной концепции, отражающей её состояние в 60—70-е годы, осуществлено М. В. Пановым.</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988060" y="1146810"/>
            <a:ext cx="9786620" cy="2451100"/>
          </a:xfrm>
          <a:prstGeom prst="rect">
            <a:avLst/>
          </a:prstGeom>
        </p:spPr>
        <p:txBody>
          <a:bodyPr wrap="square">
            <a:noAutofit/>
          </a:bodyPr>
          <a:p>
            <a:pPr algn="just"/>
            <a:r>
              <a:rPr sz="2800"/>
              <a:t>Основа теории МФШ — учение о фонеме. Понятие фонемы является одним из центральных в современной фонетике. Между представителями двух фонологических школ – МФШ и ЛФШ - нет единства в определении фонемы. Согласно концепции МФШ, фонема - это звукотип, обобщенное, идеальное представление о звуке. Фонему нельзя произнести, произносятся только оттенки фонем. Фонема - общее, реально произносимый звук - частное</a:t>
            </a:r>
            <a:endParaRPr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1372870" y="817245"/>
            <a:ext cx="9355455" cy="4456430"/>
          </a:xfrm>
          <a:prstGeom prst="rect">
            <a:avLst/>
          </a:prstGeom>
        </p:spPr>
        <p:txBody>
          <a:bodyPr wrap="square">
            <a:noAutofit/>
          </a:bodyPr>
          <a:p>
            <a:pPr algn="just"/>
            <a:r>
              <a:rPr sz="2400"/>
              <a:t>В речи звуки подвергаются различным изменениям. Физических звуков, из которых складывается речь, - огромное количество. Сколько людей, столько и звуков, например, [а] может быть произнесено различно по высоте, силе, длительности, тембру, но все различные миллионы звуков [а] обозначаются одной буквой, отражая один звуковой тип, одну фонему. Разумеется, фонемы и буквы алфавита часто не совпадают, но между ними можно провести параллель. Число тех и других строго ограничено, а в некоторых языках почти совпадает. Фонему можно приблизительно описать как букву звуковой азбуки. Если в потоке речи тысяч различных звуков можно выделять различные слова, то только благодаря фонемам</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2005965" y="929640"/>
            <a:ext cx="7964170" cy="4505960"/>
          </a:xfrm>
          <a:prstGeom prst="rect">
            <a:avLst/>
          </a:prstGeom>
        </p:spPr>
        <p:txBody>
          <a:bodyPr wrap="square">
            <a:noAutofit/>
          </a:bodyPr>
          <a:p>
            <a:pPr algn="just"/>
            <a:r>
              <a:rPr sz="2400"/>
              <a:t>Следовательно, считают представители МФШ, фонема - минимальная звуковая единица системы языка, позволяющая различать слова и смысл слов. Например, слове «молоко» одна фонема /о/ представлена тремя позиционными вариантами - ударным и двумя безударными. Возможны и такие случаи, когда две фонемы звучат как один звук. Например, в слове «детский» /т/ и /с/ звучат как один звук [ц], а в слове «сшить» /с/ и /ш/ звучат как долгое [ш]. Таким образом, по мнению сторонников МФШ, фонема - это абстракция, тип, модель звука, а не сам звук. Поэтому понятия «фонема» и «звук речи» не совпадают.</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1281430" y="1089660"/>
            <a:ext cx="9627870" cy="4561205"/>
          </a:xfrm>
          <a:prstGeom prst="rect">
            <a:avLst/>
          </a:prstGeom>
        </p:spPr>
        <p:txBody>
          <a:bodyPr wrap="square">
            <a:noAutofit/>
          </a:bodyPr>
          <a:p>
            <a:pPr algn="just"/>
            <a:r>
              <a:rPr sz="2800"/>
              <a:t>Основателем Ленинградской (Санкт-Петербургской) фонологической школы (СПбФШ) является Л. В. Щерба, последователь Бодуэна де Куртенэ. Среди других представителей СПбФШ — Л. Р. Зиндер, Л. В. Бондарко, М. И. Матусевич, М. В. Гордина, Л. А. Вербицкая, В. Б. Касевич. Основной принцип подхода ЛФШ к единицам звукового уровня языка — стремление связать лингвистическую природу фонемы с её ролью в речевой деятельности. Л.В.Щерба определил фонему как «кратчайшее общее фонетическое представление, способное ассоциироваться со смысловыми представлениями и дифференцировать слова» («Русские гласные»).</a:t>
            </a:r>
            <a:endParaRPr sz="28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Изображение 1"/>
          <p:cNvPicPr>
            <a:picLocks noChangeAspect="1"/>
          </p:cNvPicPr>
          <p:nvPr/>
        </p:nvPicPr>
        <p:blipFill>
          <a:blip r:embed="rId1"/>
          <a:stretch>
            <a:fillRect/>
          </a:stretch>
        </p:blipFill>
        <p:spPr>
          <a:xfrm>
            <a:off x="1224280" y="571500"/>
            <a:ext cx="9827895" cy="5715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Текстовое поле 1"/>
          <p:cNvSpPr txBox="1"/>
          <p:nvPr/>
        </p:nvSpPr>
        <p:spPr>
          <a:xfrm>
            <a:off x="1285875" y="1783080"/>
            <a:ext cx="9116695" cy="3807460"/>
          </a:xfrm>
          <a:prstGeom prst="rect">
            <a:avLst/>
          </a:prstGeom>
        </p:spPr>
        <p:txBody>
          <a:bodyPr wrap="square">
            <a:noAutofit/>
          </a:bodyPr>
          <a:p>
            <a:r>
              <a:rPr lang="ru-RU" sz="2400"/>
              <a:t>С</a:t>
            </a:r>
            <a:r>
              <a:rPr sz="2400"/>
              <a:t>ледовательно, Л.В. Щерба видит в фонеме единицу, способную дифференцировать слова и их формы. Он установил обусловленность членения звуковой последовательности на фонемы морфологическим членением (в словах бы-л, засну-л, он-а, был-а конечные фонемы отделяются благодаря возможности провести перед ними морфологическую границу), а возможность разбить каждое слово на фонемы определяется именно такой потенциально существующей связью между морфемой и фонемой; языковую функцию фонемы Щерба также связывал с её способностью участвовать в образовании звукового облика значимой единицы (одет - одеть и т. д.).</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9425" y="1052830"/>
            <a:ext cx="11407140" cy="1039495"/>
          </a:xfrm>
          <a:prstGeom prst="rect">
            <a:avLst/>
          </a:prstGeom>
        </p:spPr>
        <p:style>
          <a:lnRef idx="1">
            <a:schemeClr val="accent6"/>
          </a:lnRef>
          <a:fillRef idx="2">
            <a:schemeClr val="accent6"/>
          </a:fillRef>
          <a:effectRef idx="1">
            <a:schemeClr val="accent6"/>
          </a:effectRef>
          <a:fontRef idx="minor">
            <a:schemeClr val="dk1"/>
          </a:fontRef>
        </p:style>
        <p:txBody>
          <a:bodyPr wrap="square">
            <a:noAutofit/>
          </a:bodyPr>
          <a:lstStyle/>
          <a:p>
            <a:pPr algn="ctr"/>
            <a:r>
              <a:rPr lang="ru-RU" sz="3600" b="1" i="1" dirty="0" smtClean="0">
                <a:ea typeface="Malgun Gothic" panose="020B0503020000020004" pitchFamily="34" charset="-127"/>
              </a:rPr>
              <a:t>Теоретический посыл </a:t>
            </a:r>
            <a:endParaRPr lang="ru-RU" sz="3600" b="1" i="1" dirty="0" smtClean="0">
              <a:ea typeface="Malgun Gothic" panose="020B0503020000020004" pitchFamily="34" charset="-127"/>
            </a:endParaRPr>
          </a:p>
          <a:p>
            <a:pPr algn="ctr"/>
            <a:r>
              <a:rPr lang="ru-RU" sz="3600" b="1" i="1" dirty="0" smtClean="0">
                <a:ea typeface="Malgun Gothic" panose="020B0503020000020004" pitchFamily="34" charset="-127"/>
              </a:rPr>
              <a:t>    </a:t>
            </a:r>
            <a:endParaRPr lang="ru-RU" sz="3600" b="1" i="1" dirty="0">
              <a:ea typeface="Malgun Gothic" panose="020B0503020000020004" pitchFamily="34" charset="-127"/>
            </a:endParaRPr>
          </a:p>
        </p:txBody>
      </p:sp>
      <p:sp>
        <p:nvSpPr>
          <p:cNvPr id="4" name="Прямоугольник 3"/>
          <p:cNvSpPr/>
          <p:nvPr/>
        </p:nvSpPr>
        <p:spPr>
          <a:xfrm>
            <a:off x="400050" y="1913255"/>
            <a:ext cx="11486515" cy="456819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00"/>
          </a:p>
          <a:p>
            <a:pPr algn="ctr"/>
            <a:endParaRPr lang="ru-RU" sz="3200"/>
          </a:p>
          <a:p>
            <a:pPr algn="ctr"/>
            <a:r>
              <a:rPr lang="ru-RU" sz="2400"/>
              <a:t>Представители структурализма рассматривают систему языка как закрытую, жесткую и однозначно обусловленную. Компаративисты, если и считают язык системой, то только системой целостной, динамической, открытой и самоорганизующейся. Такое понимание удовлетворяет и традиционные, и новые направления науки о языке. В каких отношениях находится понятие «система языка» с такими смежными понятиями, как «совокупность», «целое», «организация», «элемент» и «структура»? Прежде чем ответить на этот вопрос, необходимо выяснить, как соотносятся понятия «элементы» и «единицы» языка, поскольку «система» языка предполагает наличие минимальных, далее неделимых компонентов, из которых она состоит.</a:t>
            </a:r>
            <a:endParaRPr lang="ru-RU" sz="2400"/>
          </a:p>
          <a:p>
            <a:pPr algn="ctr"/>
            <a:endParaRPr lang="ru-RU" sz="2400"/>
          </a:p>
          <a:p>
            <a:pPr algn="ctr"/>
            <a:endParaRPr lang="ru-RU" sz="3200"/>
          </a:p>
          <a:p>
            <a:pPr algn="ctr"/>
            <a:r>
              <a:rPr lang="ru-RU" sz="3200"/>
              <a:t>Источник: https://superinf.ru/view_helpstud.php?id=324</a:t>
            </a:r>
            <a:endParaRPr lang="ru-RU"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381000" y="836930"/>
            <a:ext cx="6205220" cy="8813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800" dirty="0" smtClean="0">
                <a:solidFill>
                  <a:schemeClr val="tx1"/>
                </a:solidFill>
              </a:rPr>
              <a:t>Как соотносятся элементы и единицы языка?</a:t>
            </a:r>
            <a:endParaRPr lang="ru-RU" sz="2800" dirty="0" smtClean="0">
              <a:solidFill>
                <a:schemeClr val="tx1"/>
              </a:solidFill>
            </a:endParaRPr>
          </a:p>
        </p:txBody>
      </p:sp>
      <p:sp>
        <p:nvSpPr>
          <p:cNvPr id="5" name="Стрелка вниз 4"/>
          <p:cNvSpPr/>
          <p:nvPr/>
        </p:nvSpPr>
        <p:spPr>
          <a:xfrm>
            <a:off x="5899834" y="2564636"/>
            <a:ext cx="484632" cy="723149"/>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 name="Стрелка вниз 5"/>
          <p:cNvSpPr/>
          <p:nvPr/>
        </p:nvSpPr>
        <p:spPr>
          <a:xfrm>
            <a:off x="7310672" y="1841755"/>
            <a:ext cx="484632" cy="770131"/>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397510" y="1757045"/>
            <a:ext cx="5518785" cy="497268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2000" dirty="0" smtClean="0">
              <a:solidFill>
                <a:schemeClr val="tx1"/>
              </a:solidFill>
            </a:endParaRPr>
          </a:p>
          <a:p>
            <a:pPr algn="ctr"/>
            <a:endParaRPr lang="ru-RU" sz="2000" dirty="0" smtClean="0">
              <a:solidFill>
                <a:schemeClr val="tx1"/>
              </a:solidFill>
            </a:endParaRPr>
          </a:p>
          <a:p>
            <a:pPr algn="ctr"/>
            <a:r>
              <a:rPr lang="ru-RU" sz="2000" dirty="0" smtClean="0">
                <a:solidFill>
                  <a:schemeClr val="tx1"/>
                </a:solidFill>
              </a:rPr>
              <a:t>Как составные части единиц языка (и</a:t>
            </a:r>
            <a:r>
              <a:rPr lang="ru-RU" sz="2000" dirty="0" smtClean="0"/>
              <a:t>х п</a:t>
            </a:r>
            <a:r>
              <a:rPr lang="ru-RU" sz="2000" dirty="0" smtClean="0">
                <a:solidFill>
                  <a:schemeClr val="tx1"/>
                </a:solidFill>
              </a:rPr>
              <a:t>лана выражения или плана содержания) элементы языка несамостоятельны, так как выражают лишь некоторые свойства языковой системы. Единицы же языка обладают всеми свойствами системы языка и как целостные образования характеризуются относительной самостоятельностью (онтологической и функциональной). Единицы языка образуют первый системообразующий фактор.</a:t>
            </a:r>
            <a:endParaRPr lang="ru-RU" sz="2000" dirty="0" smtClean="0">
              <a:solidFill>
                <a:schemeClr val="tx1"/>
              </a:solidFill>
            </a:endParaRPr>
          </a:p>
          <a:p>
            <a:pPr algn="ctr"/>
            <a:endParaRPr lang="ru-RU" sz="2000" dirty="0" smtClean="0">
              <a:solidFill>
                <a:schemeClr val="tx1"/>
              </a:solidFill>
            </a:endParaRPr>
          </a:p>
          <a:p>
            <a:pPr algn="ctr"/>
            <a:endParaRPr lang="ru-RU" sz="2000" dirty="0" smtClean="0">
              <a:solidFill>
                <a:schemeClr val="tx1"/>
              </a:solidFill>
            </a:endParaRPr>
          </a:p>
        </p:txBody>
      </p:sp>
      <p:sp>
        <p:nvSpPr>
          <p:cNvPr id="8" name="Овал 7"/>
          <p:cNvSpPr/>
          <p:nvPr/>
        </p:nvSpPr>
        <p:spPr>
          <a:xfrm>
            <a:off x="6384032" y="548681"/>
            <a:ext cx="5807968" cy="583264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b="1"/>
              <a:t>Понятие</a:t>
            </a:r>
            <a:endParaRPr lang="ru-RU" b="1"/>
          </a:p>
          <a:p>
            <a:pPr algn="ctr"/>
            <a:endParaRPr lang="ru-RU" b="1"/>
          </a:p>
          <a:p>
            <a:pPr algn="ctr"/>
            <a:endParaRPr lang="ru-RU" b="1"/>
          </a:p>
          <a:p>
            <a:pPr algn="ctr"/>
            <a:endParaRPr lang="ru-RU" b="1"/>
          </a:p>
          <a:p>
            <a:pPr algn="ctr"/>
            <a:r>
              <a:rPr lang="ru-RU" b="1"/>
              <a:t> «Система» в языкознании тесно связано с понятием «структура». Под системой понимается язык в целом, так как он характеризуется упорядоченной совокупностью своих единиц, в то время как структура – это строение системы. Другими словами, системность – это свойство языка, а структурность – это свойство системы языка.</a:t>
            </a:r>
            <a:endParaRPr lang="ru-RU" b="1"/>
          </a:p>
          <a:p>
            <a:pPr algn="ctr"/>
            <a:endParaRPr lang="ru-RU" b="1"/>
          </a:p>
          <a:p>
            <a:pPr algn="ctr"/>
            <a:r>
              <a:rPr lang="ru-RU" b="1"/>
              <a:t>Языковые единицы различаются и количественно, и качественно, и функционально. Совокупности однородных единиц языка образуют подсистемы, называемые ярусами или уровнями.</a:t>
            </a:r>
            <a:endParaRPr lang="ru-RU" b="1"/>
          </a:p>
          <a:p>
            <a:pPr algn="ctr"/>
            <a:endParaRPr lang="ru-RU" b="1"/>
          </a:p>
          <a:p>
            <a:pPr algn="ctr"/>
            <a:endParaRPr lang="ru-RU" b="1"/>
          </a:p>
          <a:p>
            <a:pPr algn="ctr"/>
            <a:endParaRPr lang="ru-RU" b="1"/>
          </a:p>
          <a:p>
            <a:pPr algn="ctr"/>
            <a:endParaRPr lang="ru-RU" b="1"/>
          </a:p>
          <a:p>
            <a:pPr algn="ctr"/>
            <a:endParaRPr lang="ru-RU" b="1"/>
          </a:p>
        </p:txBody>
      </p:sp>
      <p:sp>
        <p:nvSpPr>
          <p:cNvPr id="11" name="Стрелка вниз 10"/>
          <p:cNvSpPr/>
          <p:nvPr/>
        </p:nvSpPr>
        <p:spPr>
          <a:xfrm>
            <a:off x="5591944" y="4082579"/>
            <a:ext cx="484632" cy="489204"/>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74980" y="528955"/>
            <a:ext cx="10589260" cy="6199505"/>
          </a:xfrm>
          <a:prstGeom prst="rect">
            <a:avLst/>
          </a:prstGeom>
        </p:spPr>
        <p:style>
          <a:lnRef idx="2">
            <a:schemeClr val="accent2"/>
          </a:lnRef>
          <a:fillRef idx="1">
            <a:schemeClr val="lt1"/>
          </a:fillRef>
          <a:effectRef idx="0">
            <a:schemeClr val="accent2"/>
          </a:effectRef>
          <a:fontRef idx="minor">
            <a:schemeClr val="dk1"/>
          </a:fontRef>
        </p:style>
        <p:txBody>
          <a:bodyPr wrap="square">
            <a:noAutofit/>
          </a:bodyPr>
          <a:lstStyle/>
          <a:p>
            <a:r>
              <a:rPr lang="ru-RU">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Структура языка </a:t>
            </a:r>
            <a:r>
              <a:rPr lang="ru-RU">
                <a:latin typeface="Times New Roman" panose="02020603050405020304" pitchFamily="18" charset="0"/>
                <a:cs typeface="Times New Roman" panose="02020603050405020304" pitchFamily="18" charset="0"/>
              </a:rPr>
              <a:t>– это совокупность закономерных связей и отношений между языковыми единицами, зависящих от их природы и определяющих качественное своеобразие языковой системы в целом и характер ее функционирования. Своеобразие языковой структуры определяется характером связей и отношений между языковыми единицами.</a:t>
            </a:r>
            <a:endParaRPr lang="ru-RU">
              <a:latin typeface="Times New Roman" panose="02020603050405020304" pitchFamily="18" charset="0"/>
              <a:cs typeface="Times New Roman" panose="02020603050405020304" pitchFamily="18" charset="0"/>
            </a:endParaRPr>
          </a:p>
          <a:p>
            <a:endParaRPr lang="ru-RU">
              <a:latin typeface="Times New Roman" panose="02020603050405020304" pitchFamily="18" charset="0"/>
              <a:cs typeface="Times New Roman" panose="02020603050405020304" pitchFamily="18" charset="0"/>
            </a:endParaRPr>
          </a:p>
          <a:p>
            <a:r>
              <a:rPr lang="ru-RU">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Отношение –</a:t>
            </a:r>
            <a:r>
              <a:rPr lang="ru-RU">
                <a:latin typeface="Times New Roman" panose="02020603050405020304" pitchFamily="18" charset="0"/>
                <a:cs typeface="Times New Roman" panose="02020603050405020304" pitchFamily="18" charset="0"/>
              </a:rPr>
              <a:t> это результат сопоставления двух или более единиц языка по какому- либо общему основанию или признаку. Это опосредованная зависимость языковых единиц, при которой изменение одной из них не ведет к изменению других. Выделяются следующие основополагающие для языковой структуры отношения: иерархические, устанавливающиеся между неоднородными единицами(фонемами и морфемами; морфемами и лексемами и т.п.); оппозитивные, согласно которым противопоставляются друг другу либо языковые единицы, либо их признак.</a:t>
            </a:r>
            <a:endParaRPr lang="ru-RU">
              <a:latin typeface="Times New Roman" panose="02020603050405020304" pitchFamily="18" charset="0"/>
              <a:cs typeface="Times New Roman" panose="02020603050405020304" pitchFamily="18" charset="0"/>
            </a:endParaRPr>
          </a:p>
          <a:p>
            <a:endParaRPr lang="ru-RU">
              <a:latin typeface="Times New Roman" panose="02020603050405020304" pitchFamily="18" charset="0"/>
              <a:cs typeface="Times New Roman" panose="02020603050405020304" pitchFamily="18" charset="0"/>
            </a:endParaRPr>
          </a:p>
          <a:p>
            <a:r>
              <a:rPr lang="ru-RU">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Связи языковых единиц</a:t>
            </a:r>
            <a:r>
              <a:rPr lang="ru-RU">
                <a:latin typeface="Times New Roman" panose="02020603050405020304" pitchFamily="18" charset="0"/>
                <a:cs typeface="Times New Roman" panose="02020603050405020304" pitchFamily="18" charset="0"/>
              </a:rPr>
              <a:t> определяются как частный случай их отношений, предполагающие непосредственную зависимость языковых единиц. При этом изменение одной единицы ведет к изменению других. Структура языка выступает как закон связи этих элементов и единиц в пределах определенной системы или подсистемы языка, что предполагает наличие, наряду с динамизмом и изменчивостью, и такого важного свойства структуры, как устойчивость. Таким образом, устойчивость и изменчивость – две диалектически связанные и «противоборствующие тенденции языковой структуры. В процессе функционирования и развития системы языка ее структура проявляет себя как форма выражения устойчивости, а функция как форма выражения изменчивости. Структура языка благодаря своей устойчивости и изменчивости выступает как второй важнейший системообразующий фактор</a:t>
            </a:r>
            <a:endParaRPr lang="ru-RU">
              <a:latin typeface="Times New Roman" panose="02020603050405020304" pitchFamily="18" charset="0"/>
              <a:cs typeface="Times New Roman" panose="02020603050405020304" pitchFamily="18" charset="0"/>
            </a:endParaRPr>
          </a:p>
          <a:p>
            <a:endParaRPr lang="ru-RU">
              <a:latin typeface="Times New Roman" panose="02020603050405020304" pitchFamily="18" charset="0"/>
              <a:cs typeface="Times New Roman" panose="02020603050405020304" pitchFamily="18" charset="0"/>
            </a:endParaRPr>
          </a:p>
          <a:p>
            <a:endParaRPr lang="ru-RU">
              <a:latin typeface="Times New Roman" panose="02020603050405020304" pitchFamily="18" charset="0"/>
              <a:cs typeface="Times New Roman" panose="02020603050405020304" pitchFamily="18" charset="0"/>
            </a:endParaRPr>
          </a:p>
          <a:p>
            <a:endParaRPr lang="ru-RU" sz="28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трелка вниз 4"/>
          <p:cNvSpPr/>
          <p:nvPr/>
        </p:nvSpPr>
        <p:spPr>
          <a:xfrm>
            <a:off x="8760460" y="188595"/>
            <a:ext cx="1208405" cy="1362710"/>
          </a:xfrm>
          <a:prstGeom prst="down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130810" y="1010920"/>
            <a:ext cx="10054590" cy="5673725"/>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chemeClr val="tx1"/>
                </a:solidFill>
                <a:sym typeface="+mn-ea"/>
              </a:rPr>
              <a:t>Третьим фактором образования системы (подсистемы) языка выступают свойства языковой единицы, а именно: проявление ее природы, внутреннего содержания через отношение к другим единицам. Свойства языковых единиц иногда рассматривают как функции подсистемы (уровня), образуемой ими. Выделяются внутренние и внешние свойства языковых единиц. Внутренние зависят от связей и отношений, установившихся между однородными единицами одной подсистемы или между единицами разных подсистем, внешние же зависят от связей и отношений языковых единиц к действительности, к окружающему миру, к мыслям и чувствам человека. Это такие свойства языковых единиц как способность называть, обозначать, указывать и т.д. Внутренние и внешние свойства называют функциями подсистемы (или уровня).</a:t>
            </a:r>
            <a:endParaRPr lang="ru-RU" dirty="0" err="1">
              <a:solidFill>
                <a:schemeClr val="tx1"/>
              </a:solidFill>
              <a:sym typeface="+mn-ea"/>
            </a:endParaRPr>
          </a:p>
          <a:p>
            <a:pPr algn="ctr"/>
            <a:endParaRPr lang="ru-RU" dirty="0" err="1">
              <a:solidFill>
                <a:schemeClr val="tx1"/>
              </a:solidFill>
              <a:sym typeface="+mn-ea"/>
            </a:endParaRPr>
          </a:p>
          <a:p>
            <a:pPr algn="ctr"/>
            <a:endParaRPr lang="ru-RU" dirty="0" err="1">
              <a:solidFill>
                <a:schemeClr val="tx1"/>
              </a:solidFill>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400" y="836712"/>
            <a:ext cx="10369152"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sz="2800" dirty="0">
                <a:latin typeface="Times New Roman" panose="02020603050405020304" pitchFamily="18" charset="0"/>
                <a:cs typeface="Times New Roman" panose="02020603050405020304" pitchFamily="18" charset="0"/>
              </a:rPr>
              <a:t>Что же представляет собой структура языковой системы?</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416560" y="1567815"/>
            <a:ext cx="11008360" cy="4290695"/>
          </a:xfrm>
          <a:prstGeom prst="rect">
            <a:avLst/>
          </a:prstGeom>
        </p:spPr>
        <p:txBody>
          <a:bodyPr wrap="square">
            <a:noAutofit/>
          </a:bodyPr>
          <a:lstStyle/>
          <a:p>
            <a:endParaRPr lang="ru-RU" sz="2000"/>
          </a:p>
        </p:txBody>
      </p:sp>
      <p:sp>
        <p:nvSpPr>
          <p:cNvPr id="2" name="Текстовое поле 1"/>
          <p:cNvSpPr txBox="1"/>
          <p:nvPr/>
        </p:nvSpPr>
        <p:spPr>
          <a:xfrm>
            <a:off x="672465" y="1659890"/>
            <a:ext cx="10097770" cy="1621790"/>
          </a:xfrm>
          <a:prstGeom prst="rect">
            <a:avLst/>
          </a:prstGeom>
        </p:spPr>
        <p:txBody>
          <a:bodyPr wrap="square">
            <a:noAutofit/>
          </a:bodyPr>
          <a:p>
            <a:pPr marL="0" indent="0"/>
            <a:r>
              <a:rPr sz="1600" b="0" i="0">
                <a:solidFill>
                  <a:srgbClr val="000000"/>
                </a:solidFill>
                <a:latin typeface="Arial" panose="020B0604020202020204"/>
                <a:ea typeface="Arial" panose="020B0604020202020204"/>
              </a:rPr>
              <a:t>Для ответа на этот вопрос необходимо раскрыть сущность тех связей и отношений, благодаря которым языковые единицы образуют систему. Эти связи и отношения располагаются по двум системообразующим осям языковой структуры: </a:t>
            </a:r>
            <a:r>
              <a:rPr sz="1600" b="1" i="0">
                <a:solidFill>
                  <a:srgbClr val="000000"/>
                </a:solidFill>
                <a:latin typeface="Arial" panose="020B0604020202020204"/>
                <a:ea typeface="Arial" panose="020B0604020202020204"/>
              </a:rPr>
              <a:t>горизонтальной </a:t>
            </a:r>
            <a:r>
              <a:rPr sz="1600" b="0" i="0">
                <a:solidFill>
                  <a:srgbClr val="000000"/>
                </a:solidFill>
                <a:latin typeface="Arial" panose="020B0604020202020204"/>
                <a:ea typeface="Arial" panose="020B0604020202020204"/>
              </a:rPr>
              <a:t>(отражающей свойство языковых единиц сочетаться друг с другом, выполняя тем самым коммуникативную функцию языка); </a:t>
            </a:r>
            <a:r>
              <a:rPr sz="1600" b="1" i="0">
                <a:solidFill>
                  <a:srgbClr val="000000"/>
                </a:solidFill>
                <a:latin typeface="Arial" panose="020B0604020202020204"/>
                <a:ea typeface="Arial" panose="020B0604020202020204"/>
              </a:rPr>
              <a:t>вертикальной</a:t>
            </a:r>
            <a:r>
              <a:rPr sz="1600" b="0" i="0">
                <a:solidFill>
                  <a:srgbClr val="000000"/>
                </a:solidFill>
                <a:latin typeface="Arial" panose="020B0604020202020204"/>
                <a:ea typeface="Arial" panose="020B0604020202020204"/>
              </a:rPr>
              <a:t> (отражающей связь языковых единиц с нейрофизиологическим механизмом головного мозга как источником своего существования).</a:t>
            </a:r>
            <a:endParaRPr sz="1600" b="0" i="0">
              <a:solidFill>
                <a:srgbClr val="000000"/>
              </a:solidFill>
              <a:latin typeface="Arial" panose="020B0604020202020204"/>
              <a:ea typeface="Arial" panose="020B0604020202020204"/>
            </a:endParaRPr>
          </a:p>
          <a:p>
            <a:pPr marL="0" indent="0"/>
            <a:endParaRPr sz="1600" b="0" i="0">
              <a:solidFill>
                <a:srgbClr val="000000"/>
              </a:solidFill>
              <a:latin typeface="Arial" panose="020B0604020202020204"/>
              <a:ea typeface="Arial" panose="020B0604020202020204"/>
              <a:hlinkClick r:id="rId1"/>
            </a:endParaRPr>
          </a:p>
          <a:p>
            <a:pPr marL="0" indent="0"/>
            <a:endParaRPr sz="1600" b="0" i="0">
              <a:solidFill>
                <a:srgbClr val="000000"/>
              </a:solidFill>
              <a:latin typeface="Arial" panose="020B0604020202020204"/>
              <a:ea typeface="Arial" panose="020B0604020202020204"/>
              <a:hlinkClick r:id="rId1"/>
            </a:endParaRPr>
          </a:p>
        </p:txBody>
      </p:sp>
      <p:sp>
        <p:nvSpPr>
          <p:cNvPr id="5" name="Текстовое поле 4"/>
          <p:cNvSpPr txBox="1"/>
          <p:nvPr/>
        </p:nvSpPr>
        <p:spPr>
          <a:xfrm rot="10800000" flipV="1">
            <a:off x="695325" y="3571875"/>
            <a:ext cx="10074910" cy="2436495"/>
          </a:xfrm>
          <a:prstGeom prst="rect">
            <a:avLst/>
          </a:prstGeom>
        </p:spPr>
        <p:txBody>
          <a:bodyPr wrap="square">
            <a:noAutofit/>
          </a:bodyPr>
          <a:p>
            <a:pPr marL="0" indent="0"/>
            <a:r>
              <a:rPr sz="1600" b="0" i="0">
                <a:solidFill>
                  <a:srgbClr val="000000"/>
                </a:solidFill>
                <a:latin typeface="Arial" panose="020B0604020202020204"/>
                <a:ea typeface="Arial" panose="020B0604020202020204"/>
              </a:rPr>
              <a:t>Для ответа на этот вопрос необходимо раскрыть сущность тех связей и отношений, благодаря которым языковые единицы образуют систему. Эти связи и отношения располагаются по двум системообразующим осям языковой структуры: </a:t>
            </a:r>
            <a:r>
              <a:rPr sz="1600" b="1" i="0">
                <a:solidFill>
                  <a:srgbClr val="000000"/>
                </a:solidFill>
                <a:latin typeface="Arial" panose="020B0604020202020204"/>
                <a:ea typeface="Arial" panose="020B0604020202020204"/>
              </a:rPr>
              <a:t>горизонтальной </a:t>
            </a:r>
            <a:r>
              <a:rPr sz="1600" b="0" i="0">
                <a:solidFill>
                  <a:srgbClr val="000000"/>
                </a:solidFill>
                <a:latin typeface="Arial" panose="020B0604020202020204"/>
                <a:ea typeface="Arial" panose="020B0604020202020204"/>
              </a:rPr>
              <a:t>(отражающей свойство языковых единиц сочетаться друг с другом, выполняя тем самым коммуникативную функцию языка); </a:t>
            </a:r>
            <a:r>
              <a:rPr sz="1600" b="1" i="0">
                <a:solidFill>
                  <a:srgbClr val="000000"/>
                </a:solidFill>
                <a:latin typeface="Arial" panose="020B0604020202020204"/>
                <a:ea typeface="Arial" panose="020B0604020202020204"/>
              </a:rPr>
              <a:t>вертикальной</a:t>
            </a:r>
            <a:r>
              <a:rPr sz="1600" b="0" i="0">
                <a:solidFill>
                  <a:srgbClr val="000000"/>
                </a:solidFill>
                <a:latin typeface="Arial" panose="020B0604020202020204"/>
                <a:ea typeface="Arial" panose="020B0604020202020204"/>
              </a:rPr>
              <a:t> (отражающей связь языковых единиц с нейрофизиологическим механизмом головного мозга как источником своего существования).</a:t>
            </a:r>
            <a:endParaRPr sz="1600" b="0" i="0">
              <a:solidFill>
                <a:srgbClr val="000000"/>
              </a:solidFill>
              <a:latin typeface="Arial" panose="020B0604020202020204"/>
              <a:ea typeface="Arial" panose="020B0604020202020204"/>
            </a:endParaRPr>
          </a:p>
          <a:p>
            <a:pPr marL="0" indent="0"/>
            <a:endParaRPr sz="1600" b="0" i="0">
              <a:solidFill>
                <a:srgbClr val="000000"/>
              </a:solidFill>
              <a:latin typeface="Arial" panose="020B0604020202020204"/>
              <a:ea typeface="Arial" panose="020B0604020202020204"/>
              <a:hlinkClick r:id="rId1"/>
            </a:endParaRPr>
          </a:p>
          <a:p>
            <a:pPr marL="0" indent="0"/>
            <a:endParaRPr sz="1600" b="0" i="0">
              <a:solidFill>
                <a:srgbClr val="000000"/>
              </a:solidFill>
              <a:latin typeface="Arial" panose="020B0604020202020204"/>
              <a:ea typeface="Arial" panose="020B0604020202020204"/>
              <a:hlinkClick r:id="rId1"/>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95400" y="836712"/>
            <a:ext cx="10369152" cy="52197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ru-RU" sz="2800" dirty="0">
                <a:latin typeface="Times New Roman" panose="02020603050405020304" pitchFamily="18" charset="0"/>
                <a:cs typeface="Times New Roman" panose="02020603050405020304" pitchFamily="18" charset="0"/>
              </a:rPr>
              <a:t>Синтагмика и парагматика языка как структуры</a:t>
            </a:r>
            <a:endParaRPr lang="ru-RU" sz="2800" dirty="0">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263525" y="1484630"/>
            <a:ext cx="11008360" cy="4897120"/>
          </a:xfrm>
          <a:prstGeom prst="rect">
            <a:avLst/>
          </a:prstGeom>
        </p:spPr>
        <p:txBody>
          <a:bodyPr wrap="square">
            <a:noAutofit/>
          </a:bodyPr>
          <a:lstStyle/>
          <a:p>
            <a:r>
              <a:rPr lang="ru-RU" sz="2000">
                <a:solidFill>
                  <a:schemeClr val="accent1"/>
                </a:solidFill>
                <a:effectLst>
                  <a:outerShdw blurRad="38100" dist="25400" dir="5400000" algn="ctr" rotWithShape="0">
                    <a:srgbClr val="6E747A">
                      <a:alpha val="43000"/>
                    </a:srgbClr>
                  </a:outerShdw>
                </a:effectLst>
              </a:rPr>
              <a:t>Вертикальная ось языковой структуры представляет собой парадигматические отношения</a:t>
            </a:r>
            <a:r>
              <a:rPr lang="ru-RU" sz="2000"/>
              <a:t>, а горизонтальная – отношения синтагматические, призванные приводить в действие два основополагающих механизма речевой деятельности: номинацию и предикацию. </a:t>
            </a:r>
            <a:r>
              <a:rPr lang="ru-RU" sz="2000">
                <a:solidFill>
                  <a:schemeClr val="accent1"/>
                </a:solidFill>
                <a:effectLst>
                  <a:outerShdw blurRad="38100" dist="25400" dir="5400000" algn="ctr" rotWithShape="0">
                    <a:srgbClr val="6E747A">
                      <a:alpha val="43000"/>
                    </a:srgbClr>
                  </a:outerShdw>
                </a:effectLst>
              </a:rPr>
              <a:t>Синтагматическими называются все виды отношений между языковыми единицами в речевой цепи. </a:t>
            </a:r>
            <a:r>
              <a:rPr lang="ru-RU" sz="2000"/>
              <a:t>Они реализуют коммуникативную функцию языка.</a:t>
            </a:r>
            <a:r>
              <a:rPr lang="ru-RU" sz="2000" i="1"/>
              <a:t> Парадигматическими называются ассоциативно-смысловые отношения однородных единиц, в результате которых языковые единицы объединяются в классы, группы, разряды, то есть в парадигмы. Сюда относятся варианты одной и той же единицы языка, синонимические ряды, антонимические пары, лексико-семантические группы и семантические поля и т.п.</a:t>
            </a:r>
            <a:r>
              <a:rPr lang="ru-RU" sz="2000"/>
              <a:t> </a:t>
            </a:r>
            <a:endParaRPr lang="ru-RU" sz="2000"/>
          </a:p>
          <a:p>
            <a:r>
              <a:rPr lang="ru-RU" sz="2000"/>
              <a:t>Синтагматика и парадигматика характеризуют внутреннюю структуру языка как важнейшие системообразующие факторы, предполагающие и взаимообусловливающие друг друга. По характеру синтагматики и парадигматики языковые единицы объединяются в сверхпарадигмы, включающие однородные единицы одинаковой степени сложности. Они образуют в языке уровни (ярусы): уровень фонем, уровень морфем уровень лексем и т.д. Такое многоуровневое устройство языка соответствует структуре мозга, «управляющего» психическими механизмами речевого общения.</a:t>
            </a:r>
            <a:endParaRPr lang="ru-RU" sz="2000"/>
          </a:p>
          <a:p>
            <a:endParaRPr lang="ru-RU" sz="2400"/>
          </a:p>
          <a:p>
            <a:r>
              <a:rPr lang="ru-RU" sz="2400"/>
              <a:t> </a:t>
            </a:r>
            <a:endParaRPr lang="ru-RU" sz="2400"/>
          </a:p>
          <a:p>
            <a:endParaRPr lang="ru-RU" sz="2400"/>
          </a:p>
          <a:p>
            <a:endParaRPr lang="ru-RU" sz="2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B0F0"/>
        </a:solidFill>
        <a:ln>
          <a:noFill/>
        </a:ln>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19927</Words>
  <Application>WPS Presentation</Application>
  <PresentationFormat>Произвольный</PresentationFormat>
  <Paragraphs>163</Paragraphs>
  <Slides>38</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38</vt:i4>
      </vt:variant>
    </vt:vector>
  </HeadingPairs>
  <TitlesOfParts>
    <vt:vector size="54" baseType="lpstr">
      <vt:lpstr>Arial</vt:lpstr>
      <vt:lpstr>SimSun</vt:lpstr>
      <vt:lpstr>Wingdings</vt:lpstr>
      <vt:lpstr>PF Agora Sans Pro</vt:lpstr>
      <vt:lpstr>Malgun Gothic</vt:lpstr>
      <vt:lpstr>Times New Roman</vt:lpstr>
      <vt:lpstr>Arial</vt:lpstr>
      <vt:lpstr>Sans Serif Collection</vt:lpstr>
      <vt:lpstr>Calibri</vt:lpstr>
      <vt:lpstr>Microsoft YaHei</vt:lpstr>
      <vt:lpstr>Arial Unicode MS</vt:lpstr>
      <vt:lpstr>Times New Roman</vt:lpstr>
      <vt:lpstr>sans-serif</vt:lpstr>
      <vt:lpstr>Segoe Print</vt:lpstr>
      <vt:lpstr>Linux Libertine</vt:lpstr>
      <vt:lpstr>Тема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Коте</dc:creator>
  <cp:lastModifiedBy>mnemo</cp:lastModifiedBy>
  <cp:revision>772</cp:revision>
  <cp:lastPrinted>2020-11-17T12:09:00Z</cp:lastPrinted>
  <dcterms:created xsi:type="dcterms:W3CDTF">2015-08-04T11:21:00Z</dcterms:created>
  <dcterms:modified xsi:type="dcterms:W3CDTF">2024-11-14T11:32:06Z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E4F493F9C5434177960DC139D530B669_13</vt:lpwstr>
  </property>
  <property fmtid="{D5CDD505-2E9C-101B-9397-08002B2CF9AE}" pid="3" name="KSOProductBuildVer">
    <vt:lpwstr>1049-12.2.0.18607</vt:lpwstr>
  </property>
</Properties>
</file>