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70" r:id="rId5"/>
    <p:sldId id="269" r:id="rId6"/>
    <p:sldId id="256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CA89E-09A6-42B3-9E8E-B4F0F3C7DD4E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0703-9B15-49FE-9B7C-1505F955D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6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40703-9B15-49FE-9B7C-1505F955DE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8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40703-9B15-49FE-9B7C-1505F955DE9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42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3FC0C-FA89-C1FB-5FBB-045168B2F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F79DAC-58D2-58AB-0082-F12B262A4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211E5C-2A21-A372-CEC7-F31FA8EA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744FD-AD19-9F83-F145-07B49BB4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B490C-EFF9-8B7E-09C9-89607AE2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04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7A85C-3351-C119-12D3-20FD25B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466847-35F4-93A7-A2EA-EE2E9CC8C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C8252-039E-F50A-4968-3AE2728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017B61-1CCA-FE4B-C06D-D6162ECE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29C78F-6E7E-1892-2AD5-4F24A8F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B3BD5F-D41E-079A-3927-130F98602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3F5AA-0846-FB50-99AE-CE33F070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CE8DB-D934-6B93-404B-8B8FDC98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4B313-1D47-7D3A-F6DC-DF20470E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33AD2-FB0D-C74F-E946-81AB2E99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06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FD79A-6CD3-08D3-7CAE-AEFD1C96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1A7BE-F037-2914-83AE-34EDE77FB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668FA6-ACFA-CFEE-9BD3-51011970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9CC6DD-484F-858D-6628-C13A565D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222096-6D97-E402-764D-59CFF2B9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3EE72-D4CF-F703-631A-3E99160C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10A19F-B394-EB27-3E92-B6FACAE0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297711-21BE-5C3B-1634-A49AD3D2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DE24A-ABB6-DE73-37A6-8AB7F881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4DF7D-2E50-E397-A9C8-125B0AC5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2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743AC-8F94-1B4B-1C22-E70ED380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3E408-90BE-4E53-5317-BAEEBF01B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4452CB-E44D-A97E-3265-41892778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BA2B1F-7D51-3AD7-CB45-FC19497E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91F06D-7617-41C6-4EFA-6657FBF7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9AAC30-B344-EDED-DC22-6CF989C1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7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7347C-0998-ED30-DD66-E70FFBFB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7581D8-C01F-20F3-4EB8-B25EA0417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7189E1-1595-FD8A-AE2A-D133ADF2D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63BA33-F28A-EC0D-0FEB-87CE43ABF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575423-3F5F-A998-1863-B03F6A57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B5EA41-7AE4-ED24-EFBF-9EAE120E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32D661-9771-F2BE-94D8-63755A58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1EB893-E1FF-EB4F-1B23-C1715BFF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9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11366-B220-27A2-BD60-D168C2A3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08A1FC-05DB-807F-2D43-BED8EC8B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A561A2-BBFF-AA82-668E-0EFE6244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159DD5-C816-179E-9919-C43D230F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B236CD-E27E-E7BE-3961-0F10E602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0F3651-DCC9-820C-9AF3-D4BF7838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012A4-87F6-FF89-1388-3F2211B1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45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095A8-051C-C85B-B759-FC21A8D2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AD6F9-6DF9-89EF-639A-E0475E3B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159C3B-E1ED-7143-8FD7-1F4CDFAF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A27E90-6A7B-B852-5A2A-DBADCEBF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CC23EF-9F7B-5D0E-C010-BE3555B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9A49D8-1B5F-3133-DB97-724C6260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8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50FBA-2849-2D76-14B8-F6C001CE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4281CC-6F7E-1870-E245-E824DB6D1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B7636E-E9B3-0B04-6415-019DF8B2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28AE84-8670-6F09-7B77-DA794C55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927554-20E2-6013-5BDD-11491A3D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AA21D2-29BC-A37C-73B7-5B3AE8FB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3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FB73F-3885-0440-1F84-A72A776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23C791-52FD-2E65-87E5-3FEE8BA9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B45AA-D898-CA6C-56C8-3CAFB18D3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BE58E-45AC-49B0-BFD3-5115845232DD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A2498-725F-7CD0-3784-E1C5C8FB2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61BFC3-9345-9C97-74A7-2958DBDFE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41D08-F892-41E7-8E5E-8F218CB765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doc115091650_443943464?hash=u9JMmNobfRdxnlXNSK9yjBzehtwC7Fly04czs1XzR3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://yanko.lib.ru/books/media/mcluhan=galaktika_gutenberga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lexanderrodchenko.tilda.ws/" TargetMode="External"/><Relationship Id="rId2" Type="http://schemas.openxmlformats.org/officeDocument/2006/relationships/hyperlink" Target="https://losko.ru/aleksandr-rodchenko/?ysclid=l88otm0nfj99534035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CB9AF74-2B94-0B15-3217-97A3A8285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1008000" cy="6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5256E-44C8-8D1E-C290-BB18BD84F998}"/>
              </a:ext>
            </a:extLst>
          </p:cNvPr>
          <p:cNvSpPr txBox="1"/>
          <p:nvPr/>
        </p:nvSpPr>
        <p:spPr>
          <a:xfrm>
            <a:off x="5110480" y="6299200"/>
            <a:ext cx="252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rebuchet MS" panose="020B0603020202020204" pitchFamily="34" charset="0"/>
              </a:rPr>
              <a:t>Аполлон и девять муз</a:t>
            </a:r>
          </a:p>
        </p:txBody>
      </p:sp>
    </p:spTree>
    <p:extLst>
      <p:ext uri="{BB962C8B-B14F-4D97-AF65-F5344CB8AC3E}">
        <p14:creationId xmlns:p14="http://schemas.microsoft.com/office/powerpoint/2010/main" val="6881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FCFBBB9-53D8-7BFB-EFE7-04824038C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488" y="79940"/>
            <a:ext cx="466725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9DBBF9B-6E8C-16D3-BB07-C62B605FE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38000"/>
          <a:stretch/>
        </p:blipFill>
        <p:spPr bwMode="auto">
          <a:xfrm>
            <a:off x="107950" y="204847"/>
            <a:ext cx="5364000" cy="480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EE1F5F-DDD3-DE4A-15DC-048BF4C70F3F}"/>
              </a:ext>
            </a:extLst>
          </p:cNvPr>
          <p:cNvSpPr txBox="1"/>
          <p:nvPr/>
        </p:nvSpPr>
        <p:spPr>
          <a:xfrm>
            <a:off x="8022590" y="6408728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rebuchet MS" panose="020B0603020202020204" pitchFamily="34" charset="0"/>
                <a:ea typeface="Microsoft Sans Serif" panose="020B0604020202020204" pitchFamily="34" charset="0"/>
              </a:rPr>
              <a:t>З</a:t>
            </a:r>
            <a:r>
              <a:rPr lang="ru-RU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Microsoft Sans Serif" panose="020B0604020202020204" pitchFamily="34" charset="0"/>
              </a:rPr>
              <a:t>одчество это «застывшая музыка»</a:t>
            </a:r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F5606-25FF-79A7-241D-CD4382BFB87D}"/>
              </a:ext>
            </a:extLst>
          </p:cNvPr>
          <p:cNvSpPr txBox="1"/>
          <p:nvPr/>
        </p:nvSpPr>
        <p:spPr>
          <a:xfrm flipH="1">
            <a:off x="135262" y="5762397"/>
            <a:ext cx="605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rebuchet MS" panose="020B0603020202020204" pitchFamily="34" charset="0"/>
              </a:rPr>
              <a:t>Тела с их видимыми свойствами – предмет живописи, действия – предмет поэзии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59D0A-158B-9849-6A43-319C4D2C4920}"/>
              </a:ext>
            </a:extLst>
          </p:cNvPr>
          <p:cNvSpPr txBox="1"/>
          <p:nvPr/>
        </p:nvSpPr>
        <p:spPr>
          <a:xfrm>
            <a:off x="850272" y="5015414"/>
            <a:ext cx="40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Trebuchet MS" panose="020B0603020202020204" pitchFamily="34" charset="0"/>
              </a:rPr>
              <a:t>Готхольд</a:t>
            </a:r>
            <a:r>
              <a:rPr lang="ru-RU" dirty="0">
                <a:latin typeface="Trebuchet MS" panose="020B0603020202020204" pitchFamily="34" charset="0"/>
              </a:rPr>
              <a:t> Эфраим Лессинг</a:t>
            </a:r>
          </a:p>
          <a:p>
            <a:pPr algn="ctr"/>
            <a:r>
              <a:rPr lang="ru-RU" dirty="0">
                <a:latin typeface="Trebuchet MS" panose="020B0603020202020204" pitchFamily="34" charset="0"/>
              </a:rPr>
              <a:t>1729 - 1781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6B4FF-8E0D-4B50-329C-E9F185CD5A90}"/>
              </a:ext>
            </a:extLst>
          </p:cNvPr>
          <p:cNvSpPr txBox="1"/>
          <p:nvPr/>
        </p:nvSpPr>
        <p:spPr>
          <a:xfrm>
            <a:off x="7759058" y="5797719"/>
            <a:ext cx="4297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Иоганн </a:t>
            </a:r>
            <a:r>
              <a:rPr lang="ru-RU" dirty="0" err="1">
                <a:latin typeface="Trebuchet MS" panose="020B0603020202020204" pitchFamily="34" charset="0"/>
              </a:rPr>
              <a:t>Вольфган</a:t>
            </a:r>
            <a:r>
              <a:rPr lang="ru-RU" dirty="0">
                <a:latin typeface="Trebuchet MS" panose="020B0603020202020204" pitchFamily="34" charset="0"/>
              </a:rPr>
              <a:t> фон Гёте </a:t>
            </a:r>
          </a:p>
          <a:p>
            <a:pPr algn="ctr"/>
            <a:r>
              <a:rPr lang="ru-RU" dirty="0">
                <a:latin typeface="Trebuchet MS" panose="020B0603020202020204" pitchFamily="34" charset="0"/>
              </a:rPr>
              <a:t>1749 - 1832</a:t>
            </a:r>
          </a:p>
        </p:txBody>
      </p:sp>
    </p:spTree>
    <p:extLst>
      <p:ext uri="{BB962C8B-B14F-4D97-AF65-F5344CB8AC3E}">
        <p14:creationId xmlns:p14="http://schemas.microsoft.com/office/powerpoint/2010/main" val="37641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AA180F5-C23F-B65F-DB18-DD4E67E90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93790"/>
              </p:ext>
            </p:extLst>
          </p:nvPr>
        </p:nvGraphicFramePr>
        <p:xfrm>
          <a:off x="193040" y="2032000"/>
          <a:ext cx="11917681" cy="31939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6503">
                  <a:extLst>
                    <a:ext uri="{9D8B030D-6E8A-4147-A177-3AD203B41FA5}">
                      <a16:colId xmlns:a16="http://schemas.microsoft.com/office/drawing/2014/main" val="3692439847"/>
                    </a:ext>
                  </a:extLst>
                </a:gridCol>
                <a:gridCol w="2892785">
                  <a:extLst>
                    <a:ext uri="{9D8B030D-6E8A-4147-A177-3AD203B41FA5}">
                      <a16:colId xmlns:a16="http://schemas.microsoft.com/office/drawing/2014/main" val="132884479"/>
                    </a:ext>
                  </a:extLst>
                </a:gridCol>
                <a:gridCol w="3073468">
                  <a:extLst>
                    <a:ext uri="{9D8B030D-6E8A-4147-A177-3AD203B41FA5}">
                      <a16:colId xmlns:a16="http://schemas.microsoft.com/office/drawing/2014/main" val="3294162737"/>
                    </a:ext>
                  </a:extLst>
                </a:gridCol>
                <a:gridCol w="2774925">
                  <a:extLst>
                    <a:ext uri="{9D8B030D-6E8A-4147-A177-3AD203B41FA5}">
                      <a16:colId xmlns:a16="http://schemas.microsoft.com/office/drawing/2014/main" val="3961365115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Временные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Пространственные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Пространственно-временные (синтетические)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97982"/>
                  </a:ext>
                </a:extLst>
              </a:tr>
              <a:tr h="878120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07000"/>
                        </a:lnSpc>
                      </a:pPr>
                      <a:r>
                        <a:rPr lang="ru-RU" sz="2400" b="0" dirty="0">
                          <a:solidFill>
                            <a:srgbClr val="231E20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</a:rPr>
                        <a:t>Изобразительные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Литература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Живопись</a:t>
                      </a:r>
                    </a:p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Скульптура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Театр Кинематограф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906302"/>
                  </a:ext>
                </a:extLst>
              </a:tr>
              <a:tr h="791799">
                <a:tc>
                  <a:txBody>
                    <a:bodyPr/>
                    <a:lstStyle/>
                    <a:p>
                      <a:pPr indent="190500" algn="ctr">
                        <a:lnSpc>
                          <a:spcPct val="105000"/>
                        </a:lnSpc>
                      </a:pPr>
                      <a:r>
                        <a:rPr lang="ru-RU" sz="2400" b="0" dirty="0">
                          <a:solidFill>
                            <a:srgbClr val="231E20"/>
                          </a:solidFill>
                          <a:effectLst/>
                          <a:latin typeface="Trebuchet MS" panose="020B0603020202020204" pitchFamily="34" charset="0"/>
                          <a:ea typeface="Times New Roman" panose="02020603050405020304" pitchFamily="18" charset="0"/>
                        </a:rPr>
                        <a:t>Неизобразительные (выразительные)</a:t>
                      </a:r>
                    </a:p>
                  </a:txBody>
                  <a:tcPr marL="6350" marR="63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Музыка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Архитектура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rebuchet MS" panose="020B0603020202020204" pitchFamily="34" charset="0"/>
                        </a:rPr>
                        <a:t>Хореография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5576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42BA48-5003-5A03-6853-0AFCD2BBE472}"/>
              </a:ext>
            </a:extLst>
          </p:cNvPr>
          <p:cNvSpPr txBox="1"/>
          <p:nvPr/>
        </p:nvSpPr>
        <p:spPr>
          <a:xfrm>
            <a:off x="4298873" y="985520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Структура искусства</a:t>
            </a:r>
          </a:p>
        </p:txBody>
      </p:sp>
    </p:spTree>
    <p:extLst>
      <p:ext uri="{BB962C8B-B14F-4D97-AF65-F5344CB8AC3E}">
        <p14:creationId xmlns:p14="http://schemas.microsoft.com/office/powerpoint/2010/main" val="21805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utre 43">
            <a:extLst>
              <a:ext uri="{FF2B5EF4-FFF2-40B4-BE49-F238E27FC236}">
                <a16:creationId xmlns:a16="http://schemas.microsoft.com/office/drawing/2014/main" id="{BA7CAF1F-1DC7-63C9-422D-D526C074111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4000"/>
                    </a14:imgEffect>
                    <a14:imgEffect>
                      <a14:brightnessContrast bright="-13000" contrast="1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57201" y="180975"/>
            <a:ext cx="11439524" cy="6515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3058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945 год">
            <a:extLst>
              <a:ext uri="{FF2B5EF4-FFF2-40B4-BE49-F238E27FC236}">
                <a16:creationId xmlns:a16="http://schemas.microsoft.com/office/drawing/2014/main" id="{B0B7B438-3BFB-5572-13DF-8B44B8CDF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22" y="9834"/>
            <a:ext cx="4320061" cy="6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BB808-DBCE-A33A-00EB-ABF6B1D445FB}"/>
              </a:ext>
            </a:extLst>
          </p:cNvPr>
          <p:cNvSpPr txBox="1"/>
          <p:nvPr/>
        </p:nvSpPr>
        <p:spPr>
          <a:xfrm>
            <a:off x="4872357" y="6371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3"/>
              </a:rPr>
              <a:t>Архангельская И.В. Маршалл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3"/>
              </a:rPr>
              <a:t>Маклюэн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3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3"/>
              </a:rPr>
              <a:t>pdf (vk.com)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0D7E4-8041-4767-177D-7BCE086EF9EA}"/>
              </a:ext>
            </a:extLst>
          </p:cNvPr>
          <p:cNvSpPr txBox="1"/>
          <p:nvPr/>
        </p:nvSpPr>
        <p:spPr>
          <a:xfrm>
            <a:off x="4872357" y="5604310"/>
            <a:ext cx="7319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4"/>
              </a:rPr>
              <a:t>Маршалл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4"/>
              </a:rPr>
              <a:t>МакЛюэн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4"/>
              </a:rPr>
              <a:t>. Галактика Гутенберга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hlinkClick r:id="rId4"/>
              </a:rPr>
              <a:t>slavaaa@yandex.ru (lib.ru)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4EE50-84A4-54E6-ADBB-76518814B160}"/>
              </a:ext>
            </a:extLst>
          </p:cNvPr>
          <p:cNvSpPr txBox="1"/>
          <p:nvPr/>
        </p:nvSpPr>
        <p:spPr>
          <a:xfrm>
            <a:off x="-100329" y="6201834"/>
            <a:ext cx="43719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Маклюэн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Маршалл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1911 - 1980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1EC5CD-A98D-E90E-DC97-CBC1FD66E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0" t="6308" r="8289" b="5302"/>
          <a:stretch/>
        </p:blipFill>
        <p:spPr bwMode="auto">
          <a:xfrm>
            <a:off x="7746519" y="0"/>
            <a:ext cx="3796844" cy="54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1D045-1C83-5E10-D306-68BD8B9EBF06}"/>
              </a:ext>
            </a:extLst>
          </p:cNvPr>
          <p:cNvSpPr txBox="1"/>
          <p:nvPr/>
        </p:nvSpPr>
        <p:spPr>
          <a:xfrm>
            <a:off x="4327679" y="2709760"/>
            <a:ext cx="3418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Microsoft Sans Serif" panose="020B0604020202020204" pitchFamily="34" charset="0"/>
              </a:rPr>
              <a:t>мир стал компьютером, электрон­ным мозгом</a:t>
            </a:r>
            <a:endParaRPr lang="ru-RU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6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17B4C-1639-DE20-C594-24F2F122E771}"/>
              </a:ext>
            </a:extLst>
          </p:cNvPr>
          <p:cNvSpPr txBox="1"/>
          <p:nvPr/>
        </p:nvSpPr>
        <p:spPr>
          <a:xfrm>
            <a:off x="-423512" y="150377"/>
            <a:ext cx="101466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  <a:hlinkClick r:id="rId2"/>
              </a:rPr>
              <a:t>Александр Родченко: </a:t>
            </a:r>
          </a:p>
          <a:p>
            <a:pPr algn="ctr"/>
            <a:r>
              <a:rPr lang="ru-RU" dirty="0">
                <a:latin typeface="Trebuchet MS" panose="020B0603020202020204" pitchFamily="34" charset="0"/>
                <a:hlinkClick r:id="rId2"/>
              </a:rPr>
              <a:t>свободное искусство в советской России (losko.ru)</a:t>
            </a:r>
            <a:endParaRPr lang="ru-RU" dirty="0">
              <a:latin typeface="Trebuchet MS" panose="020B0603020202020204" pitchFamily="34" charset="0"/>
            </a:endParaRPr>
          </a:p>
          <a:p>
            <a:pPr algn="ctr"/>
            <a:r>
              <a:rPr lang="en-US" dirty="0" err="1">
                <a:latin typeface="Trebuchet MS" panose="020B0603020202020204" pitchFamily="34" charset="0"/>
                <a:hlinkClick r:id="rId3"/>
              </a:rPr>
              <a:t>Rodchenko</a:t>
            </a:r>
            <a:r>
              <a:rPr lang="en-US" dirty="0">
                <a:latin typeface="Trebuchet MS" panose="020B0603020202020204" pitchFamily="34" charset="0"/>
                <a:hlinkClick r:id="rId3"/>
              </a:rPr>
              <a:t> (tilda.ws)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4A7FE0-AE3F-4755-01F2-7D9A48BA2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5" t="8009" r="13675" b="18649"/>
          <a:stretch/>
        </p:blipFill>
        <p:spPr bwMode="auto">
          <a:xfrm>
            <a:off x="7812373" y="426105"/>
            <a:ext cx="400049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E905A5-9790-BAA6-13F0-25BA86A0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4" y="1230016"/>
            <a:ext cx="4392000" cy="482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3DF1F7-0607-878A-94C9-7B004395936C}"/>
              </a:ext>
            </a:extLst>
          </p:cNvPr>
          <p:cNvSpPr txBox="1"/>
          <p:nvPr/>
        </p:nvSpPr>
        <p:spPr>
          <a:xfrm flipH="1">
            <a:off x="381000" y="6118958"/>
            <a:ext cx="555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Татлин Владимир Башня </a:t>
            </a:r>
            <a:r>
              <a:rPr lang="en-US" dirty="0">
                <a:latin typeface="Trebuchet MS" panose="020B0603020202020204" pitchFamily="34" charset="0"/>
              </a:rPr>
              <a:t>III </a:t>
            </a:r>
            <a:r>
              <a:rPr lang="ru-RU" dirty="0">
                <a:latin typeface="Trebuchet MS" panose="020B0603020202020204" pitchFamily="34" charset="0"/>
              </a:rPr>
              <a:t>Интернационала</a:t>
            </a:r>
          </a:p>
          <a:p>
            <a:pPr algn="ctr"/>
            <a:r>
              <a:rPr lang="ru-RU" dirty="0">
                <a:latin typeface="Trebuchet MS" panose="020B0603020202020204" pitchFamily="34" charset="0"/>
              </a:rPr>
              <a:t>1919 – 1920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EAA5-044C-435B-C85B-8875E8C03C91}"/>
              </a:ext>
            </a:extLst>
          </p:cNvPr>
          <p:cNvSpPr txBox="1"/>
          <p:nvPr/>
        </p:nvSpPr>
        <p:spPr>
          <a:xfrm>
            <a:off x="8031904" y="5785564"/>
            <a:ext cx="388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Загоскин Давид </a:t>
            </a:r>
          </a:p>
          <a:p>
            <a:pPr algn="ctr"/>
            <a:r>
              <a:rPr lang="ru-RU" dirty="0"/>
              <a:t>Конструкция с грампластинками</a:t>
            </a:r>
          </a:p>
          <a:p>
            <a:pPr algn="ctr"/>
            <a:r>
              <a:rPr lang="ru-RU" dirty="0"/>
              <a:t>1921 – 1922 </a:t>
            </a:r>
          </a:p>
        </p:txBody>
      </p:sp>
    </p:spTree>
    <p:extLst>
      <p:ext uri="{BB962C8B-B14F-4D97-AF65-F5344CB8AC3E}">
        <p14:creationId xmlns:p14="http://schemas.microsoft.com/office/powerpoint/2010/main" val="19742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0B91759-277B-82F9-5DC5-54352225A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-81280"/>
            <a:ext cx="5108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5182C6-3114-64FE-EDC6-DFC21B15CA39}"/>
              </a:ext>
            </a:extLst>
          </p:cNvPr>
          <p:cNvSpPr txBox="1"/>
          <p:nvPr/>
        </p:nvSpPr>
        <p:spPr>
          <a:xfrm>
            <a:off x="5638800" y="335280"/>
            <a:ext cx="63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Карл-Густав Юнг </a:t>
            </a:r>
          </a:p>
          <a:p>
            <a:pPr algn="ctr"/>
            <a:r>
              <a:rPr lang="ru-RU" dirty="0">
                <a:latin typeface="Trebuchet MS" panose="020B0603020202020204" pitchFamily="34" charset="0"/>
              </a:rPr>
              <a:t>1875 – 1961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F313E3-7733-B813-36FF-5189F3CD7C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33" t="12741" r="36334" b="5845"/>
          <a:stretch/>
        </p:blipFill>
        <p:spPr>
          <a:xfrm>
            <a:off x="6593840" y="981611"/>
            <a:ext cx="3881120" cy="57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90360D-969D-F8C9-3200-E809514D8151}"/>
              </a:ext>
            </a:extLst>
          </p:cNvPr>
          <p:cNvSpPr txBox="1"/>
          <p:nvPr/>
        </p:nvSpPr>
        <p:spPr>
          <a:xfrm>
            <a:off x="365760" y="92813"/>
            <a:ext cx="976376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sz="1900" dirty="0">
                <a:latin typeface="Trebuchet MS" panose="020B0603020202020204" pitchFamily="34" charset="0"/>
              </a:rPr>
              <a:t>Потому что не может быть законов, защищающих нас от самих себя, ни один уголовный кодекс не предусматривает наказаний за преступления против литературы. И среди преступлений этих наиболее тяжким является не цензурные ограничения и т. п., не предание книг костру. Существует преступление более тяжкое — пренебрежение книгами, их не-чтение. За преступление это человек расплачивается всей своей жизнью: если же преступление это совершает нация — она платит за это своей историей</a:t>
            </a:r>
          </a:p>
          <a:p>
            <a:pPr indent="450000" algn="just"/>
            <a:endParaRPr lang="ru-RU" sz="1900" dirty="0">
              <a:latin typeface="Trebuchet MS" panose="020B0603020202020204" pitchFamily="34" charset="0"/>
            </a:endParaRPr>
          </a:p>
          <a:p>
            <a:pPr indent="450000" algn="just"/>
            <a:r>
              <a:rPr lang="ru-RU" sz="1900" dirty="0">
                <a:latin typeface="Trebuchet MS" panose="020B0603020202020204" pitchFamily="34" charset="0"/>
              </a:rPr>
              <a:t>Нобелевская лекция. 1987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10238B-4E09-52CD-942D-B9903B2C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440" y="2003398"/>
            <a:ext cx="7128000" cy="407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26747-5E2C-C7B4-CA6E-AFC1DBE84418}"/>
              </a:ext>
            </a:extLst>
          </p:cNvPr>
          <p:cNvSpPr txBox="1"/>
          <p:nvPr/>
        </p:nvSpPr>
        <p:spPr>
          <a:xfrm>
            <a:off x="4866640" y="6211669"/>
            <a:ext cx="593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rebuchet MS" panose="020B0603020202020204" pitchFamily="34" charset="0"/>
              </a:rPr>
              <a:t>Бродский Иосиф Александрович </a:t>
            </a:r>
          </a:p>
          <a:p>
            <a:pPr algn="ctr"/>
            <a:r>
              <a:rPr lang="ru-RU" dirty="0">
                <a:latin typeface="Trebuchet MS" panose="020B0603020202020204" pitchFamily="34" charset="0"/>
              </a:rPr>
              <a:t>1940 – 1996 </a:t>
            </a:r>
          </a:p>
        </p:txBody>
      </p:sp>
    </p:spTree>
    <p:extLst>
      <p:ext uri="{BB962C8B-B14F-4D97-AF65-F5344CB8AC3E}">
        <p14:creationId xmlns:p14="http://schemas.microsoft.com/office/powerpoint/2010/main" val="41663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2BC227A-7E4E-F1C2-DD22-B06329E1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2" y="7"/>
            <a:ext cx="10476000" cy="618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0B1A4-ED5D-DF44-22C5-384D89F7192A}"/>
              </a:ext>
            </a:extLst>
          </p:cNvPr>
          <p:cNvSpPr txBox="1"/>
          <p:nvPr/>
        </p:nvSpPr>
        <p:spPr>
          <a:xfrm>
            <a:off x="1544320" y="6214737"/>
            <a:ext cx="743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Тимо </a:t>
            </a:r>
            <a:r>
              <a:rPr lang="ru-RU" b="0" i="0" dirty="0" err="1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Сарпанева</a:t>
            </a:r>
            <a:r>
              <a:rPr lang="ru-RU" b="0" i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b="0" i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Timo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Tapani</a:t>
            </a:r>
            <a:r>
              <a:rPr lang="en-US" b="0" i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b="0" i="0" dirty="0" err="1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Sarpaneva</a:t>
            </a:r>
            <a:r>
              <a:rPr lang="ru-RU" dirty="0">
                <a:solidFill>
                  <a:srgbClr val="002060"/>
                </a:solidFill>
                <a:latin typeface="Trebuchet MS" panose="020B0603020202020204" pitchFamily="34" charset="0"/>
              </a:rPr>
              <a:t>)</a:t>
            </a:r>
            <a:endParaRPr lang="ru-RU" b="0" i="0" dirty="0">
              <a:solidFill>
                <a:srgbClr val="002060"/>
              </a:solidFill>
              <a:effectLst/>
              <a:latin typeface="Trebuchet MS" panose="020B0603020202020204" pitchFamily="34" charset="0"/>
            </a:endParaRPr>
          </a:p>
          <a:p>
            <a:pPr algn="ctr"/>
            <a:r>
              <a:rPr lang="en-US" b="0" i="0" dirty="0">
                <a:solidFill>
                  <a:srgbClr val="002060"/>
                </a:solidFill>
                <a:effectLst/>
                <a:latin typeface="Trebuchet MS" panose="020B0603020202020204" pitchFamily="34" charset="0"/>
              </a:rPr>
              <a:t> 1926 – 2006)</a:t>
            </a:r>
            <a:endParaRPr lang="ru-RU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6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241</Words>
  <Application>Microsoft Office PowerPoint</Application>
  <PresentationFormat>Широкоэкранный</PresentationFormat>
  <Paragraphs>44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Овчаренко Алексей Юрьевич</dc:creator>
  <cp:lastModifiedBy>Овчаренко Алексей Юрьевич</cp:lastModifiedBy>
  <cp:revision>20</cp:revision>
  <dcterms:created xsi:type="dcterms:W3CDTF">2022-09-19T11:44:42Z</dcterms:created>
  <dcterms:modified xsi:type="dcterms:W3CDTF">2023-01-17T14:29:18Z</dcterms:modified>
</cp:coreProperties>
</file>