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2" r:id="rId5"/>
    <p:sldId id="258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  <a:srgbClr val="FBFCFC"/>
    <a:srgbClr val="F5F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A8F4E2-DB2A-480B-B6FC-4026AFF551A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F0C1CF1-8584-4967-8F4A-4212B5AEB9A2}">
      <dgm:prSet/>
      <dgm:spPr/>
      <dgm:t>
        <a:bodyPr/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dirty="0">
              <a:solidFill>
                <a:srgbClr val="FFFF00"/>
              </a:solidFill>
              <a:latin typeface="Trebuchet MS" panose="020B0603020202020204" pitchFamily="34" charset="0"/>
            </a:rPr>
            <a:t>Медленная еда</a:t>
          </a:r>
          <a:r>
            <a:rPr lang="en-US" dirty="0">
              <a:solidFill>
                <a:srgbClr val="FFFF00"/>
              </a:solidFill>
              <a:latin typeface="Trebuchet MS" panose="020B0603020202020204" pitchFamily="34" charset="0"/>
            </a:rPr>
            <a:t> Slow food</a:t>
          </a:r>
        </a:p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dirty="0">
            <a:solidFill>
              <a:srgbClr val="FFFF00"/>
            </a:solidFill>
            <a:latin typeface="Trebuchet MS" panose="020B0603020202020204" pitchFamily="34" charset="0"/>
          </a:endParaRPr>
        </a:p>
      </dgm:t>
    </dgm:pt>
    <dgm:pt modelId="{D6B5DAE7-FFA3-4DD2-B4B0-90D4C704C82B}" type="parTrans" cxnId="{1B943CD9-9279-4F6D-807B-EA3098B4FB49}">
      <dgm:prSet/>
      <dgm:spPr/>
      <dgm:t>
        <a:bodyPr/>
        <a:lstStyle/>
        <a:p>
          <a:endParaRPr lang="ru-RU"/>
        </a:p>
      </dgm:t>
    </dgm:pt>
    <dgm:pt modelId="{D3C84526-2FDF-4778-856E-5C12ABEF8F77}" type="sibTrans" cxnId="{1B943CD9-9279-4F6D-807B-EA3098B4FB49}">
      <dgm:prSet/>
      <dgm:spPr/>
      <dgm:t>
        <a:bodyPr/>
        <a:lstStyle/>
        <a:p>
          <a:endParaRPr lang="ru-RU"/>
        </a:p>
      </dgm:t>
    </dgm:pt>
    <dgm:pt modelId="{51F7F14E-8B61-4FB2-B554-B72EDAC21194}">
      <dgm:prSet/>
      <dgm:spPr/>
      <dgm:t>
        <a:bodyPr/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dirty="0">
              <a:solidFill>
                <a:srgbClr val="FFFF00"/>
              </a:solidFill>
              <a:latin typeface="Trebuchet MS" panose="020B0603020202020204" pitchFamily="34" charset="0"/>
            </a:rPr>
            <a:t>Медленное движение</a:t>
          </a:r>
        </a:p>
        <a:p>
          <a:pPr marL="0" marR="0" lvl="0" indent="0" algn="ctr" defTabSz="10668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en-US" b="0" dirty="0">
              <a:solidFill>
                <a:srgbClr val="FFFF00"/>
              </a:solidFill>
              <a:effectLst/>
              <a:latin typeface="Trebuchet MS" panose="020B0603020202020204" pitchFamily="34" charset="0"/>
            </a:rPr>
            <a:t>Slow Movement</a:t>
          </a:r>
          <a:endParaRPr lang="ru-RU" dirty="0">
            <a:solidFill>
              <a:srgbClr val="FFFF00"/>
            </a:solidFill>
            <a:latin typeface="Trebuchet MS" panose="020B0603020202020204" pitchFamily="34" charset="0"/>
          </a:endParaRPr>
        </a:p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dirty="0">
            <a:solidFill>
              <a:srgbClr val="FFFF00"/>
            </a:solidFill>
            <a:latin typeface="Trebuchet MS" panose="020B0603020202020204" pitchFamily="34" charset="0"/>
          </a:endParaRPr>
        </a:p>
      </dgm:t>
    </dgm:pt>
    <dgm:pt modelId="{0B7F8C96-CF76-4FEA-BD8D-D6300AC0A866}" type="parTrans" cxnId="{FF644EA1-E0D2-426E-B1C2-E19D5AF0260D}">
      <dgm:prSet/>
      <dgm:spPr/>
      <dgm:t>
        <a:bodyPr/>
        <a:lstStyle/>
        <a:p>
          <a:endParaRPr lang="ru-RU"/>
        </a:p>
      </dgm:t>
    </dgm:pt>
    <dgm:pt modelId="{32A95D62-1ED2-4ACA-9DED-F886F3A11AAD}" type="sibTrans" cxnId="{FF644EA1-E0D2-426E-B1C2-E19D5AF0260D}">
      <dgm:prSet/>
      <dgm:spPr/>
      <dgm:t>
        <a:bodyPr/>
        <a:lstStyle/>
        <a:p>
          <a:endParaRPr lang="ru-RU"/>
        </a:p>
      </dgm:t>
    </dgm:pt>
    <dgm:pt modelId="{ED4C37C9-E0E6-4709-B101-C2E5470DA4BF}">
      <dgm:prSet/>
      <dgm:spPr/>
      <dgm:t>
        <a:bodyPr/>
        <a:lstStyle/>
        <a:p>
          <a:pPr algn="ctr"/>
          <a:r>
            <a:rPr lang="ru-RU" dirty="0">
              <a:solidFill>
                <a:srgbClr val="FFFF00"/>
              </a:solidFill>
              <a:latin typeface="Trebuchet MS" panose="020B0603020202020204" pitchFamily="34" charset="0"/>
            </a:rPr>
            <a:t>Медленное чтение </a:t>
          </a:r>
          <a:r>
            <a:rPr lang="en-US" dirty="0">
              <a:solidFill>
                <a:srgbClr val="FFFF00"/>
              </a:solidFill>
              <a:latin typeface="Trebuchet MS" panose="020B0603020202020204" pitchFamily="34" charset="0"/>
            </a:rPr>
            <a:t>Close / Deep reading</a:t>
          </a:r>
          <a:endParaRPr lang="ru-RU" dirty="0">
            <a:solidFill>
              <a:srgbClr val="FFFF00"/>
            </a:solidFill>
            <a:latin typeface="Trebuchet MS" panose="020B0603020202020204" pitchFamily="34" charset="0"/>
          </a:endParaRPr>
        </a:p>
      </dgm:t>
    </dgm:pt>
    <dgm:pt modelId="{D52F04EB-8BF1-474E-A693-8DDC5209F13E}" type="parTrans" cxnId="{7525CA14-7302-4AB7-9B34-8E84D4FD095B}">
      <dgm:prSet/>
      <dgm:spPr/>
      <dgm:t>
        <a:bodyPr/>
        <a:lstStyle/>
        <a:p>
          <a:endParaRPr lang="ru-RU"/>
        </a:p>
      </dgm:t>
    </dgm:pt>
    <dgm:pt modelId="{12A45F2C-A7E0-4702-8D63-481DFE4BDF72}" type="sibTrans" cxnId="{7525CA14-7302-4AB7-9B34-8E84D4FD095B}">
      <dgm:prSet/>
      <dgm:spPr/>
      <dgm:t>
        <a:bodyPr/>
        <a:lstStyle/>
        <a:p>
          <a:endParaRPr lang="ru-RU"/>
        </a:p>
      </dgm:t>
    </dgm:pt>
    <dgm:pt modelId="{44652A27-705C-49BC-8050-DFC5D1D71C7D}" type="pres">
      <dgm:prSet presAssocID="{BAA8F4E2-DB2A-480B-B6FC-4026AFF551AA}" presName="linear" presStyleCnt="0">
        <dgm:presLayoutVars>
          <dgm:dir/>
          <dgm:animLvl val="lvl"/>
          <dgm:resizeHandles val="exact"/>
        </dgm:presLayoutVars>
      </dgm:prSet>
      <dgm:spPr/>
    </dgm:pt>
    <dgm:pt modelId="{0FC44801-2AD1-4EE3-9CCF-9317ED34FFDD}" type="pres">
      <dgm:prSet presAssocID="{0F0C1CF1-8584-4967-8F4A-4212B5AEB9A2}" presName="parentLin" presStyleCnt="0"/>
      <dgm:spPr/>
    </dgm:pt>
    <dgm:pt modelId="{4715E5B6-8C75-43B0-A566-F5030868AC3C}" type="pres">
      <dgm:prSet presAssocID="{0F0C1CF1-8584-4967-8F4A-4212B5AEB9A2}" presName="parentLeftMargin" presStyleLbl="node1" presStyleIdx="0" presStyleCnt="3"/>
      <dgm:spPr/>
    </dgm:pt>
    <dgm:pt modelId="{4DEBB31D-BE1E-4C4E-96D6-EA358D1DB72C}" type="pres">
      <dgm:prSet presAssocID="{0F0C1CF1-8584-4967-8F4A-4212B5AEB9A2}" presName="parentText" presStyleLbl="node1" presStyleIdx="0" presStyleCnt="3" custScaleX="97857">
        <dgm:presLayoutVars>
          <dgm:chMax val="0"/>
          <dgm:bulletEnabled val="1"/>
        </dgm:presLayoutVars>
      </dgm:prSet>
      <dgm:spPr/>
    </dgm:pt>
    <dgm:pt modelId="{9D023FBF-C272-469F-87B5-1F6A48826FDC}" type="pres">
      <dgm:prSet presAssocID="{0F0C1CF1-8584-4967-8F4A-4212B5AEB9A2}" presName="negativeSpace" presStyleCnt="0"/>
      <dgm:spPr/>
    </dgm:pt>
    <dgm:pt modelId="{CB3AA195-AF76-4A40-8DCD-19E95AC708BA}" type="pres">
      <dgm:prSet presAssocID="{0F0C1CF1-8584-4967-8F4A-4212B5AEB9A2}" presName="childText" presStyleLbl="conFgAcc1" presStyleIdx="0" presStyleCnt="3">
        <dgm:presLayoutVars>
          <dgm:bulletEnabled val="1"/>
        </dgm:presLayoutVars>
      </dgm:prSet>
      <dgm:spPr>
        <a:solidFill>
          <a:srgbClr val="D6DCE5"/>
        </a:solidFill>
      </dgm:spPr>
    </dgm:pt>
    <dgm:pt modelId="{C9B80A92-D897-42FF-B069-0A1C553E424B}" type="pres">
      <dgm:prSet presAssocID="{D3C84526-2FDF-4778-856E-5C12ABEF8F77}" presName="spaceBetweenRectangles" presStyleCnt="0"/>
      <dgm:spPr/>
    </dgm:pt>
    <dgm:pt modelId="{A59DFB16-DE02-4029-9CDB-0AF519C11F3F}" type="pres">
      <dgm:prSet presAssocID="{51F7F14E-8B61-4FB2-B554-B72EDAC21194}" presName="parentLin" presStyleCnt="0"/>
      <dgm:spPr/>
    </dgm:pt>
    <dgm:pt modelId="{C7E2B56D-52A4-4692-9FAD-8A23F3AD0DBC}" type="pres">
      <dgm:prSet presAssocID="{51F7F14E-8B61-4FB2-B554-B72EDAC21194}" presName="parentLeftMargin" presStyleLbl="node1" presStyleIdx="0" presStyleCnt="3"/>
      <dgm:spPr/>
    </dgm:pt>
    <dgm:pt modelId="{8AA9ABFB-5885-433A-826E-65C051AD919E}" type="pres">
      <dgm:prSet presAssocID="{51F7F14E-8B61-4FB2-B554-B72EDAC21194}" presName="parentText" presStyleLbl="node1" presStyleIdx="1" presStyleCnt="3" custScaleX="96786" custScaleY="132648" custLinFactNeighborX="-10000" custLinFactNeighborY="-19285">
        <dgm:presLayoutVars>
          <dgm:chMax val="0"/>
          <dgm:bulletEnabled val="1"/>
        </dgm:presLayoutVars>
      </dgm:prSet>
      <dgm:spPr/>
    </dgm:pt>
    <dgm:pt modelId="{12A401E0-FEFA-4D72-98C5-12855DC13BEF}" type="pres">
      <dgm:prSet presAssocID="{51F7F14E-8B61-4FB2-B554-B72EDAC21194}" presName="negativeSpace" presStyleCnt="0"/>
      <dgm:spPr/>
    </dgm:pt>
    <dgm:pt modelId="{A0B5222F-5E1E-472B-A898-7E5F28FA4154}" type="pres">
      <dgm:prSet presAssocID="{51F7F14E-8B61-4FB2-B554-B72EDAC21194}" presName="childText" presStyleLbl="conFgAcc1" presStyleIdx="1" presStyleCnt="3">
        <dgm:presLayoutVars>
          <dgm:bulletEnabled val="1"/>
        </dgm:presLayoutVars>
      </dgm:prSet>
      <dgm:spPr>
        <a:solidFill>
          <a:srgbClr val="D6DCE5"/>
        </a:solidFill>
      </dgm:spPr>
    </dgm:pt>
    <dgm:pt modelId="{8C566B6A-1A9E-4967-A9D7-0EBA61D60071}" type="pres">
      <dgm:prSet presAssocID="{32A95D62-1ED2-4ACA-9DED-F886F3A11AAD}" presName="spaceBetweenRectangles" presStyleCnt="0"/>
      <dgm:spPr/>
    </dgm:pt>
    <dgm:pt modelId="{45EAA200-279E-439A-8983-76A7776087D1}" type="pres">
      <dgm:prSet presAssocID="{ED4C37C9-E0E6-4709-B101-C2E5470DA4BF}" presName="parentLin" presStyleCnt="0"/>
      <dgm:spPr/>
    </dgm:pt>
    <dgm:pt modelId="{50B02437-66AE-4ED2-AFE7-B83B92721705}" type="pres">
      <dgm:prSet presAssocID="{ED4C37C9-E0E6-4709-B101-C2E5470DA4BF}" presName="parentLeftMargin" presStyleLbl="node1" presStyleIdx="1" presStyleCnt="3"/>
      <dgm:spPr/>
    </dgm:pt>
    <dgm:pt modelId="{C65E5E7F-1346-4D6B-97E3-B7D8145E0191}" type="pres">
      <dgm:prSet presAssocID="{ED4C37C9-E0E6-4709-B101-C2E5470DA4BF}" presName="parentText" presStyleLbl="node1" presStyleIdx="2" presStyleCnt="3" custLinFactNeighborX="-25000" custLinFactNeighborY="-17209">
        <dgm:presLayoutVars>
          <dgm:chMax val="0"/>
          <dgm:bulletEnabled val="1"/>
        </dgm:presLayoutVars>
      </dgm:prSet>
      <dgm:spPr/>
    </dgm:pt>
    <dgm:pt modelId="{5D5F93A3-83B3-4DE8-85D4-19ADD2CE2F66}" type="pres">
      <dgm:prSet presAssocID="{ED4C37C9-E0E6-4709-B101-C2E5470DA4BF}" presName="negativeSpace" presStyleCnt="0"/>
      <dgm:spPr/>
    </dgm:pt>
    <dgm:pt modelId="{A736656A-A60C-4DBE-804B-A894B64EF5E1}" type="pres">
      <dgm:prSet presAssocID="{ED4C37C9-E0E6-4709-B101-C2E5470DA4BF}" presName="childText" presStyleLbl="conFgAcc1" presStyleIdx="2" presStyleCnt="3">
        <dgm:presLayoutVars>
          <dgm:bulletEnabled val="1"/>
        </dgm:presLayoutVars>
      </dgm:prSet>
      <dgm:spPr>
        <a:solidFill>
          <a:srgbClr val="D6DCE5"/>
        </a:solidFill>
      </dgm:spPr>
    </dgm:pt>
  </dgm:ptLst>
  <dgm:cxnLst>
    <dgm:cxn modelId="{C9DB4805-A288-444E-8FA5-B7D746FD3C2A}" type="presOf" srcId="{ED4C37C9-E0E6-4709-B101-C2E5470DA4BF}" destId="{C65E5E7F-1346-4D6B-97E3-B7D8145E0191}" srcOrd="1" destOrd="0" presId="urn:microsoft.com/office/officeart/2005/8/layout/list1"/>
    <dgm:cxn modelId="{52CCE80B-3D43-459A-AF39-EBCA1E9ED8C9}" type="presOf" srcId="{0F0C1CF1-8584-4967-8F4A-4212B5AEB9A2}" destId="{4715E5B6-8C75-43B0-A566-F5030868AC3C}" srcOrd="0" destOrd="0" presId="urn:microsoft.com/office/officeart/2005/8/layout/list1"/>
    <dgm:cxn modelId="{0AD7590D-8CCE-43E3-8BE5-61E5FE02965C}" type="presOf" srcId="{51F7F14E-8B61-4FB2-B554-B72EDAC21194}" destId="{8AA9ABFB-5885-433A-826E-65C051AD919E}" srcOrd="1" destOrd="0" presId="urn:microsoft.com/office/officeart/2005/8/layout/list1"/>
    <dgm:cxn modelId="{99A9D212-DCC3-487E-8ACD-C1378E26AA81}" type="presOf" srcId="{BAA8F4E2-DB2A-480B-B6FC-4026AFF551AA}" destId="{44652A27-705C-49BC-8050-DFC5D1D71C7D}" srcOrd="0" destOrd="0" presId="urn:microsoft.com/office/officeart/2005/8/layout/list1"/>
    <dgm:cxn modelId="{7525CA14-7302-4AB7-9B34-8E84D4FD095B}" srcId="{BAA8F4E2-DB2A-480B-B6FC-4026AFF551AA}" destId="{ED4C37C9-E0E6-4709-B101-C2E5470DA4BF}" srcOrd="2" destOrd="0" parTransId="{D52F04EB-8BF1-474E-A693-8DDC5209F13E}" sibTransId="{12A45F2C-A7E0-4702-8D63-481DFE4BDF72}"/>
    <dgm:cxn modelId="{878E9027-ED51-4DCB-B327-B4D0FDF4ED33}" type="presOf" srcId="{ED4C37C9-E0E6-4709-B101-C2E5470DA4BF}" destId="{50B02437-66AE-4ED2-AFE7-B83B92721705}" srcOrd="0" destOrd="0" presId="urn:microsoft.com/office/officeart/2005/8/layout/list1"/>
    <dgm:cxn modelId="{A3C65C2D-8293-461E-8915-B20219DED728}" type="presOf" srcId="{51F7F14E-8B61-4FB2-B554-B72EDAC21194}" destId="{C7E2B56D-52A4-4692-9FAD-8A23F3AD0DBC}" srcOrd="0" destOrd="0" presId="urn:microsoft.com/office/officeart/2005/8/layout/list1"/>
    <dgm:cxn modelId="{7A838198-9010-4AC6-AD03-D97A3C0FE42D}" type="presOf" srcId="{0F0C1CF1-8584-4967-8F4A-4212B5AEB9A2}" destId="{4DEBB31D-BE1E-4C4E-96D6-EA358D1DB72C}" srcOrd="1" destOrd="0" presId="urn:microsoft.com/office/officeart/2005/8/layout/list1"/>
    <dgm:cxn modelId="{FF644EA1-E0D2-426E-B1C2-E19D5AF0260D}" srcId="{BAA8F4E2-DB2A-480B-B6FC-4026AFF551AA}" destId="{51F7F14E-8B61-4FB2-B554-B72EDAC21194}" srcOrd="1" destOrd="0" parTransId="{0B7F8C96-CF76-4FEA-BD8D-D6300AC0A866}" sibTransId="{32A95D62-1ED2-4ACA-9DED-F886F3A11AAD}"/>
    <dgm:cxn modelId="{1B943CD9-9279-4F6D-807B-EA3098B4FB49}" srcId="{BAA8F4E2-DB2A-480B-B6FC-4026AFF551AA}" destId="{0F0C1CF1-8584-4967-8F4A-4212B5AEB9A2}" srcOrd="0" destOrd="0" parTransId="{D6B5DAE7-FFA3-4DD2-B4B0-90D4C704C82B}" sibTransId="{D3C84526-2FDF-4778-856E-5C12ABEF8F77}"/>
    <dgm:cxn modelId="{CE75A6CA-5E42-4A0C-BFCE-168AF0740275}" type="presParOf" srcId="{44652A27-705C-49BC-8050-DFC5D1D71C7D}" destId="{0FC44801-2AD1-4EE3-9CCF-9317ED34FFDD}" srcOrd="0" destOrd="0" presId="urn:microsoft.com/office/officeart/2005/8/layout/list1"/>
    <dgm:cxn modelId="{2A6D34B4-5A99-4791-9DB6-9587A7302C88}" type="presParOf" srcId="{0FC44801-2AD1-4EE3-9CCF-9317ED34FFDD}" destId="{4715E5B6-8C75-43B0-A566-F5030868AC3C}" srcOrd="0" destOrd="0" presId="urn:microsoft.com/office/officeart/2005/8/layout/list1"/>
    <dgm:cxn modelId="{AD273ED2-8723-4CF0-B7E1-D336F1030BA8}" type="presParOf" srcId="{0FC44801-2AD1-4EE3-9CCF-9317ED34FFDD}" destId="{4DEBB31D-BE1E-4C4E-96D6-EA358D1DB72C}" srcOrd="1" destOrd="0" presId="urn:microsoft.com/office/officeart/2005/8/layout/list1"/>
    <dgm:cxn modelId="{A8B2CFBB-31F5-4551-BE6F-207198672176}" type="presParOf" srcId="{44652A27-705C-49BC-8050-DFC5D1D71C7D}" destId="{9D023FBF-C272-469F-87B5-1F6A48826FDC}" srcOrd="1" destOrd="0" presId="urn:microsoft.com/office/officeart/2005/8/layout/list1"/>
    <dgm:cxn modelId="{96E382AD-519D-4EAE-A529-6CC4C75EE39E}" type="presParOf" srcId="{44652A27-705C-49BC-8050-DFC5D1D71C7D}" destId="{CB3AA195-AF76-4A40-8DCD-19E95AC708BA}" srcOrd="2" destOrd="0" presId="urn:microsoft.com/office/officeart/2005/8/layout/list1"/>
    <dgm:cxn modelId="{473722CB-D952-4C4A-A509-BE96D9BBA7ED}" type="presParOf" srcId="{44652A27-705C-49BC-8050-DFC5D1D71C7D}" destId="{C9B80A92-D897-42FF-B069-0A1C553E424B}" srcOrd="3" destOrd="0" presId="urn:microsoft.com/office/officeart/2005/8/layout/list1"/>
    <dgm:cxn modelId="{5138D857-7A96-4410-8F04-4F28C70E3911}" type="presParOf" srcId="{44652A27-705C-49BC-8050-DFC5D1D71C7D}" destId="{A59DFB16-DE02-4029-9CDB-0AF519C11F3F}" srcOrd="4" destOrd="0" presId="urn:microsoft.com/office/officeart/2005/8/layout/list1"/>
    <dgm:cxn modelId="{F256B26D-956F-427D-815D-226135B25261}" type="presParOf" srcId="{A59DFB16-DE02-4029-9CDB-0AF519C11F3F}" destId="{C7E2B56D-52A4-4692-9FAD-8A23F3AD0DBC}" srcOrd="0" destOrd="0" presId="urn:microsoft.com/office/officeart/2005/8/layout/list1"/>
    <dgm:cxn modelId="{5C050480-7618-4E08-ACD6-A40BF7C093AA}" type="presParOf" srcId="{A59DFB16-DE02-4029-9CDB-0AF519C11F3F}" destId="{8AA9ABFB-5885-433A-826E-65C051AD919E}" srcOrd="1" destOrd="0" presId="urn:microsoft.com/office/officeart/2005/8/layout/list1"/>
    <dgm:cxn modelId="{96A4EC24-D47A-4139-B272-1234B12F731F}" type="presParOf" srcId="{44652A27-705C-49BC-8050-DFC5D1D71C7D}" destId="{12A401E0-FEFA-4D72-98C5-12855DC13BEF}" srcOrd="5" destOrd="0" presId="urn:microsoft.com/office/officeart/2005/8/layout/list1"/>
    <dgm:cxn modelId="{411B474D-D4F0-41C6-8666-0146480F7D60}" type="presParOf" srcId="{44652A27-705C-49BC-8050-DFC5D1D71C7D}" destId="{A0B5222F-5E1E-472B-A898-7E5F28FA4154}" srcOrd="6" destOrd="0" presId="urn:microsoft.com/office/officeart/2005/8/layout/list1"/>
    <dgm:cxn modelId="{ECE8ED5E-13E4-4890-A018-4E048B1CB99C}" type="presParOf" srcId="{44652A27-705C-49BC-8050-DFC5D1D71C7D}" destId="{8C566B6A-1A9E-4967-A9D7-0EBA61D60071}" srcOrd="7" destOrd="0" presId="urn:microsoft.com/office/officeart/2005/8/layout/list1"/>
    <dgm:cxn modelId="{9B5BB0D0-59F0-42F0-91D0-F2963A5BFA91}" type="presParOf" srcId="{44652A27-705C-49BC-8050-DFC5D1D71C7D}" destId="{45EAA200-279E-439A-8983-76A7776087D1}" srcOrd="8" destOrd="0" presId="urn:microsoft.com/office/officeart/2005/8/layout/list1"/>
    <dgm:cxn modelId="{7058E46B-97C0-4B53-9D8A-5C3E46E013DF}" type="presParOf" srcId="{45EAA200-279E-439A-8983-76A7776087D1}" destId="{50B02437-66AE-4ED2-AFE7-B83B92721705}" srcOrd="0" destOrd="0" presId="urn:microsoft.com/office/officeart/2005/8/layout/list1"/>
    <dgm:cxn modelId="{21CB2035-8F13-4A5E-A23A-630D258E665C}" type="presParOf" srcId="{45EAA200-279E-439A-8983-76A7776087D1}" destId="{C65E5E7F-1346-4D6B-97E3-B7D8145E0191}" srcOrd="1" destOrd="0" presId="urn:microsoft.com/office/officeart/2005/8/layout/list1"/>
    <dgm:cxn modelId="{83C96741-68EC-4F93-991F-16851DD9E7DE}" type="presParOf" srcId="{44652A27-705C-49BC-8050-DFC5D1D71C7D}" destId="{5D5F93A3-83B3-4DE8-85D4-19ADD2CE2F66}" srcOrd="9" destOrd="0" presId="urn:microsoft.com/office/officeart/2005/8/layout/list1"/>
    <dgm:cxn modelId="{93CBDA30-6F6A-4284-8291-7F26F51ABC16}" type="presParOf" srcId="{44652A27-705C-49BC-8050-DFC5D1D71C7D}" destId="{A736656A-A60C-4DBE-804B-A894B64EF5E1}" srcOrd="10" destOrd="0" presId="urn:microsoft.com/office/officeart/2005/8/layout/list1"/>
  </dgm:cxnLst>
  <dgm:bg>
    <a:solidFill>
      <a:srgbClr val="D6DCE5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AA195-AF76-4A40-8DCD-19E95AC708BA}">
      <dsp:nvSpPr>
        <dsp:cNvPr id="0" name=""/>
        <dsp:cNvSpPr/>
      </dsp:nvSpPr>
      <dsp:spPr>
        <a:xfrm>
          <a:off x="0" y="825772"/>
          <a:ext cx="8128000" cy="856800"/>
        </a:xfrm>
        <a:prstGeom prst="rect">
          <a:avLst/>
        </a:prstGeom>
        <a:solidFill>
          <a:srgbClr val="D6DCE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BB31D-BE1E-4C4E-96D6-EA358D1DB72C}">
      <dsp:nvSpPr>
        <dsp:cNvPr id="0" name=""/>
        <dsp:cNvSpPr/>
      </dsp:nvSpPr>
      <dsp:spPr>
        <a:xfrm>
          <a:off x="406400" y="323932"/>
          <a:ext cx="5567671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3300" kern="1200" dirty="0">
              <a:solidFill>
                <a:srgbClr val="FFFF00"/>
              </a:solidFill>
              <a:latin typeface="Trebuchet MS" panose="020B0603020202020204" pitchFamily="34" charset="0"/>
            </a:rPr>
            <a:t>Медленная еда</a:t>
          </a:r>
          <a:r>
            <a:rPr lang="en-US" sz="3300" kern="1200" dirty="0">
              <a:solidFill>
                <a:srgbClr val="FFFF00"/>
              </a:solidFill>
              <a:latin typeface="Trebuchet MS" panose="020B0603020202020204" pitchFamily="34" charset="0"/>
            </a:rPr>
            <a:t> Slow food</a:t>
          </a:r>
        </a:p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300" kern="1200" dirty="0">
            <a:solidFill>
              <a:srgbClr val="FFFF00"/>
            </a:solidFill>
            <a:latin typeface="Trebuchet MS" panose="020B0603020202020204" pitchFamily="34" charset="0"/>
          </a:endParaRPr>
        </a:p>
      </dsp:txBody>
      <dsp:txXfrm>
        <a:off x="455396" y="372928"/>
        <a:ext cx="5469679" cy="905688"/>
      </dsp:txXfrm>
    </dsp:sp>
    <dsp:sp modelId="{A0B5222F-5E1E-472B-A898-7E5F28FA4154}">
      <dsp:nvSpPr>
        <dsp:cNvPr id="0" name=""/>
        <dsp:cNvSpPr/>
      </dsp:nvSpPr>
      <dsp:spPr>
        <a:xfrm>
          <a:off x="0" y="2695694"/>
          <a:ext cx="8128000" cy="856800"/>
        </a:xfrm>
        <a:prstGeom prst="rect">
          <a:avLst/>
        </a:prstGeom>
        <a:solidFill>
          <a:srgbClr val="D6DCE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9ABFB-5885-433A-826E-65C051AD919E}">
      <dsp:nvSpPr>
        <dsp:cNvPr id="0" name=""/>
        <dsp:cNvSpPr/>
      </dsp:nvSpPr>
      <dsp:spPr>
        <a:xfrm>
          <a:off x="365760" y="1672613"/>
          <a:ext cx="5506736" cy="13313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3300" kern="1200" dirty="0">
              <a:solidFill>
                <a:srgbClr val="FFFF00"/>
              </a:solidFill>
              <a:latin typeface="Trebuchet MS" panose="020B0603020202020204" pitchFamily="34" charset="0"/>
            </a:rPr>
            <a:t>Медленное движение</a:t>
          </a:r>
        </a:p>
        <a:p>
          <a:pPr marL="0" marR="0" lvl="0" indent="0" algn="ctr" defTabSz="10668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en-US" sz="3300" b="0" kern="1200" dirty="0">
              <a:solidFill>
                <a:srgbClr val="FFFF00"/>
              </a:solidFill>
              <a:effectLst/>
              <a:latin typeface="Trebuchet MS" panose="020B0603020202020204" pitchFamily="34" charset="0"/>
            </a:rPr>
            <a:t>Slow Movement</a:t>
          </a:r>
          <a:endParaRPr lang="ru-RU" sz="3300" kern="1200" dirty="0">
            <a:solidFill>
              <a:srgbClr val="FFFF00"/>
            </a:solidFill>
            <a:latin typeface="Trebuchet MS" panose="020B0603020202020204" pitchFamily="34" charset="0"/>
          </a:endParaRPr>
        </a:p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>
            <a:solidFill>
              <a:srgbClr val="FFFF00"/>
            </a:solidFill>
            <a:latin typeface="Trebuchet MS" panose="020B0603020202020204" pitchFamily="34" charset="0"/>
          </a:endParaRPr>
        </a:p>
      </dsp:txBody>
      <dsp:txXfrm>
        <a:off x="430752" y="1737605"/>
        <a:ext cx="5376752" cy="1201377"/>
      </dsp:txXfrm>
    </dsp:sp>
    <dsp:sp modelId="{A736656A-A60C-4DBE-804B-A894B64EF5E1}">
      <dsp:nvSpPr>
        <dsp:cNvPr id="0" name=""/>
        <dsp:cNvSpPr/>
      </dsp:nvSpPr>
      <dsp:spPr>
        <a:xfrm>
          <a:off x="0" y="4237934"/>
          <a:ext cx="8128000" cy="856800"/>
        </a:xfrm>
        <a:prstGeom prst="rect">
          <a:avLst/>
        </a:prstGeom>
        <a:solidFill>
          <a:srgbClr val="D6DCE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E5E7F-1346-4D6B-97E3-B7D8145E0191}">
      <dsp:nvSpPr>
        <dsp:cNvPr id="0" name=""/>
        <dsp:cNvSpPr/>
      </dsp:nvSpPr>
      <dsp:spPr>
        <a:xfrm>
          <a:off x="304800" y="3563370"/>
          <a:ext cx="5689600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>
              <a:solidFill>
                <a:srgbClr val="FFFF00"/>
              </a:solidFill>
              <a:latin typeface="Trebuchet MS" panose="020B0603020202020204" pitchFamily="34" charset="0"/>
            </a:rPr>
            <a:t>Медленное чтение </a:t>
          </a:r>
          <a:r>
            <a:rPr lang="en-US" sz="3300" kern="1200" dirty="0">
              <a:solidFill>
                <a:srgbClr val="FFFF00"/>
              </a:solidFill>
              <a:latin typeface="Trebuchet MS" panose="020B0603020202020204" pitchFamily="34" charset="0"/>
            </a:rPr>
            <a:t>Close / Deep reading</a:t>
          </a:r>
          <a:endParaRPr lang="ru-RU" sz="3300" kern="1200" dirty="0">
            <a:solidFill>
              <a:srgbClr val="FFFF00"/>
            </a:solidFill>
            <a:latin typeface="Trebuchet MS" panose="020B0603020202020204" pitchFamily="34" charset="0"/>
          </a:endParaRPr>
        </a:p>
      </dsp:txBody>
      <dsp:txXfrm>
        <a:off x="353796" y="3612366"/>
        <a:ext cx="5591608" cy="905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AC03F-B335-BA09-9B41-9726EF3B8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F7A1FE-BD9A-9D04-9A22-D25FA063A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31E8C5-3646-141A-138C-8E13AED7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D57-0781-4ED5-85D4-6E1FF19821A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80A5BB-7FCD-54D4-8524-3C405E68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D0C3B-8F79-A89C-E5D6-01F76B0E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46DD-2795-4076-93DD-962A93515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30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C6781-C212-BC4D-6C8C-2EC8AE0D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3E8DE4-E918-D5C3-5102-34E5BE06C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7D021A-5931-43CC-3DB4-330639A0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D57-0781-4ED5-85D4-6E1FF19821A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3B5D57-6817-8F6C-30E5-2BE630F5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C16A83-930C-C6CE-3DA2-9DB9A55D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46DD-2795-4076-93DD-962A93515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99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C68E0EB-417A-3315-A567-EB1BB7C5A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F0E4DC-A337-D079-02AF-7A4702DB1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BB3A9B-D94E-A595-4514-804C2D2C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D57-0781-4ED5-85D4-6E1FF19821A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978DF-48E0-A9FB-5985-617850FD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0F5989-0AF2-A472-7C71-6C642D78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46DD-2795-4076-93DD-962A93515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09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31150-E24E-5E4A-2299-1F4E4EBD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0536E-3A66-BF9C-6E51-A0A654F0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B512D5-6F64-2D3D-E323-9C6D8482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D57-0781-4ED5-85D4-6E1FF19821A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0B5438-D42F-BAD8-5C13-6C11D595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0F73E8-286F-8145-4775-2044E0EE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46DD-2795-4076-93DD-962A93515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12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9F0D8-C3C9-5209-788C-BEA02BCF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D6C31D-9680-1DE8-E53C-E54A3161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D6C538-127B-2CB0-35FE-8178DFCB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D57-0781-4ED5-85D4-6E1FF19821A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7C830B-6066-9351-CEAD-2570EE5F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951FFA-E3A3-44B0-1E51-3429F6CA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46DD-2795-4076-93DD-962A93515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01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13FBB-EB97-81B1-4493-E8177566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701871-94B9-2E0A-6406-B72955C58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AF73AB-6BA6-D045-8ABD-CE39B1BB9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856A54-978A-ED15-68B5-DCB641E9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D57-0781-4ED5-85D4-6E1FF19821A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561126-5121-1776-44E8-F9BE70EC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1139F6-EAE3-BF93-80FC-9437472D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46DD-2795-4076-93DD-962A93515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38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FE91E-4A18-5038-AFE0-8F110FC7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B505EE-B32C-3057-E2F3-DEABDD1CA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8C4AB1-0513-831C-DA34-8DF1B9CF4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4F5E64-6248-47FE-8155-0C83FF2F3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C99C79-D66D-0F70-379D-F5720527D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BF49E3-833B-D8F8-C649-C34B1844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D57-0781-4ED5-85D4-6E1FF19821A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905E7B-DB41-47F1-F9A2-11520F96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4F9A9B-5EA8-2BA8-450C-94CDE624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46DD-2795-4076-93DD-962A93515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20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29AC4-FDBB-FDE5-D796-06CBBCF3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BE4879-BBA6-C83F-AEA3-784AE67A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D57-0781-4ED5-85D4-6E1FF19821A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EBE5AF-94E2-BD25-7ECB-E8D93F27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266087-113F-682D-63BD-10C8F1BB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46DD-2795-4076-93DD-962A93515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08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8B18B6-4052-891E-ECAE-52F1173E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D57-0781-4ED5-85D4-6E1FF19821A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79F60B-628F-B673-D98C-A6AD1616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90B84B-94EB-D228-A273-0A0C70DC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46DD-2795-4076-93DD-962A93515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85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BA99A-AE18-B9E6-6297-084E8F66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64B1FF-6E23-5709-6ECF-F7E2D19BC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D4E723-5575-96F2-F2EE-620CF0C4F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471D16-A7C6-2911-6200-C5394248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D57-0781-4ED5-85D4-6E1FF19821A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59F629-C4E0-34DD-5935-055AFB59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51B54E-D5AB-2F9D-D3A7-FF629490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46DD-2795-4076-93DD-962A93515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64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08375-2A71-432E-8D89-6A3AEC21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35B274-78B1-2AEC-BC3E-2C5F79419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A42246-F133-150B-6E5E-983CB5A13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028242-9CCA-4F0A-D14F-0145E9FD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FD57-0781-4ED5-85D4-6E1FF19821A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CF3387-3D95-42F3-37EE-294B64E0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85CF76-37B1-F56F-66BE-2A6D84F7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46DD-2795-4076-93DD-962A93515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69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A96C8-9C38-9443-095E-FE388655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5F6F9A-226E-7A32-2DD1-73AD2E8C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123A59-9F14-6E3D-26D4-DA7D4AF8A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0FD57-0781-4ED5-85D4-6E1FF19821AD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5ACE20-1742-6D65-083F-6D614BEB4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DB5039-54EB-00F2-B2EA-9BFC5E4AD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C46DD-2795-4076-93DD-962A935155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04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thenia.ru/apr/textes/sherba/sherba2.htm" TargetMode="External"/><Relationship Id="rId7" Type="http://schemas.openxmlformats.org/officeDocument/2006/relationships/hyperlink" Target="https://www.ruthenia.ru/document/550838.html" TargetMode="External"/><Relationship Id="rId2" Type="http://schemas.openxmlformats.org/officeDocument/2006/relationships/hyperlink" Target="https://www.youtube.com/watch?v=ibjLTr-igz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nabokov-lit.ru/nabokov/kritika-nabokova/evgenij-onegin/index.htm" TargetMode="External"/><Relationship Id="rId5" Type="http://schemas.openxmlformats.org/officeDocument/2006/relationships/hyperlink" Target="http://feb-web.ru/feb/pushkin/critics/lot/lot-472-.htm?cmd=p" TargetMode="External"/><Relationship Id="rId4" Type="http://schemas.openxmlformats.org/officeDocument/2006/relationships/hyperlink" Target="http://nabokov-lit.ru/nabokov/kritika-nabokova/lekcii-po-zarubezhnoj-literature/o-horoshih-chitatelyah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hilology.ru/" TargetMode="External"/><Relationship Id="rId3" Type="http://schemas.openxmlformats.org/officeDocument/2006/relationships/hyperlink" Target="https://vk.com/doc18937698_516440487?hash=J89D4spsDU2J4pFZtRE4PjQRMZXmtwdZX8IZGteVZaH" TargetMode="External"/><Relationship Id="rId7" Type="http://schemas.openxmlformats.org/officeDocument/2006/relationships/hyperlink" Target="https://www.philol.msu.ru/~tlit/5texts2.ht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iek.edu.ru/publish/ltcont.htm" TargetMode="External"/><Relationship Id="rId5" Type="http://schemas.openxmlformats.org/officeDocument/2006/relationships/hyperlink" Target="https://www.textologia.ru/literature/?q=397" TargetMode="External"/><Relationship Id="rId4" Type="http://schemas.openxmlformats.org/officeDocument/2006/relationships/hyperlink" Target="http://detective.gumer.info/etc/vvedenie2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EB4FB8-E098-5C49-8CD5-58E801763E70}"/>
              </a:ext>
            </a:extLst>
          </p:cNvPr>
          <p:cNvSpPr txBox="1"/>
          <p:nvPr/>
        </p:nvSpPr>
        <p:spPr>
          <a:xfrm>
            <a:off x="57040" y="233680"/>
            <a:ext cx="619760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«</a:t>
            </a:r>
            <a:r>
              <a:rPr lang="ru-RU" b="1" u="sng" dirty="0">
                <a:solidFill>
                  <a:srgbClr val="C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Базовый курс литературоведения</a:t>
            </a:r>
            <a:r>
              <a:rPr lang="ru-RU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» – самостоятельная дисциплина, предваряющая и теоретические, и историко-литературные занятия бакалавра филологии. Наш курс дает также вводные представления о весьма существенных прикладных (текстологических, источниковедческих, библиографических, книговедческих, музееведческих, библиотековедческих, искусствоведческих и др.) гуманитарных сферах, без которых практически невозможно освоение необходимых базовых профессиональных филологических компетенций.</a:t>
            </a:r>
          </a:p>
          <a:p>
            <a:pPr indent="450215" algn="just"/>
            <a:r>
              <a:rPr lang="ru-RU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Наш курс это </a:t>
            </a:r>
            <a:r>
              <a:rPr lang="ru-RU" b="1" u="sng" dirty="0">
                <a:solidFill>
                  <a:srgbClr val="C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предмет общефилологической подготовки</a:t>
            </a:r>
            <a:r>
              <a:rPr lang="ru-RU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. Отсюда вытекает </a:t>
            </a:r>
            <a:r>
              <a:rPr lang="ru-RU" b="1" u="sng" dirty="0">
                <a:solidFill>
                  <a:srgbClr val="C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цель лекционных занятий</a:t>
            </a:r>
            <a:r>
              <a:rPr lang="ru-RU" u="sng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ru-RU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– </a:t>
            </a:r>
            <a:r>
              <a:rPr lang="ru-RU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общекультурологическая</a:t>
            </a:r>
            <a:r>
              <a:rPr lang="ru-RU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, </a:t>
            </a:r>
            <a:r>
              <a:rPr lang="ru-RU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общефилологическая</a:t>
            </a:r>
            <a:r>
              <a:rPr lang="ru-RU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и </a:t>
            </a:r>
            <a:r>
              <a:rPr lang="ru-RU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общелитературоведческая</a:t>
            </a:r>
            <a:r>
              <a:rPr lang="ru-RU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ориентация.</a:t>
            </a:r>
          </a:p>
          <a:p>
            <a:pPr indent="450215" algn="just"/>
            <a:r>
              <a:rPr lang="ru-RU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На лекциях студенты знакомятся с основными литературоведческими понятиями, с системой родов и жанров литературы. На практических занятиях осваивают эти понятия и принципы литературоведческого анализа в работе с художественными произведениями разных жанров, форм, авторов и литератур.</a:t>
            </a:r>
          </a:p>
          <a:p>
            <a:pPr indent="450215" algn="just"/>
            <a:endParaRPr lang="ru-RU" sz="2000" dirty="0">
              <a:effectLst/>
              <a:latin typeface="Arial Narrow" panose="020B0606020202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07A5A-BB35-93AE-65AD-751685C1DC3E}"/>
              </a:ext>
            </a:extLst>
          </p:cNvPr>
          <p:cNvSpPr txBox="1"/>
          <p:nvPr/>
        </p:nvSpPr>
        <p:spPr>
          <a:xfrm>
            <a:off x="8473440" y="23368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47BD84-927F-2F46-1AD6-28D8F6A5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285" y="418346"/>
            <a:ext cx="5724000" cy="576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638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1A6BFF-CD7B-97B7-935E-49CDE6E4A827}"/>
              </a:ext>
            </a:extLst>
          </p:cNvPr>
          <p:cNvSpPr txBox="1"/>
          <p:nvPr/>
        </p:nvSpPr>
        <p:spPr>
          <a:xfrm>
            <a:off x="61911" y="5402274"/>
            <a:ext cx="9405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rebuchet MS" panose="020B0603020202020204" pitchFamily="34" charset="0"/>
                <a:hlinkClick r:id="rId2"/>
              </a:rPr>
              <a:t>Выступление Овчаренко Алексея Юрьевича. Веб-семинар "</a:t>
            </a:r>
            <a:r>
              <a:rPr lang="ru-RU" dirty="0" err="1">
                <a:latin typeface="Trebuchet MS" panose="020B0603020202020204" pitchFamily="34" charset="0"/>
                <a:hlinkClick r:id="rId2"/>
              </a:rPr>
              <a:t>ПроЧтение</a:t>
            </a:r>
            <a:r>
              <a:rPr lang="ru-RU" dirty="0">
                <a:latin typeface="Trebuchet MS" panose="020B0603020202020204" pitchFamily="34" charset="0"/>
                <a:hlinkClick r:id="rId2"/>
              </a:rPr>
              <a:t>". - YouTube</a:t>
            </a:r>
            <a:endParaRPr lang="ru-RU" dirty="0">
              <a:latin typeface="Trebuchet MS" panose="020B06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D3A00-CAC6-EEA0-E7E2-10D637D13996}"/>
              </a:ext>
            </a:extLst>
          </p:cNvPr>
          <p:cNvSpPr txBox="1"/>
          <p:nvPr/>
        </p:nvSpPr>
        <p:spPr>
          <a:xfrm>
            <a:off x="1" y="517382"/>
            <a:ext cx="121919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Стержневыми для всего курса станов</a:t>
            </a:r>
            <a:r>
              <a:rPr lang="ru-RU" dirty="0">
                <a:latin typeface="Trebuchet MS" panose="020B0603020202020204" pitchFamily="34" charset="0"/>
                <a:ea typeface="Calibri" panose="020F0502020204030204" pitchFamily="34" charset="0"/>
              </a:rPr>
              <a:t>и</a:t>
            </a:r>
            <a:r>
              <a:rPr lang="ru-RU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тся </a:t>
            </a:r>
            <a:r>
              <a:rPr lang="ru-RU" b="1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понятие «медленное чтение». </a:t>
            </a:r>
            <a:r>
              <a:rPr lang="ru-RU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Медленное чтение – неспешное, внимательное и чуткое </a:t>
            </a:r>
            <a:r>
              <a:rPr lang="ru-RU" b="1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погружение в художественный текст</a:t>
            </a:r>
            <a:r>
              <a:rPr lang="ru-RU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, когда ощущается и определяется не столько поверхностно-номинативный, «наивно-реалистический» (Г.А. </a:t>
            </a:r>
            <a:r>
              <a:rPr lang="ru-RU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Гуковский</a:t>
            </a:r>
            <a:r>
              <a:rPr lang="ru-RU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), сколько завораживающе-поэтический, глубинно-пафосный смысл каждого слова и всей целостности художественного высказывания. Особое значение мы придаем поэтическому ритму, функциям пауз (зон содержательного молчания), абзацев, авторских ремарок (в драматургическом произведении).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6C6CC-62CD-1935-47A2-EFC9A65E6147}"/>
              </a:ext>
            </a:extLst>
          </p:cNvPr>
          <p:cNvSpPr txBox="1"/>
          <p:nvPr/>
        </p:nvSpPr>
        <p:spPr>
          <a:xfrm>
            <a:off x="4641056" y="0"/>
            <a:ext cx="374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1"/>
                </a:solidFill>
                <a:latin typeface="Trebuchet MS" panose="020B0603020202020204" pitchFamily="34" charset="0"/>
              </a:rPr>
              <a:t>Стратегии чтения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4C47FF-C24F-6504-CE16-84AB55C1663F}"/>
              </a:ext>
            </a:extLst>
          </p:cNvPr>
          <p:cNvSpPr txBox="1"/>
          <p:nvPr/>
        </p:nvSpPr>
        <p:spPr>
          <a:xfrm>
            <a:off x="140016" y="2422447"/>
            <a:ext cx="11572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rebuchet MS" panose="020B0603020202020204" pitchFamily="34" charset="0"/>
                <a:hlinkClick r:id="rId3"/>
              </a:rPr>
              <a:t>Л.В. Щерба "Опыты лингвистического толкования стихотворений": "Воспоминание" Пушкина (ruthenia.ru)</a:t>
            </a:r>
            <a:endParaRPr lang="ru-RU" dirty="0">
              <a:latin typeface="Trebuchet MS" panose="020B06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F9B67-B5F1-A075-4713-BD85D4092796}"/>
              </a:ext>
            </a:extLst>
          </p:cNvPr>
          <p:cNvSpPr txBox="1"/>
          <p:nvPr/>
        </p:nvSpPr>
        <p:spPr>
          <a:xfrm>
            <a:off x="100963" y="2857800"/>
            <a:ext cx="12091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rebuchet MS" panose="020B0603020202020204" pitchFamily="34" charset="0"/>
                <a:hlinkClick r:id="rId4"/>
              </a:rPr>
              <a:t>Владимир Набоков: Лекции по зарубежной литературе. О хороших читателях и хороших писателях (nabokov-lit.ru)</a:t>
            </a:r>
            <a:endParaRPr lang="ru-RU" dirty="0">
              <a:latin typeface="Trebuchet MS" panose="020B06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3A54B-09E7-86AE-F087-B7F050A917C6}"/>
              </a:ext>
            </a:extLst>
          </p:cNvPr>
          <p:cNvSpPr txBox="1"/>
          <p:nvPr/>
        </p:nvSpPr>
        <p:spPr>
          <a:xfrm>
            <a:off x="100963" y="3504131"/>
            <a:ext cx="11305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rebuchet MS" panose="020B0603020202020204" pitchFamily="34" charset="0"/>
                <a:hlinkClick r:id="rId5"/>
              </a:rPr>
              <a:t>ФЭБ: Лотман. Роман А. С. Пушкина "Евгений Онегин": Комментарий. — 1995 (feb-web.ru)</a:t>
            </a:r>
            <a:endParaRPr lang="ru-RU" dirty="0">
              <a:latin typeface="Trebuchet MS" panose="020B06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C9CD6B-CBB2-9233-7BC4-EF6D985FC155}"/>
              </a:ext>
            </a:extLst>
          </p:cNvPr>
          <p:cNvSpPr txBox="1"/>
          <p:nvPr/>
        </p:nvSpPr>
        <p:spPr>
          <a:xfrm>
            <a:off x="61911" y="4000200"/>
            <a:ext cx="116509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rebuchet MS" panose="020B0603020202020204" pitchFamily="34" charset="0"/>
                <a:hlinkClick r:id="rId6"/>
              </a:rPr>
              <a:t>Владимир Набоков: Комментарий к роману "Евгений Онегин" (перевод Г. М. </a:t>
            </a:r>
            <a:r>
              <a:rPr lang="ru-RU" dirty="0" err="1">
                <a:latin typeface="Trebuchet MS" panose="020B0603020202020204" pitchFamily="34" charset="0"/>
                <a:hlinkClick r:id="rId6"/>
              </a:rPr>
              <a:t>Дашевского</a:t>
            </a:r>
            <a:r>
              <a:rPr lang="ru-RU" dirty="0">
                <a:latin typeface="Trebuchet MS" panose="020B0603020202020204" pitchFamily="34" charset="0"/>
                <a:hlinkClick r:id="rId6"/>
              </a:rPr>
              <a:t>) (nabokov-lit.ru)</a:t>
            </a:r>
            <a:endParaRPr lang="ru-RU" dirty="0">
              <a:latin typeface="Trebuchet MS" panose="020B0603020202020204" pitchFamily="34" charset="0"/>
            </a:endParaRPr>
          </a:p>
          <a:p>
            <a:endParaRPr lang="ru-RU" dirty="0"/>
          </a:p>
          <a:p>
            <a:r>
              <a:rPr lang="ru-RU" dirty="0">
                <a:solidFill>
                  <a:srgbClr val="0070C0"/>
                </a:solidFill>
                <a:effectLst/>
                <a:latin typeface="Trebuchet MS" panose="020B0603020202020204" pitchFamily="34" charset="0"/>
              </a:rPr>
              <a:t>О. </a:t>
            </a:r>
            <a:r>
              <a:rPr lang="ru-RU" dirty="0" err="1">
                <a:solidFill>
                  <a:srgbClr val="0070C0"/>
                </a:solidFill>
                <a:effectLst/>
                <a:latin typeface="Trebuchet MS" panose="020B0603020202020204" pitchFamily="34" charset="0"/>
              </a:rPr>
              <a:t>Лекманов</a:t>
            </a:r>
            <a:r>
              <a:rPr lang="ru-RU" dirty="0">
                <a:solidFill>
                  <a:srgbClr val="0070C0"/>
                </a:solidFill>
                <a:effectLst/>
                <a:latin typeface="Trebuchet MS" panose="020B0603020202020204" pitchFamily="34" charset="0"/>
              </a:rPr>
              <a:t>, М. Котова, О. Репина, А. Сергеева-</a:t>
            </a:r>
            <a:r>
              <a:rPr lang="ru-RU" dirty="0" err="1">
                <a:solidFill>
                  <a:srgbClr val="0070C0"/>
                </a:solidFill>
                <a:effectLst/>
                <a:latin typeface="Trebuchet MS" panose="020B0603020202020204" pitchFamily="34" charset="0"/>
              </a:rPr>
              <a:t>Клятис</a:t>
            </a:r>
            <a:r>
              <a:rPr lang="ru-RU" dirty="0">
                <a:solidFill>
                  <a:srgbClr val="0070C0"/>
                </a:solidFill>
                <a:effectLst/>
                <a:latin typeface="Trebuchet MS" panose="020B0603020202020204" pitchFamily="34" charset="0"/>
              </a:rPr>
              <a:t>, С. Синельников. «Египетская марка» Осипа Мандельштама: пояснения для читателя.</a:t>
            </a:r>
            <a:r>
              <a:rPr lang="ru-RU" dirty="0">
                <a:solidFill>
                  <a:srgbClr val="954F72"/>
                </a:solidFill>
                <a:latin typeface="Trebuchet MS" panose="020B0603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</a:t>
            </a:r>
            <a:r>
              <a:rPr lang="en-US" dirty="0">
                <a:solidFill>
                  <a:srgbClr val="0070C0"/>
                </a:solidFill>
                <a:latin typeface="Trebuchet MS" panose="020B0603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Ruthenia:</a:t>
            </a:r>
            <a:endParaRPr lang="ru-RU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0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371EAB-0411-20A3-2D40-3BCABC8C37C0}"/>
              </a:ext>
            </a:extLst>
          </p:cNvPr>
          <p:cNvSpPr txBox="1"/>
          <p:nvPr/>
        </p:nvSpPr>
        <p:spPr>
          <a:xfrm>
            <a:off x="-1" y="257175"/>
            <a:ext cx="594610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1600" b="0" i="0" dirty="0">
                <a:effectLst/>
                <a:latin typeface="Trebuchet MS" panose="020B0603020202020204" pitchFamily="34" charset="0"/>
              </a:rPr>
              <a:t>Медленное чтение развивает критическое мышление и умение думать. Активно работая с книгой, читатель самостоятельно ищет дополнительные сведения, сверяет источники, находит ключевые слова, сопоставляет идеи, оценивает суждения автора и продумывает свои аргументы. Всё это прекрасная школа мысли.</a:t>
            </a:r>
          </a:p>
          <a:p>
            <a:pPr marL="342900" indent="-342900" algn="just">
              <a:buAutoNum type="arabicPeriod"/>
            </a:pPr>
            <a:r>
              <a:rPr lang="ru-RU" sz="1600" b="0" i="0" dirty="0">
                <a:effectLst/>
                <a:latin typeface="Trebuchet MS" panose="020B0603020202020204" pitchFamily="34" charset="0"/>
              </a:rPr>
              <a:t> Медленное чтение заставляет нас долго концентрироваться на фрагменте текста, воспринимать его как проблему, требующую решения, и подбирать к ней ключи. </a:t>
            </a:r>
          </a:p>
          <a:p>
            <a:pPr marL="342900" indent="-342900" algn="just">
              <a:buAutoNum type="arabicPeriod"/>
            </a:pPr>
            <a:r>
              <a:rPr lang="ru-RU" sz="1600" dirty="0">
                <a:latin typeface="Trebuchet MS" panose="020B0603020202020204" pitchFamily="34" charset="0"/>
                <a:cs typeface="Times New Roman" panose="02020603050405020304" pitchFamily="18" charset="0"/>
              </a:rPr>
              <a:t>Г</a:t>
            </a:r>
            <a:r>
              <a:rPr lang="ru-RU" sz="1600" b="0" i="0" dirty="0"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лубокая и продолжительная работа с текстом тренирует память и концентрацию п</a:t>
            </a:r>
            <a:r>
              <a:rPr lang="ru-RU" sz="1600" b="0" i="0" dirty="0">
                <a:effectLst/>
                <a:latin typeface="Trebuchet MS" panose="020B0603020202020204" pitchFamily="34" charset="0"/>
              </a:rPr>
              <a:t>ри таком подходе на чтение, в нашей голове успевают образоваться не просто ассоциативные связи, а целые пучки и кластеры.</a:t>
            </a:r>
          </a:p>
          <a:p>
            <a:pPr marL="342900" indent="-342900" algn="just">
              <a:buAutoNum type="arabicPeriod"/>
            </a:pPr>
            <a:r>
              <a:rPr lang="ru-RU" sz="1600" dirty="0">
                <a:latin typeface="Trebuchet MS" panose="020B0603020202020204" pitchFamily="34" charset="0"/>
                <a:cs typeface="Times New Roman" panose="02020603050405020304" pitchFamily="18" charset="0"/>
              </a:rPr>
              <a:t>Медленное чтение помогает проникнуть во </a:t>
            </a:r>
            <a:r>
              <a:rPr lang="ru-RU" sz="1600" dirty="0" err="1">
                <a:latin typeface="Trebuchet MS" panose="020B0603020202020204" pitchFamily="34" charset="0"/>
                <a:cs typeface="Times New Roman" panose="02020603050405020304" pitchFamily="18" charset="0"/>
              </a:rPr>
              <a:t>внетекстовое</a:t>
            </a:r>
            <a:r>
              <a:rPr lang="ru-RU" sz="1600" dirty="0">
                <a:latin typeface="Trebuchet MS" panose="020B0603020202020204" pitchFamily="34" charset="0"/>
                <a:cs typeface="Times New Roman" panose="02020603050405020304" pitchFamily="18" charset="0"/>
              </a:rPr>
              <a:t> историческое пространство.</a:t>
            </a:r>
          </a:p>
          <a:p>
            <a:pPr marL="342900" indent="-342900" algn="just">
              <a:buAutoNum type="arabicPeriod"/>
            </a:pPr>
            <a:r>
              <a:rPr lang="ru-RU" sz="1600" dirty="0">
                <a:latin typeface="Trebuchet MS" panose="020B0603020202020204" pitchFamily="34" charset="0"/>
              </a:rPr>
              <a:t>П</a:t>
            </a:r>
            <a:r>
              <a:rPr lang="ru-RU" sz="1600" b="0" i="0" dirty="0">
                <a:effectLst/>
                <a:latin typeface="Trebuchet MS" panose="020B0603020202020204" pitchFamily="34" charset="0"/>
              </a:rPr>
              <a:t>оможет воссоздать контекст, тот культурный мир, в котором этот текст был рожден и в котором он функционировал. Конечно, какие-нибудь семиотики могут не согласиться, сказать, что есть же семантика, и смысл текста – это такая вещь, которая должна выявляться совсем по-другому. Но когда речь идет о такого рода текстах, я исхожу из того, что смысл текста в том, как он употребляется в своем времени и в своей культуре.</a:t>
            </a:r>
            <a:endParaRPr lang="ru-RU" sz="16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F18B5-0776-0783-49DC-B62863CCFEE6}"/>
              </a:ext>
            </a:extLst>
          </p:cNvPr>
          <p:cNvSpPr txBox="1"/>
          <p:nvPr/>
        </p:nvSpPr>
        <p:spPr>
          <a:xfrm>
            <a:off x="5946107" y="128588"/>
            <a:ext cx="6014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Trebuchet MS" panose="020B0603020202020204" pitchFamily="34" charset="0"/>
              </a:rPr>
              <a:t>Пять причин, почему нам нужно медленное чтение</a:t>
            </a:r>
          </a:p>
          <a:p>
            <a:pPr algn="ctr"/>
            <a:r>
              <a:rPr lang="ru-RU" b="1" dirty="0">
                <a:latin typeface="Trebuchet MS" panose="020B0603020202020204" pitchFamily="34" charset="0"/>
              </a:rPr>
              <a:t>Читатель или </a:t>
            </a:r>
            <a:r>
              <a:rPr lang="ru-RU" b="1" dirty="0" err="1">
                <a:latin typeface="Trebuchet MS" panose="020B0603020202020204" pitchFamily="34" charset="0"/>
              </a:rPr>
              <a:t>перечитыватель</a:t>
            </a:r>
            <a:r>
              <a:rPr lang="ru-RU" b="1" dirty="0">
                <a:latin typeface="Trebuchet MS" panose="020B0603020202020204" pitchFamily="34" charset="0"/>
              </a:rPr>
              <a:t>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AF33EA-3F85-5B95-7D52-C6BC53E75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96" y="890587"/>
            <a:ext cx="57150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4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28430B1B-8385-249A-82B3-660786DF57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5835875"/>
              </p:ext>
            </p:extLst>
          </p:nvPr>
        </p:nvGraphicFramePr>
        <p:xfrm>
          <a:off x="16256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50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EBB31D-BE1E-4C4E-96D6-EA358D1DB7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graphicEl>
                                              <a:dgm id="{4DEBB31D-BE1E-4C4E-96D6-EA358D1DB7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graphicEl>
                                              <a:dgm id="{4DEBB31D-BE1E-4C4E-96D6-EA358D1DB7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graphicEl>
                                              <a:dgm id="{4DEBB31D-BE1E-4C4E-96D6-EA358D1DB7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B3AA195-AF76-4A40-8DCD-19E95AC708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graphicEl>
                                              <a:dgm id="{CB3AA195-AF76-4A40-8DCD-19E95AC708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graphicEl>
                                              <a:dgm id="{CB3AA195-AF76-4A40-8DCD-19E95AC708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graphicEl>
                                              <a:dgm id="{CB3AA195-AF76-4A40-8DCD-19E95AC708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AA9ABFB-5885-433A-826E-65C051AD91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graphicEl>
                                              <a:dgm id="{8AA9ABFB-5885-433A-826E-65C051AD91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graphicEl>
                                              <a:dgm id="{8AA9ABFB-5885-433A-826E-65C051AD91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graphicEl>
                                              <a:dgm id="{8AA9ABFB-5885-433A-826E-65C051AD91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B5222F-5E1E-472B-A898-7E5F28FA4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graphicEl>
                                              <a:dgm id="{A0B5222F-5E1E-472B-A898-7E5F28FA41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graphicEl>
                                              <a:dgm id="{A0B5222F-5E1E-472B-A898-7E5F28FA4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graphicEl>
                                              <a:dgm id="{A0B5222F-5E1E-472B-A898-7E5F28FA4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65E5E7F-1346-4D6B-97E3-B7D8145E0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graphicEl>
                                              <a:dgm id="{C65E5E7F-1346-4D6B-97E3-B7D8145E01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graphicEl>
                                              <a:dgm id="{C65E5E7F-1346-4D6B-97E3-B7D8145E0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graphicEl>
                                              <a:dgm id="{C65E5E7F-1346-4D6B-97E3-B7D8145E0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36656A-A60C-4DBE-804B-A894B64EF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graphicEl>
                                              <a:dgm id="{A736656A-A60C-4DBE-804B-A894B64EF5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graphicEl>
                                              <a:dgm id="{A736656A-A60C-4DBE-804B-A894B64EF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graphicEl>
                                              <a:dgm id="{A736656A-A60C-4DBE-804B-A894B64EF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D179BF-ABB9-F728-493C-08216A55491B}"/>
              </a:ext>
            </a:extLst>
          </p:cNvPr>
          <p:cNvSpPr txBox="1"/>
          <p:nvPr/>
        </p:nvSpPr>
        <p:spPr>
          <a:xfrm>
            <a:off x="106680" y="1041023"/>
            <a:ext cx="1197864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200" dirty="0">
                <a:latin typeface="Trebuchet MS" panose="020B0603020202020204" pitchFamily="34" charset="0"/>
              </a:rPr>
              <a:t>Основы литературоведения: Учебное пособие для студентов педагогических вузов / В. П. Мещеряков, А. С. Козлов и др.; Под общ. ред. В. П. Мещерякова. — М.: Дрофа, 2003. — 416 </a:t>
            </a:r>
            <a:r>
              <a:rPr lang="ru-RU" sz="2200" dirty="0" err="1">
                <a:latin typeface="Trebuchet MS" panose="020B0603020202020204" pitchFamily="34" charset="0"/>
              </a:rPr>
              <a:t>с.</a:t>
            </a:r>
            <a:r>
              <a:rPr lang="ru-RU" sz="2200" dirty="0" err="1">
                <a:latin typeface="Trebuchet MS" panose="020B0603020202020204" pitchFamily="34" charset="0"/>
                <a:hlinkClick r:id="rId3"/>
              </a:rPr>
              <a:t>Основы</a:t>
            </a:r>
            <a:r>
              <a:rPr lang="ru-RU" sz="2200" dirty="0">
                <a:latin typeface="Trebuchet MS" panose="020B0603020202020204" pitchFamily="34" charset="0"/>
                <a:hlinkClick r:id="rId3"/>
              </a:rPr>
              <a:t> литературоведения Мещеряков.pdf (vk.com)</a:t>
            </a:r>
            <a:r>
              <a:rPr lang="ru-RU" sz="2200" dirty="0">
                <a:latin typeface="Trebuchet MS" panose="020B0603020202020204" pitchFamily="34" charset="0"/>
              </a:rPr>
              <a:t> </a:t>
            </a:r>
          </a:p>
          <a:p>
            <a:pPr indent="450215" algn="just"/>
            <a:r>
              <a:rPr lang="ru-RU" sz="22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 в литературоведение: литературное произведение: основные </a:t>
            </a:r>
          </a:p>
          <a:p>
            <a:r>
              <a:rPr lang="ru-RU" sz="2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понятия и термины; Учебное пособие для студентов вузов /Авторы: Чернец Л.В., </a:t>
            </a:r>
            <a:r>
              <a:rPr lang="ru-RU" sz="2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Хализев</a:t>
            </a:r>
            <a:r>
              <a:rPr lang="ru-RU" sz="2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В.Е., </a:t>
            </a:r>
            <a:r>
              <a:rPr lang="ru-RU" sz="2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Бройтман</a:t>
            </a:r>
            <a:r>
              <a:rPr lang="ru-RU" sz="2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С.Н. и др. — М.: Высшая школа; М.: Академия, 2000. - 556 с.</a:t>
            </a:r>
            <a:r>
              <a:rPr lang="en-US" sz="2200" dirty="0">
                <a:latin typeface="Trebuchet MS" panose="020B0603020202020204" pitchFamily="34" charset="0"/>
                <a:hlinkClick r:id="rId4"/>
              </a:rPr>
              <a:t>vvedenie2.pdf (gumer.info)</a:t>
            </a:r>
            <a:r>
              <a:rPr lang="ru-RU" sz="2200" dirty="0">
                <a:latin typeface="Trebuchet MS" panose="020B0603020202020204" pitchFamily="34" charset="0"/>
              </a:rPr>
              <a:t> </a:t>
            </a:r>
            <a:endParaRPr lang="ru-RU" sz="2200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endParaRPr lang="ru-RU" sz="2200" dirty="0"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ТекстоЛогия.ру</a:t>
            </a:r>
            <a:r>
              <a:rPr lang="ru-RU" sz="22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20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Литература - история мировой художественной литературы, особенности и основные периоды. Статьи о современной литературе, общая характеристика и обзоры, помощь в изучении литературы : Textologia.ru</a:t>
            </a:r>
            <a:endParaRPr lang="ru-RU" sz="2200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2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Институт европейских культур РГГУ </a:t>
            </a:r>
            <a:r>
              <a:rPr lang="ru-RU" sz="220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Институт европейских культур. Учебные пособия (iek.edu.ru)</a:t>
            </a:r>
            <a:r>
              <a:rPr lang="ru-RU" sz="22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Литературоведение </a:t>
            </a:r>
          </a:p>
          <a:p>
            <a:pPr indent="450215" algn="just"/>
            <a:r>
              <a:rPr lang="ru-RU" sz="22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Библиотека кафедры теории литературы филологического факультета МГУ </a:t>
            </a:r>
            <a:r>
              <a:rPr lang="ru-RU" sz="220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Кафедра теории литературы (msu.ru)</a:t>
            </a:r>
            <a:r>
              <a:rPr lang="ru-RU" sz="22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450215" algn="just"/>
            <a:r>
              <a:rPr lang="ru-RU" sz="22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Русский филологический портал </a:t>
            </a:r>
            <a:r>
              <a:rPr lang="ru-RU" sz="220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Philology.ru - Русский филологический портал</a:t>
            </a:r>
            <a:endParaRPr lang="ru-RU" sz="2200" dirty="0">
              <a:solidFill>
                <a:srgbClr val="0000FF"/>
              </a:solidFill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endParaRPr lang="ru-RU" sz="20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E1178-81EB-EC34-4861-92AC400FB001}"/>
              </a:ext>
            </a:extLst>
          </p:cNvPr>
          <p:cNvSpPr txBox="1"/>
          <p:nvPr/>
        </p:nvSpPr>
        <p:spPr>
          <a:xfrm>
            <a:off x="4846320" y="213360"/>
            <a:ext cx="2840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C00000"/>
                </a:solidFill>
                <a:latin typeface="Trebuchet MS" panose="020B0603020202020204" pitchFamily="34" charset="0"/>
              </a:rPr>
              <a:t>Учебные ресурсы</a:t>
            </a:r>
          </a:p>
        </p:txBody>
      </p:sp>
    </p:spTree>
    <p:extLst>
      <p:ext uri="{BB962C8B-B14F-4D97-AF65-F5344CB8AC3E}">
        <p14:creationId xmlns:p14="http://schemas.microsoft.com/office/powerpoint/2010/main" val="235348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CD0725-548F-DB04-3878-AA1878DF979D}"/>
              </a:ext>
            </a:extLst>
          </p:cNvPr>
          <p:cNvSpPr txBox="1"/>
          <p:nvPr/>
        </p:nvSpPr>
        <p:spPr>
          <a:xfrm>
            <a:off x="157480" y="1084937"/>
            <a:ext cx="11633200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4500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</a:rPr>
              <a:t>В 1800-х годах, в те времена, когда не было еще ни железных, ни шоссейных дорог, ни газового, ни стеаринового света, ни пружинных низких диванов, ни мебели без лаку, ни разочарованных юношей со стеклышками, ни либеральных философов-женщин, ни милых дам-камелий, которых так много развелось в наше время, - в те наивные времена, когда из Москвы, выезжая в Петербург в повозке или карете, брали с собой целую кухню домашнего приготовления, ехали восемь суток по мягкой, пыльной или грязной дороге и верили в пожарские котлеты, в валдайские колокольчики и бублики, - когда в длинные осенние вечера нагорали сальные свечи, освещая семейные кружки из двадцати и тридцати человек, на балах в канделябры вставлялись восковые и спермацетовые свечи, когда мебель ставили симметрично, когда наши отцы были еще молоды не одним отсутствием морщин и седых волос, а стрелялись за женщин и из другого угла комнаты бросались поднимать нечаянно и не нечаянно уроненные платочки, наши матери носили коротенькие талии и огромные рукава и решали семейные дела выниманием билетиков, когда прелестные дамы-камелии прятались от дневного света, - в наивные времена масонских лож, мартинистов,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</a:rPr>
              <a:t>тугендбунда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</a:rPr>
              <a:t>, во времена Милорадовичей, Давыдовых, Пушкиных, - в губернском городе К. был съезд помещиков, и кончались дворянские выборы.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</a:rPr>
              <a:t> 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Л.Н. Толстой Два гусара (1856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D64BC-C5B9-7DD5-5941-6D515C489CA2}"/>
              </a:ext>
            </a:extLst>
          </p:cNvPr>
          <p:cNvSpPr txBox="1"/>
          <p:nvPr/>
        </p:nvSpPr>
        <p:spPr>
          <a:xfrm>
            <a:off x="2275840" y="355600"/>
            <a:ext cx="83519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b="1" u="sng" dirty="0">
                <a:solidFill>
                  <a:schemeClr val="accent1"/>
                </a:solidFill>
                <a:latin typeface="Trebuchet MS" panose="020B0603020202020204" pitchFamily="34" charset="0"/>
              </a:rPr>
              <a:t>Выполните культурно-исторический комментарий отрывка</a:t>
            </a:r>
          </a:p>
        </p:txBody>
      </p:sp>
    </p:spTree>
    <p:extLst>
      <p:ext uri="{BB962C8B-B14F-4D97-AF65-F5344CB8AC3E}">
        <p14:creationId xmlns:p14="http://schemas.microsoft.com/office/powerpoint/2010/main" val="93869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985</Words>
  <Application>Microsoft Office PowerPoint</Application>
  <PresentationFormat>Широкоэкранный</PresentationFormat>
  <Paragraphs>37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Times New Roman</vt:lpstr>
      <vt:lpstr>Trebuchet MS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Овчаренко Алексей Юрьевич</dc:creator>
  <cp:lastModifiedBy>Овчаренко Алексей Юрьевич</cp:lastModifiedBy>
  <cp:revision>21</cp:revision>
  <dcterms:created xsi:type="dcterms:W3CDTF">2022-06-22T21:02:43Z</dcterms:created>
  <dcterms:modified xsi:type="dcterms:W3CDTF">2022-12-13T22:35:34Z</dcterms:modified>
</cp:coreProperties>
</file>