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8" r:id="rId3"/>
    <p:sldId id="264" r:id="rId4"/>
    <p:sldId id="259" r:id="rId5"/>
    <p:sldId id="258" r:id="rId6"/>
    <p:sldId id="262" r:id="rId7"/>
    <p:sldId id="265" r:id="rId8"/>
    <p:sldId id="274" r:id="rId9"/>
    <p:sldId id="277" r:id="rId10"/>
    <p:sldId id="276" r:id="rId11"/>
    <p:sldId id="266" r:id="rId12"/>
    <p:sldId id="275" r:id="rId13"/>
    <p:sldId id="283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109" d="100"/>
          <a:sy n="10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8A70-2C05-4F5A-93A2-E14098D8DD29}" type="doc">
      <dgm:prSet loTypeId="urn:microsoft.com/office/officeart/2005/8/layout/cycle4#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6DE0EC-E185-4E1D-BCA1-FC633E64F3DD}">
      <dgm:prSet phldrT="[Текст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ru-RU" dirty="0"/>
            <a:t>Политика</a:t>
          </a:r>
        </a:p>
      </dgm:t>
    </dgm:pt>
    <dgm:pt modelId="{8FECD0EC-0D83-43C6-9E92-DE6C3D9BC10F}" type="parTrans" cxnId="{71BFFDCD-7B25-4044-A07B-E033DFEE669B}">
      <dgm:prSet/>
      <dgm:spPr/>
      <dgm:t>
        <a:bodyPr/>
        <a:lstStyle/>
        <a:p>
          <a:endParaRPr lang="ru-RU"/>
        </a:p>
      </dgm:t>
    </dgm:pt>
    <dgm:pt modelId="{B8595EA9-ACCD-45C7-9AF5-E232E5DFE86E}" type="sibTrans" cxnId="{71BFFDCD-7B25-4044-A07B-E033DFEE669B}">
      <dgm:prSet/>
      <dgm:spPr/>
      <dgm:t>
        <a:bodyPr/>
        <a:lstStyle/>
        <a:p>
          <a:endParaRPr lang="ru-RU"/>
        </a:p>
      </dgm:t>
    </dgm:pt>
    <dgm:pt modelId="{B9AFC5EE-0DB1-45DB-97C8-3DAE393F84EB}">
      <dgm:prSet phldrT="[Текст]"/>
      <dgm:spPr/>
      <dgm:t>
        <a:bodyPr/>
        <a:lstStyle/>
        <a:p>
          <a:r>
            <a:rPr lang="ru-RU" dirty="0"/>
            <a:t>Политическая социология</a:t>
          </a:r>
        </a:p>
      </dgm:t>
    </dgm:pt>
    <dgm:pt modelId="{B29C7DB6-68D8-4921-A181-FC960DF0E085}" type="parTrans" cxnId="{B6A5617D-F739-416B-9F06-D3C61CE2EF17}">
      <dgm:prSet/>
      <dgm:spPr/>
      <dgm:t>
        <a:bodyPr/>
        <a:lstStyle/>
        <a:p>
          <a:endParaRPr lang="ru-RU"/>
        </a:p>
      </dgm:t>
    </dgm:pt>
    <dgm:pt modelId="{35AA2C24-9AAF-413D-857F-F0EC143AB91B}" type="sibTrans" cxnId="{B6A5617D-F739-416B-9F06-D3C61CE2EF17}">
      <dgm:prSet/>
      <dgm:spPr/>
      <dgm:t>
        <a:bodyPr/>
        <a:lstStyle/>
        <a:p>
          <a:endParaRPr lang="ru-RU"/>
        </a:p>
      </dgm:t>
    </dgm:pt>
    <dgm:pt modelId="{E7E2B351-2D60-4A04-A0C0-2B45EC5BB64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dirty="0"/>
            <a:t>Экономика</a:t>
          </a:r>
        </a:p>
      </dgm:t>
    </dgm:pt>
    <dgm:pt modelId="{073BB755-BEF8-42C8-A0B1-77F3D53024B4}" type="parTrans" cxnId="{B92A74DA-5A9C-4B7D-817B-3B4553B181C1}">
      <dgm:prSet/>
      <dgm:spPr/>
      <dgm:t>
        <a:bodyPr/>
        <a:lstStyle/>
        <a:p>
          <a:endParaRPr lang="ru-RU"/>
        </a:p>
      </dgm:t>
    </dgm:pt>
    <dgm:pt modelId="{712809FF-7A99-4FA0-BCF9-F7B7DC29F1B4}" type="sibTrans" cxnId="{B92A74DA-5A9C-4B7D-817B-3B4553B181C1}">
      <dgm:prSet/>
      <dgm:spPr/>
      <dgm:t>
        <a:bodyPr/>
        <a:lstStyle/>
        <a:p>
          <a:endParaRPr lang="ru-RU"/>
        </a:p>
      </dgm:t>
    </dgm:pt>
    <dgm:pt modelId="{C7243A07-40BE-447C-A14A-348EB2D5CA23}">
      <dgm:prSet phldrT="[Текст]"/>
      <dgm:spPr/>
      <dgm:t>
        <a:bodyPr/>
        <a:lstStyle/>
        <a:p>
          <a:r>
            <a:rPr lang="ru-RU" dirty="0"/>
            <a:t>Экономическая социология, социология управления</a:t>
          </a:r>
        </a:p>
      </dgm:t>
    </dgm:pt>
    <dgm:pt modelId="{4A7E8F91-C94C-4612-928D-F71D210E9FD0}" type="parTrans" cxnId="{BFD14EDB-6B73-4A2F-87CB-6762DCD444C2}">
      <dgm:prSet/>
      <dgm:spPr/>
      <dgm:t>
        <a:bodyPr/>
        <a:lstStyle/>
        <a:p>
          <a:endParaRPr lang="ru-RU"/>
        </a:p>
      </dgm:t>
    </dgm:pt>
    <dgm:pt modelId="{6CCEDD1B-5E2E-4C10-9F80-8A6C5F7C00E8}" type="sibTrans" cxnId="{BFD14EDB-6B73-4A2F-87CB-6762DCD444C2}">
      <dgm:prSet/>
      <dgm:spPr/>
      <dgm:t>
        <a:bodyPr/>
        <a:lstStyle/>
        <a:p>
          <a:endParaRPr lang="ru-RU"/>
        </a:p>
      </dgm:t>
    </dgm:pt>
    <dgm:pt modelId="{9C20DC79-E002-4EEF-B6DB-82ABA9F43076}">
      <dgm:prSet phldrT="[Текст]"/>
      <dgm:spPr/>
      <dgm:t>
        <a:bodyPr/>
        <a:lstStyle/>
        <a:p>
          <a:r>
            <a:rPr lang="ru-RU" dirty="0"/>
            <a:t>Духовная сфера</a:t>
          </a:r>
        </a:p>
      </dgm:t>
    </dgm:pt>
    <dgm:pt modelId="{EFC10F57-F4A0-4921-9663-2824DFC39AD1}" type="parTrans" cxnId="{5683B242-F49D-417F-8D70-63E25B88072D}">
      <dgm:prSet/>
      <dgm:spPr/>
      <dgm:t>
        <a:bodyPr/>
        <a:lstStyle/>
        <a:p>
          <a:endParaRPr lang="ru-RU"/>
        </a:p>
      </dgm:t>
    </dgm:pt>
    <dgm:pt modelId="{4EAFD0B6-83CA-42CB-9D39-AA348C0A8624}" type="sibTrans" cxnId="{5683B242-F49D-417F-8D70-63E25B88072D}">
      <dgm:prSet/>
      <dgm:spPr/>
      <dgm:t>
        <a:bodyPr/>
        <a:lstStyle/>
        <a:p>
          <a:endParaRPr lang="ru-RU"/>
        </a:p>
      </dgm:t>
    </dgm:pt>
    <dgm:pt modelId="{CFFBAE5D-1EEC-4938-AE65-9B93A6A25AD0}">
      <dgm:prSet phldrT="[Текст]"/>
      <dgm:spPr/>
      <dgm:t>
        <a:bodyPr/>
        <a:lstStyle/>
        <a:p>
          <a:r>
            <a:rPr lang="ru-RU" dirty="0"/>
            <a:t>Социология культуры, социология религии, социология науки и образования</a:t>
          </a:r>
        </a:p>
      </dgm:t>
    </dgm:pt>
    <dgm:pt modelId="{3C410792-4A78-457A-8A83-002628CE1E26}" type="parTrans" cxnId="{1B9FBFA3-ADBA-43F4-A16E-BDEBC6DD3FE9}">
      <dgm:prSet/>
      <dgm:spPr/>
      <dgm:t>
        <a:bodyPr/>
        <a:lstStyle/>
        <a:p>
          <a:endParaRPr lang="ru-RU"/>
        </a:p>
      </dgm:t>
    </dgm:pt>
    <dgm:pt modelId="{7F967269-0596-4454-9D83-59DF5DCA176E}" type="sibTrans" cxnId="{1B9FBFA3-ADBA-43F4-A16E-BDEBC6DD3FE9}">
      <dgm:prSet/>
      <dgm:spPr/>
      <dgm:t>
        <a:bodyPr/>
        <a:lstStyle/>
        <a:p>
          <a:endParaRPr lang="ru-RU"/>
        </a:p>
      </dgm:t>
    </dgm:pt>
    <dgm:pt modelId="{742CF524-2838-41C4-99C7-2BB2264C2241}">
      <dgm:prSet phldrT="[Текст]"/>
      <dgm:spPr>
        <a:solidFill>
          <a:srgbClr val="FFC000"/>
        </a:solidFill>
      </dgm:spPr>
      <dgm:t>
        <a:bodyPr/>
        <a:lstStyle/>
        <a:p>
          <a:r>
            <a:rPr lang="ru-RU" dirty="0"/>
            <a:t>Социальная сфера</a:t>
          </a:r>
        </a:p>
      </dgm:t>
    </dgm:pt>
    <dgm:pt modelId="{1E3875B7-CF1A-420F-AD4A-3F7D5EF82EA5}" type="parTrans" cxnId="{0FCC5828-78EB-44A8-8E7F-F701D6AF02DC}">
      <dgm:prSet/>
      <dgm:spPr/>
      <dgm:t>
        <a:bodyPr/>
        <a:lstStyle/>
        <a:p>
          <a:endParaRPr lang="ru-RU"/>
        </a:p>
      </dgm:t>
    </dgm:pt>
    <dgm:pt modelId="{899E9432-ED5E-4AA8-B85F-0530E5A22E87}" type="sibTrans" cxnId="{0FCC5828-78EB-44A8-8E7F-F701D6AF02DC}">
      <dgm:prSet/>
      <dgm:spPr/>
      <dgm:t>
        <a:bodyPr/>
        <a:lstStyle/>
        <a:p>
          <a:endParaRPr lang="ru-RU"/>
        </a:p>
      </dgm:t>
    </dgm:pt>
    <dgm:pt modelId="{E6F2BFF7-2A46-4FC2-BD7C-D456FD4DC597}">
      <dgm:prSet phldrT="[Текст]"/>
      <dgm:spPr/>
      <dgm:t>
        <a:bodyPr/>
        <a:lstStyle/>
        <a:p>
          <a:r>
            <a:rPr lang="ru-RU" dirty="0"/>
            <a:t>Социология семьи, социология общественных движений, гендерная социология</a:t>
          </a:r>
        </a:p>
      </dgm:t>
    </dgm:pt>
    <dgm:pt modelId="{24731662-98EC-4D23-B858-D7E9DA7FDC2D}" type="parTrans" cxnId="{7E825428-94F3-45CB-BAA9-AEA7BC6EA267}">
      <dgm:prSet/>
      <dgm:spPr/>
      <dgm:t>
        <a:bodyPr/>
        <a:lstStyle/>
        <a:p>
          <a:endParaRPr lang="ru-RU"/>
        </a:p>
      </dgm:t>
    </dgm:pt>
    <dgm:pt modelId="{1A620A73-42C3-4D7E-A301-67AA9D99D0A9}" type="sibTrans" cxnId="{7E825428-94F3-45CB-BAA9-AEA7BC6EA267}">
      <dgm:prSet/>
      <dgm:spPr/>
      <dgm:t>
        <a:bodyPr/>
        <a:lstStyle/>
        <a:p>
          <a:endParaRPr lang="ru-RU"/>
        </a:p>
      </dgm:t>
    </dgm:pt>
    <dgm:pt modelId="{E1D36DAA-9AF6-4452-8F19-F4BD805F7C68}" type="pres">
      <dgm:prSet presAssocID="{DBD48A70-2C05-4F5A-93A2-E14098D8DD2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0633F49-5B5E-47C6-841C-765DD8F5A41E}" type="pres">
      <dgm:prSet presAssocID="{DBD48A70-2C05-4F5A-93A2-E14098D8DD29}" presName="children" presStyleCnt="0"/>
      <dgm:spPr/>
    </dgm:pt>
    <dgm:pt modelId="{D07A921F-21C1-48F9-871F-ED1822A80B85}" type="pres">
      <dgm:prSet presAssocID="{DBD48A70-2C05-4F5A-93A2-E14098D8DD29}" presName="child1group" presStyleCnt="0"/>
      <dgm:spPr/>
    </dgm:pt>
    <dgm:pt modelId="{C626777D-FBDB-4AE7-9296-98FD08FAC8FE}" type="pres">
      <dgm:prSet presAssocID="{DBD48A70-2C05-4F5A-93A2-E14098D8DD29}" presName="child1" presStyleLbl="bgAcc1" presStyleIdx="0" presStyleCnt="4"/>
      <dgm:spPr/>
      <dgm:t>
        <a:bodyPr/>
        <a:lstStyle/>
        <a:p>
          <a:endParaRPr lang="ru-RU"/>
        </a:p>
      </dgm:t>
    </dgm:pt>
    <dgm:pt modelId="{64D08212-363E-4126-91EB-9CCB58949248}" type="pres">
      <dgm:prSet presAssocID="{DBD48A70-2C05-4F5A-93A2-E14098D8DD2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BC168E-B6D8-430F-93CB-28F483EA53B0}" type="pres">
      <dgm:prSet presAssocID="{DBD48A70-2C05-4F5A-93A2-E14098D8DD29}" presName="child2group" presStyleCnt="0"/>
      <dgm:spPr/>
    </dgm:pt>
    <dgm:pt modelId="{C77D17A9-A618-4CFC-9104-D3D6B07A2DCB}" type="pres">
      <dgm:prSet presAssocID="{DBD48A70-2C05-4F5A-93A2-E14098D8DD29}" presName="child2" presStyleLbl="bgAcc1" presStyleIdx="1" presStyleCnt="4"/>
      <dgm:spPr/>
      <dgm:t>
        <a:bodyPr/>
        <a:lstStyle/>
        <a:p>
          <a:endParaRPr lang="ru-RU"/>
        </a:p>
      </dgm:t>
    </dgm:pt>
    <dgm:pt modelId="{E4958658-A709-4771-B0C1-970EEF839525}" type="pres">
      <dgm:prSet presAssocID="{DBD48A70-2C05-4F5A-93A2-E14098D8DD2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16EF94-5F93-4DFC-A1A0-B332BCEB2596}" type="pres">
      <dgm:prSet presAssocID="{DBD48A70-2C05-4F5A-93A2-E14098D8DD29}" presName="child3group" presStyleCnt="0"/>
      <dgm:spPr/>
    </dgm:pt>
    <dgm:pt modelId="{7F6B20DF-5EED-411C-8CF3-B79BC98E5BE6}" type="pres">
      <dgm:prSet presAssocID="{DBD48A70-2C05-4F5A-93A2-E14098D8DD29}" presName="child3" presStyleLbl="bgAcc1" presStyleIdx="2" presStyleCnt="4"/>
      <dgm:spPr/>
      <dgm:t>
        <a:bodyPr/>
        <a:lstStyle/>
        <a:p>
          <a:endParaRPr lang="ru-RU"/>
        </a:p>
      </dgm:t>
    </dgm:pt>
    <dgm:pt modelId="{D546B6FE-3050-4203-A69A-99D97468631C}" type="pres">
      <dgm:prSet presAssocID="{DBD48A70-2C05-4F5A-93A2-E14098D8DD2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60B44-C814-4B94-8123-343AA6E93A85}" type="pres">
      <dgm:prSet presAssocID="{DBD48A70-2C05-4F5A-93A2-E14098D8DD29}" presName="child4group" presStyleCnt="0"/>
      <dgm:spPr/>
    </dgm:pt>
    <dgm:pt modelId="{8FE58584-C589-49E0-A4D6-428D8CFB74F2}" type="pres">
      <dgm:prSet presAssocID="{DBD48A70-2C05-4F5A-93A2-E14098D8DD29}" presName="child4" presStyleLbl="bgAcc1" presStyleIdx="3" presStyleCnt="4"/>
      <dgm:spPr/>
      <dgm:t>
        <a:bodyPr/>
        <a:lstStyle/>
        <a:p>
          <a:endParaRPr lang="ru-RU"/>
        </a:p>
      </dgm:t>
    </dgm:pt>
    <dgm:pt modelId="{7AC756A2-B43C-4995-86E1-24577D6FF712}" type="pres">
      <dgm:prSet presAssocID="{DBD48A70-2C05-4F5A-93A2-E14098D8DD2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A213A5-61AF-4C52-84C5-87CC76542E60}" type="pres">
      <dgm:prSet presAssocID="{DBD48A70-2C05-4F5A-93A2-E14098D8DD29}" presName="childPlaceholder" presStyleCnt="0"/>
      <dgm:spPr/>
    </dgm:pt>
    <dgm:pt modelId="{0BEB89C0-AAE6-4555-9818-A8690D33B8D2}" type="pres">
      <dgm:prSet presAssocID="{DBD48A70-2C05-4F5A-93A2-E14098D8DD29}" presName="circle" presStyleCnt="0"/>
      <dgm:spPr/>
    </dgm:pt>
    <dgm:pt modelId="{E699F7B6-FBD6-4F40-8948-33521CD9747A}" type="pres">
      <dgm:prSet presAssocID="{DBD48A70-2C05-4F5A-93A2-E14098D8DD2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8E60D7-BEB7-40AC-86DD-79FBB4598286}" type="pres">
      <dgm:prSet presAssocID="{DBD48A70-2C05-4F5A-93A2-E14098D8DD29}" presName="quadrant2" presStyleLbl="node1" presStyleIdx="1" presStyleCnt="4" custLinFactNeighborX="-875" custLinFactNeighborY="-68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01DC71-FEC0-4A88-9BB4-793CC6B34DE5}" type="pres">
      <dgm:prSet presAssocID="{DBD48A70-2C05-4F5A-93A2-E14098D8DD2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42E659-A79A-4E3E-A654-1C847A0E634F}" type="pres">
      <dgm:prSet presAssocID="{DBD48A70-2C05-4F5A-93A2-E14098D8DD2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B4DD97-0DE1-4022-AA6D-367BA2B8416C}" type="pres">
      <dgm:prSet presAssocID="{DBD48A70-2C05-4F5A-93A2-E14098D8DD29}" presName="quadrantPlaceholder" presStyleCnt="0"/>
      <dgm:spPr/>
    </dgm:pt>
    <dgm:pt modelId="{DD4B1A63-6BB9-4225-88F9-E2149D984B44}" type="pres">
      <dgm:prSet presAssocID="{DBD48A70-2C05-4F5A-93A2-E14098D8DD29}" presName="center1" presStyleLbl="fgShp" presStyleIdx="0" presStyleCnt="2" custFlipHor="1" custScaleX="6757" custLinFactX="310838" custLinFactY="200000" custLinFactNeighborX="400000" custLinFactNeighborY="274660"/>
      <dgm:spPr/>
    </dgm:pt>
    <dgm:pt modelId="{03AF1082-5EE8-464F-8D93-1C6B0DE0F097}" type="pres">
      <dgm:prSet presAssocID="{DBD48A70-2C05-4F5A-93A2-E14098D8DD29}" presName="center2" presStyleLbl="fgShp" presStyleIdx="1" presStyleCnt="2" custFlipVert="1" custFlipHor="0" custScaleX="60795" custScaleY="9722" custLinFactX="-300000" custLinFactY="-300000" custLinFactNeighborX="-314033" custLinFactNeighborY="-339869"/>
      <dgm:spPr/>
    </dgm:pt>
  </dgm:ptLst>
  <dgm:cxnLst>
    <dgm:cxn modelId="{C06E049D-7DF6-498E-803F-C3E67D84EBBD}" type="presOf" srcId="{9C20DC79-E002-4EEF-B6DB-82ABA9F43076}" destId="{4201DC71-FEC0-4A88-9BB4-793CC6B34DE5}" srcOrd="0" destOrd="0" presId="urn:microsoft.com/office/officeart/2005/8/layout/cycle4#1"/>
    <dgm:cxn modelId="{5683B242-F49D-417F-8D70-63E25B88072D}" srcId="{DBD48A70-2C05-4F5A-93A2-E14098D8DD29}" destId="{9C20DC79-E002-4EEF-B6DB-82ABA9F43076}" srcOrd="2" destOrd="0" parTransId="{EFC10F57-F4A0-4921-9663-2824DFC39AD1}" sibTransId="{4EAFD0B6-83CA-42CB-9D39-AA348C0A8624}"/>
    <dgm:cxn modelId="{AA689B60-5CF2-4DC4-A254-034577919E1F}" type="presOf" srcId="{E7E2B351-2D60-4A04-A0C0-2B45EC5BB64E}" destId="{FD8E60D7-BEB7-40AC-86DD-79FBB4598286}" srcOrd="0" destOrd="0" presId="urn:microsoft.com/office/officeart/2005/8/layout/cycle4#1"/>
    <dgm:cxn modelId="{B6A5617D-F739-416B-9F06-D3C61CE2EF17}" srcId="{CE6DE0EC-E185-4E1D-BCA1-FC633E64F3DD}" destId="{B9AFC5EE-0DB1-45DB-97C8-3DAE393F84EB}" srcOrd="0" destOrd="0" parTransId="{B29C7DB6-68D8-4921-A181-FC960DF0E085}" sibTransId="{35AA2C24-9AAF-413D-857F-F0EC143AB91B}"/>
    <dgm:cxn modelId="{B92A74DA-5A9C-4B7D-817B-3B4553B181C1}" srcId="{DBD48A70-2C05-4F5A-93A2-E14098D8DD29}" destId="{E7E2B351-2D60-4A04-A0C0-2B45EC5BB64E}" srcOrd="1" destOrd="0" parTransId="{073BB755-BEF8-42C8-A0B1-77F3D53024B4}" sibTransId="{712809FF-7A99-4FA0-BCF9-F7B7DC29F1B4}"/>
    <dgm:cxn modelId="{16C9A106-3CEA-40F0-9CC4-1A63BC75CD4B}" type="presOf" srcId="{C7243A07-40BE-447C-A14A-348EB2D5CA23}" destId="{E4958658-A709-4771-B0C1-970EEF839525}" srcOrd="1" destOrd="0" presId="urn:microsoft.com/office/officeart/2005/8/layout/cycle4#1"/>
    <dgm:cxn modelId="{256A27C3-C009-4288-A3E8-BB67C3B83C92}" type="presOf" srcId="{CE6DE0EC-E185-4E1D-BCA1-FC633E64F3DD}" destId="{E699F7B6-FBD6-4F40-8948-33521CD9747A}" srcOrd="0" destOrd="0" presId="urn:microsoft.com/office/officeart/2005/8/layout/cycle4#1"/>
    <dgm:cxn modelId="{FAF03750-0647-44E2-BBF6-BFF2CFFBA179}" type="presOf" srcId="{B9AFC5EE-0DB1-45DB-97C8-3DAE393F84EB}" destId="{64D08212-363E-4126-91EB-9CCB58949248}" srcOrd="1" destOrd="0" presId="urn:microsoft.com/office/officeart/2005/8/layout/cycle4#1"/>
    <dgm:cxn modelId="{87F66B91-269E-48DB-9022-671C270E2881}" type="presOf" srcId="{E6F2BFF7-2A46-4FC2-BD7C-D456FD4DC597}" destId="{7AC756A2-B43C-4995-86E1-24577D6FF712}" srcOrd="1" destOrd="0" presId="urn:microsoft.com/office/officeart/2005/8/layout/cycle4#1"/>
    <dgm:cxn modelId="{CB7E0D6C-603F-4EF0-9DC2-E4D7C8510558}" type="presOf" srcId="{742CF524-2838-41C4-99C7-2BB2264C2241}" destId="{BD42E659-A79A-4E3E-A654-1C847A0E634F}" srcOrd="0" destOrd="0" presId="urn:microsoft.com/office/officeart/2005/8/layout/cycle4#1"/>
    <dgm:cxn modelId="{637C5D95-E2B3-4B46-B988-9E15F74A54B1}" type="presOf" srcId="{DBD48A70-2C05-4F5A-93A2-E14098D8DD29}" destId="{E1D36DAA-9AF6-4452-8F19-F4BD805F7C68}" srcOrd="0" destOrd="0" presId="urn:microsoft.com/office/officeart/2005/8/layout/cycle4#1"/>
    <dgm:cxn modelId="{D4A47CB7-9AD2-433E-955E-998D336FDAB6}" type="presOf" srcId="{CFFBAE5D-1EEC-4938-AE65-9B93A6A25AD0}" destId="{D546B6FE-3050-4203-A69A-99D97468631C}" srcOrd="1" destOrd="0" presId="urn:microsoft.com/office/officeart/2005/8/layout/cycle4#1"/>
    <dgm:cxn modelId="{3771239F-F84B-4390-AC4D-D0BCD3149365}" type="presOf" srcId="{C7243A07-40BE-447C-A14A-348EB2D5CA23}" destId="{C77D17A9-A618-4CFC-9104-D3D6B07A2DCB}" srcOrd="0" destOrd="0" presId="urn:microsoft.com/office/officeart/2005/8/layout/cycle4#1"/>
    <dgm:cxn modelId="{EED45E44-9E86-4AE9-A7AE-FBCF53AD60AB}" type="presOf" srcId="{B9AFC5EE-0DB1-45DB-97C8-3DAE393F84EB}" destId="{C626777D-FBDB-4AE7-9296-98FD08FAC8FE}" srcOrd="0" destOrd="0" presId="urn:microsoft.com/office/officeart/2005/8/layout/cycle4#1"/>
    <dgm:cxn modelId="{7C8FBE2B-A92C-4BBD-8560-B84DFD46E0EF}" type="presOf" srcId="{CFFBAE5D-1EEC-4938-AE65-9B93A6A25AD0}" destId="{7F6B20DF-5EED-411C-8CF3-B79BC98E5BE6}" srcOrd="0" destOrd="0" presId="urn:microsoft.com/office/officeart/2005/8/layout/cycle4#1"/>
    <dgm:cxn modelId="{71BFFDCD-7B25-4044-A07B-E033DFEE669B}" srcId="{DBD48A70-2C05-4F5A-93A2-E14098D8DD29}" destId="{CE6DE0EC-E185-4E1D-BCA1-FC633E64F3DD}" srcOrd="0" destOrd="0" parTransId="{8FECD0EC-0D83-43C6-9E92-DE6C3D9BC10F}" sibTransId="{B8595EA9-ACCD-45C7-9AF5-E232E5DFE86E}"/>
    <dgm:cxn modelId="{BFD14EDB-6B73-4A2F-87CB-6762DCD444C2}" srcId="{E7E2B351-2D60-4A04-A0C0-2B45EC5BB64E}" destId="{C7243A07-40BE-447C-A14A-348EB2D5CA23}" srcOrd="0" destOrd="0" parTransId="{4A7E8F91-C94C-4612-928D-F71D210E9FD0}" sibTransId="{6CCEDD1B-5E2E-4C10-9F80-8A6C5F7C00E8}"/>
    <dgm:cxn modelId="{7E825428-94F3-45CB-BAA9-AEA7BC6EA267}" srcId="{742CF524-2838-41C4-99C7-2BB2264C2241}" destId="{E6F2BFF7-2A46-4FC2-BD7C-D456FD4DC597}" srcOrd="0" destOrd="0" parTransId="{24731662-98EC-4D23-B858-D7E9DA7FDC2D}" sibTransId="{1A620A73-42C3-4D7E-A301-67AA9D99D0A9}"/>
    <dgm:cxn modelId="{62E5E9FE-270E-4E1D-B932-C9D3A8729CCC}" type="presOf" srcId="{E6F2BFF7-2A46-4FC2-BD7C-D456FD4DC597}" destId="{8FE58584-C589-49E0-A4D6-428D8CFB74F2}" srcOrd="0" destOrd="0" presId="urn:microsoft.com/office/officeart/2005/8/layout/cycle4#1"/>
    <dgm:cxn modelId="{0FCC5828-78EB-44A8-8E7F-F701D6AF02DC}" srcId="{DBD48A70-2C05-4F5A-93A2-E14098D8DD29}" destId="{742CF524-2838-41C4-99C7-2BB2264C2241}" srcOrd="3" destOrd="0" parTransId="{1E3875B7-CF1A-420F-AD4A-3F7D5EF82EA5}" sibTransId="{899E9432-ED5E-4AA8-B85F-0530E5A22E87}"/>
    <dgm:cxn modelId="{1B9FBFA3-ADBA-43F4-A16E-BDEBC6DD3FE9}" srcId="{9C20DC79-E002-4EEF-B6DB-82ABA9F43076}" destId="{CFFBAE5D-1EEC-4938-AE65-9B93A6A25AD0}" srcOrd="0" destOrd="0" parTransId="{3C410792-4A78-457A-8A83-002628CE1E26}" sibTransId="{7F967269-0596-4454-9D83-59DF5DCA176E}"/>
    <dgm:cxn modelId="{01234CB8-5D88-4AC6-839B-AD0E486CE69D}" type="presParOf" srcId="{E1D36DAA-9AF6-4452-8F19-F4BD805F7C68}" destId="{30633F49-5B5E-47C6-841C-765DD8F5A41E}" srcOrd="0" destOrd="0" presId="urn:microsoft.com/office/officeart/2005/8/layout/cycle4#1"/>
    <dgm:cxn modelId="{09A5F0BE-B64D-4D50-8F53-BBC6668A58AF}" type="presParOf" srcId="{30633F49-5B5E-47C6-841C-765DD8F5A41E}" destId="{D07A921F-21C1-48F9-871F-ED1822A80B85}" srcOrd="0" destOrd="0" presId="urn:microsoft.com/office/officeart/2005/8/layout/cycle4#1"/>
    <dgm:cxn modelId="{DC895CD9-E75B-4A92-AE69-38DFC2CA0430}" type="presParOf" srcId="{D07A921F-21C1-48F9-871F-ED1822A80B85}" destId="{C626777D-FBDB-4AE7-9296-98FD08FAC8FE}" srcOrd="0" destOrd="0" presId="urn:microsoft.com/office/officeart/2005/8/layout/cycle4#1"/>
    <dgm:cxn modelId="{B6D6F64F-93FC-4F52-BFB9-2DD10832FD71}" type="presParOf" srcId="{D07A921F-21C1-48F9-871F-ED1822A80B85}" destId="{64D08212-363E-4126-91EB-9CCB58949248}" srcOrd="1" destOrd="0" presId="urn:microsoft.com/office/officeart/2005/8/layout/cycle4#1"/>
    <dgm:cxn modelId="{149CC59C-41F1-4E13-8886-DCDE3BC3493F}" type="presParOf" srcId="{30633F49-5B5E-47C6-841C-765DD8F5A41E}" destId="{E8BC168E-B6D8-430F-93CB-28F483EA53B0}" srcOrd="1" destOrd="0" presId="urn:microsoft.com/office/officeart/2005/8/layout/cycle4#1"/>
    <dgm:cxn modelId="{9054CE37-A6FA-4B2D-AEB1-B80A022728AB}" type="presParOf" srcId="{E8BC168E-B6D8-430F-93CB-28F483EA53B0}" destId="{C77D17A9-A618-4CFC-9104-D3D6B07A2DCB}" srcOrd="0" destOrd="0" presId="urn:microsoft.com/office/officeart/2005/8/layout/cycle4#1"/>
    <dgm:cxn modelId="{5BE6B5D4-C4FF-4FA5-ADCB-E13BFF8D1763}" type="presParOf" srcId="{E8BC168E-B6D8-430F-93CB-28F483EA53B0}" destId="{E4958658-A709-4771-B0C1-970EEF839525}" srcOrd="1" destOrd="0" presId="urn:microsoft.com/office/officeart/2005/8/layout/cycle4#1"/>
    <dgm:cxn modelId="{31C698F2-6BDC-4D8B-B635-F18D9AC0F74D}" type="presParOf" srcId="{30633F49-5B5E-47C6-841C-765DD8F5A41E}" destId="{BC16EF94-5F93-4DFC-A1A0-B332BCEB2596}" srcOrd="2" destOrd="0" presId="urn:microsoft.com/office/officeart/2005/8/layout/cycle4#1"/>
    <dgm:cxn modelId="{16B37060-4687-4007-B4C6-DFF7FBE0DD20}" type="presParOf" srcId="{BC16EF94-5F93-4DFC-A1A0-B332BCEB2596}" destId="{7F6B20DF-5EED-411C-8CF3-B79BC98E5BE6}" srcOrd="0" destOrd="0" presId="urn:microsoft.com/office/officeart/2005/8/layout/cycle4#1"/>
    <dgm:cxn modelId="{7BAFCD80-2511-4B11-86A5-29FF19EAD4D4}" type="presParOf" srcId="{BC16EF94-5F93-4DFC-A1A0-B332BCEB2596}" destId="{D546B6FE-3050-4203-A69A-99D97468631C}" srcOrd="1" destOrd="0" presId="urn:microsoft.com/office/officeart/2005/8/layout/cycle4#1"/>
    <dgm:cxn modelId="{8D7A293C-83FF-4EDE-B2AC-53D828CFAA38}" type="presParOf" srcId="{30633F49-5B5E-47C6-841C-765DD8F5A41E}" destId="{19D60B44-C814-4B94-8123-343AA6E93A85}" srcOrd="3" destOrd="0" presId="urn:microsoft.com/office/officeart/2005/8/layout/cycle4#1"/>
    <dgm:cxn modelId="{30921FB6-A7E8-4AB5-B70F-7025EA3EB49F}" type="presParOf" srcId="{19D60B44-C814-4B94-8123-343AA6E93A85}" destId="{8FE58584-C589-49E0-A4D6-428D8CFB74F2}" srcOrd="0" destOrd="0" presId="urn:microsoft.com/office/officeart/2005/8/layout/cycle4#1"/>
    <dgm:cxn modelId="{1B746298-4CAE-4E0F-8536-565FEBEFA400}" type="presParOf" srcId="{19D60B44-C814-4B94-8123-343AA6E93A85}" destId="{7AC756A2-B43C-4995-86E1-24577D6FF712}" srcOrd="1" destOrd="0" presId="urn:microsoft.com/office/officeart/2005/8/layout/cycle4#1"/>
    <dgm:cxn modelId="{677C0D35-4798-4CCF-9AC5-B42594AEB8FE}" type="presParOf" srcId="{30633F49-5B5E-47C6-841C-765DD8F5A41E}" destId="{8AA213A5-61AF-4C52-84C5-87CC76542E60}" srcOrd="4" destOrd="0" presId="urn:microsoft.com/office/officeart/2005/8/layout/cycle4#1"/>
    <dgm:cxn modelId="{3C35A150-6214-430B-AC3D-25DCBA92CCDF}" type="presParOf" srcId="{E1D36DAA-9AF6-4452-8F19-F4BD805F7C68}" destId="{0BEB89C0-AAE6-4555-9818-A8690D33B8D2}" srcOrd="1" destOrd="0" presId="urn:microsoft.com/office/officeart/2005/8/layout/cycle4#1"/>
    <dgm:cxn modelId="{FFE8B974-5131-46BF-9F47-33A2E83E08E2}" type="presParOf" srcId="{0BEB89C0-AAE6-4555-9818-A8690D33B8D2}" destId="{E699F7B6-FBD6-4F40-8948-33521CD9747A}" srcOrd="0" destOrd="0" presId="urn:microsoft.com/office/officeart/2005/8/layout/cycle4#1"/>
    <dgm:cxn modelId="{99A01DF3-0E1C-4C5C-BB45-D882011C8FA1}" type="presParOf" srcId="{0BEB89C0-AAE6-4555-9818-A8690D33B8D2}" destId="{FD8E60D7-BEB7-40AC-86DD-79FBB4598286}" srcOrd="1" destOrd="0" presId="urn:microsoft.com/office/officeart/2005/8/layout/cycle4#1"/>
    <dgm:cxn modelId="{3FC29E9B-F8A7-43F3-8A38-B068ACFF76F6}" type="presParOf" srcId="{0BEB89C0-AAE6-4555-9818-A8690D33B8D2}" destId="{4201DC71-FEC0-4A88-9BB4-793CC6B34DE5}" srcOrd="2" destOrd="0" presId="urn:microsoft.com/office/officeart/2005/8/layout/cycle4#1"/>
    <dgm:cxn modelId="{8E57A6BF-0A19-4FE0-B488-E65FC9171CED}" type="presParOf" srcId="{0BEB89C0-AAE6-4555-9818-A8690D33B8D2}" destId="{BD42E659-A79A-4E3E-A654-1C847A0E634F}" srcOrd="3" destOrd="0" presId="urn:microsoft.com/office/officeart/2005/8/layout/cycle4#1"/>
    <dgm:cxn modelId="{FF692C6B-8E6F-41F3-BFF7-FB86289A3EE3}" type="presParOf" srcId="{0BEB89C0-AAE6-4555-9818-A8690D33B8D2}" destId="{4EB4DD97-0DE1-4022-AA6D-367BA2B8416C}" srcOrd="4" destOrd="0" presId="urn:microsoft.com/office/officeart/2005/8/layout/cycle4#1"/>
    <dgm:cxn modelId="{28C8F307-59F8-400E-B438-40403A7D2277}" type="presParOf" srcId="{E1D36DAA-9AF6-4452-8F19-F4BD805F7C68}" destId="{DD4B1A63-6BB9-4225-88F9-E2149D984B44}" srcOrd="2" destOrd="0" presId="urn:microsoft.com/office/officeart/2005/8/layout/cycle4#1"/>
    <dgm:cxn modelId="{405CAB44-4F54-4507-98E7-241C7AB55254}" type="presParOf" srcId="{E1D36DAA-9AF6-4452-8F19-F4BD805F7C68}" destId="{03AF1082-5EE8-464F-8D93-1C6B0DE0F097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6B20DF-5EED-411C-8CF3-B79BC98E5BE6}">
      <dsp:nvSpPr>
        <dsp:cNvPr id="0" name=""/>
        <dsp:cNvSpPr/>
      </dsp:nvSpPr>
      <dsp:spPr>
        <a:xfrm>
          <a:off x="4820850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Социология культуры, социология религии, социология науки и образования</a:t>
          </a:r>
        </a:p>
      </dsp:txBody>
      <dsp:txXfrm>
        <a:off x="5491597" y="3439731"/>
        <a:ext cx="1565078" cy="1086231"/>
      </dsp:txXfrm>
    </dsp:sp>
    <dsp:sp modelId="{8FE58584-C589-49E0-A4D6-428D8CFB74F2}">
      <dsp:nvSpPr>
        <dsp:cNvPr id="0" name=""/>
        <dsp:cNvSpPr/>
      </dsp:nvSpPr>
      <dsp:spPr>
        <a:xfrm>
          <a:off x="1172924" y="3077654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Социология семьи, социология общественных движений, гендерная социология</a:t>
          </a:r>
        </a:p>
      </dsp:txBody>
      <dsp:txXfrm>
        <a:off x="1172924" y="3439731"/>
        <a:ext cx="1565078" cy="1086231"/>
      </dsp:txXfrm>
    </dsp:sp>
    <dsp:sp modelId="{C77D17A9-A618-4CFC-9104-D3D6B07A2DCB}">
      <dsp:nvSpPr>
        <dsp:cNvPr id="0" name=""/>
        <dsp:cNvSpPr/>
      </dsp:nvSpPr>
      <dsp:spPr>
        <a:xfrm>
          <a:off x="4820850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Экономическая социология, социология управления</a:t>
          </a:r>
        </a:p>
      </dsp:txBody>
      <dsp:txXfrm>
        <a:off x="5491597" y="0"/>
        <a:ext cx="1565078" cy="1086231"/>
      </dsp:txXfrm>
    </dsp:sp>
    <dsp:sp modelId="{C626777D-FBDB-4AE7-9296-98FD08FAC8FE}">
      <dsp:nvSpPr>
        <dsp:cNvPr id="0" name=""/>
        <dsp:cNvSpPr/>
      </dsp:nvSpPr>
      <dsp:spPr>
        <a:xfrm>
          <a:off x="1172924" y="0"/>
          <a:ext cx="2235825" cy="1448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100" kern="1200" dirty="0"/>
            <a:t>Политическая социология</a:t>
          </a:r>
        </a:p>
      </dsp:txBody>
      <dsp:txXfrm>
        <a:off x="1172924" y="0"/>
        <a:ext cx="1565078" cy="1086231"/>
      </dsp:txXfrm>
    </dsp:sp>
    <dsp:sp modelId="{E699F7B6-FBD6-4F40-8948-33521CD9747A}">
      <dsp:nvSpPr>
        <dsp:cNvPr id="0" name=""/>
        <dsp:cNvSpPr/>
      </dsp:nvSpPr>
      <dsp:spPr>
        <a:xfrm>
          <a:off x="2109798" y="257979"/>
          <a:ext cx="1959741" cy="1959741"/>
        </a:xfrm>
        <a:prstGeom prst="pieWedge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Политика</a:t>
          </a:r>
        </a:p>
      </dsp:txBody>
      <dsp:txXfrm>
        <a:off x="2109798" y="257979"/>
        <a:ext cx="1959741" cy="1959741"/>
      </dsp:txXfrm>
    </dsp:sp>
    <dsp:sp modelId="{FD8E60D7-BEB7-40AC-86DD-79FBB4598286}">
      <dsp:nvSpPr>
        <dsp:cNvPr id="0" name=""/>
        <dsp:cNvSpPr/>
      </dsp:nvSpPr>
      <dsp:spPr>
        <a:xfrm rot="5400000">
          <a:off x="4142911" y="244614"/>
          <a:ext cx="1959741" cy="1959741"/>
        </a:xfrm>
        <a:prstGeom prst="pieWedg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Экономика</a:t>
          </a:r>
        </a:p>
      </dsp:txBody>
      <dsp:txXfrm rot="5400000">
        <a:off x="4142911" y="244614"/>
        <a:ext cx="1959741" cy="1959741"/>
      </dsp:txXfrm>
    </dsp:sp>
    <dsp:sp modelId="{4201DC71-FEC0-4A88-9BB4-793CC6B34DE5}">
      <dsp:nvSpPr>
        <dsp:cNvPr id="0" name=""/>
        <dsp:cNvSpPr/>
      </dsp:nvSpPr>
      <dsp:spPr>
        <a:xfrm rot="10800000">
          <a:off x="4160059" y="2308241"/>
          <a:ext cx="1959741" cy="1959741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Духовная сфера</a:t>
          </a:r>
        </a:p>
      </dsp:txBody>
      <dsp:txXfrm rot="10800000">
        <a:off x="4160059" y="2308241"/>
        <a:ext cx="1959741" cy="1959741"/>
      </dsp:txXfrm>
    </dsp:sp>
    <dsp:sp modelId="{BD42E659-A79A-4E3E-A654-1C847A0E634F}">
      <dsp:nvSpPr>
        <dsp:cNvPr id="0" name=""/>
        <dsp:cNvSpPr/>
      </dsp:nvSpPr>
      <dsp:spPr>
        <a:xfrm rot="16200000">
          <a:off x="2109798" y="2308241"/>
          <a:ext cx="1959741" cy="1959741"/>
        </a:xfrm>
        <a:prstGeom prst="pieWedg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Социальная сфера</a:t>
          </a:r>
        </a:p>
      </dsp:txBody>
      <dsp:txXfrm rot="16200000">
        <a:off x="2109798" y="2308241"/>
        <a:ext cx="1959741" cy="1959741"/>
      </dsp:txXfrm>
    </dsp:sp>
    <dsp:sp modelId="{DD4B1A63-6BB9-4225-88F9-E2149D984B44}">
      <dsp:nvSpPr>
        <dsp:cNvPr id="0" name=""/>
        <dsp:cNvSpPr/>
      </dsp:nvSpPr>
      <dsp:spPr>
        <a:xfrm flipH="1">
          <a:off x="8206740" y="4231775"/>
          <a:ext cx="45719" cy="588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1082-5EE8-464F-8D93-1C6B0DE0F097}">
      <dsp:nvSpPr>
        <dsp:cNvPr id="0" name=""/>
        <dsp:cNvSpPr/>
      </dsp:nvSpPr>
      <dsp:spPr>
        <a:xfrm rot="10800000" flipV="1">
          <a:off x="-205679" y="-28600"/>
          <a:ext cx="411358" cy="5720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2C44-16F0-4618-A047-CABE3217B46E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F91B0-AC10-4290-A5CB-A30F4D15FD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D6F41-DA6D-4E00-B510-AFF2247763C9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17032"/>
            <a:ext cx="6400800" cy="1921768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Текст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143000"/>
          </a:xfr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79512" y="1268760"/>
            <a:ext cx="8712968" cy="532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ий слайд с фотограф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3491880" y="1268760"/>
            <a:ext cx="5400600" cy="964704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3492500" y="2305397"/>
            <a:ext cx="5400675" cy="38163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184870" y="1268760"/>
            <a:ext cx="3168650" cy="3168650"/>
          </a:xfr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xmlns="" val="14323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79512" y="1196752"/>
            <a:ext cx="8712968" cy="532656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179388" y="1801589"/>
            <a:ext cx="8713787" cy="42481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7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боч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79512" y="404664"/>
            <a:ext cx="4752528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9512" y="404664"/>
            <a:ext cx="4680520" cy="57606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1125538"/>
            <a:ext cx="8785225" cy="5399087"/>
          </a:xfr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</p:spTree>
    <p:extLst>
      <p:ext uri="{BB962C8B-B14F-4D97-AF65-F5344CB8AC3E}">
        <p14:creationId xmlns:p14="http://schemas.microsoft.com/office/powerpoint/2010/main" xmlns="" val="10568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абочи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60032" y="530120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r>
              <a:rPr lang="ru-RU" baseline="0" dirty="0">
                <a:solidFill>
                  <a:schemeClr val="bg1"/>
                </a:solidFill>
              </a:rPr>
              <a:t/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ru-RU" baseline="0" dirty="0">
                <a:solidFill>
                  <a:schemeClr val="bg1"/>
                </a:solidFill>
              </a:rPr>
              <a:t>государственный университет</a:t>
            </a:r>
          </a:p>
          <a:p>
            <a:pPr algn="r"/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6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2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E210-AFD8-4B87-8383-216A97A5274B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34D2-25E6-4992-B754-1F508084BB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566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83B2-6E29-409A-92B0-EBD7932440C6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65" t="20120"/>
          <a:stretch/>
        </p:blipFill>
        <p:spPr>
          <a:xfrm>
            <a:off x="0" y="0"/>
            <a:ext cx="5416434" cy="5478168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004846"/>
            <a:ext cx="9144000" cy="38671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14200" y="3004845"/>
            <a:ext cx="5729800" cy="1851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b="1" spc="300" dirty="0">
                <a:solidFill>
                  <a:schemeClr val="bg1"/>
                </a:solidFill>
                <a:latin typeface="Trebuchet MS"/>
                <a:cs typeface="Trebuchet MS"/>
              </a:rPr>
              <a:t>ТЕМА: </a:t>
            </a:r>
            <a:r>
              <a:rPr lang="ru-RU" sz="2000" b="1" spc="300" dirty="0" smtClean="0">
                <a:solidFill>
                  <a:schemeClr val="bg1"/>
                </a:solidFill>
                <a:latin typeface="Trebuchet MS"/>
                <a:cs typeface="Trebuchet MS"/>
              </a:rPr>
              <a:t>Социология в системе общественных наук. Общество как система</a:t>
            </a:r>
            <a:endParaRPr lang="en-US" sz="2000" b="1" spc="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64521" y="5324132"/>
            <a:ext cx="4687154" cy="9013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Trebuchet MS"/>
                <a:cs typeface="Trebuchet MS"/>
              </a:rPr>
              <a:t>Савин Сергей Дмитриевич, доцент, кандидат социологических наук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72857" y="1007707"/>
            <a:ext cx="5117272" cy="1159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Введение в социологию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145" y="3705322"/>
            <a:ext cx="2854712" cy="6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Общество как система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52737"/>
            <a:ext cx="4040188" cy="576064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/>
              <a:t>Групповой подход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51520" y="1772816"/>
            <a:ext cx="4245868" cy="4752528"/>
          </a:xfrm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ru-RU" sz="2000" b="1" dirty="0"/>
              <a:t>Общество</a:t>
            </a:r>
            <a:r>
              <a:rPr lang="ru-RU" sz="2000" dirty="0"/>
              <a:t> – целостная дифференцированная, но устойчивая совокупность людей, социальных групп, общностей, объединенных, как правило, на одной территории исторически сложившимися формами совместной социальной жизнедеятельности, характеризующаяся саморазвитием на основе выработанных им самим  базисных ценностей и норм национальной и </a:t>
            </a:r>
            <a:r>
              <a:rPr lang="ru-RU" sz="2000" dirty="0" err="1"/>
              <a:t>социокультурной</a:t>
            </a:r>
            <a:r>
              <a:rPr lang="ru-RU" sz="2000" dirty="0"/>
              <a:t> идентичности.</a:t>
            </a:r>
          </a:p>
          <a:p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052737"/>
            <a:ext cx="4041775" cy="57606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ru-RU" dirty="0"/>
              <a:t>Институциональный подход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247455" cy="4353347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ru-RU" sz="2000" b="1" dirty="0"/>
              <a:t>Общество</a:t>
            </a:r>
            <a:r>
              <a:rPr lang="ru-RU" sz="2000" dirty="0"/>
              <a:t> – это исторически сложившаяся целостная совокупность социальных институтов (политической, экономической, духовной, социальной сфер), возникающих между ними отношений (вертикальных и горизонтальных связей) и регулирующих эти отношения норм (формальных и неформальных, права и культуры).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1452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Общество как система</a:t>
            </a:r>
          </a:p>
        </p:txBody>
      </p:sp>
      <p:sp>
        <p:nvSpPr>
          <p:cNvPr id="6" name="Овал 5"/>
          <p:cNvSpPr/>
          <p:nvPr/>
        </p:nvSpPr>
        <p:spPr>
          <a:xfrm rot="20293402">
            <a:off x="3085835" y="2548991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Государство</a:t>
            </a:r>
          </a:p>
        </p:txBody>
      </p:sp>
      <p:sp>
        <p:nvSpPr>
          <p:cNvPr id="8" name="Овал 7"/>
          <p:cNvSpPr/>
          <p:nvPr/>
        </p:nvSpPr>
        <p:spPr>
          <a:xfrm rot="19968810">
            <a:off x="3784079" y="3487697"/>
            <a:ext cx="2539658" cy="197855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Гражданское  общество</a:t>
            </a:r>
          </a:p>
        </p:txBody>
      </p:sp>
      <p:sp>
        <p:nvSpPr>
          <p:cNvPr id="9" name="Стрелка вправо 8"/>
          <p:cNvSpPr/>
          <p:nvPr/>
        </p:nvSpPr>
        <p:spPr>
          <a:xfrm rot="2770319">
            <a:off x="4174845" y="3122966"/>
            <a:ext cx="561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 rot="2695376">
            <a:off x="3777340" y="3393723"/>
            <a:ext cx="577176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81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Общество как система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16016" y="404664"/>
            <a:ext cx="4176464" cy="576064"/>
          </a:xfrm>
        </p:spPr>
        <p:txBody>
          <a:bodyPr/>
          <a:lstStyle/>
          <a:p>
            <a:r>
              <a:rPr lang="ru-RU" dirty="0"/>
              <a:t>   Групповой подход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388" y="1196752"/>
            <a:ext cx="8713787" cy="4852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259632" y="1556792"/>
            <a:ext cx="5976664" cy="43924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система</a:t>
            </a:r>
            <a:r>
              <a:rPr lang="ru-RU" dirty="0"/>
              <a:t> - это «совокупность элементов, соединенных отношениями, порождающими интегративное, или системное качество, отграничивающее данную совокупность от среды, и приобщающими к этому качеству каждый из ее компонентов».  Взаимозависимость системы и среды заключается в том, что система формирует и проявляет свои свойства только в процессе взаимодействия со средой.</a:t>
            </a:r>
          </a:p>
        </p:txBody>
      </p:sp>
      <p:sp>
        <p:nvSpPr>
          <p:cNvPr id="6" name="Овал 5"/>
          <p:cNvSpPr/>
          <p:nvPr/>
        </p:nvSpPr>
        <p:spPr>
          <a:xfrm>
            <a:off x="2195736" y="2492896"/>
            <a:ext cx="1224136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860032" y="2492896"/>
            <a:ext cx="1152128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779912" y="4365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3563888" y="2852936"/>
            <a:ext cx="1216152" cy="484632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войная стрелка вверх/вниз 9"/>
          <p:cNvSpPr/>
          <p:nvPr/>
        </p:nvSpPr>
        <p:spPr>
          <a:xfrm rot="1677435">
            <a:off x="4756787" y="3471637"/>
            <a:ext cx="484632" cy="12161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стрелка вверх/вниз 10"/>
          <p:cNvSpPr/>
          <p:nvPr/>
        </p:nvSpPr>
        <p:spPr>
          <a:xfrm rot="20143077">
            <a:off x="3216445" y="3546861"/>
            <a:ext cx="484632" cy="12161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8528723" cy="64807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D62B2"/>
                </a:solidFill>
                <a:latin typeface="Trebuchet MS"/>
                <a:cs typeface="Trebuchet MS"/>
              </a:rPr>
              <a:t>СПАСИБО ЗА ВНИМАНИЕ!</a:t>
            </a:r>
            <a:endParaRPr lang="en-US" sz="28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6006264"/>
            <a:ext cx="253010" cy="365125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13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0" y="980728"/>
            <a:ext cx="9144000" cy="4953669"/>
            <a:chOff x="446838" y="1342488"/>
            <a:chExt cx="8250326" cy="3108308"/>
          </a:xfrm>
        </p:grpSpPr>
        <p:pic>
          <p:nvPicPr>
            <p:cNvPr id="11" name="Picture 10" descr="cover_0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6838" y="1342488"/>
              <a:ext cx="8250326" cy="2979993"/>
            </a:xfrm>
            <a:prstGeom prst="rect">
              <a:avLst/>
            </a:prstGeom>
          </p:spPr>
        </p:pic>
        <p:pic>
          <p:nvPicPr>
            <p:cNvPr id="8" name="Picture 7" descr="glob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6128" t="12396" r="26128" b="12396"/>
            <a:stretch/>
          </p:blipFill>
          <p:spPr>
            <a:xfrm>
              <a:off x="2911793" y="1508680"/>
              <a:ext cx="3320414" cy="294211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26454" y="5906008"/>
            <a:ext cx="2411146" cy="5867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62673" y="6217567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673" y="6283104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6283104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80576" y="6217051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673" y="6196404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80576" y="6195888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09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E6E894-3A92-4DD1-A887-F4438EC1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Общественные науки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7CF3AC3-D4AB-4375-B1A7-1213EE75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74868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0C45480-D278-451D-BE32-989F23AB7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0085921-13DF-4F66-96BC-E69BC74D50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801589"/>
            <a:ext cx="9108504" cy="47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153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57606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Объект обществознания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864096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Объект – фрагмент объективного мира часть реальности,  которая отражается  и исследуется конкретной наукой.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2060848"/>
            <a:ext cx="4824536" cy="391688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Общество – с его стремящимся к бесконечности  набором свойств и характеристик сложный объект для изучения, который невозможно охватить с помощью какой-то одной науки. Его изучение требует разных подходов и методов</a:t>
            </a:r>
            <a:r>
              <a:rPr lang="ru-RU" sz="1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 Можно изучать общество как систему, как культуру, как повседневные практики.  Можно изучать его «сверху» (через общую структуру и функции) и «снизу»  (через поведение людей)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Обществознание – это не отдельная наука, это комплекс наук с общим объектом  изучения – обществом.  Это интегративная область знания.</a:t>
            </a:r>
          </a:p>
        </p:txBody>
      </p:sp>
      <p:pic>
        <p:nvPicPr>
          <p:cNvPr id="3074" name="Picture 2" descr="F:\ДОВУЗОВСКАЯ\курсы2017\HiRes-80c52bae834bbb16f699d6b84f238e5e-640x453-100-cr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204864"/>
            <a:ext cx="3312368" cy="36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87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336704" cy="576064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Предмет </a:t>
            </a:r>
            <a:r>
              <a:rPr lang="ru-RU" dirty="0" smtClean="0"/>
              <a:t>общественных наук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864096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Предмет науки – то, что она изучает в объекте, конкретные сферы, элементы, свойства и характеристики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388" y="2132855"/>
            <a:ext cx="8713787" cy="391688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 Есть общественные науки, которые изучают общество в целом, в его сущностных и системных связях и закономерностях (философия и социология), а есть те, которые изучают отдельные сферы общественной жизни (политология, экономика, </a:t>
            </a:r>
            <a:r>
              <a:rPr lang="ru-RU" sz="1800" dirty="0" err="1">
                <a:solidFill>
                  <a:schemeClr val="accent2">
                    <a:lumMod val="50000"/>
                  </a:schemeClr>
                </a:solidFill>
              </a:rPr>
              <a:t>культурология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) или отдельные практические области знания (</a:t>
            </a:r>
            <a:r>
              <a:rPr lang="ru-RU" sz="1800" dirty="0" err="1">
                <a:solidFill>
                  <a:schemeClr val="accent2">
                    <a:lumMod val="50000"/>
                  </a:schemeClr>
                </a:solidFill>
              </a:rPr>
              <a:t>конфликтология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, право)</a:t>
            </a:r>
          </a:p>
          <a:p>
            <a:pPr>
              <a:buFont typeface="Arial" pitchFamily="34" charset="0"/>
              <a:buChar char="•"/>
            </a:pP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Каждая наука видит общество сквозь призму своей предметной области, </a:t>
            </a:r>
            <a:r>
              <a:rPr lang="ru-RU" sz="1800" dirty="0" err="1">
                <a:solidFill>
                  <a:schemeClr val="accent2">
                    <a:lumMod val="50000"/>
                  </a:schemeClr>
                </a:solidFill>
              </a:rPr>
              <a:t>выделялет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 свои закономерности, которые становятся теориями конкретной науки или междисциплинарных областей.</a:t>
            </a:r>
          </a:p>
          <a:p>
            <a:pPr>
              <a:buFont typeface="Arial" pitchFamily="34" charset="0"/>
              <a:buChar char="•"/>
            </a:pPr>
            <a:endParaRPr lang="ru-RU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F:\ДОВУЗОВСКАЯ\курсы2017\kartinki-dlya-prezentaciy-chelovechki-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80" y="4293096"/>
            <a:ext cx="8881120" cy="2304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887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482453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Предмет философии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648072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Философия больше чем наука, это еще и мировоззрение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основу которого составляют предельно общие смыслы мироздания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492500" y="1988840"/>
            <a:ext cx="5400675" cy="4132907"/>
          </a:xfrm>
        </p:spPr>
        <p:txBody>
          <a:bodyPr>
            <a:norm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Все общественные проблемы имеют философский аспект</a:t>
            </a:r>
            <a:r>
              <a:rPr lang="ru-RU" sz="2000" b="1" dirty="0">
                <a:solidFill>
                  <a:schemeClr val="accent2">
                    <a:lumMod val="50000"/>
                  </a:schemeClr>
                </a:solidFill>
              </a:rPr>
              <a:t>;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1">
              <a:buFont typeface="Arial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Высокий уровень абстракции, оперирование философскими концептами;</a:t>
            </a:r>
          </a:p>
          <a:p>
            <a:pPr marL="0" lvl="1">
              <a:buFont typeface="Arial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Стремление понять конечную сущность вещей и явлений;</a:t>
            </a:r>
          </a:p>
          <a:p>
            <a:pPr marL="0" lvl="1">
              <a:buFont typeface="Arial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Равнодушие к отдельным фактам, эмпирике;</a:t>
            </a:r>
          </a:p>
          <a:p>
            <a:pPr marL="0" lvl="1">
              <a:buFont typeface="Arial" pitchFamily="34" charset="0"/>
              <a:buChar char="•"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Гносеология и аксиология важны в познании и оценке современного общества и проблем его развития</a:t>
            </a:r>
          </a:p>
          <a:p>
            <a:endParaRPr lang="ru-RU" sz="2000" dirty="0"/>
          </a:p>
        </p:txBody>
      </p:sp>
      <p:pic>
        <p:nvPicPr>
          <p:cNvPr id="6" name="Рисунок 5" descr="2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tretch>
            <a:fillRect/>
          </a:stretch>
        </p:blipFill>
        <p:spPr>
          <a:xfrm>
            <a:off x="184150" y="2492896"/>
            <a:ext cx="3235722" cy="2520279"/>
          </a:xfrm>
        </p:spPr>
      </p:pic>
    </p:spTree>
    <p:extLst>
      <p:ext uri="{BB962C8B-B14F-4D97-AF65-F5344CB8AC3E}">
        <p14:creationId xmlns:p14="http://schemas.microsoft.com/office/powerpoint/2010/main" xmlns="" val="299090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4824536" cy="57606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Предмет социологии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648072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Социология – центральная наука об обществе, которая изучает его как систему взаимосвязанных сфер и структурно-функциональных связей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39552" y="1988840"/>
            <a:ext cx="4536505" cy="4132907"/>
          </a:xfrm>
        </p:spPr>
        <p:txBody>
          <a:bodyPr>
            <a:normAutofit fontScale="92500" lnSpcReduction="10000"/>
          </a:bodyPr>
          <a:lstStyle/>
          <a:p>
            <a:pPr marL="266700" lvl="2" indent="276225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Предметом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социологического анализа являются существенные, устойчивые, повторяющиеся и необходимые 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связи,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отношения, свойства, характеристики, отражающие  закономерности общества как организованной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социальности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ru-RU" sz="1800" dirty="0">
              <a:solidFill>
                <a:schemeClr val="accent2">
                  <a:lumMod val="50000"/>
                </a:schemeClr>
              </a:solidFill>
            </a:endParaRPr>
          </a:p>
          <a:p>
            <a:pPr marL="266700" lvl="2" indent="276225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Социология изучает не только общество как систему, 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но и отдельные его части, сферы, элементы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их общественные функции, а также закономерности деятельности в условиях конкретной социальной среды . </a:t>
            </a:r>
          </a:p>
          <a:p>
            <a:pPr marL="266700" lvl="2" indent="276225"/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/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5" descr="2.jpg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/>
          <a:srcRect l="14892" r="14892"/>
          <a:stretch>
            <a:fillRect/>
          </a:stretch>
        </p:blipFill>
        <p:spPr>
          <a:xfrm>
            <a:off x="5220072" y="1989138"/>
            <a:ext cx="3168352" cy="3384550"/>
          </a:xfrm>
        </p:spPr>
      </p:pic>
    </p:spTree>
    <p:extLst>
      <p:ext uri="{BB962C8B-B14F-4D97-AF65-F5344CB8AC3E}">
        <p14:creationId xmlns:p14="http://schemas.microsoft.com/office/powerpoint/2010/main" xmlns="" val="299090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Типичные заблуждения</a:t>
            </a:r>
          </a:p>
        </p:txBody>
      </p:sp>
      <p:pic>
        <p:nvPicPr>
          <p:cNvPr id="1026" name="Picture 2" descr="F:\ДОВУЗОВСКАЯ\курсы2017\img6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t="9029" b="9029"/>
          <a:stretch>
            <a:fillRect/>
          </a:stretch>
        </p:blipFill>
        <p:spPr bwMode="auto">
          <a:xfrm>
            <a:off x="107504" y="1052736"/>
            <a:ext cx="8785225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ru-RU" sz="2800" b="1" dirty="0"/>
              <a:t>онтологические представления о социальной действительности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4040188" cy="43204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социальный номинализм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23528" y="1700808"/>
            <a:ext cx="4173860" cy="4425355"/>
          </a:xfrm>
        </p:spPr>
        <p:txBody>
          <a:bodyPr>
            <a:normAutofit fontScale="62500" lnSpcReduction="20000"/>
          </a:bodyPr>
          <a:lstStyle/>
          <a:p>
            <a:pPr marL="324000" indent="3429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/>
              <a:t>Общество – это всего лишь теоретический </a:t>
            </a:r>
            <a:r>
              <a:rPr lang="ru-RU" sz="2900" b="1" dirty="0"/>
              <a:t>символ</a:t>
            </a:r>
            <a:r>
              <a:rPr lang="ru-RU" sz="2900" dirty="0"/>
              <a:t>, собирательное имя для обозначения некоторой совокупности индивидов, их объединений и отношений. </a:t>
            </a:r>
            <a:r>
              <a:rPr lang="ru-RU" sz="2900" b="1" dirty="0"/>
              <a:t>Реальны лишь люди </a:t>
            </a:r>
            <a:r>
              <a:rPr lang="ru-RU" sz="2900" dirty="0"/>
              <a:t>и их взаимодействия. </a:t>
            </a:r>
          </a:p>
          <a:p>
            <a:pPr marL="324000" indent="3429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/>
              <a:t>Номиналисты утверждают, что в социальной действительности нет ничего сверх того, что можно обнаружить в отдельных индивидуумах. </a:t>
            </a:r>
          </a:p>
          <a:p>
            <a:pPr marL="324000" indent="3429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900" dirty="0"/>
              <a:t>Номиналисты </a:t>
            </a:r>
            <a:r>
              <a:rPr lang="ru-RU" sz="2900" b="1" dirty="0"/>
              <a:t>отрицают объективные социальные законы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96753"/>
            <a:ext cx="4041775" cy="43204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ru-RU" dirty="0"/>
              <a:t>социальный реализм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>
            <a:normAutofit lnSpcReduction="10000"/>
          </a:bodyPr>
          <a:lstStyle/>
          <a:p>
            <a:pPr indent="342900">
              <a:buNone/>
            </a:pPr>
            <a:r>
              <a:rPr lang="ru-RU" sz="1800" dirty="0"/>
              <a:t>Общество - </a:t>
            </a:r>
            <a:r>
              <a:rPr lang="ru-RU" sz="1800" b="1" dirty="0"/>
              <a:t>реальность особого рода</a:t>
            </a:r>
            <a:r>
              <a:rPr lang="ru-RU" sz="1800" dirty="0"/>
              <a:t>, т. е. социальная реальность, которая отличается от природной реальности и несводима к последней. Отличается и от реальности индивида и его свойств</a:t>
            </a:r>
          </a:p>
          <a:p>
            <a:pPr indent="342900">
              <a:buNone/>
            </a:pPr>
            <a:r>
              <a:rPr lang="ru-RU" sz="1800" dirty="0"/>
              <a:t>Реальное </a:t>
            </a:r>
            <a:r>
              <a:rPr lang="ru-RU" sz="1800" b="1" dirty="0"/>
              <a:t>существование надындивидуальных явлений</a:t>
            </a:r>
            <a:r>
              <a:rPr lang="ru-RU" sz="1800" dirty="0"/>
              <a:t>: общество, социальные классы, социальные институты, организации, государство, право и т. д. Сторонники реализма полагают, что в социальной действительности </a:t>
            </a:r>
            <a:r>
              <a:rPr lang="ru-RU" sz="1800" b="1" dirty="0"/>
              <a:t>имеют место объективные закономерности</a:t>
            </a:r>
            <a:r>
              <a:rPr lang="ru-RU" sz="1800" dirty="0"/>
              <a:t>, которые действуют независимо от воли и сознания людей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Понятие 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4048" y="404664"/>
            <a:ext cx="3888432" cy="57606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179388" y="1124744"/>
            <a:ext cx="8713787" cy="4924995"/>
          </a:xfrm>
        </p:spPr>
        <p:txBody>
          <a:bodyPr>
            <a:normAutofit fontScale="85000" lnSpcReduction="10000"/>
          </a:bodyPr>
          <a:lstStyle/>
          <a:p>
            <a:pPr indent="457200">
              <a:lnSpc>
                <a:spcPct val="120000"/>
              </a:lnSpc>
            </a:pPr>
            <a:r>
              <a:rPr lang="ru-RU" b="1" dirty="0">
                <a:solidFill>
                  <a:schemeClr val="tx1"/>
                </a:solidFill>
              </a:rPr>
              <a:t>Система</a:t>
            </a:r>
            <a:r>
              <a:rPr lang="ru-RU" dirty="0">
                <a:solidFill>
                  <a:schemeClr val="tx1"/>
                </a:solidFill>
              </a:rPr>
              <a:t> - это «совокупность элементов, соединенных отношениями, порождающими интегративное, или системное качество, отграничивающее данную совокупность от среды, и приобщающими к этому качеству каждый из ее компонентов».  Взаимозависимость системы и среды заключается в том, что система формирует и проявляет свои свойства только в процессе взаимодействия со средой.</a:t>
            </a:r>
          </a:p>
          <a:p>
            <a:pPr indent="457200">
              <a:lnSpc>
                <a:spcPct val="120000"/>
              </a:lnSpc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Основными характеристиками всякой системы являются структура ее элементов, распределение функций между ними, взаимосвязь элементов системы внутри нее и с окружающей средой. В составе системы эти «отдельно взятые компоненты» приобретают вместе со всей совокупностью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интегративное, системное качество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которым они не обладают вне системы.  Целостность выступает  как общий критерий системы и показатель, характеризующий степень ее зрелости и гармонии основных ее компонентов: структурных элементов, отношений между ними и системного качества.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_02_SPbU_template_4х3_ру-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2016_02_SPbU_template_4х3_ру-1</Template>
  <TotalTime>411</TotalTime>
  <Words>845</Words>
  <Application>Microsoft Office PowerPoint</Application>
  <PresentationFormat>Экран (4:3)</PresentationFormat>
  <Paragraphs>60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2016_02_SPbU_template_4х3_ру-1</vt:lpstr>
      <vt:lpstr>Слайд 1</vt:lpstr>
      <vt:lpstr>Общественные науки</vt:lpstr>
      <vt:lpstr>Объект обществознания</vt:lpstr>
      <vt:lpstr>Предмет общественных наук</vt:lpstr>
      <vt:lpstr>Предмет философии</vt:lpstr>
      <vt:lpstr>Предмет социологии</vt:lpstr>
      <vt:lpstr>Типичные заблуждения</vt:lpstr>
      <vt:lpstr>онтологические представления о социальной действительности</vt:lpstr>
      <vt:lpstr>Понятие системы</vt:lpstr>
      <vt:lpstr>Общество как система</vt:lpstr>
      <vt:lpstr>Общество как система</vt:lpstr>
      <vt:lpstr>Общество как система</vt:lpstr>
      <vt:lpstr>СПАСИБО ЗА ВНИМАНИЕ!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human</cp:lastModifiedBy>
  <cp:revision>25</cp:revision>
  <dcterms:created xsi:type="dcterms:W3CDTF">2017-05-03T09:27:03Z</dcterms:created>
  <dcterms:modified xsi:type="dcterms:W3CDTF">2024-09-16T08:38:09Z</dcterms:modified>
</cp:coreProperties>
</file>