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21" r:id="rId2"/>
    <p:sldId id="259" r:id="rId3"/>
    <p:sldId id="295" r:id="rId4"/>
    <p:sldId id="305" r:id="rId5"/>
    <p:sldId id="286" r:id="rId6"/>
    <p:sldId id="263" r:id="rId7"/>
    <p:sldId id="264" r:id="rId8"/>
    <p:sldId id="265" r:id="rId9"/>
    <p:sldId id="306" r:id="rId10"/>
    <p:sldId id="267" r:id="rId11"/>
    <p:sldId id="307" r:id="rId12"/>
    <p:sldId id="271" r:id="rId13"/>
    <p:sldId id="272" r:id="rId14"/>
    <p:sldId id="281" r:id="rId15"/>
    <p:sldId id="308" r:id="rId16"/>
    <p:sldId id="31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F2B2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>
      <p:cViewPr varScale="1">
        <p:scale>
          <a:sx n="109" d="100"/>
          <a:sy n="109" d="100"/>
        </p:scale>
        <p:origin x="-17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96BA10-5AE2-4E28-BB74-5BC37AD474A4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6C05B7E-A487-429D-94BB-E85F4EC103F7}">
      <dgm:prSet phldrT="[Текст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ru-RU" sz="1600" b="1" i="1" dirty="0">
              <a:solidFill>
                <a:schemeClr val="tx2">
                  <a:lumMod val="25000"/>
                </a:schemeClr>
              </a:solidFill>
            </a:rPr>
            <a:t>Второе измерение </a:t>
          </a:r>
          <a:r>
            <a:rPr lang="ru-RU" sz="1600" b="1" dirty="0">
              <a:solidFill>
                <a:schemeClr val="tx2">
                  <a:lumMod val="25000"/>
                </a:schemeClr>
              </a:solidFill>
            </a:rPr>
            <a:t>- это </a:t>
          </a:r>
          <a:r>
            <a:rPr lang="ru-RU" sz="1600" b="1" i="1" u="sng" dirty="0">
              <a:solidFill>
                <a:schemeClr val="tx2">
                  <a:lumMod val="25000"/>
                </a:schemeClr>
              </a:solidFill>
            </a:rPr>
            <a:t>идеальное</a:t>
          </a:r>
          <a:r>
            <a:rPr lang="ru-RU" sz="1600" b="1" i="1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ru-RU" sz="1600" b="1" dirty="0">
              <a:solidFill>
                <a:schemeClr val="tx2">
                  <a:lumMod val="25000"/>
                </a:schemeClr>
              </a:solidFill>
            </a:rPr>
            <a:t>измерение: связанная с данным коллективом и распространенная в нем совокупность идей, убеждений, взглядов, образов.</a:t>
          </a:r>
        </a:p>
      </dgm:t>
    </dgm:pt>
    <dgm:pt modelId="{F82E4ECA-8B42-4BA5-91D0-6613FC0683CF}" type="parTrans" cxnId="{A5FE98AD-07C0-4B9E-892C-A542372160C8}">
      <dgm:prSet/>
      <dgm:spPr/>
      <dgm:t>
        <a:bodyPr/>
        <a:lstStyle/>
        <a:p>
          <a:endParaRPr lang="ru-RU"/>
        </a:p>
      </dgm:t>
    </dgm:pt>
    <dgm:pt modelId="{EB9BEF47-E028-4A07-95C0-DEE1A0047DFF}" type="sibTrans" cxnId="{A5FE98AD-07C0-4B9E-892C-A542372160C8}">
      <dgm:prSet/>
      <dgm:spPr/>
      <dgm:t>
        <a:bodyPr/>
        <a:lstStyle/>
        <a:p>
          <a:endParaRPr lang="ru-RU"/>
        </a:p>
      </dgm:t>
    </dgm:pt>
    <dgm:pt modelId="{1CE1331C-BEBC-4756-A93F-8E161B060D75}">
      <dgm:prSet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ru-RU" sz="1600" b="1" i="1" dirty="0">
              <a:solidFill>
                <a:schemeClr val="tx2">
                  <a:lumMod val="25000"/>
                </a:schemeClr>
              </a:solidFill>
            </a:rPr>
            <a:t>Первое измерение </a:t>
          </a:r>
          <a:r>
            <a:rPr lang="ru-RU" sz="1600" b="1" dirty="0">
              <a:solidFill>
                <a:schemeClr val="tx2">
                  <a:lumMod val="25000"/>
                </a:schemeClr>
              </a:solidFill>
            </a:rPr>
            <a:t>социальной структуры - это </a:t>
          </a:r>
          <a:r>
            <a:rPr lang="ru-RU" sz="1600" b="1" i="1" u="sng" dirty="0">
              <a:solidFill>
                <a:schemeClr val="tx2">
                  <a:lumMod val="25000"/>
                </a:schemeClr>
              </a:solidFill>
            </a:rPr>
            <a:t>нормативное </a:t>
          </a:r>
          <a:r>
            <a:rPr lang="ru-RU" sz="1600" b="1" dirty="0">
              <a:solidFill>
                <a:schemeClr val="tx2">
                  <a:lumMod val="25000"/>
                </a:schemeClr>
              </a:solidFill>
            </a:rPr>
            <a:t>измерение: сеть характерных  для общности норм, ценностей и институтов.</a:t>
          </a:r>
        </a:p>
      </dgm:t>
    </dgm:pt>
    <dgm:pt modelId="{C91BD9C7-9F8A-47A1-87C1-9AB024BDC05F}" type="parTrans" cxnId="{A2D5CA0D-7585-4513-AC2A-9D83B8E7D909}">
      <dgm:prSet/>
      <dgm:spPr/>
      <dgm:t>
        <a:bodyPr/>
        <a:lstStyle/>
        <a:p>
          <a:endParaRPr lang="ru-RU"/>
        </a:p>
      </dgm:t>
    </dgm:pt>
    <dgm:pt modelId="{B3DDDEB8-F678-41F8-966C-DC2552A88E7D}" type="sibTrans" cxnId="{A2D5CA0D-7585-4513-AC2A-9D83B8E7D909}">
      <dgm:prSet/>
      <dgm:spPr/>
      <dgm:t>
        <a:bodyPr/>
        <a:lstStyle/>
        <a:p>
          <a:endParaRPr lang="ru-RU"/>
        </a:p>
      </dgm:t>
    </dgm:pt>
    <dgm:pt modelId="{5D4974B7-FA52-4082-827C-8AF8E184982B}">
      <dgm:prSet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ru-RU" sz="1600" b="1" i="1" dirty="0">
              <a:solidFill>
                <a:schemeClr val="tx2">
                  <a:lumMod val="25000"/>
                </a:schemeClr>
              </a:solidFill>
            </a:rPr>
            <a:t>Третье измерение </a:t>
          </a:r>
          <a:r>
            <a:rPr lang="ru-RU" sz="1600" b="1" dirty="0">
              <a:solidFill>
                <a:schemeClr val="tx2">
                  <a:lumMod val="25000"/>
                </a:schemeClr>
              </a:solidFill>
            </a:rPr>
            <a:t>-</a:t>
          </a:r>
          <a:r>
            <a:rPr lang="ru-RU" sz="1600" b="1" i="1" u="sng" dirty="0" err="1">
              <a:solidFill>
                <a:schemeClr val="tx2">
                  <a:lumMod val="25000"/>
                </a:schemeClr>
              </a:solidFill>
            </a:rPr>
            <a:t>интеракционное</a:t>
          </a:r>
          <a:endParaRPr lang="ru-RU" sz="1600" b="1" u="sng" dirty="0">
            <a:solidFill>
              <a:schemeClr val="tx2">
                <a:lumMod val="25000"/>
              </a:schemeClr>
            </a:solidFill>
          </a:endParaRPr>
        </a:p>
        <a:p>
          <a:r>
            <a:rPr lang="ru-RU" sz="1600" b="1" dirty="0">
              <a:solidFill>
                <a:schemeClr val="tx2">
                  <a:lumMod val="25000"/>
                </a:schemeClr>
              </a:solidFill>
            </a:rPr>
            <a:t>(или организационное): связанные с данной общностью и типичные для нее взаимно сориентированные  действия.  </a:t>
          </a:r>
        </a:p>
      </dgm:t>
    </dgm:pt>
    <dgm:pt modelId="{EE954DEB-803A-4E4A-BAEA-342E455CA99D}" type="parTrans" cxnId="{BEE53526-CA22-4D01-90A6-DB97F33F317D}">
      <dgm:prSet/>
      <dgm:spPr/>
      <dgm:t>
        <a:bodyPr/>
        <a:lstStyle/>
        <a:p>
          <a:endParaRPr lang="ru-RU"/>
        </a:p>
      </dgm:t>
    </dgm:pt>
    <dgm:pt modelId="{F3DEF03A-2251-4050-A321-437FBD9E59A9}" type="sibTrans" cxnId="{BEE53526-CA22-4D01-90A6-DB97F33F317D}">
      <dgm:prSet/>
      <dgm:spPr/>
      <dgm:t>
        <a:bodyPr/>
        <a:lstStyle/>
        <a:p>
          <a:endParaRPr lang="ru-RU"/>
        </a:p>
      </dgm:t>
    </dgm:pt>
    <dgm:pt modelId="{E79576BB-CBF5-4781-8B44-CA20E0789A6C}">
      <dgm:prSet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ru-RU" sz="1600" b="1" i="1" dirty="0">
              <a:solidFill>
                <a:schemeClr val="tx2">
                  <a:lumMod val="25000"/>
                </a:schemeClr>
              </a:solidFill>
            </a:rPr>
            <a:t>Четвертое измерение – </a:t>
          </a:r>
          <a:r>
            <a:rPr lang="ru-RU" sz="1600" b="1" i="1" dirty="0" err="1">
              <a:solidFill>
                <a:schemeClr val="tx2">
                  <a:lumMod val="25000"/>
                </a:schemeClr>
              </a:solidFill>
            </a:rPr>
            <a:t>измерение</a:t>
          </a:r>
          <a:r>
            <a:rPr lang="ru-RU" sz="1600" b="1" i="1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ru-RU" sz="1600" b="1" i="1" u="sng" dirty="0">
              <a:solidFill>
                <a:schemeClr val="tx2">
                  <a:lumMod val="25000"/>
                </a:schemeClr>
              </a:solidFill>
            </a:rPr>
            <a:t>интересов </a:t>
          </a:r>
          <a:r>
            <a:rPr lang="ru-RU" sz="1600" b="1" u="sng" dirty="0">
              <a:solidFill>
                <a:schemeClr val="tx2">
                  <a:lumMod val="25000"/>
                </a:schemeClr>
              </a:solidFill>
            </a:rPr>
            <a:t>(</a:t>
          </a:r>
          <a:r>
            <a:rPr lang="ru-RU" sz="1600" b="1" dirty="0">
              <a:solidFill>
                <a:schemeClr val="tx2">
                  <a:lumMod val="25000"/>
                </a:schemeClr>
              </a:solidFill>
            </a:rPr>
            <a:t>или - жизненных возможностей), а, следовательно, распределения доступа к общественным благам: к богатству, власти, престижу, знаниям и т.п.   </a:t>
          </a:r>
        </a:p>
      </dgm:t>
    </dgm:pt>
    <dgm:pt modelId="{2ABB430E-BEEB-4C82-A0A0-321B6FF4801C}" type="parTrans" cxnId="{022C722E-3C35-4468-B626-3AFF592B100D}">
      <dgm:prSet/>
      <dgm:spPr/>
      <dgm:t>
        <a:bodyPr/>
        <a:lstStyle/>
        <a:p>
          <a:endParaRPr lang="ru-RU"/>
        </a:p>
      </dgm:t>
    </dgm:pt>
    <dgm:pt modelId="{262D39DA-0D12-4614-A9ED-4F90F50D0A32}" type="sibTrans" cxnId="{022C722E-3C35-4468-B626-3AFF592B100D}">
      <dgm:prSet/>
      <dgm:spPr/>
      <dgm:t>
        <a:bodyPr/>
        <a:lstStyle/>
        <a:p>
          <a:endParaRPr lang="ru-RU"/>
        </a:p>
      </dgm:t>
    </dgm:pt>
    <dgm:pt modelId="{2CCE8EB4-3CD3-4B44-8379-6FAA4DC4BE62}" type="pres">
      <dgm:prSet presAssocID="{6596BA10-5AE2-4E28-BB74-5BC37AD474A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8A5377F-2145-46AE-A4EB-8FA95A47204F}" type="pres">
      <dgm:prSet presAssocID="{1CE1331C-BEBC-4756-A93F-8E161B060D75}" presName="comp" presStyleCnt="0"/>
      <dgm:spPr/>
    </dgm:pt>
    <dgm:pt modelId="{EE4AB17F-A7D9-46F4-947E-5C0E326B7B61}" type="pres">
      <dgm:prSet presAssocID="{1CE1331C-BEBC-4756-A93F-8E161B060D75}" presName="box" presStyleLbl="node1" presStyleIdx="0" presStyleCnt="4" custLinFactNeighborY="6704"/>
      <dgm:spPr/>
      <dgm:t>
        <a:bodyPr/>
        <a:lstStyle/>
        <a:p>
          <a:endParaRPr lang="ru-RU"/>
        </a:p>
      </dgm:t>
    </dgm:pt>
    <dgm:pt modelId="{D12CE6DA-DFF7-4DA1-908D-F1D5B334D926}" type="pres">
      <dgm:prSet presAssocID="{1CE1331C-BEBC-4756-A93F-8E161B060D75}" presName="img" presStyleLbl="fgImgPlace1" presStyleIdx="0" presStyleCnt="4" custLinFactNeighborX="-2815" custLinFactNeighborY="12639"/>
      <dgm:spPr>
        <a:solidFill>
          <a:srgbClr val="FF0000"/>
        </a:solidFill>
      </dgm:spPr>
    </dgm:pt>
    <dgm:pt modelId="{AF963F3C-4C1C-4989-B2A2-3EDC3FFA2C5A}" type="pres">
      <dgm:prSet presAssocID="{1CE1331C-BEBC-4756-A93F-8E161B060D75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8FC374-AD49-46F4-9E7F-CFC222C00ED2}" type="pres">
      <dgm:prSet presAssocID="{B3DDDEB8-F678-41F8-966C-DC2552A88E7D}" presName="spacer" presStyleCnt="0"/>
      <dgm:spPr/>
    </dgm:pt>
    <dgm:pt modelId="{B0199562-2953-4251-B58A-02E3FC96DED0}" type="pres">
      <dgm:prSet presAssocID="{56C05B7E-A487-429D-94BB-E85F4EC103F7}" presName="comp" presStyleCnt="0"/>
      <dgm:spPr/>
    </dgm:pt>
    <dgm:pt modelId="{7F81916A-4B99-49DD-ABDE-4D47E9F3BEE3}" type="pres">
      <dgm:prSet presAssocID="{56C05B7E-A487-429D-94BB-E85F4EC103F7}" presName="box" presStyleLbl="node1" presStyleIdx="1" presStyleCnt="4" custLinFactNeighborY="-2740"/>
      <dgm:spPr/>
      <dgm:t>
        <a:bodyPr/>
        <a:lstStyle/>
        <a:p>
          <a:endParaRPr lang="ru-RU"/>
        </a:p>
      </dgm:t>
    </dgm:pt>
    <dgm:pt modelId="{851E4F3B-6123-4EA3-9C82-5326F0974FB2}" type="pres">
      <dgm:prSet presAssocID="{56C05B7E-A487-429D-94BB-E85F4EC103F7}" presName="img" presStyleLbl="fgImgPlace1" presStyleIdx="1" presStyleCnt="4" custLinFactNeighborX="-2815" custLinFactNeighborY="835"/>
      <dgm:spPr>
        <a:solidFill>
          <a:srgbClr val="FFC000"/>
        </a:solidFill>
      </dgm:spPr>
    </dgm:pt>
    <dgm:pt modelId="{8B9A77FA-600B-4ADA-9B66-16569B1F21CE}" type="pres">
      <dgm:prSet presAssocID="{56C05B7E-A487-429D-94BB-E85F4EC103F7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DDA40E-FB68-471C-9037-8ECF654D7309}" type="pres">
      <dgm:prSet presAssocID="{EB9BEF47-E028-4A07-95C0-DEE1A0047DFF}" presName="spacer" presStyleCnt="0"/>
      <dgm:spPr/>
    </dgm:pt>
    <dgm:pt modelId="{A69EAD26-1539-4354-B9E2-60144394A993}" type="pres">
      <dgm:prSet presAssocID="{5D4974B7-FA52-4082-827C-8AF8E184982B}" presName="comp" presStyleCnt="0"/>
      <dgm:spPr/>
    </dgm:pt>
    <dgm:pt modelId="{97611D12-44E2-4AC5-BA56-FDDAD3E95EC4}" type="pres">
      <dgm:prSet presAssocID="{5D4974B7-FA52-4082-827C-8AF8E184982B}" presName="box" presStyleLbl="node1" presStyleIdx="2" presStyleCnt="4" custScaleY="105459" custLinFactNeighborX="1145" custLinFactNeighborY="-12183"/>
      <dgm:spPr/>
      <dgm:t>
        <a:bodyPr/>
        <a:lstStyle/>
        <a:p>
          <a:endParaRPr lang="ru-RU"/>
        </a:p>
      </dgm:t>
    </dgm:pt>
    <dgm:pt modelId="{7EF7AD60-5227-40E3-94DC-F56186793CB5}" type="pres">
      <dgm:prSet presAssocID="{5D4974B7-FA52-4082-827C-8AF8E184982B}" presName="img" presStyleLbl="fgImgPlace1" presStyleIdx="2" presStyleCnt="4" custLinFactNeighborX="-2815" custLinFactNeighborY="-14382"/>
      <dgm:spPr>
        <a:solidFill>
          <a:srgbClr val="FFFF00"/>
        </a:solidFill>
      </dgm:spPr>
    </dgm:pt>
    <dgm:pt modelId="{C5E432BB-6F66-4CD8-B041-D48BF5B17984}" type="pres">
      <dgm:prSet presAssocID="{5D4974B7-FA52-4082-827C-8AF8E184982B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A77091-E0F7-4E40-8830-D5479DA40C4D}" type="pres">
      <dgm:prSet presAssocID="{F3DEF03A-2251-4050-A321-437FBD9E59A9}" presName="spacer" presStyleCnt="0"/>
      <dgm:spPr/>
    </dgm:pt>
    <dgm:pt modelId="{FE37F59B-25FF-43E3-BF61-26A7AF6BA5F0}" type="pres">
      <dgm:prSet presAssocID="{E79576BB-CBF5-4781-8B44-CA20E0789A6C}" presName="comp" presStyleCnt="0"/>
      <dgm:spPr/>
    </dgm:pt>
    <dgm:pt modelId="{677B6CB1-058F-44D9-849A-0FC7C46BE500}" type="pres">
      <dgm:prSet presAssocID="{E79576BB-CBF5-4781-8B44-CA20E0789A6C}" presName="box" presStyleLbl="node1" presStyleIdx="3" presStyleCnt="4" custScaleY="128413" custLinFactNeighborY="-23435"/>
      <dgm:spPr/>
      <dgm:t>
        <a:bodyPr/>
        <a:lstStyle/>
        <a:p>
          <a:endParaRPr lang="ru-RU"/>
        </a:p>
      </dgm:t>
    </dgm:pt>
    <dgm:pt modelId="{78AB9024-E299-4E49-B47F-1D75AA012466}" type="pres">
      <dgm:prSet presAssocID="{E79576BB-CBF5-4781-8B44-CA20E0789A6C}" presName="img" presStyleLbl="fgImgPlace1" presStyleIdx="3" presStyleCnt="4" custLinFactNeighborX="-2297" custLinFactNeighborY="-30312"/>
      <dgm:spPr>
        <a:solidFill>
          <a:srgbClr val="00B050"/>
        </a:solidFill>
      </dgm:spPr>
    </dgm:pt>
    <dgm:pt modelId="{2EB8324E-A005-4B96-B572-468CBA242BC1}" type="pres">
      <dgm:prSet presAssocID="{E79576BB-CBF5-4781-8B44-CA20E0789A6C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E035EF1-FAC2-42A4-A7F8-AE04D42A7512}" type="presOf" srcId="{1CE1331C-BEBC-4756-A93F-8E161B060D75}" destId="{EE4AB17F-A7D9-46F4-947E-5C0E326B7B61}" srcOrd="0" destOrd="0" presId="urn:microsoft.com/office/officeart/2005/8/layout/vList4#1"/>
    <dgm:cxn modelId="{022C722E-3C35-4468-B626-3AFF592B100D}" srcId="{6596BA10-5AE2-4E28-BB74-5BC37AD474A4}" destId="{E79576BB-CBF5-4781-8B44-CA20E0789A6C}" srcOrd="3" destOrd="0" parTransId="{2ABB430E-BEEB-4C82-A0A0-321B6FF4801C}" sibTransId="{262D39DA-0D12-4614-A9ED-4F90F50D0A32}"/>
    <dgm:cxn modelId="{F3945A64-4027-4249-9245-312B47AEA7B9}" type="presOf" srcId="{56C05B7E-A487-429D-94BB-E85F4EC103F7}" destId="{8B9A77FA-600B-4ADA-9B66-16569B1F21CE}" srcOrd="1" destOrd="0" presId="urn:microsoft.com/office/officeart/2005/8/layout/vList4#1"/>
    <dgm:cxn modelId="{A5FE98AD-07C0-4B9E-892C-A542372160C8}" srcId="{6596BA10-5AE2-4E28-BB74-5BC37AD474A4}" destId="{56C05B7E-A487-429D-94BB-E85F4EC103F7}" srcOrd="1" destOrd="0" parTransId="{F82E4ECA-8B42-4BA5-91D0-6613FC0683CF}" sibTransId="{EB9BEF47-E028-4A07-95C0-DEE1A0047DFF}"/>
    <dgm:cxn modelId="{94B39992-79F3-466A-BD81-F7BE51D91B7C}" type="presOf" srcId="{56C05B7E-A487-429D-94BB-E85F4EC103F7}" destId="{7F81916A-4B99-49DD-ABDE-4D47E9F3BEE3}" srcOrd="0" destOrd="0" presId="urn:microsoft.com/office/officeart/2005/8/layout/vList4#1"/>
    <dgm:cxn modelId="{A2D5CA0D-7585-4513-AC2A-9D83B8E7D909}" srcId="{6596BA10-5AE2-4E28-BB74-5BC37AD474A4}" destId="{1CE1331C-BEBC-4756-A93F-8E161B060D75}" srcOrd="0" destOrd="0" parTransId="{C91BD9C7-9F8A-47A1-87C1-9AB024BDC05F}" sibTransId="{B3DDDEB8-F678-41F8-966C-DC2552A88E7D}"/>
    <dgm:cxn modelId="{760FA93F-8789-461B-9146-11F13F5BFF2C}" type="presOf" srcId="{E79576BB-CBF5-4781-8B44-CA20E0789A6C}" destId="{2EB8324E-A005-4B96-B572-468CBA242BC1}" srcOrd="1" destOrd="0" presId="urn:microsoft.com/office/officeart/2005/8/layout/vList4#1"/>
    <dgm:cxn modelId="{499603B1-DCE5-4E95-BC27-21DB6EA18309}" type="presOf" srcId="{6596BA10-5AE2-4E28-BB74-5BC37AD474A4}" destId="{2CCE8EB4-3CD3-4B44-8379-6FAA4DC4BE62}" srcOrd="0" destOrd="0" presId="urn:microsoft.com/office/officeart/2005/8/layout/vList4#1"/>
    <dgm:cxn modelId="{4ECE4E40-16F9-4E4F-B38C-D2ED1ACB3ACE}" type="presOf" srcId="{E79576BB-CBF5-4781-8B44-CA20E0789A6C}" destId="{677B6CB1-058F-44D9-849A-0FC7C46BE500}" srcOrd="0" destOrd="0" presId="urn:microsoft.com/office/officeart/2005/8/layout/vList4#1"/>
    <dgm:cxn modelId="{BEE53526-CA22-4D01-90A6-DB97F33F317D}" srcId="{6596BA10-5AE2-4E28-BB74-5BC37AD474A4}" destId="{5D4974B7-FA52-4082-827C-8AF8E184982B}" srcOrd="2" destOrd="0" parTransId="{EE954DEB-803A-4E4A-BAEA-342E455CA99D}" sibTransId="{F3DEF03A-2251-4050-A321-437FBD9E59A9}"/>
    <dgm:cxn modelId="{024C3544-0DE5-4A5B-93AC-9BB204BFD526}" type="presOf" srcId="{5D4974B7-FA52-4082-827C-8AF8E184982B}" destId="{97611D12-44E2-4AC5-BA56-FDDAD3E95EC4}" srcOrd="0" destOrd="0" presId="urn:microsoft.com/office/officeart/2005/8/layout/vList4#1"/>
    <dgm:cxn modelId="{C63D592D-3210-40CE-91EE-3C96A61DA120}" type="presOf" srcId="{1CE1331C-BEBC-4756-A93F-8E161B060D75}" destId="{AF963F3C-4C1C-4989-B2A2-3EDC3FFA2C5A}" srcOrd="1" destOrd="0" presId="urn:microsoft.com/office/officeart/2005/8/layout/vList4#1"/>
    <dgm:cxn modelId="{E0B963AC-21AC-4D10-AAA6-8F7F7963C279}" type="presOf" srcId="{5D4974B7-FA52-4082-827C-8AF8E184982B}" destId="{C5E432BB-6F66-4CD8-B041-D48BF5B17984}" srcOrd="1" destOrd="0" presId="urn:microsoft.com/office/officeart/2005/8/layout/vList4#1"/>
    <dgm:cxn modelId="{FAA091AE-5F4A-49B1-BAF9-FAB6278C013D}" type="presParOf" srcId="{2CCE8EB4-3CD3-4B44-8379-6FAA4DC4BE62}" destId="{08A5377F-2145-46AE-A4EB-8FA95A47204F}" srcOrd="0" destOrd="0" presId="urn:microsoft.com/office/officeart/2005/8/layout/vList4#1"/>
    <dgm:cxn modelId="{0733FB7F-3DD3-4FB3-859D-33973FFC6727}" type="presParOf" srcId="{08A5377F-2145-46AE-A4EB-8FA95A47204F}" destId="{EE4AB17F-A7D9-46F4-947E-5C0E326B7B61}" srcOrd="0" destOrd="0" presId="urn:microsoft.com/office/officeart/2005/8/layout/vList4#1"/>
    <dgm:cxn modelId="{9BD52C0C-275C-4907-A998-76A74C9F13A6}" type="presParOf" srcId="{08A5377F-2145-46AE-A4EB-8FA95A47204F}" destId="{D12CE6DA-DFF7-4DA1-908D-F1D5B334D926}" srcOrd="1" destOrd="0" presId="urn:microsoft.com/office/officeart/2005/8/layout/vList4#1"/>
    <dgm:cxn modelId="{85CB2423-00A2-4A50-A0DE-B80E9A9616EA}" type="presParOf" srcId="{08A5377F-2145-46AE-A4EB-8FA95A47204F}" destId="{AF963F3C-4C1C-4989-B2A2-3EDC3FFA2C5A}" srcOrd="2" destOrd="0" presId="urn:microsoft.com/office/officeart/2005/8/layout/vList4#1"/>
    <dgm:cxn modelId="{89A96938-2592-4D4D-AEF7-C7C5E63EB139}" type="presParOf" srcId="{2CCE8EB4-3CD3-4B44-8379-6FAA4DC4BE62}" destId="{288FC374-AD49-46F4-9E7F-CFC222C00ED2}" srcOrd="1" destOrd="0" presId="urn:microsoft.com/office/officeart/2005/8/layout/vList4#1"/>
    <dgm:cxn modelId="{EE06A0EE-19E9-4CF1-9DBD-F2F6F59E84AB}" type="presParOf" srcId="{2CCE8EB4-3CD3-4B44-8379-6FAA4DC4BE62}" destId="{B0199562-2953-4251-B58A-02E3FC96DED0}" srcOrd="2" destOrd="0" presId="urn:microsoft.com/office/officeart/2005/8/layout/vList4#1"/>
    <dgm:cxn modelId="{3E0C02A6-AAD3-42B4-8308-DC8DB1C31206}" type="presParOf" srcId="{B0199562-2953-4251-B58A-02E3FC96DED0}" destId="{7F81916A-4B99-49DD-ABDE-4D47E9F3BEE3}" srcOrd="0" destOrd="0" presId="urn:microsoft.com/office/officeart/2005/8/layout/vList4#1"/>
    <dgm:cxn modelId="{5DEBEDAF-868F-42A6-8264-0A07CC4A2D1C}" type="presParOf" srcId="{B0199562-2953-4251-B58A-02E3FC96DED0}" destId="{851E4F3B-6123-4EA3-9C82-5326F0974FB2}" srcOrd="1" destOrd="0" presId="urn:microsoft.com/office/officeart/2005/8/layout/vList4#1"/>
    <dgm:cxn modelId="{D78A8127-2F84-46AB-93E0-45312146C030}" type="presParOf" srcId="{B0199562-2953-4251-B58A-02E3FC96DED0}" destId="{8B9A77FA-600B-4ADA-9B66-16569B1F21CE}" srcOrd="2" destOrd="0" presId="urn:microsoft.com/office/officeart/2005/8/layout/vList4#1"/>
    <dgm:cxn modelId="{64BFF47C-BE20-41A9-ADD8-FECFF1B1D6EA}" type="presParOf" srcId="{2CCE8EB4-3CD3-4B44-8379-6FAA4DC4BE62}" destId="{7BDDA40E-FB68-471C-9037-8ECF654D7309}" srcOrd="3" destOrd="0" presId="urn:microsoft.com/office/officeart/2005/8/layout/vList4#1"/>
    <dgm:cxn modelId="{AA90DEE4-5407-4703-8C88-216E025C3BD7}" type="presParOf" srcId="{2CCE8EB4-3CD3-4B44-8379-6FAA4DC4BE62}" destId="{A69EAD26-1539-4354-B9E2-60144394A993}" srcOrd="4" destOrd="0" presId="urn:microsoft.com/office/officeart/2005/8/layout/vList4#1"/>
    <dgm:cxn modelId="{0C11CF85-3608-4497-BB8E-F63088F65FCD}" type="presParOf" srcId="{A69EAD26-1539-4354-B9E2-60144394A993}" destId="{97611D12-44E2-4AC5-BA56-FDDAD3E95EC4}" srcOrd="0" destOrd="0" presId="urn:microsoft.com/office/officeart/2005/8/layout/vList4#1"/>
    <dgm:cxn modelId="{6FA8AE77-E7AB-4BEE-9955-33F6457BB6A1}" type="presParOf" srcId="{A69EAD26-1539-4354-B9E2-60144394A993}" destId="{7EF7AD60-5227-40E3-94DC-F56186793CB5}" srcOrd="1" destOrd="0" presId="urn:microsoft.com/office/officeart/2005/8/layout/vList4#1"/>
    <dgm:cxn modelId="{7AD49F5F-AADE-4796-B51E-29D46A23043B}" type="presParOf" srcId="{A69EAD26-1539-4354-B9E2-60144394A993}" destId="{C5E432BB-6F66-4CD8-B041-D48BF5B17984}" srcOrd="2" destOrd="0" presId="urn:microsoft.com/office/officeart/2005/8/layout/vList4#1"/>
    <dgm:cxn modelId="{1AD03390-D3D5-4114-A896-90F401BFD75E}" type="presParOf" srcId="{2CCE8EB4-3CD3-4B44-8379-6FAA4DC4BE62}" destId="{67A77091-E0F7-4E40-8830-D5479DA40C4D}" srcOrd="5" destOrd="0" presId="urn:microsoft.com/office/officeart/2005/8/layout/vList4#1"/>
    <dgm:cxn modelId="{F4B2B196-0057-46CA-B645-7F1FA0AB24FE}" type="presParOf" srcId="{2CCE8EB4-3CD3-4B44-8379-6FAA4DC4BE62}" destId="{FE37F59B-25FF-43E3-BF61-26A7AF6BA5F0}" srcOrd="6" destOrd="0" presId="urn:microsoft.com/office/officeart/2005/8/layout/vList4#1"/>
    <dgm:cxn modelId="{0E97CD3F-2296-49F7-8A5A-611C63F0C584}" type="presParOf" srcId="{FE37F59B-25FF-43E3-BF61-26A7AF6BA5F0}" destId="{677B6CB1-058F-44D9-849A-0FC7C46BE500}" srcOrd="0" destOrd="0" presId="urn:microsoft.com/office/officeart/2005/8/layout/vList4#1"/>
    <dgm:cxn modelId="{341ED976-50DE-4B82-A539-DDAE5C296387}" type="presParOf" srcId="{FE37F59B-25FF-43E3-BF61-26A7AF6BA5F0}" destId="{78AB9024-E299-4E49-B47F-1D75AA012466}" srcOrd="1" destOrd="0" presId="urn:microsoft.com/office/officeart/2005/8/layout/vList4#1"/>
    <dgm:cxn modelId="{69FF180F-2CCC-4D37-B583-C3B7F52C581F}" type="presParOf" srcId="{FE37F59B-25FF-43E3-BF61-26A7AF6BA5F0}" destId="{2EB8324E-A005-4B96-B572-468CBA242BC1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4AB17F-A7D9-46F4-947E-5C0E326B7B61}">
      <dsp:nvSpPr>
        <dsp:cNvPr id="0" name=""/>
        <dsp:cNvSpPr/>
      </dsp:nvSpPr>
      <dsp:spPr>
        <a:xfrm>
          <a:off x="0" y="67108"/>
          <a:ext cx="6238876" cy="1001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1" kern="1200" dirty="0">
              <a:solidFill>
                <a:schemeClr val="tx2">
                  <a:lumMod val="25000"/>
                </a:schemeClr>
              </a:solidFill>
            </a:rPr>
            <a:t>Первое измерение </a:t>
          </a:r>
          <a:r>
            <a:rPr lang="ru-RU" sz="1600" b="1" kern="1200" dirty="0">
              <a:solidFill>
                <a:schemeClr val="tx2">
                  <a:lumMod val="25000"/>
                </a:schemeClr>
              </a:solidFill>
            </a:rPr>
            <a:t>социальной структуры - это </a:t>
          </a:r>
          <a:r>
            <a:rPr lang="ru-RU" sz="1600" b="1" i="1" u="sng" kern="1200" dirty="0">
              <a:solidFill>
                <a:schemeClr val="tx2">
                  <a:lumMod val="25000"/>
                </a:schemeClr>
              </a:solidFill>
            </a:rPr>
            <a:t>нормативное </a:t>
          </a:r>
          <a:r>
            <a:rPr lang="ru-RU" sz="1600" b="1" kern="1200" dirty="0">
              <a:solidFill>
                <a:schemeClr val="tx2">
                  <a:lumMod val="25000"/>
                </a:schemeClr>
              </a:solidFill>
            </a:rPr>
            <a:t>измерение: сеть характерных  для общности норм, ценностей и институтов.</a:t>
          </a:r>
        </a:p>
      </dsp:txBody>
      <dsp:txXfrm>
        <a:off x="1347877" y="67108"/>
        <a:ext cx="4890998" cy="1001021"/>
      </dsp:txXfrm>
    </dsp:sp>
    <dsp:sp modelId="{D12CE6DA-DFF7-4DA1-908D-F1D5B334D926}">
      <dsp:nvSpPr>
        <dsp:cNvPr id="0" name=""/>
        <dsp:cNvSpPr/>
      </dsp:nvSpPr>
      <dsp:spPr>
        <a:xfrm>
          <a:off x="64977" y="201317"/>
          <a:ext cx="1247775" cy="80081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1916A-4B99-49DD-ABDE-4D47E9F3BEE3}">
      <dsp:nvSpPr>
        <dsp:cNvPr id="0" name=""/>
        <dsp:cNvSpPr/>
      </dsp:nvSpPr>
      <dsp:spPr>
        <a:xfrm>
          <a:off x="0" y="1073695"/>
          <a:ext cx="6238876" cy="1001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1" kern="1200" dirty="0">
              <a:solidFill>
                <a:schemeClr val="tx2">
                  <a:lumMod val="25000"/>
                </a:schemeClr>
              </a:solidFill>
            </a:rPr>
            <a:t>Второе измерение </a:t>
          </a:r>
          <a:r>
            <a:rPr lang="ru-RU" sz="1600" b="1" kern="1200" dirty="0">
              <a:solidFill>
                <a:schemeClr val="tx2">
                  <a:lumMod val="25000"/>
                </a:schemeClr>
              </a:solidFill>
            </a:rPr>
            <a:t>- это </a:t>
          </a:r>
          <a:r>
            <a:rPr lang="ru-RU" sz="1600" b="1" i="1" u="sng" kern="1200" dirty="0">
              <a:solidFill>
                <a:schemeClr val="tx2">
                  <a:lumMod val="25000"/>
                </a:schemeClr>
              </a:solidFill>
            </a:rPr>
            <a:t>идеальное</a:t>
          </a:r>
          <a:r>
            <a:rPr lang="ru-RU" sz="1600" b="1" i="1" kern="120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ru-RU" sz="1600" b="1" kern="1200" dirty="0">
              <a:solidFill>
                <a:schemeClr val="tx2">
                  <a:lumMod val="25000"/>
                </a:schemeClr>
              </a:solidFill>
            </a:rPr>
            <a:t>измерение: связанная с данным коллективом и распространенная в нем совокупность идей, убеждений, взглядов, образов.</a:t>
          </a:r>
        </a:p>
      </dsp:txBody>
      <dsp:txXfrm>
        <a:off x="1347877" y="1073695"/>
        <a:ext cx="4890998" cy="1001021"/>
      </dsp:txXfrm>
    </dsp:sp>
    <dsp:sp modelId="{851E4F3B-6123-4EA3-9C82-5326F0974FB2}">
      <dsp:nvSpPr>
        <dsp:cNvPr id="0" name=""/>
        <dsp:cNvSpPr/>
      </dsp:nvSpPr>
      <dsp:spPr>
        <a:xfrm>
          <a:off x="64977" y="1207912"/>
          <a:ext cx="1247775" cy="800817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11D12-44E2-4AC5-BA56-FDDAD3E95EC4}">
      <dsp:nvSpPr>
        <dsp:cNvPr id="0" name=""/>
        <dsp:cNvSpPr/>
      </dsp:nvSpPr>
      <dsp:spPr>
        <a:xfrm>
          <a:off x="0" y="2080292"/>
          <a:ext cx="6238876" cy="1055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1" kern="1200" dirty="0">
              <a:solidFill>
                <a:schemeClr val="tx2">
                  <a:lumMod val="25000"/>
                </a:schemeClr>
              </a:solidFill>
            </a:rPr>
            <a:t>Третье измерение </a:t>
          </a:r>
          <a:r>
            <a:rPr lang="ru-RU" sz="1600" b="1" kern="1200" dirty="0">
              <a:solidFill>
                <a:schemeClr val="tx2">
                  <a:lumMod val="25000"/>
                </a:schemeClr>
              </a:solidFill>
            </a:rPr>
            <a:t>-</a:t>
          </a:r>
          <a:r>
            <a:rPr lang="ru-RU" sz="1600" b="1" i="1" u="sng" kern="1200" dirty="0" err="1">
              <a:solidFill>
                <a:schemeClr val="tx2">
                  <a:lumMod val="25000"/>
                </a:schemeClr>
              </a:solidFill>
            </a:rPr>
            <a:t>интеракционное</a:t>
          </a:r>
          <a:endParaRPr lang="ru-RU" sz="1600" b="1" u="sng" kern="1200" dirty="0">
            <a:solidFill>
              <a:schemeClr val="tx2">
                <a:lumMod val="25000"/>
              </a:schemeClr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>
              <a:solidFill>
                <a:schemeClr val="tx2">
                  <a:lumMod val="25000"/>
                </a:schemeClr>
              </a:solidFill>
            </a:rPr>
            <a:t>(или организационное): связанные с данной общностью и типичные для нее взаимно сориентированные  действия.  </a:t>
          </a:r>
        </a:p>
      </dsp:txBody>
      <dsp:txXfrm>
        <a:off x="1347877" y="2080292"/>
        <a:ext cx="4890998" cy="1055667"/>
      </dsp:txXfrm>
    </dsp:sp>
    <dsp:sp modelId="{7EF7AD60-5227-40E3-94DC-F56186793CB5}">
      <dsp:nvSpPr>
        <dsp:cNvPr id="0" name=""/>
        <dsp:cNvSpPr/>
      </dsp:nvSpPr>
      <dsp:spPr>
        <a:xfrm>
          <a:off x="64977" y="2214498"/>
          <a:ext cx="1247775" cy="80081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B6CB1-058F-44D9-849A-0FC7C46BE500}">
      <dsp:nvSpPr>
        <dsp:cNvPr id="0" name=""/>
        <dsp:cNvSpPr/>
      </dsp:nvSpPr>
      <dsp:spPr>
        <a:xfrm>
          <a:off x="0" y="3123427"/>
          <a:ext cx="6238876" cy="1285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1" kern="1200" dirty="0">
              <a:solidFill>
                <a:schemeClr val="tx2">
                  <a:lumMod val="25000"/>
                </a:schemeClr>
              </a:solidFill>
            </a:rPr>
            <a:t>Четвертое измерение – </a:t>
          </a:r>
          <a:r>
            <a:rPr lang="ru-RU" sz="1600" b="1" i="1" kern="1200" dirty="0" err="1">
              <a:solidFill>
                <a:schemeClr val="tx2">
                  <a:lumMod val="25000"/>
                </a:schemeClr>
              </a:solidFill>
            </a:rPr>
            <a:t>измерение</a:t>
          </a:r>
          <a:r>
            <a:rPr lang="ru-RU" sz="1600" b="1" i="1" kern="120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ru-RU" sz="1600" b="1" i="1" u="sng" kern="1200" dirty="0">
              <a:solidFill>
                <a:schemeClr val="tx2">
                  <a:lumMod val="25000"/>
                </a:schemeClr>
              </a:solidFill>
            </a:rPr>
            <a:t>интересов </a:t>
          </a:r>
          <a:r>
            <a:rPr lang="ru-RU" sz="1600" b="1" u="sng" kern="1200" dirty="0">
              <a:solidFill>
                <a:schemeClr val="tx2">
                  <a:lumMod val="25000"/>
                </a:schemeClr>
              </a:solidFill>
            </a:rPr>
            <a:t>(</a:t>
          </a:r>
          <a:r>
            <a:rPr lang="ru-RU" sz="1600" b="1" kern="1200" dirty="0">
              <a:solidFill>
                <a:schemeClr val="tx2">
                  <a:lumMod val="25000"/>
                </a:schemeClr>
              </a:solidFill>
            </a:rPr>
            <a:t>или - жизненных возможностей), а, следовательно, распределения доступа к общественным благам: к богатству, власти, престижу, знаниям и т.п.   </a:t>
          </a:r>
        </a:p>
      </dsp:txBody>
      <dsp:txXfrm>
        <a:off x="1347877" y="3123427"/>
        <a:ext cx="4890998" cy="1285441"/>
      </dsp:txXfrm>
    </dsp:sp>
    <dsp:sp modelId="{78AB9024-E299-4E49-B47F-1D75AA012466}">
      <dsp:nvSpPr>
        <dsp:cNvPr id="0" name=""/>
        <dsp:cNvSpPr/>
      </dsp:nvSpPr>
      <dsp:spPr>
        <a:xfrm>
          <a:off x="71440" y="3357585"/>
          <a:ext cx="1247775" cy="80081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8F30F-E429-4D30-8493-F7135F79CDB5}" type="datetimeFigureOut">
              <a:rPr lang="ru-RU" smtClean="0"/>
              <a:pPr/>
              <a:t>18.10.2024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D6F41-DA6D-4E00-B510-AFF2247763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56845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CFA6E-C480-4842-A07F-F125748DF107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CFA6E-C480-4842-A07F-F125748DF107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717032"/>
            <a:ext cx="6400800" cy="1921768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Текст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457200" y="2348880"/>
            <a:ext cx="8229600" cy="1143000"/>
          </a:xfrm>
        </p:spPr>
        <p:txBody>
          <a:bodyPr/>
          <a:lstStyle>
            <a:lvl1pPr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="" xmlns:p14="http://schemas.microsoft.com/office/powerpoint/2010/main" val="284988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029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79512" y="404664"/>
            <a:ext cx="4752528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79512" y="404664"/>
            <a:ext cx="4680520" cy="57606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79512" y="1268760"/>
            <a:ext cx="8712968" cy="5326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=""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ий слайд с фотограф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79512" y="404664"/>
            <a:ext cx="4752528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79512" y="404664"/>
            <a:ext cx="4680520" cy="57606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3491880" y="1268760"/>
            <a:ext cx="5400600" cy="964704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3492500" y="2305397"/>
            <a:ext cx="5400675" cy="381635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 hasCustomPrompt="1"/>
          </p:nvPr>
        </p:nvSpPr>
        <p:spPr>
          <a:xfrm>
            <a:off x="184870" y="1268760"/>
            <a:ext cx="3168650" cy="3168650"/>
          </a:xfrm>
          <a:solidFill>
            <a:schemeClr val="bg1">
              <a:lumMod val="6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</p:spTree>
    <p:extLst>
      <p:ext uri="{BB962C8B-B14F-4D97-AF65-F5344CB8AC3E}">
        <p14:creationId xmlns="" xmlns:p14="http://schemas.microsoft.com/office/powerpoint/2010/main" val="143234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абоч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79512" y="404664"/>
            <a:ext cx="4752528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79512" y="404664"/>
            <a:ext cx="4680520" cy="57606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79512" y="1196752"/>
            <a:ext cx="8712968" cy="532656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179388" y="1801589"/>
            <a:ext cx="8713787" cy="42481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275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Рабоч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79512" y="404664"/>
            <a:ext cx="4752528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79512" y="404664"/>
            <a:ext cx="4680520" cy="57606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125538"/>
            <a:ext cx="8785225" cy="5399087"/>
          </a:xfrm>
          <a:solidFill>
            <a:schemeClr val="bg1">
              <a:lumMod val="6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</p:spTree>
    <p:extLst>
      <p:ext uri="{BB962C8B-B14F-4D97-AF65-F5344CB8AC3E}">
        <p14:creationId xmlns="" xmlns:p14="http://schemas.microsoft.com/office/powerpoint/2010/main" val="105682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Рабочи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860032" y="5301208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Санкт-Петербургский</a:t>
            </a:r>
            <a:r>
              <a:rPr lang="ru-RU" baseline="0" dirty="0">
                <a:solidFill>
                  <a:schemeClr val="bg1"/>
                </a:solidFill>
              </a:rPr>
              <a:t/>
            </a:r>
            <a:br>
              <a:rPr lang="ru-RU" baseline="0" dirty="0">
                <a:solidFill>
                  <a:schemeClr val="bg1"/>
                </a:solidFill>
              </a:rPr>
            </a:br>
            <a:r>
              <a:rPr lang="ru-RU" baseline="0" dirty="0">
                <a:solidFill>
                  <a:schemeClr val="bg1"/>
                </a:solidFill>
              </a:rPr>
              <a:t>государственный университет</a:t>
            </a:r>
          </a:p>
          <a:p>
            <a:pPr algn="r"/>
            <a:r>
              <a:rPr lang="en-US" b="1" baseline="0" dirty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69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45AD-B8D2-4625-831C-A5F2F0C8E988}" type="datetime1">
              <a:rPr lang="ru-RU" smtClean="0"/>
              <a:pPr/>
              <a:t>18.10.2024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804B-2440-4B00-91E4-484AF81723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50181643"/>
      </p:ext>
    </p:extLst>
  </p:cSld>
  <p:clrMapOvr>
    <a:masterClrMapping/>
  </p:clrMapOvr>
  <p:transition spd="slow">
    <p:wheel spokes="8"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FA98-4352-4D64-B2D2-B155748803AE}" type="datetime1">
              <a:rPr lang="ru-RU" smtClean="0"/>
              <a:pPr/>
              <a:t>18.10.2024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804B-2440-4B00-91E4-484AF81723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01750710"/>
      </p:ext>
    </p:extLst>
  </p:cSld>
  <p:clrMapOvr>
    <a:masterClrMapping/>
  </p:clrMapOvr>
  <p:transition spd="slow">
    <p:wheel spokes="8"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AE32-107A-4E80-956C-E1C3A165F5C1}" type="datetimeFigureOut">
              <a:rPr lang="ru-RU" smtClean="0"/>
              <a:pPr/>
              <a:t>18.10.2024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9F116-AD48-48A0-8613-BDB65CEF1FE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47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983B2-6E29-409A-92B0-EBD7932440C6}" type="datetimeFigureOut">
              <a:rPr lang="ru-RU" smtClean="0"/>
              <a:pPr/>
              <a:t>18.10.2024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5" r:id="rId7"/>
    <p:sldLayoutId id="2147483666" r:id="rId8"/>
    <p:sldLayoutId id="2147483667" r:id="rId9"/>
    <p:sldLayoutId id="214748366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audio" Target="../media/audio1.wav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lo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0765" t="20120"/>
          <a:stretch/>
        </p:blipFill>
        <p:spPr>
          <a:xfrm>
            <a:off x="0" y="0"/>
            <a:ext cx="5416434" cy="5478168"/>
          </a:xfrm>
          <a:prstGeom prst="rect">
            <a:avLst/>
          </a:prstGeom>
        </p:spPr>
      </p:pic>
      <p:pic>
        <p:nvPicPr>
          <p:cNvPr id="2" name="Picture 1" descr="cov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846"/>
            <a:ext cx="9144000" cy="386715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414200" y="3004845"/>
            <a:ext cx="5729800" cy="1851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spc="300" dirty="0">
                <a:solidFill>
                  <a:schemeClr val="bg1"/>
                </a:solidFill>
                <a:latin typeface="Trebuchet MS"/>
                <a:cs typeface="Trebuchet MS"/>
              </a:rPr>
              <a:t>ТЕМА: </a:t>
            </a:r>
            <a:r>
              <a:rPr lang="ru-RU" sz="2000" b="1" spc="300" dirty="0" smtClean="0">
                <a:solidFill>
                  <a:schemeClr val="bg1"/>
                </a:solidFill>
                <a:latin typeface="Trebuchet MS"/>
                <a:cs typeface="Trebuchet MS"/>
              </a:rPr>
              <a:t>Социальная структура современного общества. </a:t>
            </a:r>
            <a:endParaRPr lang="en-US" sz="2000" b="1" spc="3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764521" y="5324132"/>
            <a:ext cx="4687154" cy="9013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>
                <a:solidFill>
                  <a:schemeClr val="bg1"/>
                </a:solidFill>
                <a:latin typeface="Trebuchet MS"/>
                <a:cs typeface="Trebuchet MS"/>
              </a:rPr>
              <a:t>Савин Сергей Дмитриевич, доцент, кандидат социологических наук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072857" y="1007707"/>
            <a:ext cx="5117272" cy="1159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Введение в социологию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5" y="3705322"/>
            <a:ext cx="2854712" cy="6946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6123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609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Схема 2"/>
          <p:cNvGraphicFramePr/>
          <p:nvPr/>
        </p:nvGraphicFramePr>
        <p:xfrm>
          <a:off x="1428728" y="428604"/>
          <a:ext cx="6238876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00232" y="785794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28794" y="1714488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32" y="2714620"/>
            <a:ext cx="21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32" y="385762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592" y="5000636"/>
            <a:ext cx="7458622" cy="14773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angle"/>
          </a:sp3d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</a:rPr>
              <a:t>Все эти измерения тесно взаимосвязаны, скреплены своеобразной "</a:t>
            </a:r>
            <a:r>
              <a:rPr lang="ru-RU" b="1" dirty="0">
                <a:solidFill>
                  <a:schemeClr val="bg1"/>
                </a:solidFill>
              </a:rPr>
              <a:t>структурой структур</a:t>
            </a:r>
            <a:r>
              <a:rPr lang="ru-RU" dirty="0">
                <a:solidFill>
                  <a:schemeClr val="bg1"/>
                </a:solidFill>
              </a:rPr>
              <a:t>", другими словами "</a:t>
            </a:r>
            <a:r>
              <a:rPr lang="ru-RU" b="1" dirty="0" err="1">
                <a:solidFill>
                  <a:schemeClr val="bg1"/>
                </a:solidFill>
              </a:rPr>
              <a:t>метаструктурой</a:t>
            </a:r>
            <a:r>
              <a:rPr lang="ru-RU" dirty="0">
                <a:solidFill>
                  <a:schemeClr val="bg1"/>
                </a:solidFill>
              </a:rPr>
              <a:t>", или структурой второго порядка. Каждое отдельно взятое измерение структуры существенным образом влияет на любое другое и одновременно  находится под влиянием  всех  остальных. 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804B-2440-4B00-91E4-484AF8172395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ransition spd="slow">
    <p:wheel spokes="8"/>
    <p:sndAc>
      <p:stSnd>
        <p:snd r:embed="rId3" name="chimes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428604"/>
            <a:ext cx="3014646" cy="461665"/>
          </a:xfrm>
          <a:prstGeom prst="rect">
            <a:avLst/>
          </a:prstGeom>
          <a:solidFill>
            <a:srgbClr val="0070C0"/>
          </a:solidFill>
          <a:ln w="57150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FF00"/>
                </a:solidFill>
              </a:rPr>
              <a:t>Итоговая  дефиниция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2643182"/>
            <a:ext cx="8784976" cy="3693319"/>
          </a:xfrm>
          <a:prstGeom prst="rect">
            <a:avLst/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just"/>
            <a:r>
              <a:rPr lang="ru-RU" b="1" i="1" dirty="0">
                <a:solidFill>
                  <a:schemeClr val="bg1"/>
                </a:solidFill>
              </a:rPr>
              <a:t>Социальная структура</a:t>
            </a:r>
            <a:r>
              <a:rPr lang="ru-RU" i="1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охватывает размещение </a:t>
            </a:r>
            <a:r>
              <a:rPr lang="ru-RU" b="1" dirty="0">
                <a:solidFill>
                  <a:schemeClr val="bg1"/>
                </a:solidFill>
              </a:rPr>
              <a:t>всех отношений, зависимостей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b="1" dirty="0">
                <a:solidFill>
                  <a:schemeClr val="bg1"/>
                </a:solidFill>
              </a:rPr>
              <a:t>взаимодействий</a:t>
            </a:r>
            <a:r>
              <a:rPr lang="ru-RU" dirty="0">
                <a:solidFill>
                  <a:schemeClr val="bg1"/>
                </a:solidFill>
              </a:rPr>
              <a:t> между отдельными элементами в социальных системах разного ранга. В качестве элементов могут выступать социальные институты, социальные группы и социальные общности разных типов; базовыми единицами социальной структуры являются </a:t>
            </a:r>
            <a:r>
              <a:rPr lang="ru-RU" b="1" dirty="0">
                <a:solidFill>
                  <a:schemeClr val="bg1"/>
                </a:solidFill>
              </a:rPr>
              <a:t>нормы и ценности</a:t>
            </a:r>
            <a:r>
              <a:rPr lang="ru-RU" dirty="0">
                <a:solidFill>
                  <a:schemeClr val="bg1"/>
                </a:solidFill>
              </a:rPr>
              <a:t>. </a:t>
            </a:r>
            <a:endParaRPr lang="ru-RU" dirty="0" smtClean="0">
              <a:solidFill>
                <a:schemeClr val="bg1"/>
              </a:solidFill>
            </a:endParaRPr>
          </a:p>
          <a:p>
            <a:pPr algn="just"/>
            <a:r>
              <a:rPr lang="ru-RU" dirty="0" smtClean="0">
                <a:solidFill>
                  <a:schemeClr val="bg1"/>
                </a:solidFill>
              </a:rPr>
              <a:t>Социальная </a:t>
            </a:r>
            <a:r>
              <a:rPr lang="ru-RU" dirty="0">
                <a:solidFill>
                  <a:schemeClr val="bg1"/>
                </a:solidFill>
              </a:rPr>
              <a:t>структура есть </a:t>
            </a:r>
            <a:r>
              <a:rPr lang="ru-RU" dirty="0">
                <a:solidFill>
                  <a:srgbClr val="FFFF00"/>
                </a:solidFill>
              </a:rPr>
              <a:t>качественная определенность общества</a:t>
            </a:r>
            <a:r>
              <a:rPr lang="ru-RU" dirty="0">
                <a:solidFill>
                  <a:schemeClr val="bg1"/>
                </a:solidFill>
              </a:rPr>
              <a:t>, поэтому любое ее изменение выражает коренной, качественный сдвиг в обществе в целом. Структура социального объекта обеспечивает необходимую устойчивость в функционировании взаимосвязанных социальных элементов, позволяющих накапливать количественные изменения вплоть до момента, когда наступает историческая необходимость структурных сдвигов в обществе. Относительный консерватизм социальной структуры выступает как момент динамизма общественных процессов в целом.</a:t>
            </a:r>
          </a:p>
          <a:p>
            <a:pPr algn="just"/>
            <a:endParaRPr lang="ru-RU" b="1" dirty="0">
              <a:ln/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1857364"/>
            <a:ext cx="8501122" cy="58477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Российские  социологи </a:t>
            </a:r>
            <a:r>
              <a:rPr lang="ru-RU" sz="1600" b="1" dirty="0"/>
              <a:t>В.В. </a:t>
            </a:r>
            <a:r>
              <a:rPr lang="ru-RU" sz="1600" b="1" dirty="0" err="1"/>
              <a:t>Радаев</a:t>
            </a:r>
            <a:r>
              <a:rPr lang="ru-RU" sz="1600" b="1" dirty="0"/>
              <a:t>  </a:t>
            </a:r>
            <a:r>
              <a:rPr lang="ru-RU" sz="1600" dirty="0"/>
              <a:t>и  </a:t>
            </a:r>
            <a:r>
              <a:rPr lang="ru-RU" sz="1600" b="1" dirty="0"/>
              <a:t>О.И. </a:t>
            </a:r>
            <a:r>
              <a:rPr lang="ru-RU" sz="1600" b="1" dirty="0" err="1"/>
              <a:t>Шкаратан</a:t>
            </a:r>
            <a:r>
              <a:rPr lang="ru-RU" sz="1600" b="1" dirty="0"/>
              <a:t> </a:t>
            </a:r>
            <a:r>
              <a:rPr lang="ru-RU" sz="1600" dirty="0"/>
              <a:t>предлагают  в своем  учебном пособии  следующее  интегральное  определение  </a:t>
            </a:r>
            <a:r>
              <a:rPr lang="ru-RU" sz="1600" b="1" i="1" u="sng" dirty="0"/>
              <a:t>социальной структуры</a:t>
            </a:r>
            <a:r>
              <a:rPr lang="ru-RU" sz="1600" dirty="0"/>
              <a:t>:</a:t>
            </a:r>
          </a:p>
        </p:txBody>
      </p:sp>
      <p:pic>
        <p:nvPicPr>
          <p:cNvPr id="5" name="Рисунок 4" descr="2Shkarat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85728"/>
            <a:ext cx="1143008" cy="14287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3042" y="150017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В.В. </a:t>
            </a:r>
            <a:r>
              <a:rPr lang="ru-RU" dirty="0" err="1"/>
              <a:t>Радаев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857884" y="1500174"/>
            <a:ext cx="164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О.И. </a:t>
            </a:r>
            <a:r>
              <a:rPr lang="ru-RU" dirty="0" err="1"/>
              <a:t>Шкаратан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804B-2440-4B00-91E4-484AF8172395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ransition spd="slow">
    <p:wheel spokes="8"/>
    <p:sndAc>
      <p:stSnd>
        <p:snd r:embed="rId2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804B-2440-4B00-91E4-484AF8172395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90764" y="2852936"/>
            <a:ext cx="59584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социальной структурой определенного общества 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социума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с точки зрения М.Н. Руткевича, подразумевается спектр или, вернее,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клубок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сплетенных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собой, подобно нитям ДНК,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структур. Для каждой из них необходимо найти свой критерий различия между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позволяет как бы «пронизывать» по вертикали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данную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иерархическую лестницу. </a:t>
            </a:r>
          </a:p>
        </p:txBody>
      </p:sp>
      <p:pic>
        <p:nvPicPr>
          <p:cNvPr id="29698" name="Picture 2" descr="https://img02.rl0.ru/55e4064ff72d37551138af65f3fd8451/c2400x1200/w-dog.ru/wallpapers/14/3/43799074053668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8680"/>
            <a:ext cx="4102424" cy="20512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99869615"/>
      </p:ext>
    </p:extLst>
  </p:cSld>
  <p:clrMapOvr>
    <a:masterClrMapping/>
  </p:clrMapOvr>
  <p:transition spd="slow">
    <p:wheel spokes="8"/>
    <p:sndAc>
      <p:stSnd>
        <p:snd r:embed="rId2" name="chimes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490066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социальных структур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804B-2440-4B00-91E4-484AF8172395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9512" y="1196752"/>
            <a:ext cx="3528392" cy="792088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Глобальная социальная структура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283968" y="1196752"/>
            <a:ext cx="4680520" cy="1584176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Характеризует процесс исторического развития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человечества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нашей планете как вида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 sapiens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т.е. со­циальную структуру всего общества на Земле, а не отдельного со­циума</a:t>
            </a:r>
            <a:r>
              <a:rPr lang="ru-RU" dirty="0"/>
              <a:t>. </a:t>
            </a:r>
          </a:p>
        </p:txBody>
      </p:sp>
      <p:sp>
        <p:nvSpPr>
          <p:cNvPr id="6" name="Стрелка вправо 5"/>
          <p:cNvSpPr/>
          <p:nvPr/>
        </p:nvSpPr>
        <p:spPr>
          <a:xfrm>
            <a:off x="3707904" y="1463019"/>
            <a:ext cx="576064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09403" y="2780928"/>
            <a:ext cx="3600400" cy="1202432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связи и взаимодействия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различных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областей, сторон общественной жизни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9512" y="4293096"/>
            <a:ext cx="3600400" cy="1224136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связи и взаимодействия социальных групп, слоев и других общностей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184068" y="3573016"/>
            <a:ext cx="2880320" cy="1332148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Характеризуют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внутреннее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строение социума</a:t>
            </a:r>
          </a:p>
        </p:txBody>
      </p:sp>
      <p:sp>
        <p:nvSpPr>
          <p:cNvPr id="10" name="Стрелка вправо 9"/>
          <p:cNvSpPr/>
          <p:nvPr/>
        </p:nvSpPr>
        <p:spPr>
          <a:xfrm>
            <a:off x="3809803" y="3717032"/>
            <a:ext cx="1374265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3779912" y="4420532"/>
            <a:ext cx="1404156" cy="3657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81534197"/>
      </p:ext>
    </p:extLst>
  </p:cSld>
  <p:clrMapOvr>
    <a:masterClrMapping/>
  </p:clrMapOvr>
  <p:transition spd="slow">
    <p:wheel spokes="8"/>
    <p:sndAc>
      <p:stSnd>
        <p:snd r:embed="rId2" name="chimes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Групповая структура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Виды социальных структур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3492500" y="1988840"/>
            <a:ext cx="5400675" cy="4132907"/>
          </a:xfrm>
        </p:spPr>
        <p:txBody>
          <a:bodyPr/>
          <a:lstStyle/>
          <a:p>
            <a:r>
              <a:rPr lang="ru-RU" dirty="0"/>
              <a:t>Социально-классовая</a:t>
            </a:r>
          </a:p>
          <a:p>
            <a:r>
              <a:rPr lang="ru-RU" dirty="0"/>
              <a:t>Социально-</a:t>
            </a:r>
            <a:r>
              <a:rPr lang="ru-RU" dirty="0" err="1"/>
              <a:t>стратификационная</a:t>
            </a:r>
            <a:endParaRPr lang="ru-RU" dirty="0"/>
          </a:p>
          <a:p>
            <a:r>
              <a:rPr lang="ru-RU" dirty="0"/>
              <a:t>Социально-демографическая</a:t>
            </a:r>
          </a:p>
          <a:p>
            <a:r>
              <a:rPr lang="ru-RU" dirty="0"/>
              <a:t>Социально-профессиональная</a:t>
            </a:r>
          </a:p>
          <a:p>
            <a:r>
              <a:rPr lang="ru-RU" dirty="0"/>
              <a:t>Социально-территориальная (поселенческая)</a:t>
            </a:r>
          </a:p>
          <a:p>
            <a:r>
              <a:rPr lang="ru-RU" dirty="0"/>
              <a:t>Этническая </a:t>
            </a:r>
          </a:p>
          <a:p>
            <a:r>
              <a:rPr lang="ru-RU" dirty="0"/>
              <a:t>Конфессиональная</a:t>
            </a:r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389233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980728"/>
          </a:xfrm>
        </p:spPr>
        <p:txBody>
          <a:bodyPr>
            <a:normAutofit/>
          </a:bodyPr>
          <a:lstStyle/>
          <a:p>
            <a:r>
              <a:rPr lang="ru-RU" sz="2800" b="1" i="1" dirty="0"/>
              <a:t>Главные социальные классы в период перестройки (Т.И. </a:t>
            </a:r>
            <a:r>
              <a:rPr lang="ru-RU" sz="2800" b="1" i="1" dirty="0" err="1"/>
              <a:t>Заславская</a:t>
            </a:r>
            <a:r>
              <a:rPr lang="ru-RU" sz="2800" b="1" i="1" dirty="0"/>
              <a:t> – 1988 г.)</a:t>
            </a:r>
            <a:endParaRPr lang="ru-RU" sz="2800" i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1520" y="980728"/>
            <a:ext cx="8642920" cy="5688632"/>
          </a:xfrm>
        </p:spPr>
        <p:txBody>
          <a:bodyPr>
            <a:noAutofit/>
          </a:bodyPr>
          <a:lstStyle/>
          <a:p>
            <a:pPr marL="457200" indent="-457200" algn="just">
              <a:buAutoNum type="arabicParenR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передовые в научно-техническом и профессионально-квалификационном отношении рабочие; </a:t>
            </a:r>
          </a:p>
          <a:p>
            <a:pPr marL="457200" indent="-457200" algn="just">
              <a:buAutoNum type="arabicParenR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массовый слой рабочего класса; </a:t>
            </a:r>
          </a:p>
          <a:p>
            <a:pPr marL="457200" indent="-457200" algn="just">
              <a:buAutoNum type="arabicParenR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слой рабочих, развращенный получением нетрудовых доходов; </a:t>
            </a:r>
          </a:p>
          <a:p>
            <a:pPr marL="457200" indent="-457200" algn="just">
              <a:buAutoNum type="arabicParenR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колхозное крестьянство (которое можно разделить на аналогичные группы); </a:t>
            </a:r>
          </a:p>
          <a:p>
            <a:pPr marL="457200" indent="-457200" algn="just">
              <a:buAutoNum type="arabicParenR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научно-техническая интеллигенция; </a:t>
            </a:r>
          </a:p>
          <a:p>
            <a:pPr marL="457200" indent="-457200" algn="just">
              <a:buAutoNum type="arabicParenR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хозяйственные руководители; </a:t>
            </a:r>
          </a:p>
          <a:p>
            <a:pPr marL="457200" indent="-457200" algn="just">
              <a:buAutoNum type="arabicParenR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работники торговли, общественного питания и бытового обслуживания; </a:t>
            </a:r>
          </a:p>
          <a:p>
            <a:pPr marL="457200" indent="-457200" algn="just">
              <a:buAutoNum type="arabicParenR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мелкие предприниматели; </a:t>
            </a:r>
          </a:p>
          <a:p>
            <a:pPr marL="457200" indent="-457200" algn="just">
              <a:buAutoNum type="arabicParenR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социально-гуманитарная интеллигенция; </a:t>
            </a:r>
          </a:p>
          <a:p>
            <a:pPr marL="457200" indent="-457200" algn="just">
              <a:buAutoNum type="arabicParenR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номенклатурные работники партийно-советского аппарата; </a:t>
            </a:r>
          </a:p>
          <a:p>
            <a:pPr marL="457200" indent="-457200" algn="just">
              <a:buAutoNum type="arabicParenR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политические лидеры общества (члены ЦК КПСС, Совета Министров СССР, депутаты Верховного Совета СССР и др.). </a:t>
            </a:r>
          </a:p>
        </p:txBody>
      </p:sp>
    </p:spTree>
    <p:extLst>
      <p:ext uri="{BB962C8B-B14F-4D97-AF65-F5344CB8AC3E}">
        <p14:creationId xmlns="" xmlns:p14="http://schemas.microsoft.com/office/powerpoint/2010/main" val="19260429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0528" y="44624"/>
            <a:ext cx="8928992" cy="1098376"/>
          </a:xfrm>
        </p:spPr>
        <p:txBody>
          <a:bodyPr>
            <a:normAutofit/>
          </a:bodyPr>
          <a:lstStyle/>
          <a:p>
            <a:r>
              <a:rPr lang="ru-RU" sz="2800" b="1" i="1" dirty="0"/>
              <a:t>Новые социальные группы и слои (1990-е гг.               М.Н. </a:t>
            </a:r>
            <a:r>
              <a:rPr lang="ru-RU" sz="2800" b="1" i="1" dirty="0" err="1"/>
              <a:t>Руткевич</a:t>
            </a:r>
            <a:r>
              <a:rPr lang="ru-RU" sz="2800" b="1" i="1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1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) компрадорская буржуазия (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от исп. </a:t>
            </a:r>
            <a:r>
              <a:rPr lang="ru-RU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comprador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 — покупатель), часть буржуазии экономически отсталых стран (как колоний, так и независимых) осуществляющая торговое посредничество с иностранными компаниями на внутреннем и внешнем рынках и тесно связанная с колонизаторами)</a:t>
            </a: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2) новая бюрократия (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государственные чиновники высшего класса)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3) многочисленный слой частных собственников, который можно отнести к мелкой и средней буржуазии; </a:t>
            </a: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4) масса лиц наемного труда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рабочие, служащие и др.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5)  маргинальные слои населения.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14183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4282" y="1285860"/>
            <a:ext cx="6025140" cy="317009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Во время Второй мировой войны, занимаясь исследованиями в области противовоздушной обороны, Винер заинтересовался  автоматическими расчетами и теорией обратной связи. Впоследствии Н. Винер сформулировал основные положения новой науки — кибернетики, предметом изучения которой стали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управление, связь и обработка информации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технике, живых организмах и человеческом обществе. Эта наука впоследствии вошла в качестве составной части в  общую теорию систем.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4143380"/>
            <a:ext cx="8358246" cy="33855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endParaRPr lang="ru-RU" sz="1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-99392"/>
            <a:ext cx="8786842" cy="110799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just"/>
            <a:r>
              <a:rPr lang="ru-RU" dirty="0"/>
              <a:t>    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Имя 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Норберта Винера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стало широко известно во всем мире после появления в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1948 году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его книги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«Кибернетика»,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сыгравшей очень большую роль в оформлении кибернетики как  самостоятельной  дисциплины, рассматривающей с единых позиций вопросы, ранее относившиеся  к математике,  технике,  к биологии и социологии.</a:t>
            </a:r>
          </a:p>
        </p:txBody>
      </p:sp>
      <p:pic>
        <p:nvPicPr>
          <p:cNvPr id="6" name="Рисунок 5" descr="75Винер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264" y="1250945"/>
            <a:ext cx="1833040" cy="24288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10926" y="4214818"/>
            <a:ext cx="183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Норберт  Винер</a:t>
            </a:r>
          </a:p>
          <a:p>
            <a:r>
              <a:rPr lang="ru-RU" dirty="0"/>
              <a:t>    (1894-1964)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804B-2440-4B00-91E4-484AF8172395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ransition spd="slow">
    <p:wheel spokes="8"/>
    <p:sndAc>
      <p:stSnd>
        <p:snd r:embed="rId2" name="chimes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Кибернетика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964704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/>
              <a:t>Норберт</a:t>
            </a:r>
            <a:r>
              <a:rPr lang="ru-RU" dirty="0"/>
              <a:t> Винер о кибернетической иерархии в управлении сложных систем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4067944" y="2305397"/>
            <a:ext cx="4825231" cy="3816350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Управление обществом, по мнению Винера, по сути, не отличается от управления машиной. Передача и восприятие приказов в форме сигналов в целом одинаковы для людей и технических устройств, хотя и существуют некоторые детальные различия в обмене информацией и проблемах управления. Сама теория управления в человеческой, животной или механической технике является частью теории информации </a:t>
            </a:r>
          </a:p>
        </p:txBody>
      </p:sp>
      <p:pic>
        <p:nvPicPr>
          <p:cNvPr id="1026" name="Picture 2" descr="F:\СТАБИЛЬНОСТЬ И КОНФЛИКТ\2019 лекции\Винер-2s1200.jpg"/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 cstate="print"/>
          <a:srcRect l="3837" r="3837"/>
          <a:stretch>
            <a:fillRect/>
          </a:stretch>
        </p:blipFill>
        <p:spPr bwMode="auto">
          <a:xfrm>
            <a:off x="251520" y="2348880"/>
            <a:ext cx="3744416" cy="3744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491880" y="3645024"/>
            <a:ext cx="5194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ОТС у К. Л. фон Берталанфи выступает в двух смыслах.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 широком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— как основополагающая, фундаментальная наука, охватывающая всю совокупность проблем, связанных с исследованием и конструированием систем. В теоретическую часть включаются 12 направлений ( в том числе, классическая теория систем и кибернетика) .</a:t>
            </a:r>
            <a:r>
              <a:rPr lang="ru-RU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1052736"/>
            <a:ext cx="83632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Австрийский биолог и философ Карл Людвиг фон Берталанфи (1901—1972) первым из западных ученых разработал 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концепцию 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организма как открытой системы и сформулировал программу построения ОТС. В своей теории он обобщил принципы целостности, организации, </a:t>
            </a:r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эквифинальности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(достижения системой одного и того же конечного состояния при различных начальных условиях) и изоморфизма.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К. Л. фон Берталанфи проводит мысль о неразрывности естественнонаучного (биологического) и философского (методологического) исследований.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</a:t>
            </a:r>
          </a:p>
        </p:txBody>
      </p:sp>
      <p:pic>
        <p:nvPicPr>
          <p:cNvPr id="4" name="Рисунок 3" descr="Bertalanff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59307"/>
            <a:ext cx="3309233" cy="2679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4" y="319088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Карл Людвиг фон </a:t>
            </a:r>
            <a:r>
              <a:rPr lang="ru-RU" sz="2400" b="1" dirty="0" err="1" smtClean="0"/>
              <a:t>Берталанфи</a:t>
            </a:r>
            <a:r>
              <a:rPr lang="ru-RU" sz="2400" b="1" dirty="0" smtClean="0"/>
              <a:t>  Общая теория систем (ОТС) </a:t>
            </a:r>
            <a:endParaRPr lang="ru-RU" sz="2400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804B-2440-4B00-91E4-484AF8172395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ransition spd="slow">
    <p:wheel spokes="8"/>
    <p:sndAc>
      <p:stSnd>
        <p:snd r:embed="rId2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712968" cy="576064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ru-RU" dirty="0"/>
              <a:t>Понятие социальной структуры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179512" y="1052736"/>
            <a:ext cx="8713663" cy="5544616"/>
          </a:xfrm>
        </p:spPr>
        <p:txBody>
          <a:bodyPr>
            <a:normAutofit fontScale="92500" lnSpcReduction="10000"/>
          </a:bodyPr>
          <a:lstStyle/>
          <a:p>
            <a:pPr indent="457200" algn="just"/>
            <a:r>
              <a:rPr lang="ru-RU" dirty="0">
                <a:solidFill>
                  <a:schemeClr val="tx1"/>
                </a:solidFill>
              </a:rPr>
              <a:t>Социальная структура</a:t>
            </a:r>
            <a:r>
              <a:rPr lang="ru-RU" b="1" dirty="0">
                <a:solidFill>
                  <a:schemeClr val="tx1"/>
                </a:solidFill>
              </a:rPr>
              <a:t> - </a:t>
            </a:r>
            <a:r>
              <a:rPr lang="ru-RU" dirty="0">
                <a:solidFill>
                  <a:schemeClr val="tx1"/>
                </a:solidFill>
              </a:rPr>
              <a:t>понятие, которое характеризует элементный состав социального целого, его внутреннюю организацию, </a:t>
            </a:r>
            <a:r>
              <a:rPr lang="ru-RU" b="1" dirty="0">
                <a:solidFill>
                  <a:schemeClr val="tx1"/>
                </a:solidFill>
              </a:rPr>
              <a:t>закон связи и порядок взаиморасположения </a:t>
            </a:r>
            <a:r>
              <a:rPr lang="ru-RU" dirty="0">
                <a:solidFill>
                  <a:schemeClr val="tx1"/>
                </a:solidFill>
              </a:rPr>
              <a:t>этих элементов. Структура отражает  все вертикальные и горизонтальные взаимосвязи элементов целого</a:t>
            </a:r>
          </a:p>
          <a:p>
            <a:pPr indent="457200" algn="just"/>
            <a:r>
              <a:rPr lang="ru-RU" dirty="0">
                <a:solidFill>
                  <a:schemeClr val="tx1"/>
                </a:solidFill>
              </a:rPr>
              <a:t>В социологии существуют различные подходы к рассмотрению социальных структур, но все они могут быть отнесены к двум основным типам: </a:t>
            </a:r>
            <a:r>
              <a:rPr lang="ru-RU" b="1" dirty="0">
                <a:solidFill>
                  <a:schemeClr val="tx1"/>
                </a:solidFill>
              </a:rPr>
              <a:t>институциональному </a:t>
            </a:r>
            <a:r>
              <a:rPr lang="ru-RU" dirty="0">
                <a:solidFill>
                  <a:schemeClr val="tx1"/>
                </a:solidFill>
              </a:rPr>
              <a:t>и</a:t>
            </a:r>
            <a:r>
              <a:rPr lang="ru-RU" b="1" dirty="0">
                <a:solidFill>
                  <a:schemeClr val="tx1"/>
                </a:solidFill>
              </a:rPr>
              <a:t> статусному.</a:t>
            </a:r>
            <a:r>
              <a:rPr lang="ru-RU" dirty="0">
                <a:solidFill>
                  <a:schemeClr val="tx1"/>
                </a:solidFill>
              </a:rPr>
              <a:t> Фокусировка внимания исследователя на установленных нормах и на организации взаимодействий предопределяет видение социальных структур как социальных институтов – экономических, политических, образовательных, религиозных и т.д. Сосредоточение внимания на дифференциации образа жизни и на иерархии привилегированных и дискриминируемых общностей обуславливает понимание социальных структур как статусных групп и категорий – социальных классов и слоев (бедных и богатых, руководителей и исполнителей, предпринимателей, рабочих, интеллигенции и т.д.).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428604"/>
            <a:ext cx="4214842" cy="400110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Понятие  социальной  структуры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 rot="10800000" flipV="1">
            <a:off x="857224" y="1201080"/>
            <a:ext cx="7500990" cy="230832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Structura</a:t>
            </a:r>
            <a:r>
              <a:rPr kumimoji="0" lang="ru-RU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(лат.) – это строение, расположение, порядок. Под «</a:t>
            </a:r>
            <a:r>
              <a:rPr kumimoji="0" lang="ru-RU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структурой</a:t>
            </a:r>
            <a:r>
              <a:rPr kumimoji="0" lang="ru-RU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» вообще подразумевается совокупность функционально связанных между собой элементов, связей и зависимостей, составляющих внутреннее строение объекта. Структуру любого объекта характеризуют: количество составляющих, порядок их расположения и характер зависимости между ними. Такое понимание этой категории вполне оправдано и при изучении социальной структуры.</a:t>
            </a:r>
            <a:endParaRPr kumimoji="0" lang="ru-RU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_DSC5705_102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57752" y="5643578"/>
            <a:ext cx="3000396" cy="1000132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8" name="Рисунок 7" descr="sess_house_12_3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29388" y="3643314"/>
            <a:ext cx="2286016" cy="1857388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9" name="Рисунок 8" descr="96441189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28860" y="3643314"/>
            <a:ext cx="1857388" cy="1857388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0" name="Рисунок 9" descr="dinosaur_630_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8662" y="5643578"/>
            <a:ext cx="2872228" cy="1071570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1" name="Рисунок 10" descr="136874943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0034" y="3643314"/>
            <a:ext cx="1785950" cy="1857388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2" name="Рисунок 11" descr="sess_house_12_40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29124" y="3643314"/>
            <a:ext cx="1857388" cy="1857388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804B-2440-4B00-91E4-484AF8172395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ransition spd="slow">
    <p:wheel spokes="8"/>
    <p:sndAc>
      <p:stSnd>
        <p:snd r:embed="rId3" name="chime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65313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П. </a:t>
            </a:r>
            <a:r>
              <a:rPr lang="ru-RU" b="1" i="1" dirty="0" err="1"/>
              <a:t>Штомпка</a:t>
            </a:r>
            <a:endParaRPr lang="ru-R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0"/>
            <a:ext cx="7818662" cy="92333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Польский социолог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Петр 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Штомпка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приводит несколько типичных определений социальной структуры, которые встречаются  в современных социологических работах</a:t>
            </a:r>
            <a:r>
              <a:rPr lang="ru-RU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7944" y="1412776"/>
            <a:ext cx="2304256" cy="92333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76200">
            <a:solidFill>
              <a:srgbClr val="FFC00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ight"/>
            <a:lightRig rig="flood" dir="t">
              <a:rot lat="0" lon="0" rev="13800000"/>
            </a:lightRig>
          </a:scene3d>
          <a:sp3d z="177800" extrusionH="107950" prstMaterial="plastic">
            <a:bevelT w="82550" h="63500" prst="divot"/>
            <a:bevelB/>
          </a:sp3d>
        </p:spPr>
        <p:txBody>
          <a:bodyPr wrap="square" lIns="216000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Социальная структура понимается как:</a:t>
            </a:r>
          </a:p>
        </p:txBody>
      </p:sp>
      <p:pic>
        <p:nvPicPr>
          <p:cNvPr id="1026" name="Picture 2" descr="D:\Documents and Settings\Евгений\Desktop\фото к презентации\sztompka-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340768"/>
            <a:ext cx="2208876" cy="2863357"/>
          </a:xfrm>
          <a:prstGeom prst="rect">
            <a:avLst/>
          </a:prstGeom>
          <a:noFill/>
        </p:spPr>
      </p:pic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2843808" y="2708920"/>
          <a:ext cx="6167438" cy="3254959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{9D7B26C5-4107-4FEC-AEDC-1716B250A1EF}</a:tableStyleId>
              </a:tblPr>
              <a:tblGrid>
                <a:gridCol w="61674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2134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ru-RU" sz="1700" b="1" kern="1200" dirty="0">
                          <a:solidFill>
                            <a:schemeClr val="tx1"/>
                          </a:solidFill>
                        </a:rPr>
                        <a:t>  организация общественных отношений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ru-RU" sz="1700" b="1" kern="1200" dirty="0">
                          <a:solidFill>
                            <a:schemeClr val="tx1"/>
                          </a:solidFill>
                        </a:rPr>
                        <a:t>  упорядоченное расположение частей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34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ru-RU" sz="1700" b="1" kern="1200" dirty="0">
                          <a:solidFill>
                            <a:schemeClr val="tx1"/>
                          </a:solidFill>
                        </a:rPr>
                        <a:t>  связанные, более или менее прочные регулярности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ru-RU" sz="1700" b="1" kern="1200" dirty="0">
                          <a:solidFill>
                            <a:schemeClr val="tx1"/>
                          </a:solidFill>
                        </a:rPr>
                        <a:t>  образец, т.е. прослеживаемое единство действий или функционирования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ru-RU" sz="1700" b="1" kern="1200" dirty="0">
                          <a:solidFill>
                            <a:schemeClr val="tx1"/>
                          </a:solidFill>
                        </a:rPr>
                        <a:t>  существенные, глубинные, основополагающие обусловленности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2134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ru-RU" sz="1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свойства более фундаментальные, чем иные, внешние черты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804B-2440-4B00-91E4-484AF8172395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ransition spd="slow">
    <p:wheel spokes="8"/>
    <p:sndAc>
      <p:stSnd>
        <p:snd r:embed="rId2" name="chimes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2500" y="866756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98504904"/>
              </p:ext>
            </p:extLst>
          </p:nvPr>
        </p:nvGraphicFramePr>
        <p:xfrm>
          <a:off x="714348" y="1785926"/>
          <a:ext cx="6929486" cy="2567508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{616DA210-FB5B-4158-B5E0-FEB733F419BA}</a:tableStyleId>
              </a:tblPr>
              <a:tblGrid>
                <a:gridCol w="69294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80834">
                <a:tc>
                  <a:txBody>
                    <a:bodyPr/>
                    <a:lstStyle/>
                    <a:p>
                      <a:r>
                        <a:rPr kumimoji="0" lang="ru-RU" sz="2000" kern="1200" dirty="0">
                          <a:solidFill>
                            <a:schemeClr val="bg1"/>
                          </a:solidFill>
                        </a:rPr>
                        <a:t>а) идея </a:t>
                      </a:r>
                      <a:r>
                        <a:rPr kumimoji="0" lang="ru-RU" sz="2000" b="1" kern="1200" dirty="0">
                          <a:solidFill>
                            <a:srgbClr val="FF0000"/>
                          </a:solidFill>
                        </a:rPr>
                        <a:t>отношения</a:t>
                      </a:r>
                      <a:r>
                        <a:rPr kumimoji="0" lang="ru-RU" sz="2000" kern="1200" dirty="0">
                          <a:solidFill>
                            <a:schemeClr val="bg1"/>
                          </a:solidFill>
                        </a:rPr>
                        <a:t>, зависимости, связи между элементами (центральная для дефиниций 1 и 2)</a:t>
                      </a:r>
                      <a:endParaRPr lang="ru-RU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0834">
                <a:tc>
                  <a:txBody>
                    <a:bodyPr/>
                    <a:lstStyle/>
                    <a:p>
                      <a:r>
                        <a:rPr kumimoji="0" lang="ru-RU" sz="2000" kern="1200" dirty="0">
                          <a:solidFill>
                            <a:schemeClr val="bg1"/>
                          </a:solidFill>
                        </a:rPr>
                        <a:t>б) идея </a:t>
                      </a:r>
                      <a:r>
                        <a:rPr kumimoji="0" lang="ru-RU" sz="2000" b="1" kern="1200" dirty="0">
                          <a:solidFill>
                            <a:srgbClr val="FF0000"/>
                          </a:solidFill>
                        </a:rPr>
                        <a:t>регулярности</a:t>
                      </a:r>
                      <a:r>
                        <a:rPr kumimoji="0" lang="ru-RU" sz="2000" kern="1200" dirty="0">
                          <a:solidFill>
                            <a:schemeClr val="bg1"/>
                          </a:solidFill>
                        </a:rPr>
                        <a:t>, закономерности, повторяемости, устойчивости (центральная для дефиниций 3</a:t>
                      </a:r>
                      <a:r>
                        <a:rPr kumimoji="0" lang="ru-RU" sz="2000" kern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kumimoji="0" lang="ru-RU" sz="2000" kern="1200" dirty="0">
                          <a:solidFill>
                            <a:schemeClr val="bg1"/>
                          </a:solidFill>
                        </a:rPr>
                        <a:t>и 4) 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0834">
                <a:tc>
                  <a:txBody>
                    <a:bodyPr/>
                    <a:lstStyle/>
                    <a:p>
                      <a:r>
                        <a:rPr kumimoji="0" lang="ru-RU" sz="2000" kern="1200" dirty="0">
                          <a:solidFill>
                            <a:schemeClr val="bg1"/>
                          </a:solidFill>
                        </a:rPr>
                        <a:t>в) идея </a:t>
                      </a:r>
                      <a:r>
                        <a:rPr kumimoji="0" lang="ru-RU" sz="2000" b="1" kern="1200" dirty="0">
                          <a:solidFill>
                            <a:srgbClr val="FF0000"/>
                          </a:solidFill>
                        </a:rPr>
                        <a:t>глубинного</a:t>
                      </a:r>
                      <a:r>
                        <a:rPr kumimoji="0" lang="ru-RU" sz="2000" kern="1200" dirty="0">
                          <a:solidFill>
                            <a:schemeClr val="bg1"/>
                          </a:solidFill>
                        </a:rPr>
                        <a:t>, скрытого, фундаментального, существенного измерения (центральная для дефиниций 5 и 6)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51520" y="190725"/>
            <a:ext cx="79638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effectLst/>
                <a:latin typeface="+mj-lt"/>
                <a:ea typeface="TimesNewRoman"/>
                <a:cs typeface="Times New Roman" pitchFamily="18" charset="0"/>
              </a:rPr>
              <a:t>В этих разных определениях, социологических и обыденных, можно выявить три</a:t>
            </a:r>
            <a:r>
              <a:rPr kumimoji="0" lang="ru-RU" sz="2000" b="1" i="1" u="sng" strike="noStrike" cap="none" normalizeH="0" baseline="0" dirty="0">
                <a:ln>
                  <a:noFill/>
                </a:ln>
                <a:effectLst/>
                <a:latin typeface="+mj-lt"/>
                <a:ea typeface="TimesNewRoman"/>
                <a:cs typeface="Times New Roman" pitchFamily="18" charset="0"/>
              </a:rPr>
              <a:t> идеи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effectLst/>
                <a:latin typeface="+mj-lt"/>
                <a:ea typeface="TimesNewRoman"/>
                <a:cs typeface="Times New Roman" pitchFamily="18" charset="0"/>
              </a:rPr>
              <a:t>, образующие фундамент понятия структуры: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11" name="Стрелка вниз 10"/>
          <p:cNvSpPr/>
          <p:nvPr/>
        </p:nvSpPr>
        <p:spPr>
          <a:xfrm>
            <a:off x="2428860" y="5214950"/>
            <a:ext cx="3357586" cy="1335622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 обобщающей дефиниции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804B-2440-4B00-91E4-484AF8172395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ransition spd="slow">
    <p:wheel spokes="8"/>
    <p:sndAc>
      <p:stSnd>
        <p:snd r:embed="rId2" name="chimes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60648"/>
            <a:ext cx="3299258" cy="400110"/>
          </a:xfrm>
          <a:prstGeom prst="rect">
            <a:avLst/>
          </a:prstGeom>
          <a:solidFill>
            <a:srgbClr val="FFFF00"/>
          </a:solidFill>
          <a:ln w="57150"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ru-RU" sz="2000" b="1" i="1" dirty="0">
                <a:solidFill>
                  <a:schemeClr val="bg1"/>
                </a:solidFill>
              </a:rPr>
              <a:t>Обобщающая  дефини</a:t>
            </a:r>
            <a:r>
              <a:rPr lang="ru-RU" b="1" i="1" dirty="0">
                <a:solidFill>
                  <a:schemeClr val="bg1"/>
                </a:solidFill>
              </a:rPr>
              <a:t>ция</a:t>
            </a: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683568" y="1124744"/>
            <a:ext cx="7560840" cy="3761030"/>
          </a:xfrm>
          <a:prstGeom prst="rect">
            <a:avLst/>
          </a:prstGeom>
          <a:noFill/>
          <a:ln w="76200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divot"/>
            <a:contourClr>
              <a:srgbClr val="FFFFFF"/>
            </a:contourClr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ru-RU" sz="2000" b="1" dirty="0">
                <a:latin typeface="+mj-lt"/>
                <a:ea typeface="TimesNewRoman" charset="-128"/>
                <a:cs typeface="Times New Roman" pitchFamily="18" charset="0"/>
              </a:rPr>
              <a:t>С</a:t>
            </a:r>
            <a:r>
              <a:rPr kumimoji="0" lang="ru-RU" sz="2000" b="1" u="none" strike="noStrike" cap="none" normalizeH="0" baseline="0" dirty="0">
                <a:ln>
                  <a:noFill/>
                </a:ln>
                <a:effectLst/>
                <a:latin typeface="+mj-lt"/>
                <a:ea typeface="TimesNewRoman" charset="-128"/>
                <a:cs typeface="Times New Roman" pitchFamily="18" charset="0"/>
              </a:rPr>
              <a:t>труктура - это скрытая сеть устойчивых и регулярных связей между элементами в</a:t>
            </a:r>
            <a:r>
              <a:rPr lang="ru-RU" sz="2000" b="1" dirty="0">
                <a:latin typeface="+mj-lt"/>
                <a:cs typeface="Arial" pitchFamily="34" charset="0"/>
              </a:rPr>
              <a:t> </a:t>
            </a:r>
            <a:r>
              <a:rPr lang="ru-RU" sz="2000" b="1" dirty="0">
                <a:latin typeface="+mj-lt"/>
                <a:ea typeface="TimesNewRoman" charset="-128"/>
                <a:cs typeface="Times New Roman" pitchFamily="18" charset="0"/>
              </a:rPr>
              <a:t>к</a:t>
            </a:r>
            <a:r>
              <a:rPr kumimoji="0" lang="ru-RU" sz="2000" b="1" u="none" strike="noStrike" cap="none" normalizeH="0" baseline="0" dirty="0">
                <a:ln>
                  <a:noFill/>
                </a:ln>
                <a:effectLst/>
                <a:latin typeface="+mj-lt"/>
                <a:ea typeface="TimesNewRoman" charset="-128"/>
                <a:cs typeface="Times New Roman" pitchFamily="18" charset="0"/>
              </a:rPr>
              <a:t>акой-либо области реальности, существенным образом влияющая на развитие явлений, наблюдаемых  в  этой области</a:t>
            </a:r>
            <a:r>
              <a:rPr kumimoji="0" lang="ru-RU" sz="2000" b="0" i="1" u="none" strike="noStrike" cap="none" normalizeH="0" baseline="0" dirty="0">
                <a:ln>
                  <a:noFill/>
                </a:ln>
                <a:effectLst/>
                <a:latin typeface="+mj-lt"/>
                <a:ea typeface="TimesNewRoman" charset="-128"/>
                <a:cs typeface="Times New Roman" pitchFamily="18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ru-RU" sz="2000" b="1" dirty="0"/>
              <a:t>Общественная жизнь - </a:t>
            </a:r>
            <a:r>
              <a:rPr lang="ru-RU" sz="2000" b="1" i="1" u="sng" dirty="0"/>
              <a:t>поверхностный</a:t>
            </a:r>
            <a:r>
              <a:rPr lang="ru-RU" sz="2000" b="1" i="1" dirty="0"/>
              <a:t>, </a:t>
            </a:r>
            <a:r>
              <a:rPr lang="ru-RU" sz="2000" b="1" dirty="0"/>
              <a:t>открытый слой социальной реальности;  социальная структура — слой </a:t>
            </a:r>
            <a:r>
              <a:rPr lang="ru-RU" sz="2000" b="1" i="1" u="sng" dirty="0"/>
              <a:t>глубинный</a:t>
            </a:r>
            <a:r>
              <a:rPr lang="ru-RU" sz="2000" b="1" i="1" dirty="0"/>
              <a:t>, </a:t>
            </a:r>
            <a:r>
              <a:rPr lang="ru-RU" sz="2000" b="1" dirty="0"/>
              <a:t>скрытый от социального мира.</a:t>
            </a:r>
          </a:p>
          <a:p>
            <a:pPr>
              <a:lnSpc>
                <a:spcPct val="120000"/>
              </a:lnSpc>
            </a:pPr>
            <a:r>
              <a:rPr lang="ru-RU" sz="2000" b="1" dirty="0"/>
              <a:t>П. </a:t>
            </a:r>
            <a:r>
              <a:rPr lang="ru-RU" sz="2000" b="1" dirty="0" err="1"/>
              <a:t>Штомпка</a:t>
            </a:r>
            <a:r>
              <a:rPr lang="ru-RU" sz="2000" b="1" dirty="0"/>
              <a:t> рассматривает социальную структуру как сложное целое, которое можно представить в </a:t>
            </a:r>
            <a:r>
              <a:rPr lang="ru-RU" sz="2000" b="1" i="1" u="sng" dirty="0"/>
              <a:t>четырех измерениях или планах</a:t>
            </a:r>
            <a:r>
              <a:rPr lang="ru-RU" sz="2000" b="1" dirty="0"/>
              <a:t>.</a:t>
            </a:r>
          </a:p>
        </p:txBody>
      </p:sp>
      <p:sp>
        <p:nvSpPr>
          <p:cNvPr id="5" name="Стрелка вниз 4"/>
          <p:cNvSpPr/>
          <p:nvPr/>
        </p:nvSpPr>
        <p:spPr>
          <a:xfrm>
            <a:off x="2285984" y="5000636"/>
            <a:ext cx="4071966" cy="164307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К измерениям социальной структуры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804B-2440-4B00-91E4-484AF8172395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ransition spd="slow">
    <p:wheel spokes="8"/>
    <p:sndAc>
      <p:stSnd>
        <p:snd r:embed="rId2" name="chimes.wav"/>
      </p:stSnd>
    </p:sndAc>
  </p:transition>
</p:sld>
</file>

<file path=ppt/theme/theme1.xml><?xml version="1.0" encoding="utf-8"?>
<a:theme xmlns:a="http://schemas.openxmlformats.org/drawingml/2006/main" name="2016_02_SPbU_template_4х3_ру-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2016_02_SPbU_template_4х3_ру-1</Template>
  <TotalTime>1754</TotalTime>
  <Words>1391</Words>
  <Application>Microsoft Office PowerPoint</Application>
  <PresentationFormat>Экран (4:3)</PresentationFormat>
  <Paragraphs>104</Paragraphs>
  <Slides>16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2016_02_SPbU_template_4х3_ру-1</vt:lpstr>
      <vt:lpstr>Слайд 1</vt:lpstr>
      <vt:lpstr>Слайд 2</vt:lpstr>
      <vt:lpstr>Кибернетика</vt:lpstr>
      <vt:lpstr>Слайд 4</vt:lpstr>
      <vt:lpstr>Понятие социальной структуры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Типы социальных структур</vt:lpstr>
      <vt:lpstr>Групповая структура</vt:lpstr>
      <vt:lpstr>Главные социальные классы в период перестройки (Т.И. Заславская – 1988 г.)</vt:lpstr>
      <vt:lpstr>Новые социальные группы и слои (1990-е гг.               М.Н. Руткевич)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human</cp:lastModifiedBy>
  <cp:revision>81</cp:revision>
  <dcterms:created xsi:type="dcterms:W3CDTF">2017-05-03T09:27:03Z</dcterms:created>
  <dcterms:modified xsi:type="dcterms:W3CDTF">2024-10-18T16:58:54Z</dcterms:modified>
</cp:coreProperties>
</file>