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Наталья" initials="Н" lastIdx="1" clrIdx="0">
    <p:extLst>
      <p:ext uri="{19B8F6BF-5375-455C-9EA6-DF929625EA0E}">
        <p15:presenceInfo xmlns:p15="http://schemas.microsoft.com/office/powerpoint/2012/main" userId="Наталь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02C6-5DE9-42C7-963C-DFA6AA463A24}" type="datetimeFigureOut">
              <a:rPr lang="ru-RU" smtClean="0"/>
              <a:pPr/>
              <a:t>02.09.2024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CD8DB-4FBC-4965-88E8-6833BAAA32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91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196B-6035-4D62-9C19-52E83AF999F0}" type="datetimeFigureOut">
              <a:rPr lang="ru-RU" smtClean="0"/>
              <a:pPr/>
              <a:t>02.09.2024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151F-93E3-4DD7-95B1-8F2C66582CD6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69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196B-6035-4D62-9C19-52E83AF999F0}" type="datetimeFigureOut">
              <a:rPr lang="ru-RU" smtClean="0"/>
              <a:pPr/>
              <a:t>02.09.2024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151F-93E3-4DD7-95B1-8F2C66582C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09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196B-6035-4D62-9C19-52E83AF999F0}" type="datetimeFigureOut">
              <a:rPr lang="ru-RU" smtClean="0"/>
              <a:pPr/>
              <a:t>02.09.2024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151F-93E3-4DD7-95B1-8F2C66582C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32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196B-6035-4D62-9C19-52E83AF999F0}" type="datetimeFigureOut">
              <a:rPr lang="ru-RU" smtClean="0"/>
              <a:pPr/>
              <a:t>02.09.2024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151F-93E3-4DD7-95B1-8F2C66582C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83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196B-6035-4D62-9C19-52E83AF999F0}" type="datetimeFigureOut">
              <a:rPr lang="ru-RU" smtClean="0"/>
              <a:pPr/>
              <a:t>02.09.2024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151F-93E3-4DD7-95B1-8F2C66582CD6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5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196B-6035-4D62-9C19-52E83AF999F0}" type="datetimeFigureOut">
              <a:rPr lang="ru-RU" smtClean="0"/>
              <a:pPr/>
              <a:t>02.09.2024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151F-93E3-4DD7-95B1-8F2C66582C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65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196B-6035-4D62-9C19-52E83AF999F0}" type="datetimeFigureOut">
              <a:rPr lang="ru-RU" smtClean="0"/>
              <a:pPr/>
              <a:t>02.09.2024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151F-93E3-4DD7-95B1-8F2C66582C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89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196B-6035-4D62-9C19-52E83AF999F0}" type="datetimeFigureOut">
              <a:rPr lang="ru-RU" smtClean="0"/>
              <a:pPr/>
              <a:t>02.09.2024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151F-93E3-4DD7-95B1-8F2C66582C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63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196B-6035-4D62-9C19-52E83AF999F0}" type="datetimeFigureOut">
              <a:rPr lang="ru-RU" smtClean="0"/>
              <a:pPr/>
              <a:t>02.09.2024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151F-93E3-4DD7-95B1-8F2C66582C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2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32196B-6035-4D62-9C19-52E83AF999F0}" type="datetimeFigureOut">
              <a:rPr lang="ru-RU" smtClean="0"/>
              <a:pPr/>
              <a:t>02.09.2024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28151F-93E3-4DD7-95B1-8F2C66582C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8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196B-6035-4D62-9C19-52E83AF999F0}" type="datetimeFigureOut">
              <a:rPr lang="ru-RU" smtClean="0"/>
              <a:pPr/>
              <a:t>02.09.2024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151F-93E3-4DD7-95B1-8F2C66582C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56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32196B-6035-4D62-9C19-52E83AF999F0}" type="datetimeFigureOut">
              <a:rPr lang="ru-RU" smtClean="0"/>
              <a:pPr/>
              <a:t>02.09.2024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28151F-93E3-4DD7-95B1-8F2C66582CD6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44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3858" y="2453524"/>
            <a:ext cx="10334846" cy="1350335"/>
          </a:xfrm>
        </p:spPr>
        <p:txBody>
          <a:bodyPr>
            <a:normAutofit/>
          </a:bodyPr>
          <a:lstStyle/>
          <a:p>
            <a:r>
              <a:rPr lang="ru-RU" sz="3200" b="1" dirty="0"/>
              <a:t>Предмет и метод исторической науки</a:t>
            </a:r>
          </a:p>
          <a:p>
            <a:endParaRPr lang="ru-RU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3A46D95-3F36-4CCC-B898-F997E6F65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28" y="-134179"/>
            <a:ext cx="2853175" cy="15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9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0576" y="993421"/>
            <a:ext cx="97761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Вопросы для обсуждения:</a:t>
            </a:r>
          </a:p>
          <a:p>
            <a:endParaRPr lang="ru-RU" sz="3200" b="1" i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ru-RU" sz="3200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История как наука и учебная дисциплина</a:t>
            </a:r>
          </a:p>
          <a:p>
            <a:pPr marL="457200" indent="-457200">
              <a:buAutoNum type="arabicPeriod"/>
            </a:pPr>
            <a:r>
              <a:rPr lang="ru-RU" sz="3200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Проблемы исторического познания </a:t>
            </a:r>
          </a:p>
          <a:p>
            <a:pPr marL="457200" indent="-457200">
              <a:buAutoNum type="arabicPeriod"/>
            </a:pPr>
            <a:r>
              <a:rPr lang="ru-RU" sz="3200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Проблемы периодизации истории</a:t>
            </a:r>
          </a:p>
          <a:p>
            <a:pPr marL="457200" indent="-457200">
              <a:buAutoNum type="arabicPeriod"/>
            </a:pPr>
            <a:endParaRPr lang="ru-RU" sz="3200" i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ru-RU" sz="2200" i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19C301-BAC2-43AD-81C1-FBC6C0F1E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2356" y="-234763"/>
            <a:ext cx="2853175" cy="15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2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B1B8AB7-BB6A-44FA-ACC7-2AA3FAC2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856" y="286603"/>
            <a:ext cx="8878824" cy="1450757"/>
          </a:xfrm>
        </p:spPr>
        <p:txBody>
          <a:bodyPr anchor="ctr">
            <a:normAutofit fontScale="90000"/>
          </a:bodyPr>
          <a:lstStyle/>
          <a:p>
            <a:pPr algn="just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История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это наука, которая изучает прошлое во всей совокупности конкретных фактов, стремясь выявить причины </a:t>
            </a:r>
            <a:b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и следствия происходивших событий, понять и оценить ход исторического процесса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F58DD4-EC38-4786-9315-F137D39BF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2400" dirty="0"/>
              <a:t>Исторический процесс — результат сложного, противоречивого взаимодействия и взаимовлияния различных политических, экономических сил, национальных, социальных, религиозных групп населения, а также отдельных «исторических личностей»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400" dirty="0"/>
              <a:t>Историография — одна из исторических дисциплин, изучающая развитие исторических знаний и самой исторической науки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400" dirty="0"/>
              <a:t> Источниковедение — дисциплина, разрабатывающая теорию, методику </a:t>
            </a:r>
            <a:br>
              <a:rPr lang="ru-RU" sz="2400" dirty="0"/>
            </a:br>
            <a:r>
              <a:rPr lang="ru-RU" sz="2400" dirty="0"/>
              <a:t>и технику изучения исторических источников. Под историческими источниками принято понимать совокупность объектов, отражающих исторический процесс и свидетельствующих о прошлом человеческого общества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27C13AC-394B-43C7-881C-F32804019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4716" y="-152467"/>
            <a:ext cx="2853175" cy="15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5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AD6AF7B-2D5F-4F18-AC44-11B400CB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304" y="286604"/>
            <a:ext cx="9034272" cy="898730"/>
          </a:xfrm>
        </p:spPr>
        <p:txBody>
          <a:bodyPr anchor="t"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Проблемы исторического познания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23416F-04C9-4D5B-8446-55E1ACBB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93333"/>
            <a:ext cx="10058400" cy="4175761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Основные теории общих исторических закономерностей: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теория общественно-экономических формаций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теория цивилизаций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глобальная история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исторический агностицизм, история как последовательность событий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история как коллективная память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599D4C8-30A0-4606-A206-64FC85F9A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9308" y="-344895"/>
            <a:ext cx="2853175" cy="15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1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04965-D94B-41D6-8DFB-C02F929CA0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28416" y="287339"/>
            <a:ext cx="8613648" cy="649640"/>
          </a:xfrm>
        </p:spPr>
        <p:txBody>
          <a:bodyPr anchor="t">
            <a:normAutofit/>
          </a:bodyPr>
          <a:lstStyle/>
          <a:p>
            <a:r>
              <a:rPr lang="ru-RU" sz="40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Проблемы периодизации истории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890E27-CC8D-415A-AFC1-5CBD6AE05702}"/>
              </a:ext>
            </a:extLst>
          </p:cNvPr>
          <p:cNvSpPr/>
          <p:nvPr/>
        </p:nvSpPr>
        <p:spPr>
          <a:xfrm>
            <a:off x="767644" y="1230490"/>
            <a:ext cx="10871200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ru-RU" sz="1700" dirty="0">
                <a:latin typeface="Arial" panose="020B0604020202020204" pitchFamily="34" charset="0"/>
                <a:cs typeface="Arial" panose="020B0604020202020204" pitchFamily="34" charset="0"/>
              </a:rPr>
              <a:t>Доисторический период (2,5 млн лет назад – 3 тыс. до н.э.)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Являет собой промежуток времени, начиная от появления человекоподобных предков до возникновения первых цивилизаций с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городами, письменностью, государственным устройством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II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Античный период (3 тыс. до н.э. – вторая половина V в)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Это эпоха первых государств, вплоть до падения Великой Римской империи. Характеризуется появлением </a:t>
            </a:r>
            <a:b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 расцветом таких могущественных цивилизаций как Древний Рим и Древняя Греция, государства Древнего Востока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III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Средневековье (V – XV вв.)</a:t>
            </a: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Берет свое начало с момента краха Римской империи и до начала Великих географических открытий. </a:t>
            </a:r>
            <a:b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Для данной эпохи характерен феодальный строй, монархия, огромное влияние церкви на общество, инквизиция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IV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Новое время (XV в. – 1918 г.)</a:t>
            </a: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Период от Великих географических открытий вплоть до окончания Первой мировой войны. Характеризуется открытием Нового Света, колониализмом, падением Константинополя, войнами Наполеона, созданием индустриальной базы, развитием предпринимательства и активной социальной мобильностью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Новейшее время (с 1918 г. по сегодняшний день)</a:t>
            </a: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Важнейшими событиями данного периода, повлиявшими на всю мировую общественность, стала Вторая мировая война, изобретение и испытание ядерного оружия, формирование крупных международных организаций, освоение космоса, научно-технический прогресс, мировые кризисы и глобальные мировые проблемы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A41CCF-8C68-46BE-9FFF-19C99DA1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916" y="-234763"/>
            <a:ext cx="2853175" cy="15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4388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3155</TotalTime>
  <Words>384</Words>
  <Application>Microsoft Office PowerPoint</Application>
  <PresentationFormat>Широкоэкранный</PresentationFormat>
  <Paragraphs>29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Ретро</vt:lpstr>
      <vt:lpstr>Презентация PowerPoint</vt:lpstr>
      <vt:lpstr>Презентация PowerPoint</vt:lpstr>
      <vt:lpstr>История – это наука, которая изучает прошлое во всей совокупности конкретных фактов, стремясь выявить причины  и следствия происходивших событий, понять и оценить ход исторического процесса</vt:lpstr>
      <vt:lpstr>Проблемы исторического познания</vt:lpstr>
      <vt:lpstr>Проблемы периодизации истории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Абсолютн монархия в России</dc:title>
  <dc:creator>Савинченко Т.И. , Соколо М.В.</dc:creator>
  <cp:lastModifiedBy>Алимова Лилия Баторгалиевна</cp:lastModifiedBy>
  <cp:revision>128</cp:revision>
  <dcterms:created xsi:type="dcterms:W3CDTF">2016-09-25T16:02:16Z</dcterms:created>
  <dcterms:modified xsi:type="dcterms:W3CDTF">2024-09-02T06:59:22Z</dcterms:modified>
</cp:coreProperties>
</file>