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uslan Display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uslanDisplay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98744979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98744979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98744979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98744979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98744979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98744979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98744979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98744979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98744979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98744979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98744979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98744979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98744979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98744979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98744979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98744979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rlib.ru/history/619666" TargetMode="External"/><Relationship Id="rId4" Type="http://schemas.openxmlformats.org/officeDocument/2006/relationships/hyperlink" Target="https://bibliopskov.ru/pskov1510.ht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flipH="1">
            <a:off x="4572001" y="0"/>
            <a:ext cx="4571999" cy="526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571999" cy="526732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700">
                <a:solidFill>
                  <a:srgbClr val="980000"/>
                </a:solidFill>
                <a:latin typeface="Ruslan Display"/>
                <a:ea typeface="Ruslan Display"/>
                <a:cs typeface="Ruslan Display"/>
                <a:sym typeface="Ruslan Display"/>
              </a:rPr>
              <a:t>василий III</a:t>
            </a:r>
            <a:endParaRPr sz="9700">
              <a:solidFill>
                <a:srgbClr val="980000"/>
              </a:solidFill>
              <a:latin typeface="Ruslan Display"/>
              <a:ea typeface="Ruslan Display"/>
              <a:cs typeface="Ruslan Display"/>
              <a:sym typeface="Ruslan Display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978075"/>
            <a:ext cx="85206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Подготовили: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Анастасия Ковалева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Полина Вишнягова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Дарья Бойкова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Файл:Василий III Елена Глинская.jpg — Википедия" id="62" name="Google Shape;62;p14"/>
          <p:cNvPicPr preferRelativeResize="0"/>
          <p:nvPr/>
        </p:nvPicPr>
        <p:blipFill rotWithShape="1">
          <a:blip r:embed="rId3">
            <a:alphaModFix amt="40000"/>
          </a:blip>
          <a:srcRect b="16408" l="0" r="0" t="13827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9000"/>
              </a:srgbClr>
            </a:outerShdw>
            <a:reflection blurRad="0" dir="5400000" dist="38100" endA="0" endPos="30000" fadeDir="5400012" kx="0" rotWithShape="0" algn="bl" stA="70000" stPos="0" sy="-100000" ky="0"/>
          </a:effectLst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00">
                <a:solidFill>
                  <a:srgbClr val="980000"/>
                </a:solidFill>
                <a:latin typeface="Ruslan Display"/>
                <a:ea typeface="Ruslan Display"/>
                <a:cs typeface="Ruslan Display"/>
                <a:sym typeface="Ruslan Display"/>
              </a:rPr>
              <a:t>краткая биография</a:t>
            </a:r>
            <a:endParaRPr sz="3400">
              <a:solidFill>
                <a:srgbClr val="980000"/>
              </a:solidFill>
              <a:latin typeface="Ruslan Display"/>
              <a:ea typeface="Ruslan Display"/>
              <a:cs typeface="Ruslan Display"/>
              <a:sym typeface="Ruslan Display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27 октября 1505 г. на княжеский престол вступил Василий III Иванович.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Василий Иванович родился в 1479 г. После смерти в 1490 г. наследника престола — Ивана Молодого, сына Ивана III от первого брака, произошла борьба за престолонаследие, из которой победителем вышел Василий III. Он был назначен сначала великим князем Новгорода и Пскова, а потом и соправителем Ивана III, после смерти которого беспрепятственно вступил на престол. 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Великий князь Василий Иванович был дважды женат. Первый брак был бездетным, и в 1526 г. Василий III женился на княжне Елене Васильевне Глинской. В 1530 г. у них родился сын — будущий царь Иван IV.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4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20">
                <a:solidFill>
                  <a:srgbClr val="980000"/>
                </a:solidFill>
                <a:latin typeface="Ruslan Display"/>
                <a:ea typeface="Ruslan Display"/>
                <a:cs typeface="Ruslan Display"/>
                <a:sym typeface="Ruslan Display"/>
              </a:rPr>
              <a:t>объединение русских земель</a:t>
            </a:r>
            <a:endParaRPr sz="3420">
              <a:solidFill>
                <a:srgbClr val="980000"/>
              </a:solidFill>
              <a:latin typeface="Ruslan Display"/>
              <a:ea typeface="Ruslan Display"/>
              <a:cs typeface="Ruslan Display"/>
              <a:sym typeface="Ruslan Display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88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Василия III называли «последним собирателем Русской земли», поскольку, продолжая политику своего отца по укреплению и централизации Русского государства, он настойчиво и неуклонно подчинял российские земли власти Московского князя.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последние годы его правления Русь представляла собой единое государство. При Василии III к Москве были присоединены Псков (1510 г.), Волоцкий удел (1513 г.), Рязанское (1521 г.) и Новгород-Северское (1522 г.) княжества.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800" y="1152472"/>
            <a:ext cx="3365500" cy="35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 amt="60000"/>
          </a:blip>
          <a:srcRect b="11174" l="0" r="832" t="12132"/>
          <a:stretch/>
        </p:blipFill>
        <p:spPr>
          <a:xfrm>
            <a:off x="250000" y="219363"/>
            <a:ext cx="8644000" cy="470476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4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00">
                <a:latin typeface="Ruslan Display"/>
                <a:ea typeface="Ruslan Display"/>
                <a:cs typeface="Ruslan Display"/>
                <a:sym typeface="Ruslan Display"/>
              </a:rPr>
              <a:t>присоединение пскова</a:t>
            </a:r>
            <a:endParaRPr sz="3400">
              <a:latin typeface="Ruslan Display"/>
              <a:ea typeface="Ruslan Display"/>
              <a:cs typeface="Ruslan Display"/>
              <a:sym typeface="Ruslan Display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 началу XVI в. Псков фактически утратил свою независимость, но пока сохранял старые, вечевые порядки. Новый великий князь Василий III решил, что пришло время покончить с остатками самостоятельности Пскова.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1509 г. в Псков был послан наместник — князь Иван Михайлович Репня-Оболенский. Новый наместник отказался признавать псковские законы и не считался с вече. Поведение Репни удивило и встревожило псковичей, особенно посадников и бояр. Они решили жаловаться на него великому князю. Василий III в это время приехал в Новгород и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узнав, что великий князь в Новгороде посадники и бояре жаловались на Репню-Оболенского, обвиняя его в нарушении псковских законов и обычаев. Простые люди ехали жаловаться на притеснения со стороны бояр и посадников.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Когда наступил день 6 января 1510 г., псковских посадников и бояр пригласили в кремль, в Грановитую палату. Великий князь требовал уничтожения псковского веча и должности посадников и распространения на Псковскую землю московской системы управления. Это означало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присоединение Псковской земли к Москве. Собранные в новгородской Грановитой палате посадники и бояре вынуждены были принять требование московского государя.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20">
                <a:latin typeface="Ruslan Display"/>
                <a:ea typeface="Ruslan Display"/>
                <a:cs typeface="Ruslan Display"/>
                <a:sym typeface="Ruslan Display"/>
              </a:rPr>
              <a:t>присоединение рязани и смоленска</a:t>
            </a:r>
            <a:endParaRPr sz="2920">
              <a:latin typeface="Ruslan Display"/>
              <a:ea typeface="Ruslan Display"/>
              <a:cs typeface="Ruslan Display"/>
              <a:sym typeface="Ruslan Display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094650" y="1152475"/>
            <a:ext cx="47376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1512 году Василий III начал брать Смоленск.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Присоединение Смоленска при Василии 3 стало самым крупным внешнеполитическим успехов Московского княжества в годы его правления. Город был взят с третьей попытки, но продвинуться дальше к Витебску у великого князя не получилось.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Также к единому Русскому государству было присоединено Рязанское княжество в 1521 году. Последним оппозиционным единовластию московского государя регионом Восточной Руси оставалось Рязанское княжество, правители которого тоже носили титул великих князей.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600" l="23662" r="12643" t="-2600"/>
          <a:stretch/>
        </p:blipFill>
        <p:spPr>
          <a:xfrm>
            <a:off x="311700" y="1152475"/>
            <a:ext cx="35941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20">
                <a:solidFill>
                  <a:schemeClr val="lt1"/>
                </a:solidFill>
                <a:latin typeface="Ruslan Display"/>
                <a:ea typeface="Ruslan Display"/>
                <a:cs typeface="Ruslan Display"/>
                <a:sym typeface="Ruslan Display"/>
              </a:rPr>
              <a:t>война с крымскими татарами</a:t>
            </a:r>
            <a:endParaRPr sz="3420">
              <a:solidFill>
                <a:schemeClr val="lt1"/>
              </a:solidFill>
              <a:latin typeface="Ruslan Display"/>
              <a:ea typeface="Ruslan Display"/>
              <a:cs typeface="Ruslan Display"/>
              <a:sym typeface="Ruslan Display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57645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Западную политику Василия III, основной пик развития которой пришелся на 1512-1524 годы, можно в целом оценить как успешную. Войны были выиграны, территории присоединены, у политических интриганов ничего не вышло. Возникновение же ментальной пропасти между Россией и Европой оценивается по-разному. Развивать эту тему — значит вступать на скользкий путь вкусовщины, путь мутных споров о том, что правильно для России, а что нет. И Русь, и Крым стремились подчинить себе поволжские ханства. Пользуясь соперничеством Москвы и Литвы, крымцы сулили помощь то одному, то другому государству и брали подарки («поминки») с обоих. Эта дань не предотвращала их опустошительных набегов. С 1480 г. они систематически разоряли польско-литовские, а с 1507-го и русские земли и уводили десятки тысяч пленных, которых продавали в рабство на восточных базарах. С 1551 по 1679 г. на Руси собирался даже особый налог для выкупа пленных, в основном из Крыма — «полоняничные деньги».</a:t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050" y="1401375"/>
            <a:ext cx="2493250" cy="34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974225" y="160375"/>
            <a:ext cx="4992300" cy="1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980000"/>
                </a:solidFill>
                <a:latin typeface="Ruslan Display"/>
                <a:ea typeface="Ruslan Display"/>
                <a:cs typeface="Ruslan Display"/>
                <a:sym typeface="Ruslan Display"/>
              </a:rPr>
              <a:t>отмена удельной </a:t>
            </a:r>
            <a:r>
              <a:rPr lang="en-GB" sz="3400">
                <a:solidFill>
                  <a:srgbClr val="980000"/>
                </a:solidFill>
                <a:latin typeface="Ruslan Display"/>
                <a:ea typeface="Ruslan Display"/>
                <a:cs typeface="Ruslan Display"/>
                <a:sym typeface="Ruslan Display"/>
              </a:rPr>
              <a:t>системы</a:t>
            </a:r>
            <a:endParaRPr sz="3400">
              <a:solidFill>
                <a:srgbClr val="980000"/>
              </a:solidFill>
              <a:latin typeface="Ruslan Display"/>
              <a:ea typeface="Ruslan Display"/>
              <a:cs typeface="Ruslan Display"/>
              <a:sym typeface="Ruslan Display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974225" y="1422725"/>
            <a:ext cx="48582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Особенностей феодальной раздробленности XII-XV веков было существование уделов – наследственных владений князей из династии Рюриковичей. Объединение земель вокруг Москвы началось около 1300 года и завершилось в первой трети XVI века. В основном этот процесс произошёл при великом князе Иване III, который правил с 1462 по 1505 годы. Однако, при его сыне Василии III и внуке Иване IV, также были ликвидированы некоторые уделы: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Псковская земля – 1510 год;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Рязанское княжество – 1521 год;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Старицкое княжество. Существовало с 1519 по 1567 годы;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• Угличское княжество. С 1584 по 1591 годы его правителем считался юный Дмитрий – младший сын Ивана IV. После его смерти удельная система была ликвидирована.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387278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20">
                <a:solidFill>
                  <a:schemeClr val="lt1"/>
                </a:solidFill>
                <a:latin typeface="Ruslan Display"/>
                <a:ea typeface="Ruslan Display"/>
                <a:cs typeface="Ruslan Display"/>
                <a:sym typeface="Ruslan Display"/>
              </a:rPr>
              <a:t>источники</a:t>
            </a:r>
            <a:endParaRPr sz="3420">
              <a:solidFill>
                <a:schemeClr val="lt1"/>
              </a:solidFill>
              <a:latin typeface="Ruslan Display"/>
              <a:ea typeface="Ruslan Display"/>
              <a:cs typeface="Ruslan Display"/>
              <a:sym typeface="Ruslan Display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Алексеев, Ю.Г. Государь всея Руси / Ю.Г. Алексеев -  М.: Наука, 1991. – 189 с.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Борисов, Н.С. Политика Московских князей (конец XIII – первая половина XIV в.) / Н.С. Борисов. – М.: МГУ, 1999. - 391 с.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престол вступил Василий III . - Текст: электронный // Президентская библиотека: управление делами Президента Российской Федерации: интернет-портал. URL: </a:t>
            </a:r>
            <a:r>
              <a:rPr lang="en-GB" sz="13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https://www.prlib.ru/history/619666</a:t>
            </a:r>
            <a:r>
              <a:rPr lang="en-GB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(дата обращения: 08.10..2024)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Присоединение Пскова к Русскому централизованному государству. - Текст: электронный // Централизованная библиотечная система города Пскова: интернет-портал. URL: </a:t>
            </a:r>
            <a:r>
              <a:rPr lang="en-GB" sz="13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https://bibliopskov.ru/pskov1510.htm</a:t>
            </a:r>
            <a:r>
              <a:rPr lang="en-GB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(дата обращения 08.10.2024)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Сахаров, А.Н. Образование и развитие российского государства в XIV-XVII вв. / А.Н. Сахаров. – М. : Высшая школа, 1969. – 224 с.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Скрынников, Р.Г. Иван III / Р. Г. Скрынников. – М. :АСТ; АСТ-Москва, 2006. – 285 с.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Тихомиров, М.Н. Российское государство XV-XVII вв. / М.Н.  Тихомиров – М. : Наука, 1973. – 422 с.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Филюшкин А.И  Василий III / А. И. Филюшкин - М. : Молодая Гвардия, 2010 - 352 с.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72001" y="0"/>
            <a:ext cx="4571999" cy="526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1999" cy="5267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ctrTitle"/>
          </p:nvPr>
        </p:nvSpPr>
        <p:spPr>
          <a:xfrm>
            <a:off x="43213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uslan Display"/>
                <a:ea typeface="Ruslan Display"/>
                <a:cs typeface="Ruslan Display"/>
                <a:sym typeface="Ruslan Display"/>
              </a:rPr>
              <a:t>СПАСИБО За </a:t>
            </a:r>
            <a:endParaRPr>
              <a:solidFill>
                <a:srgbClr val="FF0000"/>
              </a:solidFill>
              <a:latin typeface="Ruslan Display"/>
              <a:ea typeface="Ruslan Display"/>
              <a:cs typeface="Ruslan Display"/>
              <a:sym typeface="Ruslan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Ruslan Display"/>
                <a:ea typeface="Ruslan Display"/>
                <a:cs typeface="Ruslan Display"/>
                <a:sym typeface="Ruslan Display"/>
              </a:rPr>
              <a:t>внимание!!!</a:t>
            </a:r>
            <a:endParaRPr>
              <a:solidFill>
                <a:srgbClr val="FF0000"/>
              </a:solidFill>
              <a:latin typeface="Ruslan Display"/>
              <a:ea typeface="Ruslan Display"/>
              <a:cs typeface="Ruslan Display"/>
              <a:sym typeface="Ruslan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