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7" r:id="rId5"/>
    <p:sldId id="279" r:id="rId6"/>
    <p:sldId id="280" r:id="rId7"/>
    <p:sldId id="278" r:id="rId8"/>
    <p:sldId id="273" r:id="rId9"/>
    <p:sldId id="274" r:id="rId10"/>
    <p:sldId id="301" r:id="rId11"/>
    <p:sldId id="300" r:id="rId12"/>
    <p:sldId id="275" r:id="rId13"/>
    <p:sldId id="281" r:id="rId14"/>
    <p:sldId id="258" r:id="rId15"/>
    <p:sldId id="260" r:id="rId16"/>
    <p:sldId id="261" r:id="rId17"/>
    <p:sldId id="262" r:id="rId18"/>
    <p:sldId id="282" r:id="rId19"/>
    <p:sldId id="302" r:id="rId20"/>
    <p:sldId id="303" r:id="rId21"/>
    <p:sldId id="304" r:id="rId22"/>
    <p:sldId id="305" r:id="rId23"/>
    <p:sldId id="306" r:id="rId24"/>
    <p:sldId id="307" r:id="rId25"/>
    <p:sldId id="263" r:id="rId26"/>
    <p:sldId id="311" r:id="rId27"/>
    <p:sldId id="309" r:id="rId28"/>
    <p:sldId id="310" r:id="rId29"/>
    <p:sldId id="284" r:id="rId30"/>
    <p:sldId id="285" r:id="rId31"/>
    <p:sldId id="286" r:id="rId32"/>
    <p:sldId id="287" r:id="rId33"/>
    <p:sldId id="313" r:id="rId34"/>
    <p:sldId id="314" r:id="rId35"/>
    <p:sldId id="315" r:id="rId36"/>
    <p:sldId id="316" r:id="rId37"/>
    <p:sldId id="312" r:id="rId38"/>
    <p:sldId id="317" r:id="rId39"/>
    <p:sldId id="288" r:id="rId40"/>
    <p:sldId id="318" r:id="rId41"/>
    <p:sldId id="265" r:id="rId42"/>
    <p:sldId id="266" r:id="rId43"/>
    <p:sldId id="267" r:id="rId44"/>
    <p:sldId id="268" r:id="rId45"/>
    <p:sldId id="269" r:id="rId46"/>
    <p:sldId id="283" r:id="rId47"/>
    <p:sldId id="289" r:id="rId48"/>
    <p:sldId id="290" r:id="rId49"/>
    <p:sldId id="291" r:id="rId50"/>
    <p:sldId id="264" r:id="rId51"/>
    <p:sldId id="270" r:id="rId52"/>
    <p:sldId id="292" r:id="rId53"/>
    <p:sldId id="293" r:id="rId54"/>
    <p:sldId id="294" r:id="rId55"/>
    <p:sldId id="295" r:id="rId56"/>
    <p:sldId id="296" r:id="rId57"/>
    <p:sldId id="297" r:id="rId58"/>
    <p:sldId id="298" r:id="rId59"/>
    <p:sldId id="299" r:id="rId60"/>
    <p:sldId id="319" r:id="rId61"/>
    <p:sldId id="320" r:id="rId62"/>
    <p:sldId id="321" r:id="rId63"/>
    <p:sldId id="322" r:id="rId64"/>
    <p:sldId id="323" r:id="rId65"/>
    <p:sldId id="324" r:id="rId66"/>
    <p:sldId id="325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>
      <p:cViewPr varScale="1">
        <p:scale>
          <a:sx n="80" d="100"/>
          <a:sy n="80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95351-5630-90CE-073F-FFCDF945D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194" y="155679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FD8F91-C6CB-FC8D-157A-0CA0011B2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0178" y="42210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847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в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2D3A7-854D-6A2A-73E6-C15C9799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365125"/>
            <a:ext cx="11593288" cy="61560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>
            <a:lvl1pPr algn="ct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2233FFD-7111-1926-20BE-B54E2AD8D88B}"/>
              </a:ext>
            </a:extLst>
          </p:cNvPr>
          <p:cNvCxnSpPr>
            <a:cxnSpLocks/>
          </p:cNvCxnSpPr>
          <p:nvPr userDrawn="1"/>
        </p:nvCxnSpPr>
        <p:spPr>
          <a:xfrm>
            <a:off x="263352" y="1124744"/>
            <a:ext cx="11593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E0E5B0B-6E62-3EAC-0744-EB886EEDD032}"/>
              </a:ext>
            </a:extLst>
          </p:cNvPr>
          <p:cNvCxnSpPr>
            <a:cxnSpLocks/>
          </p:cNvCxnSpPr>
          <p:nvPr userDrawn="1"/>
        </p:nvCxnSpPr>
        <p:spPr>
          <a:xfrm flipV="1">
            <a:off x="655986" y="1232520"/>
            <a:ext cx="10880376" cy="15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Текст 9">
            <a:extLst>
              <a:ext uri="{FF2B5EF4-FFF2-40B4-BE49-F238E27FC236}">
                <a16:creationId xmlns:a16="http://schemas.microsoft.com/office/drawing/2014/main" id="{F94A2EBC-C8F5-FA87-F302-7FAFFBE3DE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637" y="1371035"/>
            <a:ext cx="10880725" cy="5256213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82890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2233FFD-7111-1926-20BE-B54E2AD8D88B}"/>
              </a:ext>
            </a:extLst>
          </p:cNvPr>
          <p:cNvCxnSpPr>
            <a:cxnSpLocks/>
          </p:cNvCxnSpPr>
          <p:nvPr userDrawn="1"/>
        </p:nvCxnSpPr>
        <p:spPr>
          <a:xfrm>
            <a:off x="246111" y="332656"/>
            <a:ext cx="11593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E0E5B0B-6E62-3EAC-0744-EB886EEDD032}"/>
              </a:ext>
            </a:extLst>
          </p:cNvPr>
          <p:cNvCxnSpPr>
            <a:cxnSpLocks/>
          </p:cNvCxnSpPr>
          <p:nvPr userDrawn="1"/>
        </p:nvCxnSpPr>
        <p:spPr>
          <a:xfrm flipV="1">
            <a:off x="638745" y="440432"/>
            <a:ext cx="10880376" cy="15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Текст 9">
            <a:extLst>
              <a:ext uri="{FF2B5EF4-FFF2-40B4-BE49-F238E27FC236}">
                <a16:creationId xmlns:a16="http://schemas.microsoft.com/office/drawing/2014/main" id="{F94A2EBC-C8F5-FA87-F302-7FAFFBE3DE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246" y="593686"/>
            <a:ext cx="10880725" cy="569240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F111EDB-309E-6B85-DEBF-FF9888521D60}"/>
              </a:ext>
            </a:extLst>
          </p:cNvPr>
          <p:cNvCxnSpPr>
            <a:cxnSpLocks/>
          </p:cNvCxnSpPr>
          <p:nvPr userDrawn="1"/>
        </p:nvCxnSpPr>
        <p:spPr>
          <a:xfrm>
            <a:off x="301143" y="6577227"/>
            <a:ext cx="11593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D690C11-620C-BDE7-1A98-D618F1A9BA78}"/>
              </a:ext>
            </a:extLst>
          </p:cNvPr>
          <p:cNvCxnSpPr>
            <a:cxnSpLocks/>
          </p:cNvCxnSpPr>
          <p:nvPr userDrawn="1"/>
        </p:nvCxnSpPr>
        <p:spPr>
          <a:xfrm flipV="1">
            <a:off x="638745" y="6423974"/>
            <a:ext cx="10880376" cy="15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74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2233FFD-7111-1926-20BE-B54E2AD8D88B}"/>
              </a:ext>
            </a:extLst>
          </p:cNvPr>
          <p:cNvCxnSpPr>
            <a:cxnSpLocks/>
          </p:cNvCxnSpPr>
          <p:nvPr userDrawn="1"/>
        </p:nvCxnSpPr>
        <p:spPr>
          <a:xfrm>
            <a:off x="246111" y="332656"/>
            <a:ext cx="11593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E0E5B0B-6E62-3EAC-0744-EB886EEDD032}"/>
              </a:ext>
            </a:extLst>
          </p:cNvPr>
          <p:cNvCxnSpPr>
            <a:cxnSpLocks/>
          </p:cNvCxnSpPr>
          <p:nvPr userDrawn="1"/>
        </p:nvCxnSpPr>
        <p:spPr>
          <a:xfrm flipV="1">
            <a:off x="638745" y="440432"/>
            <a:ext cx="10880376" cy="15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F111EDB-309E-6B85-DEBF-FF9888521D60}"/>
              </a:ext>
            </a:extLst>
          </p:cNvPr>
          <p:cNvCxnSpPr>
            <a:cxnSpLocks/>
          </p:cNvCxnSpPr>
          <p:nvPr userDrawn="1"/>
        </p:nvCxnSpPr>
        <p:spPr>
          <a:xfrm>
            <a:off x="301143" y="6577227"/>
            <a:ext cx="11593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D690C11-620C-BDE7-1A98-D618F1A9BA78}"/>
              </a:ext>
            </a:extLst>
          </p:cNvPr>
          <p:cNvCxnSpPr>
            <a:cxnSpLocks/>
          </p:cNvCxnSpPr>
          <p:nvPr userDrawn="1"/>
        </p:nvCxnSpPr>
        <p:spPr>
          <a:xfrm flipV="1">
            <a:off x="638745" y="6423974"/>
            <a:ext cx="10880376" cy="15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2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0560" y="4983480"/>
            <a:ext cx="10911840" cy="105156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0560" y="530352"/>
            <a:ext cx="10911840" cy="41879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24">
            <a:extLst>
              <a:ext uri="{FF2B5EF4-FFF2-40B4-BE49-F238E27FC236}">
                <a16:creationId xmlns:a16="http://schemas.microsoft.com/office/drawing/2014/main" id="{BB92097C-938C-B576-DA92-16A484C8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EF350-7F65-4C42-B85A-4204BC876DDB}" type="datetimeFigureOut">
              <a:rPr lang="ru-RU"/>
              <a:pPr>
                <a:defRPr/>
              </a:pPr>
              <a:t>06.05.2025</a:t>
            </a:fld>
            <a:endParaRPr lang="ru-RU"/>
          </a:p>
        </p:txBody>
      </p:sp>
      <p:sp>
        <p:nvSpPr>
          <p:cNvPr id="5" name="Нижний колонтитул 17">
            <a:extLst>
              <a:ext uri="{FF2B5EF4-FFF2-40B4-BE49-F238E27FC236}">
                <a16:creationId xmlns:a16="http://schemas.microsoft.com/office/drawing/2014/main" id="{CC238E51-F447-3135-2E19-BE0DB180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1D6475A3-0830-5602-C123-87165E0F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02D22C-EB7A-460E-B5E9-F3E5238A35F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333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30CB0-AF08-BA67-79A1-D486E157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7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CFAE9C-6DC6-E130-FCC2-C70FFE616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8760"/>
            <a:ext cx="10515600" cy="490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700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ressbooks.pub/essentialsoflinguistics/chapter/8-3-x-bar-phrase-structu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ies/sberbank/articles/418701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044CB-79AA-B573-27D0-54CF8196F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ru-RU" sz="5000">
                <a:solidFill>
                  <a:schemeClr val="bg1"/>
                </a:solidFill>
              </a:rPr>
              <a:t>Методы генеративной лингвистики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320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16495-6997-6BF6-F493-A9997FED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теории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DA33E8-8D9D-C744-5FFF-2A2F2C800E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Первоначально была развита так называемая </a:t>
            </a:r>
            <a:r>
              <a:rPr lang="ru-RU" b="1" dirty="0"/>
              <a:t>Стандартная теория</a:t>
            </a:r>
            <a:r>
              <a:rPr lang="ru-RU" dirty="0"/>
              <a:t>, внутри которой выделяют модель «Синтаксических структур» (по имени первой книги Хомского, вышедшей в 1957 г.) и модель «Аспектов» (изложенная в книге Хомского «Аспекты теории синтаксиса» 1965 г.). </a:t>
            </a:r>
          </a:p>
          <a:p>
            <a:r>
              <a:rPr lang="ru-RU" dirty="0"/>
              <a:t>Затем появляется </a:t>
            </a:r>
            <a:r>
              <a:rPr lang="ru-RU" b="1" dirty="0"/>
              <a:t>Расширенная стандартная теория</a:t>
            </a:r>
            <a:r>
              <a:rPr lang="ru-RU" dirty="0"/>
              <a:t>, основные положения которой изложены Хомским в «Заметках о номинализации» в 1970 г. </a:t>
            </a:r>
          </a:p>
          <a:p>
            <a:r>
              <a:rPr lang="ru-RU" dirty="0"/>
              <a:t>В течение 1970-х гг. формируется новый подход, изложенный Хомским первоначально в так называемых Пизанских лекциях 1979 г, а затем в монографии «Лекции об управлении и связывании» 1981 г. Новый подход стал называться </a:t>
            </a:r>
            <a:r>
              <a:rPr lang="ru-RU" b="1" dirty="0"/>
              <a:t>Теорией параметров и принципов </a:t>
            </a:r>
            <a:r>
              <a:rPr lang="ru-RU" dirty="0"/>
              <a:t>или, по названию лекций, </a:t>
            </a:r>
            <a:r>
              <a:rPr lang="ru-RU" b="1" dirty="0"/>
              <a:t>Теорией управления и связывания. </a:t>
            </a:r>
          </a:p>
          <a:p>
            <a:r>
              <a:rPr lang="ru-RU" dirty="0"/>
              <a:t>Опираясь на эту теорию, в начале 1990-х гг. Хомский формулирует новую исследовательскую стратегию, изложенную в книге </a:t>
            </a:r>
            <a:r>
              <a:rPr lang="ru-RU" b="1" dirty="0"/>
              <a:t>«Минималистская программа» </a:t>
            </a:r>
            <a:r>
              <a:rPr lang="ru-RU" dirty="0"/>
              <a:t>в 1995 г. Хомский специально подчеркивает, что это именно программа исследований, а не новая теория, как это было воспринято многими. </a:t>
            </a:r>
          </a:p>
        </p:txBody>
      </p:sp>
    </p:spTree>
    <p:extLst>
      <p:ext uri="{BB962C8B-B14F-4D97-AF65-F5344CB8AC3E}">
        <p14:creationId xmlns:p14="http://schemas.microsoft.com/office/powerpoint/2010/main" val="194723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0E331-D4D6-5A2F-BDCC-9C2D7027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Порождающая (генеративная) грамматика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F19AD-F08C-B00D-6F89-81105606D4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 момента возникновения  ПГ и по сегодняшний день </a:t>
            </a:r>
            <a:r>
              <a:rPr lang="ru-RU" dirty="0" err="1"/>
              <a:t>генеративисты</a:t>
            </a:r>
            <a:r>
              <a:rPr lang="ru-RU" dirty="0"/>
              <a:t> исходят из гипотезы, что высказывания производятся путем рекурсивного применения к уже известным словам и выражениям некоторого </a:t>
            </a:r>
            <a:r>
              <a:rPr lang="ru-RU" b="1" dirty="0"/>
              <a:t>конечного числа правил</a:t>
            </a:r>
            <a:r>
              <a:rPr lang="ru-RU" dirty="0"/>
              <a:t>. Предполагается, что эти правила являются </a:t>
            </a:r>
            <a:r>
              <a:rPr lang="ru-RU" b="1" dirty="0"/>
              <a:t>врожденными</a:t>
            </a:r>
            <a:r>
              <a:rPr lang="ru-RU" dirty="0"/>
              <a:t>, в том смысле, что они биологически закодированы и их реализация является естественной функцией головного мозга. </a:t>
            </a:r>
          </a:p>
          <a:p>
            <a:r>
              <a:rPr lang="ru-RU" dirty="0"/>
              <a:t>В ранних версиях ПГ речь шла именно </a:t>
            </a:r>
            <a:r>
              <a:rPr lang="ru-RU" b="1" dirty="0"/>
              <a:t>о правилах</a:t>
            </a:r>
            <a:r>
              <a:rPr lang="ru-RU" dirty="0"/>
              <a:t>, в более поздних – </a:t>
            </a:r>
            <a:r>
              <a:rPr lang="ru-RU" b="1" dirty="0"/>
              <a:t>о некоторых универсальных принципах</a:t>
            </a:r>
            <a:r>
              <a:rPr lang="ru-RU" dirty="0"/>
              <a:t>, однако суть сохранилась: </a:t>
            </a:r>
            <a:r>
              <a:rPr lang="ru-RU" b="1" u="sng" dirty="0"/>
              <a:t>конечное число принципов применяется к конечному множеству высказываний на входе и дает бесконечное число высказываний (а значит, и смыслов) на выходе.</a:t>
            </a:r>
            <a:r>
              <a:rPr lang="ru-RU" dirty="0"/>
              <a:t> </a:t>
            </a:r>
          </a:p>
          <a:p>
            <a:r>
              <a:rPr lang="ru-RU" dirty="0"/>
              <a:t>Основная задача ПГ – </a:t>
            </a:r>
            <a:r>
              <a:rPr lang="ru-RU" b="1" dirty="0"/>
              <a:t>формальное описание этих принципов</a:t>
            </a:r>
            <a:r>
              <a:rPr lang="ru-RU" dirty="0"/>
              <a:t>, в связи с чем ее рассматривают как разновидность формальной лингвистики, в отличие от лингвистики функциональной, желающей понять зависимость языковых форм от целей и контекста речевой деятельности.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414748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A28B3-7C6E-A8C4-CFFF-94F772BA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к языку в рамках генеративной грамматики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93085F-30AE-044F-80D1-4CDB83966C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Во-первых, она имеет дело с предложениями, </a:t>
            </a: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независимыми от дискурса и контекста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несмотря на то, что мы обычно используем наш язык в контексте. На самом деле, обычно невозможно понять намерения говорящего без какой-либо ссылки на контекст. Однако это не означает, что предложения нужно изучать в контексте. Почему вообще возможны такие интерпретации? </a:t>
            </a:r>
          </a:p>
          <a:p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 заключается в том, что предложение является грамматическим и осмысленным. Более того, даже </a:t>
            </a: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предложение не является "осмысленным’, оно может быть грамматическим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Носители языка могут отличать грамматические предложения в своем языке от неграмотных, независимо от того, что они означают. </a:t>
            </a:r>
          </a:p>
          <a:p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 приводит нас к выводу, что определенные правила, не зависящие от контекста, отличают грамматические предложения от неграмматических. Что делает это возможным, так это знание языка в том виде, в каком он представлен в мозгу носителя языка. </a:t>
            </a:r>
          </a:p>
          <a:p>
            <a:endParaRPr lang="ru-RU" sz="20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8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Зеленые идеи яростно спят. 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92781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3A8FC-A01E-0BF0-C29F-0288DA72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Например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0E6A80-77E2-CE8A-F248-946CC8F246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 русских сочетаниях имени с количественным числительным обычный порядок слов – «числительное + существительное»: </a:t>
            </a:r>
          </a:p>
          <a:p>
            <a:pPr marL="0" indent="0">
              <a:buNone/>
            </a:pPr>
            <a:r>
              <a:rPr lang="ru-RU" b="1" dirty="0"/>
              <a:t>десять человек, сто человек</a:t>
            </a:r>
          </a:p>
          <a:p>
            <a:r>
              <a:rPr lang="ru-RU" dirty="0"/>
              <a:t>Однако при обозначении примерного количества используется обратный порядок:</a:t>
            </a:r>
          </a:p>
          <a:p>
            <a:pPr marL="0" indent="0">
              <a:buNone/>
            </a:pPr>
            <a:r>
              <a:rPr lang="ru-RU" b="1" dirty="0"/>
              <a:t>человек десять, человек сто</a:t>
            </a:r>
          </a:p>
          <a:p>
            <a:r>
              <a:rPr lang="ru-RU" dirty="0"/>
              <a:t>Он возможен со всеми числительными, обозначающими достаточно «круглые» величины: </a:t>
            </a:r>
          </a:p>
          <a:p>
            <a:pPr marL="0" indent="0">
              <a:buNone/>
            </a:pPr>
            <a:r>
              <a:rPr lang="ru-RU" b="1" dirty="0"/>
              <a:t>человек пятнадцать, человек сорок, человек сто, человек тысяча. </a:t>
            </a:r>
          </a:p>
          <a:p>
            <a:r>
              <a:rPr lang="ru-RU" dirty="0"/>
              <a:t>Однако при словах миллион и триллион такой порядок запрещен: </a:t>
            </a:r>
          </a:p>
          <a:p>
            <a:pPr marL="0" indent="0">
              <a:buNone/>
            </a:pPr>
            <a:r>
              <a:rPr lang="ru-RU" b="1" dirty="0"/>
              <a:t>человек миллион, человек триллион.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398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7EF3F-AAE5-4E92-2A26-65C50288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генеративной лингвистики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C35B19-10A3-8EEF-5851-74C329CE9A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Цель лин­гвис­тической тео­рии, по Хом­ско­му, за­клю­ча­ет­ся в том, что­бы </a:t>
            </a:r>
            <a:r>
              <a:rPr lang="ru-RU" b="1" dirty="0"/>
              <a:t>объ­яс­нить факт бы­ст­ро­го ус­вое­ния род­но­го язы­ка ре­бён­ком на ос­но­ве яв­но не­дос­та­точ­но­го внеш­не­го сти­му­ла</a:t>
            </a:r>
            <a:r>
              <a:rPr lang="ru-RU" dirty="0"/>
              <a:t>, т. е. той ин­фор­ма­ции, ко­то­рая мо­жет быть из­вле­че­на из ре­чи ок­ру­жаю­щих. </a:t>
            </a:r>
          </a:p>
          <a:p>
            <a:pPr marL="0" indent="0">
              <a:buNone/>
            </a:pPr>
            <a:r>
              <a:rPr lang="ru-RU" dirty="0"/>
              <a:t>В ос­но­ве язы­ко­вой спо­соб­но­сти че­ло­ве­ка ле­жит:</a:t>
            </a:r>
          </a:p>
          <a:p>
            <a:r>
              <a:rPr lang="ru-RU" b="1" dirty="0"/>
              <a:t>вро­ж­дён­ный био­ло­ги­че­ски обу­слов­лен­ный ком­по­нент</a:t>
            </a:r>
            <a:r>
              <a:rPr lang="ru-RU" dirty="0"/>
              <a:t>, ко­то­рый оп­ре­де­ля­ет основные па­ра­мет­ры че­ло­ве­че­ско­го мыш­ле­ния, и в ча­ст­но­сти струк­ту­ру зна­ния язы­ка. </a:t>
            </a:r>
          </a:p>
          <a:p>
            <a:r>
              <a:rPr lang="ru-RU" dirty="0"/>
              <a:t>При взаи­мо­дей­ст­вии это­го </a:t>
            </a:r>
            <a:r>
              <a:rPr lang="ru-RU" b="1" dirty="0"/>
              <a:t>вро­ж­дён­но­го ком­по­нен­та</a:t>
            </a:r>
            <a:r>
              <a:rPr lang="ru-RU" dirty="0"/>
              <a:t>, об­ще­го для всех лю­дей, и </a:t>
            </a:r>
            <a:r>
              <a:rPr lang="ru-RU" b="1" dirty="0"/>
              <a:t>внеш­не­го сти­му­ла </a:t>
            </a:r>
            <a:r>
              <a:rPr lang="ru-RU" dirty="0"/>
              <a:t>(кон­крет­но­го язы­ка, на ко­то­ром го­во­рят ок­ру­жаю­щие, – анг­лий­ско­го, рус­ско­го, ки­тай­ско­го и т. д.) у ре­бён­ка фор­ми­ру­ет­ся пол­но­цен­ное вла­де­ние род­ным язы­ком. </a:t>
            </a:r>
          </a:p>
          <a:p>
            <a:r>
              <a:rPr lang="ru-RU" dirty="0"/>
              <a:t>Треть­им фак­то­ром, по Хом­ско­му, яв­ля­ют­ся </a:t>
            </a:r>
            <a:r>
              <a:rPr lang="ru-RU" b="1" dirty="0"/>
              <a:t>свой­ст­ва, об­щие для язы­ка и других био­ло­гических и ког­ни­тив­ных сис­тем </a:t>
            </a:r>
            <a:r>
              <a:rPr lang="ru-RU" dirty="0"/>
              <a:t>(например, прин­цип, со­глас­но ко­то­ро­му при по­строе­нии слож­ных еди­ниц из про­стых струк­ту­ра по­след­них не ви­до­из­ме­ня­ет­ся).</a:t>
            </a:r>
          </a:p>
        </p:txBody>
      </p:sp>
    </p:spTree>
    <p:extLst>
      <p:ext uri="{BB962C8B-B14F-4D97-AF65-F5344CB8AC3E}">
        <p14:creationId xmlns:p14="http://schemas.microsoft.com/office/powerpoint/2010/main" val="102909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E2084-F9A7-BA12-3C30-C3A996DE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Универсальная грамматика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CBF44-E112-18F6-7327-EBA3E24B11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Вро­ж­дён­ный ком­по­нент язы­ко­вой спо­соб­но­сти (так же, как яв­ле­ния при­ро­ды) под­да­ёт­ся изу­че­нию с по­мо­щью </a:t>
            </a:r>
            <a:r>
              <a:rPr lang="ru-RU" b="1" dirty="0"/>
              <a:t>ма­те­ма­тического мо­де­ли­ро­ва­ния</a:t>
            </a:r>
            <a:r>
              <a:rPr lang="ru-RU" dirty="0"/>
              <a:t>. </a:t>
            </a:r>
          </a:p>
          <a:p>
            <a:r>
              <a:rPr lang="ru-RU" dirty="0"/>
              <a:t>Тео­ре­тической мо­де­лью вро­ж­дён­ной язы­ко­вой спо­соб­но­сти вы­сту­па­ет </a:t>
            </a:r>
            <a:r>
              <a:rPr lang="ru-RU" b="1" dirty="0"/>
              <a:t>уни­вер­саль­ная грам­ма­ти­ка</a:t>
            </a:r>
            <a:r>
              <a:rPr lang="ru-RU" dirty="0"/>
              <a:t> – мно­же­ст­во аб­ст­ракт­ных прин­ци­пов строе­ния язы­ка. </a:t>
            </a:r>
          </a:p>
          <a:p>
            <a:r>
              <a:rPr lang="ru-RU" dirty="0"/>
              <a:t>Эти прин­ци­пы </a:t>
            </a:r>
            <a:r>
              <a:rPr lang="ru-RU" b="1" dirty="0"/>
              <a:t>ог­ра­ни­чи­ва­ют </a:t>
            </a:r>
            <a:r>
              <a:rPr lang="ru-RU" dirty="0"/>
              <a:t>до­пус­ти­мое мно­го­об­ра­зие син­так­сических кон­ст­рук­ций, грам­ма­тических форм, а так­же фо­не­тических и се­ман­тических яв­ле­ний в че­ло­ве­че­ском язы­ке; </a:t>
            </a:r>
          </a:p>
          <a:p>
            <a:r>
              <a:rPr lang="ru-RU" dirty="0"/>
              <a:t>бла­го­да­ря та­ким ог­ра­ни­че­ни­ям ре­бё­нок, ов­ла­де­ваю­щий род­ным язы­ком, мо­жет, не рас­смат­ри­вая, </a:t>
            </a:r>
            <a:r>
              <a:rPr lang="ru-RU" b="1" dirty="0"/>
              <a:t>от­бро­сить не­обо­зри­мое мно­же­ст­во лож­ных ги­по­тез </a:t>
            </a:r>
            <a:r>
              <a:rPr lang="ru-RU" dirty="0"/>
              <a:t>и бы­ст­ро при­хо­дить к пра­виль­ным ре­ше­ни­ям.</a:t>
            </a:r>
          </a:p>
          <a:p>
            <a:r>
              <a:rPr lang="ru-RU" sz="1600" dirty="0"/>
              <a:t>Отклонение: </a:t>
            </a:r>
          </a:p>
          <a:p>
            <a:pPr marL="0" indent="0">
              <a:buNone/>
            </a:pPr>
            <a:r>
              <a:rPr lang="ru-RU" sz="1600" dirty="0" err="1"/>
              <a:t>Пираха́н</a:t>
            </a:r>
            <a:r>
              <a:rPr lang="ru-RU" sz="1600" dirty="0"/>
              <a:t> (также </a:t>
            </a:r>
            <a:r>
              <a:rPr lang="ru-RU" sz="1600" dirty="0" err="1"/>
              <a:t>пира́ха</a:t>
            </a:r>
            <a:r>
              <a:rPr lang="ru-RU" sz="1600" dirty="0"/>
              <a:t>, мура-</a:t>
            </a:r>
            <a:r>
              <a:rPr lang="ru-RU" sz="1600" dirty="0" err="1"/>
              <a:t>пираха</a:t>
            </a:r>
            <a:r>
              <a:rPr lang="ru-RU" sz="1600" dirty="0"/>
              <a:t>, </a:t>
            </a:r>
            <a:r>
              <a:rPr lang="ru-RU" sz="1600" dirty="0" err="1"/>
              <a:t>пирарран</a:t>
            </a:r>
            <a:r>
              <a:rPr lang="ru-RU" sz="1600" dirty="0"/>
              <a:t>, порт. </a:t>
            </a:r>
            <a:r>
              <a:rPr lang="ru-RU" sz="1600" dirty="0" err="1"/>
              <a:t>pirahã</a:t>
            </a:r>
            <a:r>
              <a:rPr lang="ru-RU" sz="1600" dirty="0"/>
              <a:t>, </a:t>
            </a:r>
            <a:r>
              <a:rPr lang="ru-RU" sz="1600" dirty="0" err="1"/>
              <a:t>pirarrã</a:t>
            </a:r>
            <a:r>
              <a:rPr lang="ru-RU" sz="1600" dirty="0"/>
              <a:t>) — язык народа </a:t>
            </a:r>
            <a:r>
              <a:rPr lang="ru-RU" sz="1600" dirty="0" err="1"/>
              <a:t>пирахан</a:t>
            </a:r>
            <a:r>
              <a:rPr lang="ru-RU"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Язык отличается очень малым количеством фонем, отсутствием числительных и грамматического числа, цвета, недоказанностью существования в нём рекурсии и возможности говорить о чём-либо, кроме того, что происходит здесь и сейчас.</a:t>
            </a:r>
          </a:p>
        </p:txBody>
      </p:sp>
    </p:spTree>
    <p:extLst>
      <p:ext uri="{BB962C8B-B14F-4D97-AF65-F5344CB8AC3E}">
        <p14:creationId xmlns:p14="http://schemas.microsoft.com/office/powerpoint/2010/main" val="1561176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426358-C248-0876-D646-894E7446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Хомскианская</a:t>
            </a:r>
            <a:r>
              <a:rPr lang="ru-RU" dirty="0"/>
              <a:t> революция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3555FB-1B37-276E-BCC3-A6207655F1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Новая постановка задач лингвистического исследования: </a:t>
            </a:r>
          </a:p>
          <a:p>
            <a:r>
              <a:rPr lang="ru-RU" dirty="0"/>
              <a:t>не ог­ра­ни­чи­вать­ся стро­гим опи­са­ни­ем фак­тов, как это бы­ло при­ня­то в струк­тур­ной лин­гвис­ти­ке, а </a:t>
            </a:r>
            <a:r>
              <a:rPr lang="ru-RU" b="1" dirty="0"/>
              <a:t>ис­поль­зо­вать фор­ма­ли­за­цию для то­го, что­бы вскрыть основные прин­ци­пы, ле­жа­щие в ос­но­ве язы­ка, и па­ра­мет­ры до­пус­ти­мо­го раз­но­об­ра­зия грам­ма­тической струк­ту­ры</a:t>
            </a:r>
            <a:r>
              <a:rPr lang="ru-RU" dirty="0"/>
              <a:t>. </a:t>
            </a:r>
          </a:p>
          <a:p>
            <a:r>
              <a:rPr lang="ru-RU" dirty="0"/>
              <a:t>Но­вая по­ста­нов­ка за­да­чи при­нес­ла важ­ные опи­са­тель­ные ре­зуль­та­ты – при­ве­ла к </a:t>
            </a:r>
            <a:r>
              <a:rPr lang="ru-RU" b="1" dirty="0"/>
              <a:t>от­кры­тию мно­же­ст­ва ра­нее не­из­вест­ных грам­ма­тических фак­тов, в основном в об­лас­ти син­так­си­са,</a:t>
            </a:r>
            <a:r>
              <a:rPr lang="ru-RU" dirty="0"/>
              <a:t> и к зна­чит к уточ­не­нию ра­нее из­вест­ных пра­вил (пре­ж­де все­го – кон­тек­ст­ных ус­ло­вий упот­реб­ле­ния грам­ма­тических фак­тов).</a:t>
            </a:r>
          </a:p>
        </p:txBody>
      </p:sp>
    </p:spTree>
    <p:extLst>
      <p:ext uri="{BB962C8B-B14F-4D97-AF65-F5344CB8AC3E}">
        <p14:creationId xmlns:p14="http://schemas.microsoft.com/office/powerpoint/2010/main" val="7287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7B4FB-CAFB-AEF0-866C-18FA22D6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Грамматика в генеративной лингвистике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2E0AAC-7FAA-44F7-4F75-166623A908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Грам­ма­ти­ка – ав­то­ном­ный ме­ха­низм, за­даю­щий мно­же­ст­во пра­виль­ных пред­ло­же­ний и лишь на «вы­хо­де» взаи­мо­дей­ст­вую­щий с другими язы­ко­вы­ми уме­ния­ми че­ло­ве­ка. В ран­них вер­си­ях ге­не­ра­тив­ной тео­рии грам­ма­ти­ка вклю­ча­ла сле­дую­щие ком­по­нен­ты: </a:t>
            </a:r>
          </a:p>
          <a:p>
            <a:pPr marL="457200" indent="-457200">
              <a:buAutoNum type="arabicPeriod"/>
            </a:pPr>
            <a:r>
              <a:rPr lang="ru-RU" b="1" dirty="0"/>
              <a:t>Сло­варь. </a:t>
            </a:r>
          </a:p>
          <a:p>
            <a:pPr marL="457200" indent="-457200">
              <a:buAutoNum type="arabicPeriod"/>
            </a:pPr>
            <a:r>
              <a:rPr lang="ru-RU" b="1" dirty="0"/>
              <a:t>Пра­ви­ла по­строе­ния сло­во­со­че­та­ний и пред­ло­же­ний </a:t>
            </a:r>
            <a:r>
              <a:rPr lang="ru-RU" dirty="0"/>
              <a:t>на ос­но­ве </a:t>
            </a:r>
            <a:r>
              <a:rPr lang="ru-RU" dirty="0" err="1"/>
              <a:t>час­те­реч­ных</a:t>
            </a:r>
            <a:r>
              <a:rPr lang="ru-RU" dirty="0"/>
              <a:t> при­зна­ков и при­зна­ков </a:t>
            </a:r>
            <a:r>
              <a:rPr lang="ru-RU" dirty="0" err="1"/>
              <a:t>лек­сич</a:t>
            </a:r>
            <a:r>
              <a:rPr lang="ru-RU" dirty="0"/>
              <a:t>. со­че­тае­мо­сти слов. Для это­го ис­поль­зо­ва­лась кон­тек­ст­но-сво­бод­ная грам­ма­ти­ка со­став­ляю­щих, по­ро­ж­даю­щая т. н. глу­бин­ную струк­ту­ру. При­мер та­ко­го пра­ви­ла: ПГ→ П+ ИГ, т. е. «пред­лож­ная груп­па со­сто­ит из пред­ло­га и имен­ной группы» (напр., «в+ этом боль­шом до­ме»). </a:t>
            </a:r>
          </a:p>
          <a:p>
            <a:pPr marL="457200" indent="-457200">
              <a:buAutoNum type="arabicPeriod"/>
            </a:pPr>
            <a:r>
              <a:rPr lang="ru-RU" b="1" dirty="0"/>
              <a:t>Кон­тек­ст­но за­ви­си­мые пра­ви­ла-транс­фор­ма­ции</a:t>
            </a:r>
            <a:r>
              <a:rPr lang="ru-RU" dirty="0"/>
              <a:t>, ко­то­рые пре­об­ра­зу­ют глу­бин­ную струк­ту­ру в по­верх­но­ст­ную: напр., пра­ви­ла ин­вер­сии в воп­ро­сит. пред­ло­же­нии в ром. и герм. язы­ках; пе­ре­дви­же­ние от­но­си­тель­но­го ме­сто­име­ния в на­ча­ло при­да­точ­но­го пред­ло­же­ния, не­за­ви­си­мо от то­го, ка­ким чле­ном пред­ло­же­ния оно яв­ля­ет­ся: «я ви­жу </a:t>
            </a:r>
            <a:r>
              <a:rPr lang="ru-RU" dirty="0" err="1"/>
              <a:t>ко­то­ро­го»→«ко­то­ро­го</a:t>
            </a:r>
            <a:r>
              <a:rPr lang="ru-RU" dirty="0"/>
              <a:t> я ви­жу» (напр., «Че­ло­век, ко­то­ро­го я ви­жу, мне не зна­ком»). </a:t>
            </a:r>
          </a:p>
          <a:p>
            <a:pPr marL="457200" indent="-457200">
              <a:buAutoNum type="arabicPeriod"/>
            </a:pPr>
            <a:r>
              <a:rPr lang="ru-RU" b="1" dirty="0"/>
              <a:t>Два ин­тер­пре­ти­рую­щих ком­по­нен­та – ло­ги­ко-се­ман­ти­че­ский и фо­но­ло­ги­че­ский,</a:t>
            </a:r>
            <a:r>
              <a:rPr lang="ru-RU" dirty="0"/>
              <a:t> ко­то­рые обес­пе­чи­ва­ют связь язы­ко­вой спо­соб­но­сти с ме­ха­низ­ма­ми по­ни­ма­ния и по­ро­ж­де­ния ре­чи.</a:t>
            </a:r>
          </a:p>
        </p:txBody>
      </p:sp>
    </p:spTree>
    <p:extLst>
      <p:ext uri="{BB962C8B-B14F-4D97-AF65-F5344CB8AC3E}">
        <p14:creationId xmlns:p14="http://schemas.microsoft.com/office/powerpoint/2010/main" val="3605314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B4CF-34AF-CF48-9889-CA51B65E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 трансформации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773E50-BC84-C47C-25C7-6E8B6F7526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Базовый компонент</a:t>
            </a:r>
            <a:r>
              <a:rPr lang="ru-RU" dirty="0"/>
              <a:t>, т.е. </a:t>
            </a:r>
            <a:r>
              <a:rPr lang="ru-RU" b="1" dirty="0"/>
              <a:t>свод правил</a:t>
            </a:r>
            <a:r>
              <a:rPr lang="ru-RU" dirty="0"/>
              <a:t>, отвечающих за образование некоторого ограниченного количества синтаксических структур; </a:t>
            </a:r>
          </a:p>
          <a:p>
            <a:pPr marL="0" indent="0">
              <a:buNone/>
            </a:pPr>
            <a:r>
              <a:rPr lang="ru-RU" dirty="0"/>
              <a:t>например, одно из таких правил предписывало, что всякое предложение включает две составляющие – группу подлежащего и группу сказуемого; другое правило разрешает, чтобы при имени находилось определение в форме родительного падежа и т.д.; </a:t>
            </a:r>
          </a:p>
          <a:p>
            <a:r>
              <a:rPr lang="ru-RU" b="1" dirty="0"/>
              <a:t>Трансформации</a:t>
            </a:r>
            <a:r>
              <a:rPr lang="ru-RU" dirty="0"/>
              <a:t>, т.е. правила, позволяющие образовывать новые синтаксические структуры на базе структур, за образование которых отвечают правила базового компонента. </a:t>
            </a:r>
          </a:p>
          <a:p>
            <a:pPr marL="0" indent="0">
              <a:buNone/>
            </a:pPr>
            <a:r>
              <a:rPr lang="ru-RU" dirty="0"/>
              <a:t>например, </a:t>
            </a:r>
            <a:r>
              <a:rPr lang="ru-RU" b="1" dirty="0"/>
              <a:t>правило преобразования предложений </a:t>
            </a:r>
            <a:r>
              <a:rPr lang="ru-RU" dirty="0"/>
              <a:t>с действительным залогом в предложения со страдательным залогом:  Вася прочитал книгу - Книга была прочитана Васей; </a:t>
            </a:r>
          </a:p>
          <a:p>
            <a:pPr marL="0" indent="0">
              <a:buNone/>
            </a:pPr>
            <a:r>
              <a:rPr lang="ru-RU" b="1" dirty="0"/>
              <a:t>правило сокращения совпадающих элементов </a:t>
            </a:r>
            <a:r>
              <a:rPr lang="ru-RU" dirty="0"/>
              <a:t>в сложносочиненных предложениях:  Вася открыл дверь и Вася вошел в комнату - Вася открыл дверь и вошел в комнату; </a:t>
            </a:r>
          </a:p>
          <a:p>
            <a:pPr marL="0" indent="0">
              <a:buNone/>
            </a:pPr>
            <a:r>
              <a:rPr lang="ru-RU" b="1" dirty="0"/>
              <a:t>правило замены существительного на местоимение</a:t>
            </a:r>
            <a:r>
              <a:rPr lang="ru-RU" dirty="0"/>
              <a:t>:  Я позвонил Васе и попросил Васю приехать - Я позвонил Васе и попросил его приехать.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35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0EC71-8EED-8C98-BE3D-D1C9EA7F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Стандартная теория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8712F4-D9CC-55AE-119D-F226349182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Представление о различении </a:t>
            </a:r>
            <a:r>
              <a:rPr lang="ru-RU" b="1" dirty="0"/>
              <a:t>глубинной структуры </a:t>
            </a:r>
            <a:r>
              <a:rPr lang="ru-RU" dirty="0"/>
              <a:t>и </a:t>
            </a:r>
            <a:r>
              <a:rPr lang="ru-RU" b="1" dirty="0"/>
              <a:t>поверхностной структуры предложения</a:t>
            </a:r>
            <a:r>
              <a:rPr lang="ru-RU" dirty="0"/>
              <a:t>, а также о том, что существует </a:t>
            </a:r>
            <a:r>
              <a:rPr lang="ru-RU" b="1" dirty="0"/>
              <a:t>ограниченное число </a:t>
            </a:r>
            <a:r>
              <a:rPr lang="ru-RU" dirty="0"/>
              <a:t>неосознаваемых обычным человеком </a:t>
            </a:r>
            <a:r>
              <a:rPr lang="ru-RU" b="1" dirty="0"/>
              <a:t>правил</a:t>
            </a:r>
            <a:r>
              <a:rPr lang="ru-RU" dirty="0"/>
              <a:t>, </a:t>
            </a:r>
            <a:r>
              <a:rPr lang="ru-RU" b="1" dirty="0"/>
              <a:t>с помощью которых создаются глубинные структуры </a:t>
            </a:r>
            <a:r>
              <a:rPr lang="ru-RU" dirty="0"/>
              <a:t>(это так называемые правила структуры составляющих или правила переписывания), и </a:t>
            </a:r>
            <a:r>
              <a:rPr lang="ru-RU" b="1" dirty="0"/>
              <a:t>правил трансформации</a:t>
            </a:r>
            <a:r>
              <a:rPr lang="ru-RU" dirty="0"/>
              <a:t>, преобразующих глубинные структуры в поверхностные. В связи с исследованием последних правил ПГ долгое время также называлась Трансформационной грамматикой.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Глубинная структура предложения – это та часть синтаксического описания, которая определяет семантическую интерпретацию, а поверхностная структура – та его часть, что обусловливает фонетическую форму. Одной и той же поверхностной структуре может соответствовать несколько разных глубинных структур, и наоборот.</a:t>
            </a:r>
          </a:p>
          <a:p>
            <a:pPr marL="0" indent="0">
              <a:buNone/>
            </a:pPr>
            <a:r>
              <a:rPr lang="ru-RU" dirty="0"/>
              <a:t>Мать любит дочь.</a:t>
            </a:r>
          </a:p>
        </p:txBody>
      </p:sp>
    </p:spTree>
    <p:extLst>
      <p:ext uri="{BB962C8B-B14F-4D97-AF65-F5344CB8AC3E}">
        <p14:creationId xmlns:p14="http://schemas.microsoft.com/office/powerpoint/2010/main" val="319836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63911-04E2-ADFE-BE5C-DE7D0C05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Определение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8DAEAE-4C30-C6B5-C489-99351EE06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3366"/>
                </a:solidFill>
                <a:effectLst/>
              </a:rPr>
              <a:t>ГЕНЕРАТИ́ВНАЯ ЛИНГВИ́СТИКА (</a:t>
            </a:r>
            <a:r>
              <a:rPr lang="ru-RU" b="0" i="0" dirty="0" err="1">
                <a:solidFill>
                  <a:srgbClr val="003366"/>
                </a:solidFill>
                <a:effectLst/>
              </a:rPr>
              <a:t>хом­ски­ан­ская</a:t>
            </a:r>
            <a:r>
              <a:rPr lang="ru-RU" b="0" i="0" dirty="0">
                <a:solidFill>
                  <a:srgbClr val="003366"/>
                </a:solidFill>
                <a:effectLst/>
              </a:rPr>
              <a:t> линг­ви­сти­ка, по­рож­даю­щая грам­ма­ти­ка, ге­не­ра­тив­ная грам­ма­ти­ка; ус­тар. – транс­фор­ма­ци­он­ная грам­ма­ти­ка), фор­маль­ное на­прав­ле­ние язы­ко­зна­ния, ко­то­рое ста­вит це­лью раз­ра­бо­тать тео­рию язы­ка </a:t>
            </a:r>
            <a:r>
              <a:rPr lang="ru-RU" b="1" i="0" dirty="0">
                <a:solidFill>
                  <a:srgbClr val="003366"/>
                </a:solidFill>
                <a:effectLst/>
              </a:rPr>
              <a:t>по об­раз­цу ес­те­ст­вен­ных на­ук</a:t>
            </a:r>
            <a:r>
              <a:rPr lang="ru-RU" b="0" i="0" dirty="0">
                <a:solidFill>
                  <a:srgbClr val="003366"/>
                </a:solidFill>
                <a:effectLst/>
              </a:rPr>
              <a:t>. </a:t>
            </a:r>
          </a:p>
          <a:p>
            <a:r>
              <a:rPr lang="ru-RU" dirty="0"/>
              <a:t>Лингвистика, осно­вы­ва­ю­ща­я­ся на описании языка в виде </a:t>
            </a:r>
            <a:r>
              <a:rPr lang="ru-RU" b="1" dirty="0"/>
              <a:t>формальных моделей опреде­лён­но­го типа</a:t>
            </a:r>
            <a:r>
              <a:rPr lang="ru-RU" dirty="0"/>
              <a:t>.</a:t>
            </a:r>
          </a:p>
          <a:p>
            <a:r>
              <a:rPr lang="ru-RU" dirty="0"/>
              <a:t>Исходным и базовым для типом формальных моделей являются трансформационные порождающие грамматики, иногда сокращённо называ­е­мые </a:t>
            </a:r>
            <a:r>
              <a:rPr lang="ru-RU" b="1" dirty="0"/>
              <a:t>трансформационными грамматиками или порождающими грамматиками. </a:t>
            </a:r>
          </a:p>
        </p:txBody>
      </p:sp>
    </p:spTree>
    <p:extLst>
      <p:ext uri="{BB962C8B-B14F-4D97-AF65-F5344CB8AC3E}">
        <p14:creationId xmlns:p14="http://schemas.microsoft.com/office/powerpoint/2010/main" val="697978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29E566C-F7AE-6062-B297-BFCA9968E2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1A1A1A"/>
                </a:solidFill>
                <a:effectLst/>
                <a:latin typeface="Gerbera"/>
              </a:rPr>
              <a:t>1.</a:t>
            </a:r>
            <a:r>
              <a:rPr lang="ru-RU" b="0" i="0" dirty="0">
                <a:solidFill>
                  <a:srgbClr val="1A1A1A"/>
                </a:solidFill>
                <a:effectLst/>
                <a:latin typeface="Gerbera"/>
              </a:rPr>
              <a:t> </a:t>
            </a:r>
            <a:r>
              <a:rPr lang="ru-RU" sz="2000" b="0" dirty="0">
                <a:solidFill>
                  <a:srgbClr val="1A1A1A"/>
                </a:solidFill>
                <a:effectLst/>
              </a:rPr>
              <a:t>Знакомые студентки занимаются прикладной лингвистикой.</a:t>
            </a:r>
          </a:p>
          <a:p>
            <a:pPr algn="l"/>
            <a:r>
              <a:rPr lang="ru-RU" sz="2000" b="1" dirty="0">
                <a:solidFill>
                  <a:srgbClr val="1A1A1A"/>
                </a:solidFill>
                <a:effectLst/>
              </a:rPr>
              <a:t>2.</a:t>
            </a:r>
            <a:r>
              <a:rPr lang="ru-RU" sz="2000" b="0" dirty="0">
                <a:solidFill>
                  <a:srgbClr val="1A1A1A"/>
                </a:solidFill>
                <a:effectLst/>
              </a:rPr>
              <a:t> Студент с нетерпением ждал летних каникул.</a:t>
            </a:r>
          </a:p>
          <a:p>
            <a:pPr algn="l"/>
            <a:r>
              <a:rPr lang="ru-RU" sz="2000" b="1" dirty="0">
                <a:solidFill>
                  <a:srgbClr val="1A1A1A"/>
                </a:solidFill>
                <a:effectLst/>
              </a:rPr>
              <a:t>3.</a:t>
            </a:r>
            <a:r>
              <a:rPr lang="ru-RU" sz="2000" b="0" dirty="0">
                <a:solidFill>
                  <a:srgbClr val="1A1A1A"/>
                </a:solidFill>
                <a:effectLst/>
              </a:rPr>
              <a:t> Наш преподаватель возвратился из командировки в Новосибирск.</a:t>
            </a:r>
          </a:p>
          <a:p>
            <a:pPr algn="l"/>
            <a:r>
              <a:rPr lang="ru-RU" sz="2000" b="1" dirty="0">
                <a:solidFill>
                  <a:srgbClr val="1A1A1A"/>
                </a:solidFill>
                <a:effectLst/>
              </a:rPr>
              <a:t>4.</a:t>
            </a:r>
            <a:r>
              <a:rPr lang="ru-RU" sz="2000" b="0" dirty="0">
                <a:solidFill>
                  <a:srgbClr val="1A1A1A"/>
                </a:solidFill>
                <a:effectLst/>
              </a:rPr>
              <a:t> Пейзажные зарисовки сменили монументальные полотна.</a:t>
            </a:r>
          </a:p>
          <a:p>
            <a:pPr algn="l"/>
            <a:r>
              <a:rPr lang="ru-RU" sz="2000" b="1" dirty="0">
                <a:solidFill>
                  <a:srgbClr val="1A1A1A"/>
                </a:solidFill>
                <a:effectLst/>
              </a:rPr>
              <a:t>5.</a:t>
            </a:r>
            <a:r>
              <a:rPr lang="ru-RU" sz="2000" b="0" dirty="0">
                <a:solidFill>
                  <a:srgbClr val="1A1A1A"/>
                </a:solidFill>
                <a:effectLst/>
              </a:rPr>
              <a:t> Этот переполох вызвал простой солдат.</a:t>
            </a:r>
          </a:p>
          <a:p>
            <a:pPr algn="l"/>
            <a:r>
              <a:rPr lang="ru-RU" sz="2000" b="1" dirty="0">
                <a:solidFill>
                  <a:srgbClr val="1A1A1A"/>
                </a:solidFill>
                <a:effectLst/>
              </a:rPr>
              <a:t>6.</a:t>
            </a:r>
            <a:r>
              <a:rPr lang="ru-RU" sz="2000" b="0" dirty="0">
                <a:solidFill>
                  <a:srgbClr val="1A1A1A"/>
                </a:solidFill>
                <a:effectLst/>
              </a:rPr>
              <a:t> Работа по-новому всколыхнула весь коллектив.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2113B4-2F82-5D9D-E34A-BDC858F0A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24" y="2996952"/>
            <a:ext cx="10513168" cy="26282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C5476A-691B-08E0-53CC-70F49C4A3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456" y="5499175"/>
            <a:ext cx="5926304" cy="13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10F9765-095E-3281-4717-E9C98982A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Способ представления синтаксической структуры предложен французским лингвистом Люсьеном </a:t>
            </a:r>
            <a:r>
              <a:rPr lang="ru-RU" dirty="0" err="1"/>
              <a:t>Теньером</a:t>
            </a:r>
            <a:r>
              <a:rPr lang="ru-RU" dirty="0"/>
              <a:t>: </a:t>
            </a:r>
            <a:r>
              <a:rPr lang="ru-RU" b="1" dirty="0"/>
              <a:t>в вершине находится сказуемое, а от него непосредственно или опосредованно зависят все остальные члены предложения</a:t>
            </a:r>
            <a:r>
              <a:rPr lang="ru-RU" dirty="0"/>
              <a:t>, причем важна теснота связей: наиболее тесной считается связь сказуемого с подлежащим, затем с дополнениями, наименее тесна связь сказуемого с обстоятельствами.</a:t>
            </a:r>
          </a:p>
          <a:p>
            <a:r>
              <a:rPr lang="ru-RU" dirty="0"/>
              <a:t>Предложение </a:t>
            </a:r>
            <a:r>
              <a:rPr lang="ru-RU" dirty="0" err="1"/>
              <a:t>Теньер</a:t>
            </a:r>
            <a:r>
              <a:rPr lang="ru-RU" dirty="0"/>
              <a:t> назвал «</a:t>
            </a:r>
            <a:r>
              <a:rPr lang="ru-RU" b="1" dirty="0"/>
              <a:t>драмой в миниатюре</a:t>
            </a:r>
            <a:r>
              <a:rPr lang="ru-RU" dirty="0"/>
              <a:t>», в центре которой находится действие с его участниками. Вершиной предложения является глагол–сказуемое ― предикат, все остальные синтаксические единицы, входящие в предложение, подчиняются ему непосредственно или опосредованно. В непосредственном подчинении оказываются актанты, то есть «действователи» (аналоги дополнений, к актантам причисляется и подлежащее), и </a:t>
            </a:r>
            <a:r>
              <a:rPr lang="ru-RU" dirty="0" err="1"/>
              <a:t>сирконстанты</a:t>
            </a:r>
            <a:r>
              <a:rPr lang="ru-RU" dirty="0"/>
              <a:t> (аналоги обстоятельств). Актанты упорядочены по тесноте (I, II, III), первый актант часто оказывается подлежащим.</a:t>
            </a:r>
          </a:p>
        </p:txBody>
      </p:sp>
    </p:spTree>
    <p:extLst>
      <p:ext uri="{BB962C8B-B14F-4D97-AF65-F5344CB8AC3E}">
        <p14:creationId xmlns:p14="http://schemas.microsoft.com/office/powerpoint/2010/main" val="513783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1492AC2-5DA6-02AB-8EF8-97C1D136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Синтаксическая омонимия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F93D2D-409B-BA29-8453-E71921C92A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1. Со </a:t>
            </a:r>
            <a:r>
              <a:rPr lang="ru-RU" b="1" dirty="0"/>
              <a:t>стрелочной омонимией </a:t>
            </a:r>
            <a:r>
              <a:rPr lang="ru-RU" dirty="0"/>
              <a:t>мы сталкиваемся тогда, когда для зависимого слова можно найти разных «хозяев», то есть при разном понимании фразы стрелки к зависимому слову идут от разных узлов. Стрелочная омонимия представлена в задаче во фразах 3 и 6:</a:t>
            </a:r>
          </a:p>
          <a:p>
            <a:pPr marL="0" indent="0">
              <a:buNone/>
            </a:pPr>
            <a:r>
              <a:rPr lang="ru-RU" dirty="0"/>
              <a:t>(3). ...возвратился из командировки в Новосибирск: возвратился → в Новосибирск (схема е) или из командировки → в Новосибирск (схема в).</a:t>
            </a:r>
          </a:p>
          <a:p>
            <a:pPr algn="l"/>
            <a:r>
              <a:rPr lang="ru-RU" dirty="0"/>
              <a:t>2. Омонимия может возникнуть и за счёт различной интерпретации связи.</a:t>
            </a:r>
          </a:p>
          <a:p>
            <a:pPr marL="0" indent="0" algn="l">
              <a:buNone/>
            </a:pPr>
            <a:r>
              <a:rPr lang="ru-RU" dirty="0"/>
              <a:t>Так, для разных смыслов предложения 4 годятся схемы б и д. Это связано с тем, что в предложении именные группы слева и справа от сказуемого можно интерпретировать и как подлежащее, и как прямое дополнение. Такой тип омонимии иногда называют типом «мать любит дочь». Это разновидность </a:t>
            </a:r>
            <a:r>
              <a:rPr lang="ru-RU" b="1" dirty="0"/>
              <a:t>разметочной омонимии.</a:t>
            </a:r>
          </a:p>
          <a:p>
            <a:r>
              <a:rPr lang="ru-RU" b="0" i="0" dirty="0">
                <a:effectLst/>
                <a:latin typeface="Adonis"/>
              </a:rPr>
              <a:t>3</a:t>
            </a:r>
            <a:r>
              <a:rPr lang="ru-RU" dirty="0"/>
              <a:t>. в задаче представлена и </a:t>
            </a:r>
            <a:r>
              <a:rPr lang="ru-RU" b="1" dirty="0"/>
              <a:t>лексико-синтаксическая омонимия</a:t>
            </a:r>
            <a:r>
              <a:rPr lang="ru-RU" dirty="0"/>
              <a:t>, которая возникает не только из-за разных потенциальных «хозяев» и различной интерпретации связей, но и из-за лексической омонимии (1 и 5).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19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CCCBA-18A9-929F-CF31-97E9B902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языка в рамках Стандартной теории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83A63C-6EE0-88BE-419D-7C860FBA1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грамматики являются врожденными и человек применяет их бессознательно; </a:t>
            </a:r>
          </a:p>
          <a:p>
            <a:r>
              <a:rPr lang="ru-RU" dirty="0"/>
              <a:t>при производстве предложений сначала на основе правил переписывания и с использованием доступного лексикона формируется глубинная структура предложения, а затем с помощью правил трансформации – поверхностная структура; </a:t>
            </a:r>
          </a:p>
          <a:p>
            <a:r>
              <a:rPr lang="ru-RU" dirty="0"/>
              <a:t>при восприятии услышанного (прочитанного) предложения поверхностная структура трансформируется в глубинную, которая затем понимается на уровне смысла. </a:t>
            </a:r>
          </a:p>
          <a:p>
            <a:r>
              <a:rPr lang="ru-RU" dirty="0"/>
              <a:t>При этом под правилами подразумевались прежде всего синтаксические правила. </a:t>
            </a:r>
          </a:p>
        </p:txBody>
      </p:sp>
    </p:spTree>
    <p:extLst>
      <p:ext uri="{BB962C8B-B14F-4D97-AF65-F5344CB8AC3E}">
        <p14:creationId xmlns:p14="http://schemas.microsoft.com/office/powerpoint/2010/main" val="1161559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CCCBA-18A9-929F-CF31-97E9B902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языка в рамках Стандартной теории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83A63C-6EE0-88BE-419D-7C860FBA16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Расширенная стандартная теория включает в себя также </a:t>
            </a:r>
            <a:r>
              <a:rPr lang="ru-RU" b="1" dirty="0"/>
              <a:t>правила семантической интерпретации и лексические правила</a:t>
            </a:r>
            <a:r>
              <a:rPr lang="ru-RU" dirty="0"/>
              <a:t>, поэтому она известна под названиями «</a:t>
            </a:r>
            <a:r>
              <a:rPr lang="ru-RU" dirty="0" err="1"/>
              <a:t>интерпретивизм</a:t>
            </a:r>
            <a:r>
              <a:rPr lang="ru-RU" dirty="0"/>
              <a:t>» и «</a:t>
            </a:r>
            <a:r>
              <a:rPr lang="ru-RU" dirty="0" err="1"/>
              <a:t>лексикализм</a:t>
            </a:r>
            <a:r>
              <a:rPr lang="ru-RU" dirty="0"/>
              <a:t>». </a:t>
            </a:r>
          </a:p>
          <a:p>
            <a:r>
              <a:rPr lang="ru-RU" dirty="0"/>
              <a:t>В целом Стандартная и Расширенная стандартная теории описывали большое количество правил конкретных языков, которые довольно существенно отличались друг от друга, что входило в </a:t>
            </a:r>
            <a:r>
              <a:rPr lang="ru-RU" b="1" dirty="0"/>
              <a:t>противоречие с предположением </a:t>
            </a:r>
            <a:r>
              <a:rPr lang="ru-RU" b="1" dirty="0" err="1"/>
              <a:t>генеративистов</a:t>
            </a:r>
            <a:r>
              <a:rPr lang="ru-RU" b="1" dirty="0"/>
              <a:t> о существовании универсальной врожденной грамматики</a:t>
            </a:r>
            <a:r>
              <a:rPr lang="ru-RU" dirty="0"/>
              <a:t>. </a:t>
            </a:r>
          </a:p>
          <a:p>
            <a:r>
              <a:rPr lang="ru-RU" dirty="0"/>
              <a:t>Методологическое требование описательной адекватности приводило к умножению правил для того, чтобы ПГ максимально точно отражала факты реального использования языков, а методологическое требование объяснительной адекватности заставляло искать принципы универсальной грамматики (УГ), обобщая и ограничивая конкретные правила.</a:t>
            </a:r>
          </a:p>
        </p:txBody>
      </p:sp>
    </p:spTree>
    <p:extLst>
      <p:ext uri="{BB962C8B-B14F-4D97-AF65-F5344CB8AC3E}">
        <p14:creationId xmlns:p14="http://schemas.microsoft.com/office/powerpoint/2010/main" val="2790485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A4357-E56E-95A7-2553-62B97080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Теория принципов и параметров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CE0F2-44AE-8B76-3A43-5283D38AC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конце 1960-х годов, однако, ситуация кардинально изменилась.</a:t>
            </a:r>
          </a:p>
          <a:p>
            <a:pPr marL="0" indent="0">
              <a:buNone/>
            </a:pPr>
            <a:r>
              <a:rPr lang="ru-RU" dirty="0"/>
              <a:t>Обнаружилось, что большинство трансформаций не универсально.</a:t>
            </a:r>
          </a:p>
          <a:p>
            <a:pPr marL="0" indent="0">
              <a:buNone/>
            </a:pPr>
            <a:r>
              <a:rPr lang="ru-RU" dirty="0"/>
              <a:t>Например, универсальной не может считаться трансформация, преобразующая действительный залог в страдательный, т.к. последний имеется не во всех языках мира.</a:t>
            </a:r>
          </a:p>
          <a:p>
            <a:r>
              <a:rPr lang="ru-RU" dirty="0"/>
              <a:t>Однако было замечено, что между языками, а также между разными трансформациями в одном и том же языке имеются </a:t>
            </a:r>
            <a:r>
              <a:rPr lang="ru-RU" b="1" dirty="0"/>
              <a:t>существенные  сходства в отношении ограничений на их применение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6503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F1CA3F5-9AE8-C3CB-0FAA-08B7D456C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Например</a:t>
            </a:r>
          </a:p>
          <a:p>
            <a:pPr marL="0" indent="0">
              <a:buNone/>
            </a:pPr>
            <a:r>
              <a:rPr lang="ru-RU" dirty="0"/>
              <a:t>Единообразие в положении вопросительного слова</a:t>
            </a:r>
          </a:p>
          <a:p>
            <a:pPr marL="0" indent="0">
              <a:buNone/>
            </a:pPr>
            <a:r>
              <a:rPr lang="en-US" dirty="0"/>
              <a:t>Who did you meet?</a:t>
            </a:r>
          </a:p>
          <a:p>
            <a:pPr marL="0" indent="0">
              <a:buNone/>
            </a:pPr>
            <a:r>
              <a:rPr lang="en-US" dirty="0"/>
              <a:t>Ni </a:t>
            </a:r>
            <a:r>
              <a:rPr lang="en-US" dirty="0" err="1"/>
              <a:t>xihuan</a:t>
            </a:r>
            <a:r>
              <a:rPr lang="en-US" dirty="0"/>
              <a:t> </a:t>
            </a:r>
            <a:r>
              <a:rPr lang="en-US" dirty="0" err="1"/>
              <a:t>shei</a:t>
            </a:r>
            <a:r>
              <a:rPr lang="en-US" dirty="0"/>
              <a:t>? </a:t>
            </a:r>
            <a:r>
              <a:rPr lang="ru-RU" dirty="0"/>
              <a:t> (кит. Ты любишь кого?)</a:t>
            </a:r>
          </a:p>
          <a:p>
            <a:pPr marL="0" indent="0">
              <a:buNone/>
            </a:pPr>
            <a:r>
              <a:rPr lang="en-US" dirty="0"/>
              <a:t>Tu as vu qui? Qui as-</a:t>
            </a:r>
            <a:r>
              <a:rPr lang="en-US" dirty="0" err="1"/>
              <a:t>tu</a:t>
            </a:r>
            <a:r>
              <a:rPr lang="en-US" dirty="0"/>
              <a:t> vu? </a:t>
            </a:r>
            <a:r>
              <a:rPr lang="ru-RU" dirty="0"/>
              <a:t>(фр. кого ты видел?)</a:t>
            </a:r>
          </a:p>
          <a:p>
            <a:pPr marL="0" indent="0">
              <a:buNone/>
            </a:pPr>
            <a:r>
              <a:rPr lang="ru-RU" dirty="0"/>
              <a:t>Русский: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144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A4357-E56E-95A7-2553-62B97080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Теория принципов и параметров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CE0F2-44AE-8B76-3A43-5283D38AC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Грамматика каждого конкретного языка образуется </a:t>
            </a:r>
            <a:r>
              <a:rPr lang="ru-RU" b="1" dirty="0"/>
              <a:t>путем выбора того или иного параметра, допускаемого универсальными принципами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Ребенок от рождения владеет УГ и в ходе усвоения родного языка постепенно настраивается на его параметры. </a:t>
            </a:r>
          </a:p>
          <a:p>
            <a:pPr marL="0" indent="0">
              <a:buNone/>
            </a:pPr>
            <a:r>
              <a:rPr lang="ru-RU" dirty="0"/>
              <a:t>Первоначально маленький ребенок готов воспринимать язык с любыми параметрами, но постепенно «забывает» те возможности, которые не используются в его родном языке.</a:t>
            </a:r>
          </a:p>
          <a:p>
            <a:pPr marL="0" indent="0">
              <a:buNone/>
            </a:pPr>
            <a:r>
              <a:rPr lang="ru-RU" dirty="0"/>
              <a:t>Существуют </a:t>
            </a:r>
            <a:r>
              <a:rPr lang="ru-RU" b="1" dirty="0"/>
              <a:t>универсальные ограничения на трансформации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Была высказана гипотеза, что именно они создают </a:t>
            </a:r>
            <a:r>
              <a:rPr lang="ru-RU" b="1" dirty="0"/>
              <a:t>языковую компетенцию человека.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582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A4357-E56E-95A7-2553-62B97080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Теория принципов и параметров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CE0F2-44AE-8B76-3A43-5283D38AC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Например, согласно </a:t>
            </a:r>
            <a:r>
              <a:rPr lang="ru-RU" b="1" dirty="0"/>
              <a:t>принципу обязательности подлежащего </a:t>
            </a:r>
            <a:r>
              <a:rPr lang="ru-RU" dirty="0"/>
              <a:t>считается, что в предложениях всех языков обязательно содержится синтаксическое подлежащее, но соответствующий параметр одних языков (например, английского) требует его обязательной фонетической реализации, а параметр других языков (например, русского) допускает, чтобы оно было фонетически пустым. </a:t>
            </a:r>
          </a:p>
          <a:p>
            <a:pPr marL="0" indent="0">
              <a:buNone/>
            </a:pPr>
            <a:r>
              <a:rPr lang="ru-RU" dirty="0"/>
              <a:t>“It </a:t>
            </a:r>
            <a:r>
              <a:rPr lang="ru-RU" dirty="0" err="1"/>
              <a:t>rains</a:t>
            </a:r>
            <a:r>
              <a:rPr lang="ru-RU" dirty="0"/>
              <a:t>” </a:t>
            </a:r>
            <a:r>
              <a:rPr lang="en-US" dirty="0"/>
              <a:t>vs</a:t>
            </a:r>
            <a:r>
              <a:rPr lang="ru-RU" dirty="0"/>
              <a:t> “</a:t>
            </a:r>
            <a:r>
              <a:rPr lang="ru-RU" dirty="0" err="1"/>
              <a:t>Has</a:t>
            </a:r>
            <a:r>
              <a:rPr lang="ru-RU" dirty="0"/>
              <a:t> </a:t>
            </a:r>
            <a:r>
              <a:rPr lang="ru-RU" dirty="0" err="1"/>
              <a:t>telephoned</a:t>
            </a:r>
            <a:r>
              <a:rPr lang="ru-RU" dirty="0"/>
              <a:t>”, </a:t>
            </a:r>
            <a:r>
              <a:rPr lang="en-US" dirty="0"/>
              <a:t>  </a:t>
            </a:r>
            <a:r>
              <a:rPr lang="ru-RU" dirty="0"/>
              <a:t>и “Моросит”, </a:t>
            </a:r>
            <a:r>
              <a:rPr lang="en-US" dirty="0"/>
              <a:t>vs </a:t>
            </a:r>
            <a:r>
              <a:rPr lang="ru-RU" dirty="0"/>
              <a:t>“Позвонил”.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Другой пример параметризации – установка типичной для того или иного языка последовательности слов в предложении. </a:t>
            </a:r>
          </a:p>
          <a:p>
            <a:pPr marL="0" indent="0">
              <a:buNone/>
            </a:pPr>
            <a:r>
              <a:rPr lang="ru-RU" dirty="0"/>
              <a:t>Скажем, в английском и французском это SVO (подлежащее-глагол-дополнение), а в ирландском – VSO (глагол-подлежащее-дополнение). </a:t>
            </a:r>
          </a:p>
        </p:txBody>
      </p:sp>
    </p:spTree>
    <p:extLst>
      <p:ext uri="{BB962C8B-B14F-4D97-AF65-F5344CB8AC3E}">
        <p14:creationId xmlns:p14="http://schemas.microsoft.com/office/powerpoint/2010/main" val="3823553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A4357-E56E-95A7-2553-62B97080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Теория принципов и параметров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CE0F2-44AE-8B76-3A43-5283D38AC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Так, </a:t>
            </a:r>
            <a:r>
              <a:rPr lang="ru-RU" b="1" dirty="0"/>
              <a:t>вопросительное слово обязательно занимает начальную позицию в предложении</a:t>
            </a:r>
            <a:r>
              <a:rPr lang="ru-RU" dirty="0"/>
              <a:t>:  Куда Петя пошел?  Это правило действует и в том случае, когда вопросительное слово относится к зависимому предложению, однако в качестве вопроса интерпретируется главное: Сколько ты хочешь, чтобы тебе заплатили? </a:t>
            </a:r>
          </a:p>
          <a:p>
            <a:r>
              <a:rPr lang="ru-RU" dirty="0"/>
              <a:t>Однако если вопросительное слово относится к придаточному обстоятельственному или определительному предложению, его выдвижение вперед невозможно: Сколько ты пришел, чтобы тебе заплатили? Куда ты видел человека, который идет?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35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7EF3F-AAE5-4E92-2A26-65C50288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Ноам Хомский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C35B19-10A3-8EEF-5851-74C329CE9A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Воз­ник­ла в кон. 1950-х гг.; ос­но­во­по­лож­ник и ли­дер – американский линг­вист Ноам Хом­ский. </a:t>
            </a:r>
          </a:p>
          <a:p>
            <a:r>
              <a:rPr lang="ru-RU" dirty="0"/>
              <a:t>Эта теория возник­ла в США как реакция на американский </a:t>
            </a:r>
            <a:r>
              <a:rPr lang="ru-RU" dirty="0" err="1"/>
              <a:t>дескриптивизм</a:t>
            </a:r>
            <a:r>
              <a:rPr lang="ru-RU" dirty="0"/>
              <a:t>  и метод (аппарат) синтаксического анализа предложения по непосредственным составляющим, но по своему значению вышла за пределы национальной лингвистической школы.</a:t>
            </a:r>
          </a:p>
        </p:txBody>
      </p:sp>
    </p:spTree>
    <p:extLst>
      <p:ext uri="{BB962C8B-B14F-4D97-AF65-F5344CB8AC3E}">
        <p14:creationId xmlns:p14="http://schemas.microsoft.com/office/powerpoint/2010/main" val="2817583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A4357-E56E-95A7-2553-62B97080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Теория принципов и параметров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CE0F2-44AE-8B76-3A43-5283D38AC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Эти универсальные ограничения получили название </a:t>
            </a:r>
            <a:r>
              <a:rPr lang="ru-RU" b="1" dirty="0"/>
              <a:t>принципов</a:t>
            </a:r>
            <a:r>
              <a:rPr lang="ru-RU" dirty="0"/>
              <a:t>,  а расхождения между грамматиками разных языков в пределах, разрешенных принципами,  были названы </a:t>
            </a:r>
            <a:r>
              <a:rPr lang="ru-RU" b="1" dirty="0"/>
              <a:t>параметрами</a:t>
            </a:r>
            <a:r>
              <a:rPr lang="ru-RU" dirty="0"/>
              <a:t>. </a:t>
            </a:r>
          </a:p>
          <a:p>
            <a:r>
              <a:rPr lang="ru-RU" dirty="0"/>
              <a:t>Будучи врожденными, принципы грамматики не могут апеллировать к особенностям употребления тех или иных языковых единиц в речи, а также к значениям слов, входящих в синтаксические конструкции (поскольку </a:t>
            </a:r>
            <a:r>
              <a:rPr lang="ru-RU" b="1" dirty="0"/>
              <a:t>значения слов человек очевидно усваивает из языкового опыта</a:t>
            </a:r>
            <a:r>
              <a:rPr lang="ru-RU" dirty="0"/>
              <a:t>). </a:t>
            </a:r>
          </a:p>
          <a:p>
            <a:r>
              <a:rPr lang="ru-RU" dirty="0"/>
              <a:t>Это требование часто называется </a:t>
            </a:r>
            <a:r>
              <a:rPr lang="ru-RU" b="1" dirty="0"/>
              <a:t>автономией синтаксиса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Именно в рамках этой теории </a:t>
            </a:r>
            <a:r>
              <a:rPr lang="ru-RU" dirty="0" err="1"/>
              <a:t>генеративистами</a:t>
            </a:r>
            <a:r>
              <a:rPr lang="ru-RU" dirty="0"/>
              <a:t> были достигнуты наиболее значительные результаты в области </a:t>
            </a:r>
            <a:r>
              <a:rPr lang="ru-RU" b="1" dirty="0"/>
              <a:t>поиска универсальных грамматических ограничений</a:t>
            </a:r>
            <a:r>
              <a:rPr lang="ru-RU" dirty="0"/>
              <a:t>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037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A4357-E56E-95A7-2553-62B97080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Теория принципов и параметров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CE0F2-44AE-8B76-3A43-5283D38AC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Важной особенностью «теории принципов и параметров» является </a:t>
            </a:r>
            <a:r>
              <a:rPr lang="ru-RU" b="1" dirty="0"/>
              <a:t>модульность, т.е. деление грамматики на независимые блоки («модули»)</a:t>
            </a:r>
            <a:r>
              <a:rPr lang="ru-RU" dirty="0"/>
              <a:t>, каждый из которых определяет какой-либо один аспект языковой компетенции человека и включает один или несколько принципов. </a:t>
            </a:r>
          </a:p>
          <a:p>
            <a:r>
              <a:rPr lang="ru-RU" dirty="0"/>
              <a:t>Такие блоки в литературе также называются «теориями».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079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A4357-E56E-95A7-2553-62B97080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Важнейшие теории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CE0F2-44AE-8B76-3A43-5283D38AC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теория семантических ролей </a:t>
            </a:r>
            <a:r>
              <a:rPr lang="ru-RU" dirty="0"/>
              <a:t>(так называемых «тэта-ролей»), требующая, чтобы: </a:t>
            </a:r>
          </a:p>
          <a:p>
            <a:pPr marL="0" indent="0">
              <a:buNone/>
            </a:pPr>
            <a:r>
              <a:rPr lang="ru-RU" dirty="0"/>
              <a:t>каждая семантическая роль предиката (действующее лицо, объект действия и т.д.) во всякой конструкции была заполнена (в частном случае она может быть заполнена так называемой «пустой категорией», т.е. синтаксической единицей, не имеющей звукового выражения);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0203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4C01E-2600-AC39-4B85-98883DAF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роли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0034DC-9D8B-BAAA-ED28-C98E56BB59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СЕМАНТИЧЕСКАЯ РОЛЬ (тематическое отношение), </a:t>
            </a:r>
            <a:r>
              <a:rPr lang="ru-RU" b="1" dirty="0"/>
              <a:t>разновидность типовых отношений участника ситуации, обозначаемой предикатом (обычно  глаголом), к данной ситуации</a:t>
            </a:r>
            <a:r>
              <a:rPr lang="ru-RU" dirty="0"/>
              <a:t>. С. р. определяются независимо от членов предложения (подлежащего, дополнений, обстоятельств) и способов их грамматического оформления (падежей, предлогов/послелогов, порядка слов и т. п.).</a:t>
            </a:r>
          </a:p>
          <a:p>
            <a:r>
              <a:rPr lang="ru-RU" b="1" dirty="0" err="1"/>
              <a:t>агенс</a:t>
            </a:r>
            <a:r>
              <a:rPr lang="ru-RU" dirty="0"/>
              <a:t> – одушевлённый инициатор действия, контролирующий его («Мальчик бежит», «Учениками выполняется упражнение»); </a:t>
            </a:r>
          </a:p>
          <a:p>
            <a:r>
              <a:rPr lang="ru-RU" b="1" dirty="0" err="1"/>
              <a:t>пациенс</a:t>
            </a:r>
            <a:r>
              <a:rPr lang="ru-RU" dirty="0"/>
              <a:t> (тема) – участник, больше других вовлечённый в действие и претерпевающий в ходе него наиболее существенные изменения («Книга падает», «Мальчик бьёт собаку»; </a:t>
            </a:r>
          </a:p>
          <a:p>
            <a:r>
              <a:rPr lang="ru-RU" b="1" dirty="0" err="1"/>
              <a:t>бенефактив</a:t>
            </a:r>
            <a:r>
              <a:rPr lang="ru-RU" dirty="0"/>
              <a:t> (реципиент) – участник ситуации, чьи интересы затронуты в процессе её осуществления («Отдай книгу сестре», «Он получил деньги»); </a:t>
            </a:r>
          </a:p>
          <a:p>
            <a:r>
              <a:rPr lang="ru-RU" b="1" dirty="0" err="1"/>
              <a:t>экспериенцер</a:t>
            </a:r>
            <a:r>
              <a:rPr lang="ru-RU" dirty="0"/>
              <a:t> – получатель информации при глаголах восприятия или носитель непроизвольного переживания («Мальчик видит кошку», «Мне холодно»); </a:t>
            </a:r>
          </a:p>
          <a:p>
            <a:r>
              <a:rPr lang="ru-RU" b="1" dirty="0"/>
              <a:t>инструмент</a:t>
            </a:r>
            <a:r>
              <a:rPr lang="ru-RU" dirty="0"/>
              <a:t> – неодушевлённый объект, с помощью которого осуществляется действие, но который сам не изменяется при его осуществлении («пишет ручкой»);</a:t>
            </a:r>
          </a:p>
          <a:p>
            <a:r>
              <a:rPr lang="ru-RU" dirty="0"/>
              <a:t> </a:t>
            </a:r>
            <a:r>
              <a:rPr lang="ru-RU" b="1" dirty="0"/>
              <a:t>место</a:t>
            </a:r>
            <a:r>
              <a:rPr lang="ru-RU" dirty="0"/>
              <a:t> («живёт в Москве») и др.</a:t>
            </a:r>
          </a:p>
        </p:txBody>
      </p:sp>
    </p:spTree>
    <p:extLst>
      <p:ext uri="{BB962C8B-B14F-4D97-AF65-F5344CB8AC3E}">
        <p14:creationId xmlns:p14="http://schemas.microsoft.com/office/powerpoint/2010/main" val="3919793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ADEBA0A-9F0B-BDA4-E44D-630EE1EC0F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Дженни туфлю потеряла.</a:t>
            </a:r>
          </a:p>
          <a:p>
            <a:pPr marL="0" indent="0">
              <a:buNone/>
            </a:pPr>
            <a:r>
              <a:rPr lang="ru-RU" dirty="0"/>
              <a:t>Долго плакала, искала.</a:t>
            </a:r>
          </a:p>
          <a:p>
            <a:pPr marL="0" indent="0">
              <a:buNone/>
            </a:pPr>
            <a:r>
              <a:rPr lang="ru-RU" dirty="0"/>
              <a:t>Мельник туфельку нашёл</a:t>
            </a:r>
          </a:p>
          <a:p>
            <a:pPr marL="0" indent="0">
              <a:buNone/>
            </a:pPr>
            <a:r>
              <a:rPr lang="ru-RU" dirty="0"/>
              <a:t>И на мельнице смолол.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F3AF76EA-1AA9-3DEA-B3F3-FA49D1D36E7F}"/>
              </a:ext>
            </a:extLst>
          </p:cNvPr>
          <p:cNvSpPr txBox="1">
            <a:spLocks/>
          </p:cNvSpPr>
          <p:nvPr/>
        </p:nvSpPr>
        <p:spPr>
          <a:xfrm>
            <a:off x="4943872" y="625337"/>
            <a:ext cx="3960440" cy="52562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"Вон акула </a:t>
            </a:r>
            <a:r>
              <a:rPr lang="ru-RU" dirty="0" err="1"/>
              <a:t>Каракула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Распахнула злую пасть.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Вы к акуле Каракуле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Не хотите ли попасть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Прямо в па-</a:t>
            </a:r>
            <a:r>
              <a:rPr lang="ru-RU" dirty="0" err="1"/>
              <a:t>асть</a:t>
            </a:r>
            <a:r>
              <a:rPr lang="ru-RU" dirty="0"/>
              <a:t>?"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"Нам акула </a:t>
            </a:r>
            <a:r>
              <a:rPr lang="ru-RU" dirty="0" err="1"/>
              <a:t>Каракула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  Нипочём, нипочём,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Мы акулу </a:t>
            </a:r>
            <a:r>
              <a:rPr lang="ru-RU" dirty="0" err="1"/>
              <a:t>Каракулу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  Кирпичом, кирпичом,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Мы акулу </a:t>
            </a:r>
            <a:r>
              <a:rPr lang="ru-RU" dirty="0" err="1"/>
              <a:t>Каракулу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  Кулаком, кулаком!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Мы акулу </a:t>
            </a:r>
            <a:r>
              <a:rPr lang="ru-RU" dirty="0" err="1"/>
              <a:t>Каракулу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  Каблуком, каблуком!"</a:t>
            </a:r>
          </a:p>
        </p:txBody>
      </p:sp>
    </p:spTree>
    <p:extLst>
      <p:ext uri="{BB962C8B-B14F-4D97-AF65-F5344CB8AC3E}">
        <p14:creationId xmlns:p14="http://schemas.microsoft.com/office/powerpoint/2010/main" val="253600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CDBEEBA-D672-F2BE-0CE9-58732A564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 генеративной грамматике есть близкое понятие «тематическая роль» («тета-роль»), обозначающее синтаксическое отношение между предикатом и аргументом, соответствующее семантической роли.</a:t>
            </a:r>
          </a:p>
          <a:p>
            <a:endParaRPr lang="ru-RU" dirty="0"/>
          </a:p>
          <a:p>
            <a:r>
              <a:rPr lang="ru-RU" dirty="0"/>
              <a:t>(1) Петров работает. </a:t>
            </a:r>
          </a:p>
          <a:p>
            <a:r>
              <a:rPr lang="ru-RU" dirty="0"/>
              <a:t>(2) Петров спит. </a:t>
            </a:r>
          </a:p>
          <a:p>
            <a:pPr marL="0" indent="0">
              <a:buNone/>
            </a:pPr>
            <a:r>
              <a:rPr lang="ru-RU" dirty="0"/>
              <a:t>Петров в (1) обладает свойствами </a:t>
            </a:r>
            <a:r>
              <a:rPr lang="ru-RU" dirty="0" err="1"/>
              <a:t>агенса</a:t>
            </a:r>
            <a:r>
              <a:rPr lang="ru-RU" dirty="0"/>
              <a:t>, а в (2) — свойства </a:t>
            </a:r>
            <a:r>
              <a:rPr lang="ru-RU" dirty="0" err="1"/>
              <a:t>пациенса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Существует много способов проверить, чем является подлежащее — </a:t>
            </a:r>
            <a:r>
              <a:rPr lang="ru-RU" dirty="0" err="1"/>
              <a:t>агенсом</a:t>
            </a:r>
            <a:r>
              <a:rPr lang="ru-RU" dirty="0"/>
              <a:t> или </a:t>
            </a:r>
            <a:r>
              <a:rPr lang="ru-RU" dirty="0" err="1"/>
              <a:t>пациенсом</a:t>
            </a:r>
            <a:r>
              <a:rPr lang="ru-RU" dirty="0"/>
              <a:t>. Один из них — сочетаемость с некоторыми наречиями образа действия типа </a:t>
            </a:r>
            <a:r>
              <a:rPr lang="ru-RU" i="1" dirty="0"/>
              <a:t>намеренно, специально, с обстоятельствами с целью..., вопреки чьей-то воли</a:t>
            </a:r>
            <a:r>
              <a:rPr lang="ru-RU" dirty="0"/>
              <a:t> и так далее. </a:t>
            </a:r>
          </a:p>
          <a:p>
            <a:r>
              <a:rPr lang="ru-RU" dirty="0"/>
              <a:t>(1') Петров работает с целью добиться высокого поста. </a:t>
            </a:r>
          </a:p>
          <a:p>
            <a:r>
              <a:rPr lang="ru-RU" dirty="0"/>
              <a:t>(2') *Петров спит с целью добиться высокого поста.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3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27F2DEC-F115-2F2E-8A15-F2B08BB3A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Понятие θ-роли требуется для объяснения целого ряда фактов. Например, для того чтобы понять, какой аргумент должен стать подлежащим, а какой, — например, прямым дополнением, т. е. какой из них должен получить именительный падеж, а какой — винительный.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Петров работает. </a:t>
            </a:r>
            <a:r>
              <a:rPr lang="ru-RU" b="1" dirty="0"/>
              <a:t>Петров</a:t>
            </a:r>
            <a:r>
              <a:rPr lang="ru-RU" dirty="0"/>
              <a:t> спит.</a:t>
            </a:r>
          </a:p>
          <a:p>
            <a:pPr marL="0" indent="0">
              <a:buNone/>
            </a:pPr>
            <a:r>
              <a:rPr lang="ru-RU" dirty="0"/>
              <a:t>Глагол спать непереходный, значит, он не может иметь прямое дополнение, а значит, он не может назначить никакому своему аргументу винительный падеж. Значит, именная группа </a:t>
            </a:r>
            <a:r>
              <a:rPr lang="ru-RU" b="1" dirty="0"/>
              <a:t>Петров</a:t>
            </a:r>
            <a:r>
              <a:rPr lang="ru-RU" dirty="0"/>
              <a:t> остается без падежа. Тогда </a:t>
            </a:r>
            <a:r>
              <a:rPr lang="ru-RU" b="1" dirty="0"/>
              <a:t>Петров</a:t>
            </a:r>
            <a:r>
              <a:rPr lang="ru-RU" dirty="0"/>
              <a:t> передвигается вверх по дереву (вниз по дереву двигаться нельзя) в такое место, где </a:t>
            </a:r>
            <a:r>
              <a:rPr lang="ru-RU" b="1" dirty="0"/>
              <a:t>Петров</a:t>
            </a:r>
            <a:r>
              <a:rPr lang="ru-RU" dirty="0"/>
              <a:t> мог бы получить падеж. Ближайшее такое место — место, где получает место подлежащее. Поскольку это место не занято (никакого подлежащего нет), </a:t>
            </a:r>
            <a:r>
              <a:rPr lang="ru-RU" b="1" dirty="0"/>
              <a:t>Петров</a:t>
            </a:r>
            <a:r>
              <a:rPr lang="ru-RU" dirty="0"/>
              <a:t> туда приземляется, становится подлежащим и получает именительный падеж.</a:t>
            </a:r>
          </a:p>
        </p:txBody>
      </p:sp>
    </p:spTree>
    <p:extLst>
      <p:ext uri="{BB962C8B-B14F-4D97-AF65-F5344CB8AC3E}">
        <p14:creationId xmlns:p14="http://schemas.microsoft.com/office/powerpoint/2010/main" val="3643245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A4357-E56E-95A7-2553-62B97080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Важнейшие теории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CE0F2-44AE-8B76-3A43-5283D38AC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теория падежа</a:t>
            </a:r>
            <a:r>
              <a:rPr lang="ru-RU" dirty="0"/>
              <a:t>, задающая ограничения на падежное оформление                 подлежащего и дополнений;</a:t>
            </a:r>
          </a:p>
          <a:p>
            <a:r>
              <a:rPr lang="ru-RU" dirty="0"/>
              <a:t>Категория падежа возникает в том или ином виде во всех лингвистических традициях, имеющих дело с языками с падежным словоизменением имени, — в древнеиндийской, античной и арабской. </a:t>
            </a:r>
          </a:p>
          <a:p>
            <a:r>
              <a:rPr lang="ru-RU" dirty="0"/>
              <a:t>Примечательно, что критерием существования категории падежа в языке выступает морфологическое кодирование, то есть ее выражение морфологическими средствами — падежными аффиксами, изменением тона, аблаутом в корне и др. Граммемы падежа понимаются как формы слова — «прямая» форма (номинатив) и «отклоняющиеся» (ср. лат. </a:t>
            </a:r>
            <a:r>
              <a:rPr lang="ru-RU" dirty="0" err="1"/>
              <a:t>declinatio</a:t>
            </a:r>
            <a:r>
              <a:rPr lang="ru-RU" dirty="0"/>
              <a:t>, русск. калька склонение), «отпадающие» (ср. др.-греч. </a:t>
            </a:r>
            <a:r>
              <a:rPr lang="ru-RU" dirty="0" err="1"/>
              <a:t>ptosis</a:t>
            </a:r>
            <a:r>
              <a:rPr lang="ru-RU" dirty="0"/>
              <a:t>, лат. casus) формы косвенных падежей.</a:t>
            </a:r>
          </a:p>
          <a:p>
            <a:r>
              <a:rPr lang="ru-RU" dirty="0"/>
              <a:t>Значения падежей варьируют </a:t>
            </a:r>
            <a:r>
              <a:rPr lang="ru-RU" b="1" dirty="0"/>
              <a:t>от семантически наполненных </a:t>
            </a:r>
            <a:r>
              <a:rPr lang="ru-RU" b="1" dirty="0" err="1"/>
              <a:t>инструменталиса</a:t>
            </a:r>
            <a:r>
              <a:rPr lang="ru-RU" b="1" dirty="0"/>
              <a:t>, </a:t>
            </a:r>
            <a:r>
              <a:rPr lang="ru-RU" b="1" dirty="0" err="1"/>
              <a:t>комитатива</a:t>
            </a:r>
            <a:r>
              <a:rPr lang="ru-RU" b="1" dirty="0"/>
              <a:t> (совместность), пространственных падежей </a:t>
            </a:r>
            <a:r>
              <a:rPr lang="ru-RU" dirty="0"/>
              <a:t>до </a:t>
            </a:r>
            <a:r>
              <a:rPr lang="ru-RU" b="1" dirty="0"/>
              <a:t>структурно мотивированных аккузатива или </a:t>
            </a:r>
            <a:r>
              <a:rPr lang="ru-RU" b="1" dirty="0" err="1"/>
              <a:t>обликвуса</a:t>
            </a:r>
            <a:r>
              <a:rPr lang="ru-RU" b="1" dirty="0"/>
              <a:t> (косвенные падежи)</a:t>
            </a:r>
            <a:r>
              <a:rPr lang="ru-RU" dirty="0"/>
              <a:t>, не несущих, по-видимому, никакой информации, кроме синтаксической зависимости именной группы от синтаксической вершины определенного (аккузатив) или любого (</a:t>
            </a:r>
            <a:r>
              <a:rPr lang="ru-RU" dirty="0" err="1"/>
              <a:t>обликвус</a:t>
            </a:r>
            <a:r>
              <a:rPr lang="ru-RU" dirty="0"/>
              <a:t>) класса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357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A4357-E56E-95A7-2553-62B97080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Важнейшие теории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CE0F2-44AE-8B76-3A43-5283D38AC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теория связывания</a:t>
            </a:r>
            <a:r>
              <a:rPr lang="ru-RU" dirty="0"/>
              <a:t>, представляющая собой набор универсальных ограничений на поведение так называемых «связанных» слов или словосочетаний, т.е. слов или словосочетаний, обозначающих тот же самый предмет, что и другое слово или словосочетание, занимающее более приоритетную структурную позицию в том же предложении  (примером «связанных» элементов могут служить местоимения, обозначающие тот же самый предмет, что и подлежащее);</a:t>
            </a:r>
          </a:p>
          <a:p>
            <a:endParaRPr lang="ru-RU" dirty="0"/>
          </a:p>
          <a:p>
            <a:r>
              <a:rPr lang="ru-RU" dirty="0"/>
              <a:t>Студенты пришли на лекцию. Они были обескуражены.</a:t>
            </a:r>
          </a:p>
          <a:p>
            <a:r>
              <a:rPr lang="ru-RU" dirty="0"/>
              <a:t>Я позвонил Васиному отцу и попросил его приехать.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0216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A4357-E56E-95A7-2553-62B97080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Важнейшие теории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CE0F2-44AE-8B76-3A43-5283D38AC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теория </a:t>
            </a:r>
            <a:r>
              <a:rPr lang="ru-RU" b="1" dirty="0" err="1"/>
              <a:t>отграничивания</a:t>
            </a:r>
            <a:r>
              <a:rPr lang="ru-RU" b="1" dirty="0"/>
              <a:t>, </a:t>
            </a:r>
            <a:r>
              <a:rPr lang="ru-RU" dirty="0"/>
              <a:t>определяющая запреты на синтаксические                                          передвижения и описывающая возможности перемещения элементов внутри предложения. </a:t>
            </a:r>
          </a:p>
          <a:p>
            <a:r>
              <a:rPr lang="ru-RU" b="1" dirty="0"/>
              <a:t>теория управления</a:t>
            </a:r>
            <a:r>
              <a:rPr lang="ru-RU" dirty="0"/>
              <a:t>, содержащая условия, при которых некоторая синтаксическая позиция (например, позиция подлежащего или прямого дополнения) может быть заполнена фонетически не выраженным элементом, а также описывающая отношения зависимости между элементами предложения</a:t>
            </a:r>
          </a:p>
          <a:p>
            <a:r>
              <a:rPr lang="ru-RU" b="1" dirty="0"/>
              <a:t>Х-штрих теория (</a:t>
            </a:r>
            <a:r>
              <a:rPr lang="en-US" b="1" dirty="0"/>
              <a:t>X-bar theory</a:t>
            </a:r>
            <a:r>
              <a:rPr lang="ru-RU" b="1" dirty="0"/>
              <a:t>)</a:t>
            </a:r>
            <a:r>
              <a:rPr lang="ru-RU" dirty="0"/>
              <a:t>, описывающая базовую структуру предложения; </a:t>
            </a:r>
          </a:p>
          <a:p>
            <a:r>
              <a:rPr lang="en-US" dirty="0">
                <a:hlinkClick r:id="rId2"/>
              </a:rPr>
              <a:t>https://pressbooks.pub/essentialsoflinguistics/chapter/8-3-x-bar-phrase-structure/</a:t>
            </a:r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82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CB64C-3BEF-E084-C8AE-8E360FED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>
                <a:solidFill>
                  <a:schemeClr val="accent1">
                    <a:tint val="88000"/>
                    <a:satMod val="150000"/>
                  </a:schemeClr>
                </a:solidFill>
              </a:rPr>
              <a:t>Биография</a:t>
            </a:r>
          </a:p>
        </p:txBody>
      </p:sp>
      <p:sp>
        <p:nvSpPr>
          <p:cNvPr id="7171" name="Содержимое 2">
            <a:extLst>
              <a:ext uri="{FF2B5EF4-FFF2-40B4-BE49-F238E27FC236}">
                <a16:creationId xmlns:a16="http://schemas.microsoft.com/office/drawing/2014/main" id="{C95BFDDD-4D86-134C-0EA3-03C987BBA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637" y="1371035"/>
            <a:ext cx="7096547" cy="525621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ru-RU" b="1" dirty="0"/>
              <a:t>ХОМСКИЙ, НОАМ </a:t>
            </a:r>
            <a:r>
              <a:rPr lang="ru-RU" dirty="0"/>
              <a:t>(</a:t>
            </a:r>
            <a:r>
              <a:rPr lang="ru-RU" dirty="0" err="1"/>
              <a:t>Chomsky</a:t>
            </a:r>
            <a:r>
              <a:rPr lang="ru-RU" dirty="0"/>
              <a:t>, </a:t>
            </a:r>
            <a:r>
              <a:rPr lang="ru-RU" dirty="0" err="1"/>
              <a:t>Noam</a:t>
            </a:r>
            <a:r>
              <a:rPr lang="ru-RU" dirty="0"/>
              <a:t> </a:t>
            </a:r>
            <a:r>
              <a:rPr lang="ru-RU" dirty="0" err="1"/>
              <a:t>Avram</a:t>
            </a:r>
            <a:r>
              <a:rPr lang="ru-RU" dirty="0"/>
              <a:t>), американский лингвист и общественный деятель. Родился в Филадельфии 7 дек. 1928. </a:t>
            </a:r>
          </a:p>
          <a:p>
            <a:pPr eaLnBrk="1" hangingPunct="1">
              <a:defRPr/>
            </a:pPr>
            <a:r>
              <a:rPr lang="ru-RU" dirty="0"/>
              <a:t>Институтский профессор лингвистики Массачусетского технологического института, автор классификации формальных языков, называемой иерархией Хомского. </a:t>
            </a:r>
          </a:p>
          <a:p>
            <a:pPr eaLnBrk="1" hangingPunct="1">
              <a:defRPr/>
            </a:pPr>
            <a:r>
              <a:rPr lang="ru-RU" dirty="0"/>
              <a:t>Создатель генеративной грамматики </a:t>
            </a:r>
          </a:p>
          <a:p>
            <a:pPr eaLnBrk="1" hangingPunct="1">
              <a:defRPr/>
            </a:pPr>
            <a:r>
              <a:rPr lang="ru-RU" dirty="0"/>
              <a:t>Его работы о порождающих грамматиках внесли значительный вклад в упадок бихевиоризма и содействовали развитию когнитивных наук. </a:t>
            </a:r>
          </a:p>
          <a:p>
            <a:r>
              <a:rPr lang="ru-RU" altLang="ru-RU" dirty="0"/>
              <a:t>Заложил основы теории порождающих грамматик и теории формальных языков как раздела математической логики («Трансформационный анализ», «Синтаксические структуры», 1957) </a:t>
            </a:r>
          </a:p>
          <a:p>
            <a:r>
              <a:rPr lang="ru-RU" altLang="ru-RU" dirty="0"/>
              <a:t>Выдвинул программу изучения языка как средства исследования мышления («Язык и мышление», 1968)</a:t>
            </a:r>
          </a:p>
          <a:p>
            <a:pPr eaLnBrk="1" hangingPunct="1">
              <a:defRPr/>
            </a:pPr>
            <a:endParaRPr lang="ru-RU" dirty="0"/>
          </a:p>
        </p:txBody>
      </p:sp>
      <p:pic>
        <p:nvPicPr>
          <p:cNvPr id="7172" name="Содержимое 3" descr="img1.jpg">
            <a:extLst>
              <a:ext uri="{FF2B5EF4-FFF2-40B4-BE49-F238E27FC236}">
                <a16:creationId xmlns:a16="http://schemas.microsoft.com/office/drawing/2014/main" id="{398097FE-35F8-4A5D-2CEF-BFFDA3750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1371035"/>
            <a:ext cx="3673475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EDF05C-17B6-DE37-AE62-39D38CFA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762970"/>
            <a:ext cx="10704512" cy="53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63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A6701-3291-3C79-A283-7622C526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в генеративной лингвистике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347004-72B3-6D4F-FC17-152372E9A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Синтаксис содержит базовый и трансформационный субкомпоненты. </a:t>
            </a:r>
          </a:p>
          <a:p>
            <a:pPr marL="0" indent="0">
              <a:buNone/>
            </a:pPr>
            <a:r>
              <a:rPr lang="ru-RU" dirty="0"/>
              <a:t>База — система элемен­тар­ных правил, предпо­ло­жи­тель­но близких для различных языков, — исчисляет ограни­чен­ное множество глубин­ных структур, прототипов будущих предложений. </a:t>
            </a:r>
          </a:p>
          <a:p>
            <a:pPr marL="0" indent="0">
              <a:buNone/>
            </a:pPr>
            <a:r>
              <a:rPr lang="ru-RU" dirty="0"/>
              <a:t>Первое правило базы S ⇒ NP + VP разлагает исходный символ предложения S на последовательность составляющих: NP — именную группу (являющуюся группой подлежащего) и VP — глагольную группу. </a:t>
            </a:r>
          </a:p>
          <a:p>
            <a:pPr marL="0" indent="0">
              <a:buNone/>
            </a:pPr>
            <a:r>
              <a:rPr lang="ru-RU" dirty="0"/>
              <a:t>Каждому из разложимых далее (т. е. нетерминальных) символов соответствует некоторое правило базы, содержащее этот символ в своей левой части и указывающее в правой части, каково возможное разложение этого символа. В правой части правил возможны как нетерминальные, так и терминальные (конечные, далее неразложимые) символы. К терминальным относятся, в частности, символы частей речи: V — глагол, N — имя, </a:t>
            </a:r>
            <a:r>
              <a:rPr lang="ru-RU" dirty="0" err="1"/>
              <a:t>Adj</a:t>
            </a:r>
            <a:r>
              <a:rPr lang="ru-RU" dirty="0"/>
              <a:t> — прилага­тель­ное, Det — артикль. Правила базы применяются рекурсивно, пока не будет получена цепочка терминальных символов с их структурной характеристикой, представ­ля­е­мой в виде так называ­е­мо­го разме­чен­но­го дерева непосредственных составляющих или в виде разме­чен­ной скобочной записи. </a:t>
            </a:r>
          </a:p>
        </p:txBody>
      </p:sp>
    </p:spTree>
    <p:extLst>
      <p:ext uri="{BB962C8B-B14F-4D97-AF65-F5344CB8AC3E}">
        <p14:creationId xmlns:p14="http://schemas.microsoft.com/office/powerpoint/2010/main" val="3831963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F38984-CD93-5AB7-5DA4-A069F9F9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750898"/>
            <a:ext cx="6105525" cy="4657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9A3C8-3E8B-634E-68BA-19F3BB468F65}"/>
              </a:ext>
            </a:extLst>
          </p:cNvPr>
          <p:cNvSpPr txBox="1"/>
          <p:nvPr/>
        </p:nvSpPr>
        <p:spPr>
          <a:xfrm>
            <a:off x="191344" y="449377"/>
            <a:ext cx="50405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для порождения предложения «Хомский создал порож­да­ю­щую грамматику» правила базы построят примерно следующую структур­ную характе­рис­ти­ку: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2CFB48-A01C-A0DB-A2CA-C64EB4A82F0D}"/>
              </a:ext>
            </a:extLst>
          </p:cNvPr>
          <p:cNvSpPr txBox="1"/>
          <p:nvPr/>
        </p:nvSpPr>
        <p:spPr>
          <a:xfrm>
            <a:off x="6224861" y="612844"/>
            <a:ext cx="580630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Подлежащная NP состоит из существительного «Хомский», 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VP состоит из вспомогательной части (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Aux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), содержащей грамматическую категорию времени, и главного глагола (MV —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verb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). 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Главный глагол состоит из глагола (V) и именной группы прямого дополнения. </a:t>
            </a: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Эта именная группа, в поверхностной структуре представленная как атрибутивное сочетание «порожда­ю­щая грамматика», в исходной структурной характе­ри­сти­ке содержит именную группу «грамматика» и вставленное (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embedded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) относительное предложение S2, «которая (=грамматика) порождает», 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Такая структура интер­пре­ти­ру­ет­ся семанти­че­ским компонентом (все терминальные символы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</a:rPr>
              <a:t>лексикализуются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в соответ­ствии с сочетаемостными ограничениями, хранящимися в словарных статьях лексикона порождающей грамматики).</a:t>
            </a:r>
          </a:p>
        </p:txBody>
      </p:sp>
    </p:spTree>
    <p:extLst>
      <p:ext uri="{BB962C8B-B14F-4D97-AF65-F5344CB8AC3E}">
        <p14:creationId xmlns:p14="http://schemas.microsoft.com/office/powerpoint/2010/main" val="1250100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4A476B5-D60C-0C2C-016F-5C5E2D7A5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 формальной точки зрения благодаря транс­фор­ма­ци­ям могут совершаться четыре типа операций над символами: </a:t>
            </a:r>
          </a:p>
          <a:p>
            <a:pPr marL="0" indent="0">
              <a:buNone/>
            </a:pPr>
            <a:r>
              <a:rPr lang="ru-RU" b="1" dirty="0"/>
              <a:t>добавление, опущение (стирание), перестановка и замена символов. </a:t>
            </a:r>
          </a:p>
          <a:p>
            <a:pPr marL="0" indent="0">
              <a:buNone/>
            </a:pPr>
            <a:r>
              <a:rPr lang="ru-RU" dirty="0"/>
              <a:t>Содержательно трансформации выявляют регулярные соответствия между синонимичными предложениями типа: </a:t>
            </a:r>
          </a:p>
          <a:p>
            <a:pPr marL="0" indent="0">
              <a:buNone/>
            </a:pPr>
            <a:r>
              <a:rPr lang="ru-RU" dirty="0"/>
              <a:t>(1а) «Хомский создал теорию порождающих грамматик» — (1б) «Хомским создана теория порождающих грамматик»; </a:t>
            </a:r>
          </a:p>
          <a:p>
            <a:pPr marL="0" indent="0">
              <a:buNone/>
            </a:pPr>
            <a:r>
              <a:rPr lang="ru-RU" dirty="0"/>
              <a:t>(2а) «Оказалось, что теория порождающих грамматик неверна» — (2б) «Теория порожда­ю­щих грамматик оказалась неверной» и т. П.</a:t>
            </a:r>
          </a:p>
          <a:p>
            <a:pPr marL="0" indent="0">
              <a:buNone/>
            </a:pPr>
            <a:r>
              <a:rPr lang="ru-RU" dirty="0"/>
              <a:t>(3) «Теория порождающих грамматик объясняет язык» — (4а) «Теория порождающих грамматик стремится объяснить язык» — (4б) «Теория порождающих грамматик не стремится объяснить язык» — (4в) «Стремится ли теория порождающих грамматик объяснить язык?» — (4г) «Стремление теории порождающих грамматик объяснить язык» — (4д) «Теория порождающих грамматик, стремя­ща­я­ся объяснить язык» и т. д. </a:t>
            </a:r>
          </a:p>
          <a:p>
            <a:pPr marL="0" indent="0">
              <a:buNone/>
            </a:pPr>
            <a:r>
              <a:rPr lang="ru-RU" dirty="0"/>
              <a:t>Известно около двух десятков основных транс­фор­ма­ций (процессов), в резуль­та­те действия которых получаются основные типы синтаксических конструкций различных языков.</a:t>
            </a:r>
          </a:p>
        </p:txBody>
      </p:sp>
    </p:spTree>
    <p:extLst>
      <p:ext uri="{BB962C8B-B14F-4D97-AF65-F5344CB8AC3E}">
        <p14:creationId xmlns:p14="http://schemas.microsoft.com/office/powerpoint/2010/main" val="2969000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EC8F542-0077-204D-4024-90CB7A7240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отрицательная транс­фор­ма­ция создаёт отрицательные предложения типа 4б; </a:t>
            </a:r>
          </a:p>
          <a:p>
            <a:r>
              <a:rPr lang="ru-RU" dirty="0"/>
              <a:t>вопросительная транс­фор­ма­ция создаёт предложения типа 4в; </a:t>
            </a:r>
          </a:p>
          <a:p>
            <a:r>
              <a:rPr lang="ru-RU" dirty="0"/>
              <a:t>транс­фор­ма­ция </a:t>
            </a:r>
            <a:r>
              <a:rPr lang="ru-RU" dirty="0" err="1"/>
              <a:t>пассивизации</a:t>
            </a:r>
            <a:r>
              <a:rPr lang="ru-RU" dirty="0"/>
              <a:t> строит предложения типа 1б из той же глубинной структуры, что и 1а; </a:t>
            </a:r>
          </a:p>
          <a:p>
            <a:r>
              <a:rPr lang="ru-RU" dirty="0"/>
              <a:t>транс­фор­ма­ция номинализации преобразует предложение, например 4а, в именную группу типа 4г; </a:t>
            </a:r>
          </a:p>
          <a:p>
            <a:r>
              <a:rPr lang="ru-RU" dirty="0"/>
              <a:t>транс­фор­ма­ция </a:t>
            </a:r>
            <a:r>
              <a:rPr lang="ru-RU" dirty="0" err="1"/>
              <a:t>релятивизации</a:t>
            </a:r>
            <a:r>
              <a:rPr lang="ru-RU" dirty="0"/>
              <a:t> преобразует предложение типа 4а в относительное предложение типа 4д; </a:t>
            </a:r>
          </a:p>
          <a:p>
            <a:r>
              <a:rPr lang="ru-RU" dirty="0"/>
              <a:t>транс­фор­ма­ция опущения </a:t>
            </a:r>
            <a:r>
              <a:rPr lang="ru-RU" dirty="0" err="1"/>
              <a:t>кореферентных</a:t>
            </a:r>
            <a:r>
              <a:rPr lang="ru-RU" dirty="0"/>
              <a:t> именных групп при вставлении предложения типа 3 в структуру, лежащую в основе предложения типа 4а, опускает в силу </a:t>
            </a:r>
            <a:r>
              <a:rPr lang="ru-RU" dirty="0" err="1"/>
              <a:t>корефе­рент­но­сти</a:t>
            </a:r>
            <a:r>
              <a:rPr lang="ru-RU" dirty="0"/>
              <a:t> подлежащее вставленного предложения; </a:t>
            </a:r>
          </a:p>
          <a:p>
            <a:r>
              <a:rPr lang="ru-RU" dirty="0"/>
              <a:t>транс­фор­ма­ция подъёма из структур, лежа­щих в основе предложения типа 2а, строит предложения типа 2б путём подъёма подлежащего вставленного предло­же­ния в состав матричного; </a:t>
            </a:r>
          </a:p>
          <a:p>
            <a:r>
              <a:rPr lang="ru-RU" dirty="0"/>
              <a:t>транс­фор­ма­ция </a:t>
            </a:r>
            <a:r>
              <a:rPr lang="ru-RU" dirty="0" err="1"/>
              <a:t>рефлексивизации</a:t>
            </a:r>
            <a:r>
              <a:rPr lang="ru-RU" dirty="0"/>
              <a:t> заменяет (в составе одного предложения) </a:t>
            </a:r>
            <a:r>
              <a:rPr lang="ru-RU" dirty="0" err="1"/>
              <a:t>кореферентные</a:t>
            </a:r>
            <a:r>
              <a:rPr lang="ru-RU" dirty="0"/>
              <a:t> именные группы на возвратное местоимение (например, «Мама купила себе перчатки») и др.</a:t>
            </a:r>
          </a:p>
        </p:txBody>
      </p:sp>
    </p:spTree>
    <p:extLst>
      <p:ext uri="{BB962C8B-B14F-4D97-AF65-F5344CB8AC3E}">
        <p14:creationId xmlns:p14="http://schemas.microsoft.com/office/powerpoint/2010/main" val="258733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57D10E-D02F-2C79-3845-8C9673F7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47" y="692696"/>
            <a:ext cx="10116285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78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A4357-E56E-95A7-2553-62B97080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Минималистская программа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9CE0F2-44AE-8B76-3A43-5283D38AC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Ва­ри­ант ге­не­ра­тив­ной тео­рии, пред­ло­жен­ный Н. Хом­ским в 1990-е гг. («ми­ни­ма­ли­ст­ская про­грам­ма»), со­хра­ня­ет лишь 2 ми­ни­маль­но не­об­хо­ди­мых «ин­тер­фейс­ных» уров­ня, обес­пе­чи­ваю­щих связь язы­ка с другими ин­тел­лек­ту­аль­ны­ми ме­ха­низ­ма­ми, – фо­но­ло­гическую фор­му и ло­гическую фор­му. </a:t>
            </a:r>
          </a:p>
          <a:p>
            <a:r>
              <a:rPr lang="ru-RU" dirty="0"/>
              <a:t>Мо­дель грам­ма­ти­ки вклю­ча­ет сло­варь и вы­чис­лительную сис­те­му, ко­то­рая осу­ще­ст­в­ля­ет по­ша­го­вую де­ри­ва­цию («сбор­ку») пред­ло­же­ний с по­сле­дую­щей про­вер­кой пра­виль­но­сти по­лу­чен­ных струк­тур.</a:t>
            </a:r>
          </a:p>
        </p:txBody>
      </p:sp>
    </p:spTree>
    <p:extLst>
      <p:ext uri="{BB962C8B-B14F-4D97-AF65-F5344CB8AC3E}">
        <p14:creationId xmlns:p14="http://schemas.microsoft.com/office/powerpoint/2010/main" val="703780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D8DA8-BD43-4B6C-DE70-36948AFF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положения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B057F5-C8B3-DC07-2436-BF20ECB1D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Грамматика языка задается как формальная автономная система. </a:t>
            </a:r>
          </a:p>
          <a:p>
            <a:r>
              <a:rPr lang="ru-RU" dirty="0"/>
              <a:t>Научный «переворот»: не столько изучать язык, сколько устанавливать параметры грамматики языка как объекта, обладающего реальностью в жизни человека. </a:t>
            </a:r>
          </a:p>
          <a:p>
            <a:r>
              <a:rPr lang="ru-RU" dirty="0"/>
              <a:t>Лингвист реконструирует грамматику, предстающую перед его мысленным взором подобно контурам древнего города, открывающимся археологу по ходу раскопок.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9222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D8DA8-BD43-4B6C-DE70-36948AFF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положения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B057F5-C8B3-DC07-2436-BF20ECB1D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Предложения обладают внутренней структурой, связанной с мыслью, и внешней структурой, отражающей произношение и написание;</a:t>
            </a:r>
          </a:p>
          <a:p>
            <a:r>
              <a:rPr lang="ru-RU" dirty="0"/>
              <a:t> Все языки обладают одной и той же внутренней структурой, различаясь только по внешнему облику своих предложений;</a:t>
            </a:r>
          </a:p>
          <a:p>
            <a:r>
              <a:rPr lang="ru-RU" dirty="0"/>
              <a:t>Универсальный каркас «языка вообще» обогащается деталями конкретного языка и предопределяет и диапазон варьирования языков. </a:t>
            </a:r>
          </a:p>
          <a:p>
            <a:r>
              <a:rPr lang="ru-RU" dirty="0"/>
              <a:t>Поэтому же для овладения родным языком человеку достаточно провести серию экспериментов над очень ограниченным речевым материалом, используемым лишь для «вычисления параметров» данного языка.</a:t>
            </a:r>
          </a:p>
          <a:p>
            <a:r>
              <a:rPr lang="ru-RU" dirty="0"/>
              <a:t> Параметризация состоит в установлении того, как конкретизирована та или иная переменная в универсальной грамматической схеме человеческого языка: например, какова позиция подлежащего (фиксирована ли она или нет), есть ли согласование, допустим ли эллипсис местоименного подлежащего и т. п.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3363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D8DA8-BD43-4B6C-DE70-36948AFF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положения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B057F5-C8B3-DC07-2436-BF20ECB1D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Модульный подход к объяснению сложных языковых явлений. </a:t>
            </a:r>
          </a:p>
          <a:p>
            <a:r>
              <a:rPr lang="ru-RU" dirty="0"/>
              <a:t>Каждая система человеческого поведения, в том числе и языковая система, есть автономный модуль, регулируемый своими наборами принципов.</a:t>
            </a:r>
          </a:p>
          <a:p>
            <a:r>
              <a:rPr lang="ru-RU" dirty="0"/>
              <a:t>Модуль «языковой способности» (</a:t>
            </a:r>
            <a:r>
              <a:rPr lang="ru-RU" dirty="0" err="1"/>
              <a:t>language</a:t>
            </a:r>
            <a:r>
              <a:rPr lang="ru-RU" dirty="0"/>
              <a:t> </a:t>
            </a:r>
            <a:r>
              <a:rPr lang="ru-RU" dirty="0" err="1"/>
              <a:t>faculty</a:t>
            </a:r>
            <a:r>
              <a:rPr lang="ru-RU" dirty="0"/>
              <a:t>), полностью предопределяемой врожденными ограничениями, сильно сужает набор потенциальных формальных объектов, которые могут претендовать на звание грамматики естественного языка. </a:t>
            </a:r>
          </a:p>
          <a:p>
            <a:r>
              <a:rPr lang="ru-RU" dirty="0"/>
              <a:t>Языковые способности человека объяснимы через структуру языковых репрезентаций, т.е. через свойства сущностей, порождаемых грамматикой конкретного естественного языка. Главная цель теории грамматики состоит в объяснении (по крайней мере, в собственно лингвистическом аспекте) утонченной структуры этих человеческих языковых способностей. Лингвистика представляется как раздел теоретической, а точнее, когнитивной, психологии.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624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A8DFA-D14D-EDFB-4228-6BDF33F1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Биография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402C7D-2FE1-2755-DC36-FC70317F89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Всемирно известный профессор лингвистики Массачусетского технологического университета, в котором он преподает с 1955 года. </a:t>
            </a:r>
          </a:p>
          <a:p>
            <a:r>
              <a:rPr lang="ru-RU" dirty="0"/>
              <a:t>Всемирно известный анархист и интеллектуал, чьи книги направлены, в первую очередь, на обличение империалистической политики Соединенных Штатов и их ближайших союзников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9241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FA343-8A66-6330-C263-4784FFC2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Фундаментальные противопоставления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2958EB-27D7-9DF4-DB22-3BE3A0B70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Чётко различаются «компетенция» — знание языка (</a:t>
            </a:r>
            <a:r>
              <a:rPr lang="ru-RU" dirty="0" err="1"/>
              <a:t>competence</a:t>
            </a:r>
            <a:r>
              <a:rPr lang="ru-RU" dirty="0"/>
              <a:t>) и «употреб­ле­ние» — исполь­зо­ва­ние языка в речевой деятельности (</a:t>
            </a:r>
            <a:r>
              <a:rPr lang="ru-RU" dirty="0" err="1"/>
              <a:t>performance</a:t>
            </a:r>
            <a:r>
              <a:rPr lang="ru-RU" dirty="0"/>
              <a:t>). Трансфор­ма­ци­он­ная порождающая грамматика описывает прежде всего компетенцию говорящего. </a:t>
            </a:r>
          </a:p>
          <a:p>
            <a:r>
              <a:rPr lang="ru-RU" dirty="0"/>
              <a:t>Структура этой грамма­ти­ки имеет три основных компонента: синтаксический, семанти­че­ский и фоно­ло­ги­че­ский, из кото­рых главным, центральным, является синтаксис, а семантика и фонология выполняют по отношению к синтаксису интер­пре­ти­ру­ю­щие функции. </a:t>
            </a:r>
          </a:p>
          <a:p>
            <a:r>
              <a:rPr lang="ru-RU" dirty="0"/>
              <a:t>В трансфор­ма­ци­он­ную порождающую грамматику вводится два уровня синтаксического представ­ле­ния: глубинный (</a:t>
            </a:r>
            <a:r>
              <a:rPr lang="ru-RU" dirty="0" err="1"/>
              <a:t>deep</a:t>
            </a:r>
            <a:r>
              <a:rPr lang="ru-RU" dirty="0"/>
              <a:t>, так называемая глубинная структура) и поверхностный (</a:t>
            </a:r>
            <a:r>
              <a:rPr lang="ru-RU" dirty="0" err="1"/>
              <a:t>surface</a:t>
            </a:r>
            <a:r>
              <a:rPr lang="ru-RU" dirty="0"/>
              <a:t>, так называемая поверхностная структура); задачей синтаксического описания является исчисление всех глубинных и поверхностных структур, а также установление между ними строгого соответствия.</a:t>
            </a:r>
          </a:p>
        </p:txBody>
      </p:sp>
    </p:spTree>
    <p:extLst>
      <p:ext uri="{BB962C8B-B14F-4D97-AF65-F5344CB8AC3E}">
        <p14:creationId xmlns:p14="http://schemas.microsoft.com/office/powerpoint/2010/main" val="11544464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A51E071-9E88-115F-B9F6-8B0CA16D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положений генеративной лингвистики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A843BE-9200-7D97-D7EE-15DB86DE73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Повысила требование к эксплицит­но­сти лингвистического описания, задаваемого в форме исчисления; </a:t>
            </a:r>
          </a:p>
          <a:p>
            <a:r>
              <a:rPr lang="ru-RU" dirty="0"/>
              <a:t>привлекла внимание к ненаблюдаемым объектам синтаксиса, существование которых опреде­ля­ет­ся косвенно; </a:t>
            </a:r>
          </a:p>
          <a:p>
            <a:r>
              <a:rPr lang="ru-RU" dirty="0"/>
              <a:t>способствовала выработке аппарата описания синтаксиса, сравни­мо­го по деталь­но­сти с аппаратом описания морфологии; </a:t>
            </a:r>
          </a:p>
          <a:p>
            <a:r>
              <a:rPr lang="ru-RU" dirty="0"/>
              <a:t>ввела в лингвистику технику формализации описания, облегчающую, в частности, автоматизацию языковых процессов с помощью ЭВМ. </a:t>
            </a:r>
          </a:p>
          <a:p>
            <a:pPr marL="0" indent="0">
              <a:buNone/>
            </a:pPr>
            <a:r>
              <a:rPr lang="ru-RU" dirty="0"/>
              <a:t>Однако терминологический аппарат трансформационной порождающей грамматики вошёл в лингвистический обиход и исполь­зу­ет­ся многими языковедами, работающими вне её рамок (например, глубинная структу­ра, поверхностная структура, трансформации и некоторые другие).</a:t>
            </a:r>
          </a:p>
        </p:txBody>
      </p:sp>
    </p:spTree>
    <p:extLst>
      <p:ext uri="{BB962C8B-B14F-4D97-AF65-F5344CB8AC3E}">
        <p14:creationId xmlns:p14="http://schemas.microsoft.com/office/powerpoint/2010/main" val="24856249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3BA09-270B-0B58-5B80-C0490757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генеративной лингвистики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9D30B0-0F96-DDEA-E85C-4DE0C97CF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Методы генеративной лингвистики тесно связаны с её теоретическими целями — </a:t>
            </a:r>
            <a:r>
              <a:rPr lang="ru-RU" b="1" dirty="0"/>
              <a:t>описать внутреннюю, ментальную грамматику носителя языка</a:t>
            </a:r>
            <a:r>
              <a:rPr lang="ru-RU" dirty="0"/>
              <a:t>. В отличие от эмпирических и описательных подходов, методы здесь в значительной степени </a:t>
            </a:r>
            <a:r>
              <a:rPr lang="ru-RU" b="1" dirty="0" err="1"/>
              <a:t>дедуктивны</a:t>
            </a:r>
            <a:r>
              <a:rPr lang="ru-RU" b="1" dirty="0"/>
              <a:t>, теоретико-формальны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7353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3BA09-270B-0B58-5B80-C0490757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Интуитивная грамматичность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9D30B0-0F96-DDEA-E85C-4DE0C97CF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 суждений о грамматичности — основа генеративного </a:t>
            </a:r>
            <a:r>
              <a:rPr lang="ru-RU" dirty="0" err="1"/>
              <a:t>анализа.Исследователь</a:t>
            </a:r>
            <a:r>
              <a:rPr lang="ru-RU" dirty="0"/>
              <a:t> (или носитель языка) определяет, какие предложения «звучат правильно», а какие нет.</a:t>
            </a:r>
          </a:p>
          <a:p>
            <a:pPr marL="0" indent="0">
              <a:buNone/>
            </a:pPr>
            <a:r>
              <a:rPr lang="ru-RU" dirty="0"/>
              <a:t>Пример: «The </a:t>
            </a:r>
            <a:r>
              <a:rPr lang="ru-RU" dirty="0" err="1"/>
              <a:t>man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eating</a:t>
            </a:r>
            <a:r>
              <a:rPr lang="ru-RU" dirty="0"/>
              <a:t>.»</a:t>
            </a:r>
            <a:r>
              <a:rPr lang="en-US" dirty="0"/>
              <a:t> vs </a:t>
            </a:r>
            <a:r>
              <a:rPr lang="ru-RU" dirty="0"/>
              <a:t>«</a:t>
            </a:r>
            <a:r>
              <a:rPr lang="ru-RU" dirty="0" err="1"/>
              <a:t>Eating</a:t>
            </a:r>
            <a:r>
              <a:rPr lang="ru-RU" dirty="0"/>
              <a:t> </a:t>
            </a:r>
            <a:r>
              <a:rPr lang="ru-RU" dirty="0" err="1"/>
              <a:t>man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.»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Критика: субъективность и культурная предвзятость, особенно если лингвист — не носитель анализируемого языка.</a:t>
            </a:r>
          </a:p>
        </p:txBody>
      </p:sp>
    </p:spTree>
    <p:extLst>
      <p:ext uri="{BB962C8B-B14F-4D97-AF65-F5344CB8AC3E}">
        <p14:creationId xmlns:p14="http://schemas.microsoft.com/office/powerpoint/2010/main" val="4502869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3BA09-270B-0B58-5B80-C0490757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Формализация грамматических правил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9D30B0-0F96-DDEA-E85C-4DE0C97CF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Генеративная лингвистика стремится описать язык с помощью формальных правил. Эти правила представлены в виде математических или логических структур, которые могут быть проверены и использованы для моделирования языковых процессов и структуры языка.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Пример: Построение деревьев синтаксического разбора (синтаксические деревья), которые показывают, как слова объединяются в фразы и предложения.</a:t>
            </a:r>
          </a:p>
          <a:p>
            <a:pPr marL="0" indent="0">
              <a:buNone/>
            </a:pPr>
            <a:r>
              <a:rPr lang="ru-RU" dirty="0"/>
              <a:t>Применение: Используется в компьютерной лингвистике для создания парсеров и алгоритмов обработки естественного языка (NLP).</a:t>
            </a:r>
          </a:p>
        </p:txBody>
      </p:sp>
    </p:spTree>
    <p:extLst>
      <p:ext uri="{BB962C8B-B14F-4D97-AF65-F5344CB8AC3E}">
        <p14:creationId xmlns:p14="http://schemas.microsoft.com/office/powerpoint/2010/main" val="4000266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3BA09-270B-0B58-5B80-C0490757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Трансформационный анализ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9D30B0-0F96-DDEA-E85C-4DE0C97CF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Генеративная лингвистика использует преобразовательные правила для описания того, как поверхностная структура предложения связана с его глубинной структурой.</a:t>
            </a:r>
          </a:p>
          <a:p>
            <a:pPr marL="0" indent="0">
              <a:buNone/>
            </a:pPr>
            <a:r>
              <a:rPr lang="ru-RU" dirty="0"/>
              <a:t>Анализ предложений через преобразование глубинной структуры в поверхностную:</a:t>
            </a:r>
          </a:p>
          <a:p>
            <a:pPr marL="0" indent="0">
              <a:buNone/>
            </a:pPr>
            <a:r>
              <a:rPr lang="ru-RU" dirty="0"/>
              <a:t>Актив → пассив: John </a:t>
            </a:r>
            <a:r>
              <a:rPr lang="ru-RU" dirty="0" err="1"/>
              <a:t>saw</a:t>
            </a:r>
            <a:r>
              <a:rPr lang="ru-RU" dirty="0"/>
              <a:t> Mary → Mary </a:t>
            </a:r>
            <a:r>
              <a:rPr lang="ru-RU" dirty="0" err="1"/>
              <a:t>was</a:t>
            </a:r>
            <a:r>
              <a:rPr lang="ru-RU" dirty="0"/>
              <a:t> </a:t>
            </a:r>
            <a:r>
              <a:rPr lang="ru-RU" dirty="0" err="1"/>
              <a:t>seen</a:t>
            </a:r>
            <a:r>
              <a:rPr lang="ru-RU" dirty="0"/>
              <a:t> </a:t>
            </a:r>
            <a:r>
              <a:rPr lang="ru-RU" dirty="0" err="1"/>
              <a:t>by</a:t>
            </a:r>
            <a:r>
              <a:rPr lang="ru-RU" dirty="0"/>
              <a:t> John</a:t>
            </a:r>
          </a:p>
          <a:p>
            <a:pPr marL="0" indent="0">
              <a:buNone/>
            </a:pPr>
            <a:r>
              <a:rPr lang="ru-RU" dirty="0"/>
              <a:t>Утверждение → вопрос: </a:t>
            </a:r>
            <a:r>
              <a:rPr lang="ru-RU" dirty="0" err="1"/>
              <a:t>She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reading</a:t>
            </a:r>
            <a:r>
              <a:rPr lang="ru-RU" dirty="0"/>
              <a:t> → </a:t>
            </a:r>
            <a:r>
              <a:rPr lang="ru-RU" dirty="0" err="1"/>
              <a:t>Is</a:t>
            </a:r>
            <a:r>
              <a:rPr lang="ru-RU" dirty="0"/>
              <a:t> </a:t>
            </a:r>
            <a:r>
              <a:rPr lang="ru-RU" dirty="0" err="1"/>
              <a:t>she</a:t>
            </a:r>
            <a:r>
              <a:rPr lang="ru-RU" dirty="0"/>
              <a:t> </a:t>
            </a:r>
            <a:r>
              <a:rPr lang="ru-RU" dirty="0" err="1"/>
              <a:t>reading</a:t>
            </a:r>
            <a:r>
              <a:rPr lang="ru-RU" dirty="0"/>
              <a:t>?</a:t>
            </a:r>
          </a:p>
          <a:p>
            <a:pPr marL="0" indent="0">
              <a:buNone/>
            </a:pPr>
            <a:r>
              <a:rPr lang="ru-RU" dirty="0"/>
              <a:t>Используется для объяснения связей между, казалось бы, разными конструкциями:</a:t>
            </a:r>
          </a:p>
          <a:p>
            <a:pPr marL="0" indent="0">
              <a:buNone/>
            </a:pPr>
            <a:r>
              <a:rPr lang="ru-RU" dirty="0"/>
              <a:t>"Книгу читает студент" может быть преобразовано из более глубокой структуры "Студент читает книгу."</a:t>
            </a:r>
          </a:p>
          <a:p>
            <a:pPr marL="0" indent="0">
              <a:buNone/>
            </a:pPr>
            <a:r>
              <a:rPr lang="ru-RU" dirty="0"/>
              <a:t>Применение: Этот метод помогает объяснить сложные грамматические явления, такие как пассивные конструкции, вопросы и отрицания.</a:t>
            </a:r>
          </a:p>
        </p:txBody>
      </p:sp>
    </p:spTree>
    <p:extLst>
      <p:ext uri="{BB962C8B-B14F-4D97-AF65-F5344CB8AC3E}">
        <p14:creationId xmlns:p14="http://schemas.microsoft.com/office/powerpoint/2010/main" val="21791935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3BA09-270B-0B58-5B80-C0490757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универсалий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9D30B0-0F96-DDEA-E85C-4DE0C97CF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Выявление универсальных принципов грамматики путём сравнения разных языков. </a:t>
            </a:r>
          </a:p>
          <a:p>
            <a:pPr marL="0" indent="0">
              <a:buNone/>
            </a:pPr>
            <a:r>
              <a:rPr lang="ru-RU" dirty="0"/>
              <a:t>Метод: </a:t>
            </a:r>
            <a:r>
              <a:rPr lang="ru-RU" dirty="0" err="1"/>
              <a:t>контрастивный</a:t>
            </a:r>
            <a:r>
              <a:rPr lang="ru-RU" dirty="0"/>
              <a:t> синтаксический анализ языков с целью выделения инвариантов и параметров.</a:t>
            </a:r>
          </a:p>
        </p:txBody>
      </p:sp>
    </p:spTree>
    <p:extLst>
      <p:ext uri="{BB962C8B-B14F-4D97-AF65-F5344CB8AC3E}">
        <p14:creationId xmlns:p14="http://schemas.microsoft.com/office/powerpoint/2010/main" val="5618014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3BA09-270B-0B58-5B80-C0490757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Моделирование и формальные вычисления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9D30B0-0F96-DDEA-E85C-4DE0C97CF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Генерация грамматик, создание синтаксических парсеров. Связь с формальной логикой, теорией автоматов, компьютерной лингвистикой.</a:t>
            </a:r>
          </a:p>
          <a:p>
            <a:pPr marL="0" indent="0">
              <a:buNone/>
            </a:pPr>
            <a:r>
              <a:rPr lang="ru-RU" dirty="0"/>
              <a:t>Пример: использование контекстно-свободных грамматик в программировании парсеров.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https://habr.com/ru/companies/sberbank/articles/418701/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81098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3BA09-270B-0B58-5B80-C0490757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Модульный анализ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9D30B0-0F96-DDEA-E85C-4DE0C97CF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Язык делится на модули: синтаксис, морфология, семантика, фонология. Исследование каждого модуля как автономной подсистемы с собственными правилами и взаимодействиями.</a:t>
            </a:r>
          </a:p>
        </p:txBody>
      </p:sp>
    </p:spTree>
    <p:extLst>
      <p:ext uri="{BB962C8B-B14F-4D97-AF65-F5344CB8AC3E}">
        <p14:creationId xmlns:p14="http://schemas.microsoft.com/office/powerpoint/2010/main" val="25402783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3BA09-270B-0B58-5B80-C0490757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Мета-теоретическая рефлексия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9D30B0-0F96-DDEA-E85C-4DE0C97CF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Сравнение различных теоретических моделей (например, X-</a:t>
            </a:r>
            <a:r>
              <a:rPr lang="ru-RU" dirty="0" err="1"/>
              <a:t>bar</a:t>
            </a:r>
            <a:r>
              <a:rPr lang="ru-RU" dirty="0"/>
              <a:t> </a:t>
            </a:r>
            <a:r>
              <a:rPr lang="ru-RU" dirty="0" err="1"/>
              <a:t>vs</a:t>
            </a:r>
            <a:r>
              <a:rPr lang="ru-RU" dirty="0"/>
              <a:t>. Минимализм).Построение аргументов в пользу более «экономичных» и «универсальных»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98203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8565D-85BB-B2DB-B6AC-AF007787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произведения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4C19E7-ECC4-60B7-94A8-16DEC525D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Синтаксические структуры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 Structures, 1957).</a:t>
            </a:r>
          </a:p>
          <a:p>
            <a:pPr marL="11430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Аспекты теории синтаксиса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 of the Theory of Syntax, 1965).</a:t>
            </a:r>
          </a:p>
          <a:p>
            <a:pPr marL="11430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Американская мощь и новые мандарины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Power and the New Mandarins, 1969).</a:t>
            </a:r>
          </a:p>
          <a:p>
            <a:pPr marL="11430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знания и свободы (1971).</a:t>
            </a:r>
          </a:p>
          <a:p>
            <a:pPr marL="11430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человека и американская внешняя политика»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Rights and American Foreign Policy, 1978).</a:t>
            </a:r>
          </a:p>
          <a:p>
            <a:pPr marL="11430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и репрезентации (1980).</a:t>
            </a:r>
          </a:p>
          <a:p>
            <a:pPr marL="11430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Знание и язык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(1986).</a:t>
            </a:r>
          </a:p>
          <a:p>
            <a:pPr marL="11430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и политика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and Politics, 1988).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иллюзии: контроль над мыслью в демократических обществах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Illusions: Thought Control in a Democratic Society, 1989).</a:t>
            </a:r>
          </a:p>
          <a:p>
            <a:pPr marL="11430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Сдерживающая демократия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Deterring Democracy, 1992).</a:t>
            </a:r>
          </a:p>
          <a:p>
            <a:pPr marL="11430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и мысль (1994).</a:t>
            </a:r>
          </a:p>
          <a:p>
            <a:pPr marL="11430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Минималистская программа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Minimalist Program, 1995).</a:t>
            </a:r>
          </a:p>
          <a:p>
            <a:pPr marL="11430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Прибыль на людях. Неолиберализм и мировой порядок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over People: Neoliberalism and Global Order, 1999).</a:t>
            </a:r>
          </a:p>
          <a:p>
            <a:pPr marL="11430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Гегемония или выживание: Америка в поисках глобального доминирования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Hegemony or Survival: America’s Quest for Global Dominance, 2003).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4861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4BB3F-590C-73D9-5619-ABBE8FC7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Моделирование компетенции и перформанса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62738D-A32B-0D86-E26A-95D00A093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Хомский различал два аспекта языка: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dirty="0"/>
              <a:t>Компетенция</a:t>
            </a:r>
            <a:r>
              <a:rPr lang="ru-RU" dirty="0"/>
              <a:t> — знание языка, внутренние грамматические правила, которыми владеет носитель.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dirty="0"/>
              <a:t>Перформанс</a:t>
            </a:r>
            <a:r>
              <a:rPr lang="ru-RU" dirty="0"/>
              <a:t> — реальное использование языка в речи.</a:t>
            </a:r>
          </a:p>
          <a:p>
            <a:pPr marL="0" indent="0" algn="l">
              <a:buNone/>
            </a:pPr>
            <a:r>
              <a:rPr lang="ru-RU" dirty="0"/>
              <a:t>Метод: Генеративная лингвистика фокусируется на анализе компетенции через абстрактные модели, такие как генеративная грамматика, и исследует перформанс через экспериментальные данные (например, ошибки в речи).</a:t>
            </a:r>
          </a:p>
          <a:p>
            <a:pPr marL="0" indent="0" algn="l">
              <a:buNone/>
            </a:pPr>
            <a:r>
              <a:rPr lang="ru-RU" dirty="0"/>
              <a:t>Применение: В психолингвистике используется для изучения того, как мозг обрабатывает язык.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9035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4BB3F-590C-73D9-5619-ABBE8FC7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Минимализм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62738D-A32B-0D86-E26A-95D00A093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/>
              <a:t>В рамках генеративной лингвистики минимализм — это подход, который стремится свести грамматические правила к минимальному набору принципов и параметров. Этот метод предполагает, что язык устроен максимально экономично.</a:t>
            </a:r>
          </a:p>
          <a:p>
            <a:pPr marL="0" indent="0" algn="l">
              <a:buNone/>
            </a:pPr>
            <a:endParaRPr lang="ru-RU" dirty="0"/>
          </a:p>
          <a:p>
            <a:pPr marL="0" indent="0" algn="l">
              <a:buNone/>
            </a:pPr>
            <a:r>
              <a:rPr lang="ru-RU" dirty="0"/>
              <a:t>Применение: Минимализм используется в когнитивной науке для изучения эволюции языка и его связи с мышлением.</a:t>
            </a:r>
          </a:p>
        </p:txBody>
      </p:sp>
    </p:spTree>
    <p:extLst>
      <p:ext uri="{BB962C8B-B14F-4D97-AF65-F5344CB8AC3E}">
        <p14:creationId xmlns:p14="http://schemas.microsoft.com/office/powerpoint/2010/main" val="30029461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BCB78-1A9E-95D2-0FDA-0D7E1998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Корпусная лингвистика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8AFEF-BCF3-D5D9-82D3-5165DA9A8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Современная генеративная лингвистика активно использует корпусные данные (большие массивы текстов) для проверки своих гипотез.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Метод: Анализ частотности слов, их сочетаемости и контекстов для выявления закономерностей в языке.</a:t>
            </a:r>
          </a:p>
          <a:p>
            <a:r>
              <a:rPr lang="ru-RU" dirty="0"/>
              <a:t>Пример: Исследование, как часто используются определенные грамматические конструкции в разных языках. Анализ частоты использования конструкции </a:t>
            </a:r>
            <a:r>
              <a:rPr lang="ru-RU" b="1" dirty="0"/>
              <a:t>"</a:t>
            </a:r>
            <a:r>
              <a:rPr lang="ru-RU" b="1" dirty="0" err="1"/>
              <a:t>the</a:t>
            </a:r>
            <a:r>
              <a:rPr lang="ru-RU" b="1" dirty="0"/>
              <a:t> </a:t>
            </a:r>
            <a:r>
              <a:rPr lang="ru-RU" b="1" dirty="0" err="1"/>
              <a:t>more</a:t>
            </a:r>
            <a:r>
              <a:rPr lang="ru-RU" b="1" dirty="0"/>
              <a:t>..., </a:t>
            </a:r>
            <a:r>
              <a:rPr lang="ru-RU" b="1" dirty="0" err="1"/>
              <a:t>the</a:t>
            </a:r>
            <a:r>
              <a:rPr lang="ru-RU" b="1" dirty="0"/>
              <a:t> </a:t>
            </a:r>
            <a:r>
              <a:rPr lang="ru-RU" b="1" dirty="0" err="1"/>
              <a:t>more</a:t>
            </a:r>
            <a:r>
              <a:rPr lang="ru-RU" b="1" dirty="0"/>
              <a:t>..."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i="1" dirty="0"/>
              <a:t>The </a:t>
            </a:r>
            <a:r>
              <a:rPr lang="ru-RU" i="1" dirty="0" err="1"/>
              <a:t>more</a:t>
            </a:r>
            <a:r>
              <a:rPr lang="ru-RU" i="1" dirty="0"/>
              <a:t> </a:t>
            </a:r>
            <a:r>
              <a:rPr lang="ru-RU" i="1" dirty="0" err="1"/>
              <a:t>you</a:t>
            </a:r>
            <a:r>
              <a:rPr lang="ru-RU" i="1" dirty="0"/>
              <a:t> </a:t>
            </a:r>
            <a:r>
              <a:rPr lang="ru-RU" i="1" dirty="0" err="1"/>
              <a:t>read</a:t>
            </a:r>
            <a:r>
              <a:rPr lang="ru-RU" i="1" dirty="0"/>
              <a:t>, </a:t>
            </a:r>
            <a:r>
              <a:rPr lang="ru-RU" i="1" dirty="0" err="1"/>
              <a:t>the</a:t>
            </a:r>
            <a:r>
              <a:rPr lang="ru-RU" i="1" dirty="0"/>
              <a:t> </a:t>
            </a:r>
            <a:r>
              <a:rPr lang="ru-RU" i="1" dirty="0" err="1"/>
              <a:t>more</a:t>
            </a:r>
            <a:r>
              <a:rPr lang="ru-RU" i="1" dirty="0"/>
              <a:t> </a:t>
            </a:r>
            <a:r>
              <a:rPr lang="ru-RU" i="1" dirty="0" err="1"/>
              <a:t>you</a:t>
            </a:r>
            <a:r>
              <a:rPr lang="ru-RU" i="1" dirty="0"/>
              <a:t> </a:t>
            </a:r>
            <a:r>
              <a:rPr lang="ru-RU" i="1" dirty="0" err="1"/>
              <a:t>understand</a:t>
            </a:r>
            <a:r>
              <a:rPr lang="ru-RU" i="1" dirty="0"/>
              <a:t>.</a:t>
            </a:r>
            <a:endParaRPr lang="ru-RU" dirty="0"/>
          </a:p>
          <a:p>
            <a:r>
              <a:rPr lang="ru-RU" dirty="0"/>
              <a:t>В корпусе можно найти десятки тысяч таких примеров и сравнить их синтаксические вариации, чтобы подтвердить гипотезу о регулярной структуре сравнительных конструкций.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Применение: Корпусные методы применяются в машинном обучении для обучения моделей языковым паттернам.</a:t>
            </a:r>
          </a:p>
        </p:txBody>
      </p:sp>
    </p:spTree>
    <p:extLst>
      <p:ext uri="{BB962C8B-B14F-4D97-AF65-F5344CB8AC3E}">
        <p14:creationId xmlns:p14="http://schemas.microsoft.com/office/powerpoint/2010/main" val="34851099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BCB78-1A9E-95D2-0FDA-0D7E1998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Экспериментальные методы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8AFEF-BCF3-D5D9-82D3-5165DA9A8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Психолингвистические эксперименты: Изучение времени реакции, ошибок в речи и восприятия языка.</a:t>
            </a:r>
          </a:p>
          <a:p>
            <a:pPr marL="0" indent="0">
              <a:buNone/>
            </a:pPr>
            <a:r>
              <a:rPr lang="ru-RU" dirty="0"/>
              <a:t>Нейролингвистические исследования: Анализ работы мозга при обработке языка с помощью технологий, таких как </a:t>
            </a:r>
            <a:r>
              <a:rPr lang="ru-RU" dirty="0" err="1"/>
              <a:t>фМРТ</a:t>
            </a:r>
            <a:r>
              <a:rPr lang="ru-RU" dirty="0"/>
              <a:t>.</a:t>
            </a:r>
          </a:p>
          <a:p>
            <a:r>
              <a:rPr lang="ru-RU" b="1" dirty="0"/>
              <a:t>Eye-</a:t>
            </a:r>
            <a:r>
              <a:rPr lang="ru-RU" b="1" dirty="0" err="1"/>
              <a:t>tracking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Исследование восприятия сложных вложенных предложений: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i="1" dirty="0"/>
              <a:t>The </a:t>
            </a:r>
            <a:r>
              <a:rPr lang="ru-RU" i="1" dirty="0" err="1"/>
              <a:t>reporter</a:t>
            </a:r>
            <a:r>
              <a:rPr lang="ru-RU" i="1" dirty="0"/>
              <a:t> </a:t>
            </a:r>
            <a:r>
              <a:rPr lang="ru-RU" i="1" dirty="0" err="1"/>
              <a:t>that</a:t>
            </a:r>
            <a:r>
              <a:rPr lang="ru-RU" i="1" dirty="0"/>
              <a:t> </a:t>
            </a:r>
            <a:r>
              <a:rPr lang="ru-RU" i="1" dirty="0" err="1"/>
              <a:t>the</a:t>
            </a:r>
            <a:r>
              <a:rPr lang="ru-RU" i="1" dirty="0"/>
              <a:t> </a:t>
            </a:r>
            <a:r>
              <a:rPr lang="ru-RU" i="1" dirty="0" err="1"/>
              <a:t>senator</a:t>
            </a:r>
            <a:r>
              <a:rPr lang="ru-RU" i="1" dirty="0"/>
              <a:t> </a:t>
            </a:r>
            <a:r>
              <a:rPr lang="ru-RU" i="1" dirty="0" err="1"/>
              <a:t>who</a:t>
            </a:r>
            <a:r>
              <a:rPr lang="ru-RU" i="1" dirty="0"/>
              <a:t> John </a:t>
            </a:r>
            <a:r>
              <a:rPr lang="ru-RU" i="1" dirty="0" err="1"/>
              <a:t>met</a:t>
            </a:r>
            <a:r>
              <a:rPr lang="ru-RU" i="1" dirty="0"/>
              <a:t> </a:t>
            </a:r>
            <a:r>
              <a:rPr lang="ru-RU" i="1" dirty="0" err="1"/>
              <a:t>attacked</a:t>
            </a:r>
            <a:r>
              <a:rPr lang="ru-RU" i="1" dirty="0"/>
              <a:t> </a:t>
            </a:r>
            <a:r>
              <a:rPr lang="ru-RU" i="1" dirty="0" err="1"/>
              <a:t>disliked</a:t>
            </a:r>
            <a:r>
              <a:rPr lang="ru-RU" i="1" dirty="0"/>
              <a:t> </a:t>
            </a:r>
            <a:r>
              <a:rPr lang="ru-RU" i="1" dirty="0" err="1"/>
              <a:t>the</a:t>
            </a:r>
            <a:r>
              <a:rPr lang="ru-RU" i="1" dirty="0"/>
              <a:t> </a:t>
            </a:r>
            <a:r>
              <a:rPr lang="ru-RU" i="1" dirty="0" err="1"/>
              <a:t>editor</a:t>
            </a:r>
            <a:r>
              <a:rPr lang="ru-RU" i="1" dirty="0"/>
              <a:t>.</a:t>
            </a:r>
            <a:endParaRPr lang="ru-RU" dirty="0"/>
          </a:p>
          <a:p>
            <a:r>
              <a:rPr lang="ru-RU" dirty="0"/>
              <a:t>Слежение за движением глаз показывает, что читатели "застревают" в местах с высокой синтаксической нагрузкой, подтверждая сложность вложенных структур.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Пример: Исследование того, как дети усваивают язык, чтобы подтвердить гипотезу о врожденной универсальной грамматике.</a:t>
            </a:r>
          </a:p>
        </p:txBody>
      </p:sp>
    </p:spTree>
    <p:extLst>
      <p:ext uri="{BB962C8B-B14F-4D97-AF65-F5344CB8AC3E}">
        <p14:creationId xmlns:p14="http://schemas.microsoft.com/office/powerpoint/2010/main" val="38509491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BCB78-1A9E-95D2-0FDA-0D7E1998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Компьютерное моделирование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8AFEF-BCF3-D5D9-82D3-5165DA9A8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Метод: Разработка алгоритмов, имитирующих работу грамматических правил.</a:t>
            </a:r>
          </a:p>
          <a:p>
            <a:pPr marL="0" indent="0">
              <a:buNone/>
            </a:pPr>
            <a:r>
              <a:rPr lang="ru-RU" dirty="0"/>
              <a:t>Пример: Создание парсеров, которые строят синтаксические деревья для предложений.</a:t>
            </a:r>
          </a:p>
          <a:p>
            <a:r>
              <a:rPr lang="ru-RU" dirty="0"/>
              <a:t>Использование синтаксического парсера (например, Stanford </a:t>
            </a:r>
            <a:r>
              <a:rPr lang="ru-RU" dirty="0" err="1"/>
              <a:t>Parser</a:t>
            </a:r>
            <a:r>
              <a:rPr lang="ru-RU" dirty="0"/>
              <a:t>) для анализа предложения: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i="1" dirty="0"/>
              <a:t>The </a:t>
            </a:r>
            <a:r>
              <a:rPr lang="ru-RU" i="1" dirty="0" err="1"/>
              <a:t>cat</a:t>
            </a:r>
            <a:r>
              <a:rPr lang="ru-RU" i="1" dirty="0"/>
              <a:t> </a:t>
            </a:r>
            <a:r>
              <a:rPr lang="ru-RU" i="1" dirty="0" err="1"/>
              <a:t>that</a:t>
            </a:r>
            <a:r>
              <a:rPr lang="ru-RU" i="1" dirty="0"/>
              <a:t> </a:t>
            </a:r>
            <a:r>
              <a:rPr lang="ru-RU" i="1" dirty="0" err="1"/>
              <a:t>chased</a:t>
            </a:r>
            <a:r>
              <a:rPr lang="ru-RU" i="1" dirty="0"/>
              <a:t> </a:t>
            </a:r>
            <a:r>
              <a:rPr lang="ru-RU" i="1" dirty="0" err="1"/>
              <a:t>the</a:t>
            </a:r>
            <a:r>
              <a:rPr lang="ru-RU" i="1" dirty="0"/>
              <a:t> </a:t>
            </a:r>
            <a:r>
              <a:rPr lang="ru-RU" i="1" dirty="0" err="1"/>
              <a:t>mouse</a:t>
            </a:r>
            <a:r>
              <a:rPr lang="ru-RU" i="1" dirty="0"/>
              <a:t> </a:t>
            </a:r>
            <a:r>
              <a:rPr lang="ru-RU" i="1" dirty="0" err="1"/>
              <a:t>ran</a:t>
            </a:r>
            <a:r>
              <a:rPr lang="ru-RU" i="1" dirty="0"/>
              <a:t> </a:t>
            </a:r>
            <a:r>
              <a:rPr lang="ru-RU" i="1" dirty="0" err="1"/>
              <a:t>away</a:t>
            </a:r>
            <a:r>
              <a:rPr lang="ru-RU" i="1" dirty="0"/>
              <a:t>.</a:t>
            </a:r>
            <a:endParaRPr lang="ru-RU" dirty="0"/>
          </a:p>
          <a:p>
            <a:r>
              <a:rPr lang="ru-RU" dirty="0"/>
              <a:t>Парсер строит древовидную структуру с вложенными CP (</a:t>
            </a:r>
            <a:r>
              <a:rPr lang="ru-RU" dirty="0" err="1"/>
              <a:t>комплементаторными</a:t>
            </a:r>
            <a:r>
              <a:rPr lang="ru-RU" dirty="0"/>
              <a:t> фразами), аналогичную структурам, которые создаёт генеративная теория.</a:t>
            </a:r>
          </a:p>
          <a:p>
            <a:r>
              <a:rPr lang="ru-RU" dirty="0"/>
              <a:t>Также современные трансформеры, вроде GPT, демонстрируют понимание вложенных структур, что подтверждает релевантность некоторых идей генеративной лингвистики в моделях 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Применение: Используется в искусственном интеллекте для разработки систем перевода, распознавания речи и генерации текста.</a:t>
            </a:r>
          </a:p>
        </p:txBody>
      </p:sp>
    </p:spTree>
    <p:extLst>
      <p:ext uri="{BB962C8B-B14F-4D97-AF65-F5344CB8AC3E}">
        <p14:creationId xmlns:p14="http://schemas.microsoft.com/office/powerpoint/2010/main" val="7780245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0BCB78-1A9E-95D2-0FDA-0D7E1998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Дискурс-анализ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8AFEF-BCF3-D5D9-82D3-5165DA9A8D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Генеративная лингвистика также исследует, как предложения соотносятся с более широкими контекстами дискурса.</a:t>
            </a:r>
          </a:p>
          <a:p>
            <a:pPr marL="0" indent="0">
              <a:buNone/>
            </a:pPr>
            <a:r>
              <a:rPr lang="ru-RU" dirty="0"/>
              <a:t>Метод: Анализ связности текста, антецедентов местоимений и других явлений, связанных с контекстом.</a:t>
            </a:r>
          </a:p>
          <a:p>
            <a:pPr marL="0" indent="0">
              <a:buNone/>
            </a:pPr>
            <a:r>
              <a:rPr lang="ru-RU" dirty="0"/>
              <a:t>Пример: Исследование, как местоимения ("он", "она") связаны с предыдущими упоминаниями в тексте.</a:t>
            </a:r>
          </a:p>
          <a:p>
            <a:pPr marL="0" indent="0">
              <a:buNone/>
            </a:pPr>
            <a:r>
              <a:rPr lang="ru-RU" dirty="0"/>
              <a:t>Применение: Используется в создании диалоговых систем и чат-ботов.</a:t>
            </a:r>
          </a:p>
        </p:txBody>
      </p:sp>
    </p:spTree>
    <p:extLst>
      <p:ext uri="{BB962C8B-B14F-4D97-AF65-F5344CB8AC3E}">
        <p14:creationId xmlns:p14="http://schemas.microsoft.com/office/powerpoint/2010/main" val="40253222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FA748-EDFF-AF17-2A28-267CA526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Сравнительно-типологический анализ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105C1-0863-6C95-C771-4AADD4F88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Пример: Сравнение порядка слов в вопросах</a:t>
            </a:r>
          </a:p>
          <a:p>
            <a:pPr marL="0" indent="0">
              <a:buNone/>
            </a:pPr>
            <a:r>
              <a:rPr lang="ru-RU" dirty="0"/>
              <a:t>Английский (SVO, с инверсией): What </a:t>
            </a:r>
            <a:r>
              <a:rPr lang="ru-RU" dirty="0" err="1"/>
              <a:t>did</a:t>
            </a:r>
            <a:r>
              <a:rPr lang="ru-RU" dirty="0"/>
              <a:t> </a:t>
            </a:r>
            <a:r>
              <a:rPr lang="ru-RU" dirty="0" err="1"/>
              <a:t>you</a:t>
            </a:r>
            <a:r>
              <a:rPr lang="ru-RU" dirty="0"/>
              <a:t> </a:t>
            </a:r>
            <a:r>
              <a:rPr lang="ru-RU" dirty="0" err="1"/>
              <a:t>see</a:t>
            </a:r>
            <a:r>
              <a:rPr lang="ru-RU" dirty="0"/>
              <a:t>?</a:t>
            </a:r>
          </a:p>
          <a:p>
            <a:pPr marL="0" indent="0">
              <a:buNone/>
            </a:pPr>
            <a:r>
              <a:rPr lang="ru-RU" dirty="0"/>
              <a:t>Японский (SOV, без инверсии): </a:t>
            </a:r>
            <a:r>
              <a:rPr lang="ru-RU" dirty="0" err="1"/>
              <a:t>Anata</a:t>
            </a:r>
            <a:r>
              <a:rPr lang="ru-RU" dirty="0"/>
              <a:t> </a:t>
            </a:r>
            <a:r>
              <a:rPr lang="ru-RU" dirty="0" err="1"/>
              <a:t>wa</a:t>
            </a:r>
            <a:r>
              <a:rPr lang="ru-RU" dirty="0"/>
              <a:t> </a:t>
            </a:r>
            <a:r>
              <a:rPr lang="ru-RU" dirty="0" err="1"/>
              <a:t>nani</a:t>
            </a:r>
            <a:r>
              <a:rPr lang="ru-RU" dirty="0"/>
              <a:t> o </a:t>
            </a:r>
            <a:r>
              <a:rPr lang="ru-RU" dirty="0" err="1"/>
              <a:t>mimashita</a:t>
            </a:r>
            <a:r>
              <a:rPr lang="ru-RU" dirty="0"/>
              <a:t> </a:t>
            </a:r>
            <a:r>
              <a:rPr lang="ru-RU" dirty="0" err="1"/>
              <a:t>ka</a:t>
            </a:r>
            <a:r>
              <a:rPr lang="ru-RU" dirty="0"/>
              <a:t>?(буквально: "Ты что видел?").</a:t>
            </a:r>
          </a:p>
          <a:p>
            <a:pPr marL="0" indent="0">
              <a:buNone/>
            </a:pPr>
            <a:r>
              <a:rPr lang="ru-RU" dirty="0"/>
              <a:t>Это сравнение помогает выявить параметры, например, необходимость инверсии в вопросах.</a:t>
            </a:r>
          </a:p>
        </p:txBody>
      </p:sp>
    </p:spTree>
    <p:extLst>
      <p:ext uri="{BB962C8B-B14F-4D97-AF65-F5344CB8AC3E}">
        <p14:creationId xmlns:p14="http://schemas.microsoft.com/office/powerpoint/2010/main" val="54584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607FC-3CD9-0431-6A42-C2F18A57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Ноам Хомский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ADFE18-7D38-FF5A-3D04-6DA953144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Отрицал </a:t>
            </a:r>
            <a:r>
              <a:rPr lang="ru-RU" b="1" dirty="0" err="1"/>
              <a:t>бихевиористские</a:t>
            </a:r>
            <a:r>
              <a:rPr lang="ru-RU" b="1" dirty="0"/>
              <a:t> методы</a:t>
            </a:r>
            <a:r>
              <a:rPr lang="ru-RU" dirty="0"/>
              <a:t>, ориентированные на изучение уже данных, готовых, статичных цепочек языковых элементов и выявление в них инвариантных единиц (фонемы, морфемы, синтаксические конструкции) и их классов. </a:t>
            </a:r>
          </a:p>
          <a:p>
            <a:r>
              <a:rPr lang="ru-RU" sz="2400" dirty="0">
                <a:latin typeface="+mn-lt"/>
                <a:cs typeface="+mn-cs"/>
              </a:rPr>
              <a:t>Теперь </a:t>
            </a:r>
            <a:r>
              <a:rPr lang="ru-RU" sz="2400" b="1" dirty="0">
                <a:latin typeface="+mn-lt"/>
                <a:cs typeface="+mn-cs"/>
              </a:rPr>
              <a:t>главной единицей языка было предложение</a:t>
            </a:r>
            <a:r>
              <a:rPr lang="ru-RU" sz="2400" dirty="0">
                <a:latin typeface="+mn-lt"/>
                <a:cs typeface="+mn-cs"/>
              </a:rPr>
              <a:t>, рассматриваемое с точки зрения процессов его порождения из элементарных абстрактных единиц на основе строгих </a:t>
            </a:r>
            <a:r>
              <a:rPr lang="ru-RU" sz="2400" b="1" dirty="0">
                <a:latin typeface="+mn-lt"/>
                <a:cs typeface="+mn-cs"/>
              </a:rPr>
              <a:t>правил вывода (формационных правил) и правил преобразования (трансформационных правил)</a:t>
            </a:r>
            <a:r>
              <a:rPr lang="ru-RU" sz="2400" dirty="0">
                <a:latin typeface="+mn-lt"/>
                <a:cs typeface="+mn-cs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18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9CD88-2EB8-B401-ADA4-1C2086AB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Спор с бихевиоризмом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316D23-1ED8-5550-EECC-8AA96B6A77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(</a:t>
            </a:r>
            <a:r>
              <a:rPr lang="ru-RU" dirty="0" err="1"/>
              <a:t>Skinner</a:t>
            </a:r>
            <a:r>
              <a:rPr lang="ru-RU" dirty="0"/>
              <a:t>, 1957, </a:t>
            </a:r>
            <a:r>
              <a:rPr lang="ru-RU" dirty="0" err="1"/>
              <a:t>Verbal</a:t>
            </a:r>
            <a:r>
              <a:rPr lang="ru-RU" dirty="0"/>
              <a:t> </a:t>
            </a:r>
            <a:r>
              <a:rPr lang="ru-RU" dirty="0" err="1"/>
              <a:t>Behavior</a:t>
            </a:r>
            <a:r>
              <a:rPr lang="ru-RU" dirty="0"/>
              <a:t>): Как дети создают новые предложения? </a:t>
            </a:r>
          </a:p>
          <a:p>
            <a:pPr marL="0" indent="0">
              <a:buNone/>
            </a:pPr>
            <a:r>
              <a:rPr lang="ru-RU" dirty="0"/>
              <a:t>Предложения определяются как цепочки слов, расположенные в линейном порядке. Таким образом, в рамках </a:t>
            </a:r>
            <a:r>
              <a:rPr lang="ru-RU" dirty="0" err="1"/>
              <a:t>бихевиористского</a:t>
            </a:r>
            <a:r>
              <a:rPr lang="ru-RU" dirty="0"/>
              <a:t> подхода язык приобретается:</a:t>
            </a:r>
          </a:p>
          <a:p>
            <a:pPr marL="0" indent="0">
              <a:buNone/>
            </a:pPr>
            <a:r>
              <a:rPr lang="ru-RU" b="1" dirty="0"/>
              <a:t>путем формирования привычки, </a:t>
            </a:r>
          </a:p>
          <a:p>
            <a:pPr marL="0" indent="0">
              <a:buNone/>
            </a:pPr>
            <a:r>
              <a:rPr lang="ru-RU" b="1" dirty="0"/>
              <a:t>посредством положительного/отрицательного подкрепления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Язык воспринимается как набор привычек, склонностей и способностей. </a:t>
            </a:r>
          </a:p>
          <a:p>
            <a:pPr marL="0" indent="0">
              <a:buNone/>
            </a:pPr>
            <a:r>
              <a:rPr lang="ru-RU" dirty="0"/>
              <a:t>При овладении языком, определяемом как набор привычек, постепенно формирующихся на протяжении многих лет, ребенок должен полагаться исключительно на окружающую среду.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25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06672-44F0-1729-11C2-739506E8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Генеративная лингвистика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D3C458-4E29-186B-B96C-D61B69A2F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 "стимул-реакция" никак не может объяснить тот факт, что </a:t>
            </a: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каждое предложение, которое человек может понять или произнести, может быть новым сочетанием слов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или что дети могут быстро овладевать языком без какого-либо формального обучения, научившись правильно интерпретировать конструкции, которые они никогда раньше не слышали.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нельзя описать как набор реакций, а овладение языком нельзя определить как процесс изучения этого набора. Центральными проблемами изучения языка являются следующие: </a:t>
            </a: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 представляет собой система знаний, называемая "языком", в рамках генеративной грамматики? Как ребенок усваивает эту систему знаний на основе недостаточного языкового материала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больше не интерпретируется как система привычек, склонностей и способностей, а как </a:t>
            </a: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вычислительная система правил и ограничений, специфичных для человека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478707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8180</Words>
  <Application>Microsoft Office PowerPoint</Application>
  <PresentationFormat>Широкоэкранный</PresentationFormat>
  <Paragraphs>366</Paragraphs>
  <Slides>66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4" baseType="lpstr">
      <vt:lpstr>Adonis</vt:lpstr>
      <vt:lpstr>Aptos</vt:lpstr>
      <vt:lpstr>Aptos Display</vt:lpstr>
      <vt:lpstr>Arial</vt:lpstr>
      <vt:lpstr>Calibri</vt:lpstr>
      <vt:lpstr>Gerbera</vt:lpstr>
      <vt:lpstr>Times New Roman</vt:lpstr>
      <vt:lpstr>Тема Office</vt:lpstr>
      <vt:lpstr>Методы генеративной лингвистики</vt:lpstr>
      <vt:lpstr>Определение</vt:lpstr>
      <vt:lpstr>Ноам Хомский</vt:lpstr>
      <vt:lpstr>Биография</vt:lpstr>
      <vt:lpstr>Биография</vt:lpstr>
      <vt:lpstr>Основные произведения</vt:lpstr>
      <vt:lpstr>Ноам Хомский</vt:lpstr>
      <vt:lpstr>Спор с бихевиоризмом</vt:lpstr>
      <vt:lpstr>Генеративная лингвистика</vt:lpstr>
      <vt:lpstr>Развитие теории</vt:lpstr>
      <vt:lpstr>Порождающая (генеративная) грамматика</vt:lpstr>
      <vt:lpstr>Подход к языку в рамках генеративной грамматики</vt:lpstr>
      <vt:lpstr>Например </vt:lpstr>
      <vt:lpstr>Цели генеративной лингвистики</vt:lpstr>
      <vt:lpstr>Универсальная грамматика</vt:lpstr>
      <vt:lpstr>Хомскианская революция</vt:lpstr>
      <vt:lpstr>Грамматика в генеративной лингвистике</vt:lpstr>
      <vt:lpstr>Правила и трансформации</vt:lpstr>
      <vt:lpstr>Стандартная теория</vt:lpstr>
      <vt:lpstr>Презентация PowerPoint</vt:lpstr>
      <vt:lpstr>Презентация PowerPoint</vt:lpstr>
      <vt:lpstr>Синтаксическая омонимия</vt:lpstr>
      <vt:lpstr>Работа языка в рамках Стандартной теории</vt:lpstr>
      <vt:lpstr>Работа языка в рамках Стандартной теории</vt:lpstr>
      <vt:lpstr>Теория принципов и параметров</vt:lpstr>
      <vt:lpstr>Презентация PowerPoint</vt:lpstr>
      <vt:lpstr>Теория принципов и параметров</vt:lpstr>
      <vt:lpstr>Теория принципов и параметров</vt:lpstr>
      <vt:lpstr>Теория принципов и параметров</vt:lpstr>
      <vt:lpstr>Теория принципов и параметров</vt:lpstr>
      <vt:lpstr>Теория принципов и параметров</vt:lpstr>
      <vt:lpstr>Важнейшие теории</vt:lpstr>
      <vt:lpstr>Семантические роли</vt:lpstr>
      <vt:lpstr>Презентация PowerPoint</vt:lpstr>
      <vt:lpstr>Презентация PowerPoint</vt:lpstr>
      <vt:lpstr>Презентация PowerPoint</vt:lpstr>
      <vt:lpstr>Важнейшие теории</vt:lpstr>
      <vt:lpstr>Важнейшие теории</vt:lpstr>
      <vt:lpstr>Важнейшие теории</vt:lpstr>
      <vt:lpstr>Презентация PowerPoint</vt:lpstr>
      <vt:lpstr>Синтаксис в генеративной лингвистике</vt:lpstr>
      <vt:lpstr>Презентация PowerPoint</vt:lpstr>
      <vt:lpstr>Презентация PowerPoint</vt:lpstr>
      <vt:lpstr>Презентация PowerPoint</vt:lpstr>
      <vt:lpstr>Презентация PowerPoint</vt:lpstr>
      <vt:lpstr>Минималистская программа</vt:lpstr>
      <vt:lpstr>Основные положения</vt:lpstr>
      <vt:lpstr>Основные положения</vt:lpstr>
      <vt:lpstr>Основные положения</vt:lpstr>
      <vt:lpstr>Фундаментальные противопоставления</vt:lpstr>
      <vt:lpstr>Значение положений генеративной лингвистики</vt:lpstr>
      <vt:lpstr>Методы генеративной лингвистики</vt:lpstr>
      <vt:lpstr>Интуитивная грамматичность</vt:lpstr>
      <vt:lpstr>Формализация грамматических правил</vt:lpstr>
      <vt:lpstr>Трансформационный анализ</vt:lpstr>
      <vt:lpstr>Проверка универсалий</vt:lpstr>
      <vt:lpstr>Моделирование и формальные вычисления</vt:lpstr>
      <vt:lpstr>Модульный анализ</vt:lpstr>
      <vt:lpstr>Мета-теоретическая рефлексия</vt:lpstr>
      <vt:lpstr>Моделирование компетенции и перформанса</vt:lpstr>
      <vt:lpstr>Минимализм</vt:lpstr>
      <vt:lpstr>Корпусная лингвистика</vt:lpstr>
      <vt:lpstr>Экспериментальные методы</vt:lpstr>
      <vt:lpstr>Компьютерное моделирование</vt:lpstr>
      <vt:lpstr>Дискурс-анализ</vt:lpstr>
      <vt:lpstr>Сравнительно-типологический анализ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Апакина Людмила Вячеславовна</dc:creator>
  <cp:lastModifiedBy>Апакина Людмила Вячеславовна</cp:lastModifiedBy>
  <cp:revision>7</cp:revision>
  <dcterms:created xsi:type="dcterms:W3CDTF">2025-05-04T10:52:37Z</dcterms:created>
  <dcterms:modified xsi:type="dcterms:W3CDTF">2025-05-06T07:52:09Z</dcterms:modified>
</cp:coreProperties>
</file>