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57" r:id="rId4"/>
    <p:sldId id="258" r:id="rId5"/>
    <p:sldId id="279" r:id="rId6"/>
    <p:sldId id="280" r:id="rId7"/>
    <p:sldId id="281" r:id="rId8"/>
    <p:sldId id="282" r:id="rId9"/>
    <p:sldId id="283" r:id="rId10"/>
    <p:sldId id="284" r:id="rId11"/>
    <p:sldId id="285" r:id="rId12"/>
    <p:sldId id="295" r:id="rId13"/>
    <p:sldId id="286" r:id="rId14"/>
    <p:sldId id="287" r:id="rId15"/>
    <p:sldId id="296" r:id="rId16"/>
    <p:sldId id="288" r:id="rId17"/>
    <p:sldId id="297" r:id="rId18"/>
    <p:sldId id="298" r:id="rId19"/>
    <p:sldId id="299" r:id="rId20"/>
    <p:sldId id="300" r:id="rId21"/>
    <p:sldId id="301" r:id="rId22"/>
    <p:sldId id="289" r:id="rId23"/>
    <p:sldId id="302" r:id="rId24"/>
    <p:sldId id="290" r:id="rId25"/>
    <p:sldId id="291" r:id="rId26"/>
    <p:sldId id="292" r:id="rId27"/>
    <p:sldId id="303" r:id="rId28"/>
    <p:sldId id="293" r:id="rId29"/>
    <p:sldId id="304" r:id="rId30"/>
    <p:sldId id="305" r:id="rId31"/>
    <p:sldId id="306" r:id="rId32"/>
    <p:sldId id="259" r:id="rId33"/>
    <p:sldId id="260" r:id="rId34"/>
    <p:sldId id="307" r:id="rId35"/>
    <p:sldId id="308" r:id="rId36"/>
    <p:sldId id="309" r:id="rId37"/>
    <p:sldId id="310" r:id="rId38"/>
    <p:sldId id="311" r:id="rId39"/>
    <p:sldId id="312" r:id="rId40"/>
    <p:sldId id="313" r:id="rId41"/>
    <p:sldId id="314" r:id="rId42"/>
    <p:sldId id="319" r:id="rId4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750" autoAdjust="0"/>
    <p:restoredTop sz="94660"/>
  </p:normalViewPr>
  <p:slideViewPr>
    <p:cSldViewPr>
      <p:cViewPr varScale="1">
        <p:scale>
          <a:sx n="80" d="100"/>
          <a:sy n="80" d="100"/>
        </p:scale>
        <p:origin x="16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5B50EC-F9F9-878E-7054-4B2B81C0804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8DA6400-6BDB-FD18-9173-5DAD58AD5D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67A78949-5668-CE47-4E2D-76D75574DA6D}"/>
              </a:ext>
            </a:extLst>
          </p:cNvPr>
          <p:cNvSpPr>
            <a:spLocks noGrp="1"/>
          </p:cNvSpPr>
          <p:nvPr>
            <p:ph type="dt" sz="half" idx="10"/>
          </p:nvPr>
        </p:nvSpPr>
        <p:spPr/>
        <p:txBody>
          <a:bodyPr/>
          <a:lstStyle/>
          <a:p>
            <a:fld id="{E4AB12CF-200C-4C53-A94D-080CA6234DF1}"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05848494-629A-2064-3C54-38ED41EB162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A5020CA-B9FD-8402-69F9-A037FA91EEE0}"/>
              </a:ext>
            </a:extLst>
          </p:cNvPr>
          <p:cNvSpPr>
            <a:spLocks noGrp="1"/>
          </p:cNvSpPr>
          <p:nvPr>
            <p:ph type="sldNum" sz="quarter" idx="12"/>
          </p:nvPr>
        </p:nvSpPr>
        <p:spPr/>
        <p:txBody>
          <a:bodyPr/>
          <a:lstStyle/>
          <a:p>
            <a:fld id="{4803CBAB-EC7E-43BD-96E1-248F13E7FC73}" type="slidenum">
              <a:rPr lang="ru-RU" smtClean="0"/>
              <a:t>‹#›</a:t>
            </a:fld>
            <a:endParaRPr lang="ru-RU"/>
          </a:p>
        </p:txBody>
      </p:sp>
    </p:spTree>
    <p:extLst>
      <p:ext uri="{BB962C8B-B14F-4D97-AF65-F5344CB8AC3E}">
        <p14:creationId xmlns:p14="http://schemas.microsoft.com/office/powerpoint/2010/main" val="1348293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151000-3913-5CB0-34F7-78267BDEB566}"/>
              </a:ext>
            </a:extLst>
          </p:cNvPr>
          <p:cNvSpPr>
            <a:spLocks noGrp="1"/>
          </p:cNvSpPr>
          <p:nvPr>
            <p:ph type="title"/>
          </p:nvPr>
        </p:nvSpPr>
        <p:spPr>
          <a:xfrm>
            <a:off x="263352" y="260649"/>
            <a:ext cx="11520661" cy="576064"/>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oAutofit/>
          </a:bodyPr>
          <a:lstStyle>
            <a:lvl1pPr>
              <a:defRPr sz="3200"/>
            </a:lvl1pPr>
          </a:lstStyle>
          <a:p>
            <a:r>
              <a:rPr lang="ru-RU"/>
              <a:t>Образец заголовка</a:t>
            </a:r>
          </a:p>
        </p:txBody>
      </p:sp>
      <p:sp>
        <p:nvSpPr>
          <p:cNvPr id="7" name="Текст 6">
            <a:extLst>
              <a:ext uri="{FF2B5EF4-FFF2-40B4-BE49-F238E27FC236}">
                <a16:creationId xmlns:a16="http://schemas.microsoft.com/office/drawing/2014/main" id="{71D1DAEC-AD9D-90EF-F8B6-CE208D5BBB5A}"/>
              </a:ext>
            </a:extLst>
          </p:cNvPr>
          <p:cNvSpPr>
            <a:spLocks noGrp="1"/>
          </p:cNvSpPr>
          <p:nvPr>
            <p:ph type="body" sz="quarter" idx="13"/>
          </p:nvPr>
        </p:nvSpPr>
        <p:spPr>
          <a:xfrm>
            <a:off x="479425" y="1125537"/>
            <a:ext cx="11304588" cy="5257129"/>
          </a:xfrm>
        </p:spPr>
        <p:txBody>
          <a:bodyPr/>
          <a:lstStyle>
            <a:lvl1pPr>
              <a:defRPr sz="2000"/>
            </a:lvl1pPr>
            <a:lvl2pPr>
              <a:defRPr sz="2000"/>
            </a:lvl2pPr>
            <a:lvl3pPr>
              <a:defRPr sz="1800"/>
            </a:lvl3pPr>
          </a:lstStyle>
          <a:p>
            <a:pPr lvl="0"/>
            <a:r>
              <a:rPr lang="ru-RU" dirty="0"/>
              <a:t>Образец текста</a:t>
            </a:r>
          </a:p>
          <a:p>
            <a:pPr lvl="1"/>
            <a:r>
              <a:rPr lang="ru-RU" dirty="0"/>
              <a:t>Второй уровень</a:t>
            </a:r>
          </a:p>
          <a:p>
            <a:pPr lvl="2"/>
            <a:r>
              <a:rPr lang="ru-RU" dirty="0"/>
              <a:t>Третий уровень</a:t>
            </a:r>
          </a:p>
        </p:txBody>
      </p:sp>
      <p:cxnSp>
        <p:nvCxnSpPr>
          <p:cNvPr id="9" name="Прямая соединительная линия 8">
            <a:extLst>
              <a:ext uri="{FF2B5EF4-FFF2-40B4-BE49-F238E27FC236}">
                <a16:creationId xmlns:a16="http://schemas.microsoft.com/office/drawing/2014/main" id="{657198B1-EA43-A32A-8860-26FF87FECF41}"/>
              </a:ext>
            </a:extLst>
          </p:cNvPr>
          <p:cNvCxnSpPr>
            <a:cxnSpLocks/>
          </p:cNvCxnSpPr>
          <p:nvPr userDrawn="1"/>
        </p:nvCxnSpPr>
        <p:spPr>
          <a:xfrm>
            <a:off x="0" y="6588644"/>
            <a:ext cx="1178401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Прямая соединительная линия 11">
            <a:extLst>
              <a:ext uri="{FF2B5EF4-FFF2-40B4-BE49-F238E27FC236}">
                <a16:creationId xmlns:a16="http://schemas.microsoft.com/office/drawing/2014/main" id="{21F14133-83C1-F1A0-B0A8-F6307A79F0B8}"/>
              </a:ext>
            </a:extLst>
          </p:cNvPr>
          <p:cNvCxnSpPr>
            <a:cxnSpLocks/>
          </p:cNvCxnSpPr>
          <p:nvPr userDrawn="1"/>
        </p:nvCxnSpPr>
        <p:spPr>
          <a:xfrm>
            <a:off x="263352" y="1125537"/>
            <a:ext cx="0" cy="573246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929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cxnSp>
        <p:nvCxnSpPr>
          <p:cNvPr id="6" name="Прямая соединительная линия 5">
            <a:extLst>
              <a:ext uri="{FF2B5EF4-FFF2-40B4-BE49-F238E27FC236}">
                <a16:creationId xmlns:a16="http://schemas.microsoft.com/office/drawing/2014/main" id="{E8D98C1B-73E0-92BA-C882-96AAFE79FC5D}"/>
              </a:ext>
            </a:extLst>
          </p:cNvPr>
          <p:cNvCxnSpPr>
            <a:cxnSpLocks/>
          </p:cNvCxnSpPr>
          <p:nvPr userDrawn="1"/>
        </p:nvCxnSpPr>
        <p:spPr>
          <a:xfrm>
            <a:off x="0" y="6588644"/>
            <a:ext cx="12192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Прямая соединительная линия 6">
            <a:extLst>
              <a:ext uri="{FF2B5EF4-FFF2-40B4-BE49-F238E27FC236}">
                <a16:creationId xmlns:a16="http://schemas.microsoft.com/office/drawing/2014/main" id="{F8C58710-DC20-32DF-A6B9-0411D81A1E33}"/>
              </a:ext>
            </a:extLst>
          </p:cNvPr>
          <p:cNvCxnSpPr>
            <a:cxnSpLocks/>
          </p:cNvCxnSpPr>
          <p:nvPr userDrawn="1"/>
        </p:nvCxnSpPr>
        <p:spPr>
          <a:xfrm>
            <a:off x="263352" y="0"/>
            <a:ext cx="0" cy="6858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960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rt">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B9D9F05D-0BDB-B664-41C0-72D3EE3C1973}"/>
              </a:ext>
            </a:extLst>
          </p:cNvPr>
          <p:cNvSpPr>
            <a:spLocks noGrp="1"/>
          </p:cNvSpPr>
          <p:nvPr>
            <p:ph type="title"/>
          </p:nvPr>
        </p:nvSpPr>
        <p:spPr>
          <a:xfrm>
            <a:off x="263352" y="260649"/>
            <a:ext cx="11520661" cy="576064"/>
          </a:xfr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a:noAutofit/>
          </a:bodyPr>
          <a:lstStyle>
            <a:lvl1pPr>
              <a:defRPr sz="3200"/>
            </a:lvl1pPr>
          </a:lstStyle>
          <a:p>
            <a:r>
              <a:rPr lang="ru-RU"/>
              <a:t>Образец заголовка</a:t>
            </a:r>
          </a:p>
        </p:txBody>
      </p:sp>
      <p:sp>
        <p:nvSpPr>
          <p:cNvPr id="8" name="Рисунок SmartArt 7">
            <a:extLst>
              <a:ext uri="{FF2B5EF4-FFF2-40B4-BE49-F238E27FC236}">
                <a16:creationId xmlns:a16="http://schemas.microsoft.com/office/drawing/2014/main" id="{F9116D57-E6FB-74D6-ECCF-9B6A840774CA}"/>
              </a:ext>
            </a:extLst>
          </p:cNvPr>
          <p:cNvSpPr>
            <a:spLocks noGrp="1"/>
          </p:cNvSpPr>
          <p:nvPr>
            <p:ph type="dgm" sz="quarter" idx="10"/>
          </p:nvPr>
        </p:nvSpPr>
        <p:spPr>
          <a:xfrm>
            <a:off x="1037530" y="1340768"/>
            <a:ext cx="10116939" cy="4860379"/>
          </a:xfrm>
        </p:spPr>
        <p:txBody>
          <a:bodyPr/>
          <a:lstStyle/>
          <a:p>
            <a:endParaRPr lang="ru-RU"/>
          </a:p>
        </p:txBody>
      </p:sp>
    </p:spTree>
    <p:extLst>
      <p:ext uri="{BB962C8B-B14F-4D97-AF65-F5344CB8AC3E}">
        <p14:creationId xmlns:p14="http://schemas.microsoft.com/office/powerpoint/2010/main" val="39391994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0FD4EE-63B5-32E0-3FB3-D94651C776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33988FB-49A8-D7FF-0F28-51F0DF489E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DF7E603-E019-0A51-F37C-88BA7340C2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AB12CF-200C-4C53-A94D-080CA6234DF1}"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4FBBAD0B-D02D-4ABB-A96D-8495ACC1C3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Номер слайда 5">
            <a:extLst>
              <a:ext uri="{FF2B5EF4-FFF2-40B4-BE49-F238E27FC236}">
                <a16:creationId xmlns:a16="http://schemas.microsoft.com/office/drawing/2014/main" id="{74BD3BA8-9A5C-E2F3-4013-C85F94DB6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03CBAB-EC7E-43BD-96E1-248F13E7FC73}" type="slidenum">
              <a:rPr lang="ru-RU" smtClean="0"/>
              <a:t>‹#›</a:t>
            </a:fld>
            <a:endParaRPr lang="ru-RU"/>
          </a:p>
        </p:txBody>
      </p:sp>
    </p:spTree>
    <p:extLst>
      <p:ext uri="{BB962C8B-B14F-4D97-AF65-F5344CB8AC3E}">
        <p14:creationId xmlns:p14="http://schemas.microsoft.com/office/powerpoint/2010/main" val="2365252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оловок 1">
            <a:extLst>
              <a:ext uri="{FF2B5EF4-FFF2-40B4-BE49-F238E27FC236}">
                <a16:creationId xmlns:a16="http://schemas.microsoft.com/office/drawing/2014/main" id="{B002CFA5-2AA0-34CD-7F9D-75F1ABB50378}"/>
              </a:ext>
            </a:extLst>
          </p:cNvPr>
          <p:cNvSpPr>
            <a:spLocks noGrp="1"/>
          </p:cNvSpPr>
          <p:nvPr>
            <p:ph type="ctrTitle"/>
          </p:nvPr>
        </p:nvSpPr>
        <p:spPr>
          <a:xfrm>
            <a:off x="3581400" y="965580"/>
            <a:ext cx="5204489" cy="3160593"/>
          </a:xfrm>
        </p:spPr>
        <p:txBody>
          <a:bodyPr>
            <a:normAutofit/>
          </a:bodyPr>
          <a:lstStyle/>
          <a:p>
            <a:r>
              <a:rPr lang="ru-RU" sz="5400">
                <a:solidFill>
                  <a:schemeClr val="bg1"/>
                </a:solidFill>
              </a:rPr>
              <a:t>Методы и принципы структурного анализа</a:t>
            </a:r>
          </a:p>
        </p:txBody>
      </p:sp>
      <p:sp>
        <p:nvSpPr>
          <p:cNvPr id="3" name="Подзаголовок 2">
            <a:extLst>
              <a:ext uri="{FF2B5EF4-FFF2-40B4-BE49-F238E27FC236}">
                <a16:creationId xmlns:a16="http://schemas.microsoft.com/office/drawing/2014/main" id="{C8500C63-9FBD-10EA-DE96-017FAAE25448}"/>
              </a:ext>
            </a:extLst>
          </p:cNvPr>
          <p:cNvSpPr>
            <a:spLocks noGrp="1"/>
          </p:cNvSpPr>
          <p:nvPr>
            <p:ph type="subTitle" idx="1"/>
          </p:nvPr>
        </p:nvSpPr>
        <p:spPr>
          <a:xfrm>
            <a:off x="3820817" y="4409960"/>
            <a:ext cx="4508641" cy="1116414"/>
          </a:xfrm>
        </p:spPr>
        <p:txBody>
          <a:bodyPr>
            <a:normAutofit/>
          </a:bodyPr>
          <a:lstStyle/>
          <a:p>
            <a:r>
              <a:rPr lang="ru-RU" sz="2000" dirty="0">
                <a:solidFill>
                  <a:schemeClr val="bg1"/>
                </a:solidFill>
              </a:rPr>
              <a:t>Лекция </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84984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CC39F1-73B2-83A9-BD2F-A08488862185}"/>
              </a:ext>
            </a:extLst>
          </p:cNvPr>
          <p:cNvSpPr>
            <a:spLocks noGrp="1"/>
          </p:cNvSpPr>
          <p:nvPr>
            <p:ph type="title"/>
          </p:nvPr>
        </p:nvSpPr>
        <p:spPr/>
        <p:txBody>
          <a:bodyPr/>
          <a:lstStyle/>
          <a:p>
            <a:r>
              <a:rPr lang="ru-RU" dirty="0"/>
              <a:t>Основоположник Фердинанд де Соссюр</a:t>
            </a:r>
          </a:p>
        </p:txBody>
      </p:sp>
      <p:sp>
        <p:nvSpPr>
          <p:cNvPr id="3" name="Текст 2">
            <a:extLst>
              <a:ext uri="{FF2B5EF4-FFF2-40B4-BE49-F238E27FC236}">
                <a16:creationId xmlns:a16="http://schemas.microsoft.com/office/drawing/2014/main" id="{F7DC3F85-770A-B9B4-6F4D-2DA6BF5B7FC1}"/>
              </a:ext>
            </a:extLst>
          </p:cNvPr>
          <p:cNvSpPr>
            <a:spLocks noGrp="1"/>
          </p:cNvSpPr>
          <p:nvPr>
            <p:ph type="body" sz="quarter" idx="13"/>
          </p:nvPr>
        </p:nvSpPr>
        <p:spPr/>
        <p:txBody>
          <a:bodyPr>
            <a:normAutofit lnSpcReduction="10000"/>
          </a:bodyPr>
          <a:lstStyle/>
          <a:p>
            <a:pPr marL="0" indent="0">
              <a:buNone/>
            </a:pPr>
            <a:r>
              <a:rPr lang="ru-RU" dirty="0"/>
              <a:t>4. Ф. де Соссюр разделил язык и речь. </a:t>
            </a:r>
          </a:p>
          <a:p>
            <a:pPr marL="0" indent="0">
              <a:buNone/>
            </a:pPr>
            <a:r>
              <a:rPr lang="ru-RU" dirty="0"/>
              <a:t>Речь связана с языком. Она представляет собой результат использования языка, результат отдельного акта говорения. Существует речь говорящего А, речь говорящего В и пр. Она </a:t>
            </a:r>
            <a:r>
              <a:rPr lang="ru-RU" b="1" dirty="0"/>
              <a:t>индивидуальна, линейна, имеет физический характер</a:t>
            </a:r>
            <a:r>
              <a:rPr lang="ru-RU" dirty="0"/>
              <a:t>. </a:t>
            </a:r>
          </a:p>
          <a:p>
            <a:pPr marL="0" indent="0">
              <a:buNone/>
            </a:pPr>
            <a:r>
              <a:rPr lang="ru-RU" dirty="0"/>
              <a:t>Язык — это система взаимосвязанных знаков, обязательная для всех членов данного языкового коллектива. ' Он </a:t>
            </a:r>
            <a:r>
              <a:rPr lang="ru-RU" b="1" dirty="0"/>
              <a:t>социален, нелинеен, имеет психический характер</a:t>
            </a:r>
            <a:r>
              <a:rPr lang="ru-RU" dirty="0"/>
              <a:t>. </a:t>
            </a:r>
          </a:p>
          <a:p>
            <a:pPr marL="0" indent="0">
              <a:buNone/>
            </a:pPr>
            <a:r>
              <a:rPr lang="ru-RU" dirty="0"/>
              <a:t>Язык как система не определяется речью, т. е. индивидуальным использованием этой системы. </a:t>
            </a:r>
          </a:p>
          <a:p>
            <a:pPr marL="0" indent="0">
              <a:buNone/>
            </a:pPr>
            <a:r>
              <a:rPr lang="ru-RU" dirty="0"/>
              <a:t>Можно было бы развить образ Ф. де Соссюра применительно к этому случаю и сказать, что язык так же независим от речи, как правила шахматной игры — от разыгрывания той или иной партии двумя соперниками. </a:t>
            </a:r>
          </a:p>
          <a:p>
            <a:pPr marL="0" indent="0">
              <a:buNone/>
            </a:pPr>
            <a:r>
              <a:rPr lang="ru-RU" dirty="0"/>
              <a:t>Язык — это правила лингвистической игры, т. е. правила передачи и приема сообщений с помощью некоторой системы знаков. Все носители данного языка обязаны в своей языковой практике подчиняться этим правилам, если они хотят быть участниками эффективного общения. </a:t>
            </a:r>
          </a:p>
          <a:p>
            <a:pPr marL="0" indent="0">
              <a:buNone/>
            </a:pPr>
            <a:r>
              <a:rPr lang="ru-RU" dirty="0"/>
              <a:t>В свете учения о языке и речи Ф. де Соссюр начал пересматривать понятия о языковых единицах, расщепляя каждое понятие на пару новых понятий: понятие </a:t>
            </a:r>
            <a:r>
              <a:rPr lang="ru-RU" b="1" dirty="0"/>
              <a:t>о единице языка и соответствующее ему понятие о единице речи</a:t>
            </a:r>
            <a:r>
              <a:rPr lang="ru-RU" dirty="0"/>
              <a:t>. </a:t>
            </a:r>
          </a:p>
        </p:txBody>
      </p:sp>
    </p:spTree>
    <p:extLst>
      <p:ext uri="{BB962C8B-B14F-4D97-AF65-F5344CB8AC3E}">
        <p14:creationId xmlns:p14="http://schemas.microsoft.com/office/powerpoint/2010/main" val="324060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CC39F1-73B2-83A9-BD2F-A08488862185}"/>
              </a:ext>
            </a:extLst>
          </p:cNvPr>
          <p:cNvSpPr>
            <a:spLocks noGrp="1"/>
          </p:cNvSpPr>
          <p:nvPr>
            <p:ph type="title"/>
          </p:nvPr>
        </p:nvSpPr>
        <p:spPr/>
        <p:txBody>
          <a:bodyPr/>
          <a:lstStyle/>
          <a:p>
            <a:r>
              <a:rPr lang="ru-RU" dirty="0"/>
              <a:t>Основоположник Фердинанд де Соссюр</a:t>
            </a:r>
          </a:p>
        </p:txBody>
      </p:sp>
      <p:sp>
        <p:nvSpPr>
          <p:cNvPr id="3" name="Текст 2">
            <a:extLst>
              <a:ext uri="{FF2B5EF4-FFF2-40B4-BE49-F238E27FC236}">
                <a16:creationId xmlns:a16="http://schemas.microsoft.com/office/drawing/2014/main" id="{F7DC3F85-770A-B9B4-6F4D-2DA6BF5B7FC1}"/>
              </a:ext>
            </a:extLst>
          </p:cNvPr>
          <p:cNvSpPr>
            <a:spLocks noGrp="1"/>
          </p:cNvSpPr>
          <p:nvPr>
            <p:ph type="body" sz="quarter" idx="13"/>
          </p:nvPr>
        </p:nvSpPr>
        <p:spPr>
          <a:xfrm>
            <a:off x="479425" y="1052736"/>
            <a:ext cx="11304588" cy="5400599"/>
          </a:xfrm>
        </p:spPr>
        <p:txBody>
          <a:bodyPr>
            <a:normAutofit/>
          </a:bodyPr>
          <a:lstStyle/>
          <a:p>
            <a:pPr marL="0" indent="0">
              <a:buNone/>
            </a:pPr>
            <a:r>
              <a:rPr lang="ru-RU" sz="2400" dirty="0"/>
              <a:t>5. Положение о системности языка. </a:t>
            </a:r>
          </a:p>
          <a:p>
            <a:pPr marL="0" indent="0">
              <a:buNone/>
            </a:pPr>
            <a:r>
              <a:rPr lang="ru-RU" sz="2400" dirty="0"/>
              <a:t>Язык определяется как система взаимообусловленных знаков. </a:t>
            </a:r>
          </a:p>
          <a:p>
            <a:pPr marL="0" indent="0">
              <a:buNone/>
            </a:pPr>
            <a:r>
              <a:rPr lang="ru-RU" sz="2400" dirty="0"/>
              <a:t>Языковой знак состоит из </a:t>
            </a:r>
            <a:r>
              <a:rPr lang="ru-RU" sz="2400" b="1" dirty="0"/>
              <a:t>означающего</a:t>
            </a:r>
            <a:r>
              <a:rPr lang="ru-RU" sz="2400" dirty="0"/>
              <a:t> (совокупности фонем, ср. [стол], [</a:t>
            </a:r>
            <a:r>
              <a:rPr lang="ru-RU" sz="2400" dirty="0" err="1"/>
              <a:t>teibl</a:t>
            </a:r>
            <a:r>
              <a:rPr lang="ru-RU" sz="2400" dirty="0"/>
              <a:t>], [</a:t>
            </a:r>
            <a:r>
              <a:rPr lang="ru-RU" sz="2400" dirty="0" err="1"/>
              <a:t>tabl</a:t>
            </a:r>
            <a:r>
              <a:rPr lang="ru-RU" sz="2400" dirty="0"/>
              <a:t>], и т. п.) и </a:t>
            </a:r>
            <a:r>
              <a:rPr lang="ru-RU" sz="2400" b="1" dirty="0"/>
              <a:t>означаемого</a:t>
            </a:r>
            <a:r>
              <a:rPr lang="ru-RU" sz="2400" dirty="0"/>
              <a:t> (понятия «стол»). Ни фонемы, ни значения, взятые по отдельности, не являются языковыми знаками.</a:t>
            </a:r>
          </a:p>
          <a:p>
            <a:pPr marL="0" indent="0">
              <a:buNone/>
            </a:pPr>
            <a:r>
              <a:rPr lang="ru-RU" sz="2400" dirty="0"/>
              <a:t>Каждый языковой знак, а следовательно, означающее и означаемое, существуют не сами по себе, а исключительно в силу своего противопоставления другим единицам того же порядка. В языке нет ничего, кроме противопоставлений; «язык есть форма, а не субстанция»,— говорит Ф. де Соссюр. </a:t>
            </a:r>
          </a:p>
          <a:p>
            <a:pPr marL="0" indent="0">
              <a:buNone/>
            </a:pPr>
            <a:r>
              <a:rPr lang="ru-RU" sz="2400" dirty="0"/>
              <a:t>Другими словами, существенным для языковой единицы является не материал, из которого она построена, а исключительно </a:t>
            </a:r>
            <a:r>
              <a:rPr lang="ru-RU" sz="2400" b="1" dirty="0"/>
              <a:t>множество противопоставлений</a:t>
            </a:r>
            <a:r>
              <a:rPr lang="ru-RU" sz="2400" dirty="0"/>
              <a:t>, в которые она входит. Это множество определяет ее значимость, или ценность. </a:t>
            </a:r>
          </a:p>
        </p:txBody>
      </p:sp>
    </p:spTree>
    <p:extLst>
      <p:ext uri="{BB962C8B-B14F-4D97-AF65-F5344CB8AC3E}">
        <p14:creationId xmlns:p14="http://schemas.microsoft.com/office/powerpoint/2010/main" val="286115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CC39F1-73B2-83A9-BD2F-A08488862185}"/>
              </a:ext>
            </a:extLst>
          </p:cNvPr>
          <p:cNvSpPr>
            <a:spLocks noGrp="1"/>
          </p:cNvSpPr>
          <p:nvPr>
            <p:ph type="title"/>
          </p:nvPr>
        </p:nvSpPr>
        <p:spPr/>
        <p:txBody>
          <a:bodyPr/>
          <a:lstStyle/>
          <a:p>
            <a:r>
              <a:rPr lang="ru-RU" dirty="0"/>
              <a:t>Основоположник Фердинанд де Соссюр</a:t>
            </a:r>
          </a:p>
        </p:txBody>
      </p:sp>
      <p:sp>
        <p:nvSpPr>
          <p:cNvPr id="3" name="Текст 2">
            <a:extLst>
              <a:ext uri="{FF2B5EF4-FFF2-40B4-BE49-F238E27FC236}">
                <a16:creationId xmlns:a16="http://schemas.microsoft.com/office/drawing/2014/main" id="{F7DC3F85-770A-B9B4-6F4D-2DA6BF5B7FC1}"/>
              </a:ext>
            </a:extLst>
          </p:cNvPr>
          <p:cNvSpPr>
            <a:spLocks noGrp="1"/>
          </p:cNvSpPr>
          <p:nvPr>
            <p:ph type="body" sz="quarter" idx="13"/>
          </p:nvPr>
        </p:nvSpPr>
        <p:spPr>
          <a:xfrm>
            <a:off x="479425" y="1052736"/>
            <a:ext cx="11304588" cy="5400599"/>
          </a:xfrm>
        </p:spPr>
        <p:txBody>
          <a:bodyPr>
            <a:normAutofit lnSpcReduction="10000"/>
          </a:bodyPr>
          <a:lstStyle/>
          <a:p>
            <a:pPr marL="0" indent="0">
              <a:buNone/>
            </a:pPr>
            <a:r>
              <a:rPr lang="ru-RU" sz="2400" dirty="0"/>
              <a:t>Если мы заменим деревянные фигуры в шахматах фигурами из слоновой кости, металла или стекла? </a:t>
            </a:r>
          </a:p>
          <a:p>
            <a:pPr marL="0" indent="0">
              <a:buNone/>
            </a:pPr>
            <a:r>
              <a:rPr lang="ru-RU" sz="2400" dirty="0"/>
              <a:t>Точно так же если в некотором языке есть противопоставленные друг другу звуки [i], [е], [</a:t>
            </a:r>
            <a:r>
              <a:rPr lang="ru-RU" sz="2400" dirty="0" err="1"/>
              <a:t>эе</a:t>
            </a:r>
            <a:r>
              <a:rPr lang="ru-RU" sz="2400" dirty="0"/>
              <a:t>], которые в ходе развития языка изменяются соответственно в [е], [</a:t>
            </a:r>
            <a:r>
              <a:rPr lang="ru-RU" sz="2400" dirty="0" err="1"/>
              <a:t>эе</a:t>
            </a:r>
            <a:r>
              <a:rPr lang="ru-RU" sz="2400" dirty="0"/>
              <a:t>], [а] с сохранением прежних противопоставлений, то изменяется лишь физическая субстанция, физический субстрат системы, но не сама система фонем, не лингвистические значимости. Система фонем остается прежней, ибо она не зависит от физического субстрата, в котором реализуется. </a:t>
            </a:r>
          </a:p>
          <a:p>
            <a:pPr marL="0" indent="0">
              <a:buNone/>
            </a:pPr>
            <a:r>
              <a:rPr lang="ru-RU" sz="2400" dirty="0"/>
              <a:t>Можно представить себе, что система фонем некоторого языка реализуется не в звуковой, а в какой-то другой субстанции, скажем цветовой или тактильной.</a:t>
            </a:r>
          </a:p>
          <a:p>
            <a:pPr marL="0" indent="0">
              <a:buNone/>
            </a:pPr>
            <a:r>
              <a:rPr lang="ru-RU" sz="2400" dirty="0"/>
              <a:t>При телефонном разговоре передаваемое нами сообщение последовательно воплощается в следующих различных субстанциях: состояниях нервных клеток мозга, ....</a:t>
            </a:r>
          </a:p>
          <a:p>
            <a:pPr marL="0" indent="0">
              <a:buNone/>
            </a:pPr>
            <a:r>
              <a:rPr lang="ru-RU" sz="2400" dirty="0"/>
              <a:t>НО! Без исследования субстанции нельзя выдвинуть никаких полезных гипотез о лежащей в ее основе системе. Система, не проявляющаяся ни в какой субстанции, не может быть лингвистически интересна.</a:t>
            </a:r>
          </a:p>
        </p:txBody>
      </p:sp>
    </p:spTree>
    <p:extLst>
      <p:ext uri="{BB962C8B-B14F-4D97-AF65-F5344CB8AC3E}">
        <p14:creationId xmlns:p14="http://schemas.microsoft.com/office/powerpoint/2010/main" val="4140032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CC39F1-73B2-83A9-BD2F-A08488862185}"/>
              </a:ext>
            </a:extLst>
          </p:cNvPr>
          <p:cNvSpPr>
            <a:spLocks noGrp="1"/>
          </p:cNvSpPr>
          <p:nvPr>
            <p:ph type="title"/>
          </p:nvPr>
        </p:nvSpPr>
        <p:spPr/>
        <p:txBody>
          <a:bodyPr/>
          <a:lstStyle/>
          <a:p>
            <a:r>
              <a:rPr lang="ru-RU" dirty="0"/>
              <a:t>Основоположник Фердинанд де Соссюр</a:t>
            </a:r>
          </a:p>
        </p:txBody>
      </p:sp>
      <p:sp>
        <p:nvSpPr>
          <p:cNvPr id="3" name="Текст 2">
            <a:extLst>
              <a:ext uri="{FF2B5EF4-FFF2-40B4-BE49-F238E27FC236}">
                <a16:creationId xmlns:a16="http://schemas.microsoft.com/office/drawing/2014/main" id="{F7DC3F85-770A-B9B4-6F4D-2DA6BF5B7FC1}"/>
              </a:ext>
            </a:extLst>
          </p:cNvPr>
          <p:cNvSpPr>
            <a:spLocks noGrp="1"/>
          </p:cNvSpPr>
          <p:nvPr>
            <p:ph type="body" sz="quarter" idx="13"/>
          </p:nvPr>
        </p:nvSpPr>
        <p:spPr/>
        <p:txBody>
          <a:bodyPr>
            <a:normAutofit lnSpcReduction="10000"/>
          </a:bodyPr>
          <a:lstStyle/>
          <a:p>
            <a:pPr marL="0" indent="0">
              <a:buNone/>
            </a:pPr>
            <a:r>
              <a:rPr lang="ru-RU" dirty="0"/>
              <a:t>6. </a:t>
            </a:r>
            <a:r>
              <a:rPr lang="ru-RU" b="1" dirty="0"/>
              <a:t>Парадигматические (ассоциативные) и синтагматические отношения </a:t>
            </a:r>
            <a:r>
              <a:rPr lang="ru-RU" dirty="0"/>
              <a:t>между языковыми единицами. </a:t>
            </a:r>
          </a:p>
          <a:p>
            <a:pPr marL="0" indent="0">
              <a:buNone/>
            </a:pPr>
            <a:r>
              <a:rPr lang="ru-RU" dirty="0"/>
              <a:t>Первые возникают в результате ассоциации единиц по сходству на </a:t>
            </a:r>
            <a:r>
              <a:rPr lang="ru-RU" b="1" dirty="0"/>
              <a:t>парадигматической (вертикальной) оси</a:t>
            </a:r>
            <a:r>
              <a:rPr lang="ru-RU" dirty="0"/>
              <a:t> языка, а вторые — в результате ассоциации единиц по смежности на </a:t>
            </a:r>
            <a:r>
              <a:rPr lang="ru-RU" b="1" dirty="0"/>
              <a:t>синтагматической (горизонтальной) оси </a:t>
            </a:r>
            <a:r>
              <a:rPr lang="ru-RU" dirty="0"/>
              <a:t>языка, т. е. в речевом потоке.</a:t>
            </a:r>
          </a:p>
          <a:p>
            <a:pPr marL="0" indent="0">
              <a:buNone/>
            </a:pPr>
            <a:r>
              <a:rPr lang="ru-RU" dirty="0"/>
              <a:t>Основным синтагматическим понятием, которое выдвинул Ф. де Соссюр, было </a:t>
            </a:r>
            <a:r>
              <a:rPr lang="ru-RU" b="1" dirty="0"/>
              <a:t>понятие</a:t>
            </a:r>
            <a:r>
              <a:rPr lang="ru-RU" dirty="0"/>
              <a:t> </a:t>
            </a:r>
            <a:r>
              <a:rPr lang="ru-RU" b="1" dirty="0"/>
              <a:t>синтагмы</a:t>
            </a:r>
            <a:r>
              <a:rPr lang="ru-RU" dirty="0"/>
              <a:t>. Это понятие было </a:t>
            </a:r>
            <a:r>
              <a:rPr lang="ru-RU" dirty="0" err="1"/>
              <a:t>усвоенно</a:t>
            </a:r>
            <a:r>
              <a:rPr lang="ru-RU" dirty="0"/>
              <a:t> без существенных изменений современной структурной лингвистикой. </a:t>
            </a:r>
          </a:p>
          <a:p>
            <a:pPr marL="0" indent="0">
              <a:buNone/>
            </a:pPr>
            <a:r>
              <a:rPr lang="ru-RU" dirty="0"/>
              <a:t>Понятие синтагмы — гораздо более простое и общее, чем любое сопоставимое с ним понятие традиционной описательной грамматики, — впервые дало лингвисту средство представлять структуру слова и фразы любой степени сложности в виде иерархии единиц одного порядка. </a:t>
            </a:r>
          </a:p>
          <a:p>
            <a:pPr marL="0" indent="0">
              <a:buNone/>
            </a:pPr>
            <a:r>
              <a:rPr lang="ru-RU" dirty="0"/>
              <a:t>Действительно, </a:t>
            </a:r>
            <a:r>
              <a:rPr lang="ru-RU" b="1" dirty="0"/>
              <a:t>под синтагмой понимается соединение любых двух элементов </a:t>
            </a:r>
            <a:r>
              <a:rPr lang="ru-RU" dirty="0"/>
              <a:t>(безразлично, морфем, слов или словосочетаний), один из которых является определяемым (главным), а другой — определяющим (второстепенным, зависимым). </a:t>
            </a:r>
          </a:p>
          <a:p>
            <a:pPr marL="0" indent="0">
              <a:buNone/>
            </a:pPr>
            <a:r>
              <a:rPr lang="ru-RU" dirty="0"/>
              <a:t>С этой точки зрения синтагмой является всякое знаменательное слово (за исключением некоторых наречий), поскольку оно состоит минимум из двух морфем, словосочетание, поскольку оно состоит минимум из двух слов, и предложение, поскольку оно сводится либо к слову, либо к словосочетанию. </a:t>
            </a:r>
          </a:p>
        </p:txBody>
      </p:sp>
    </p:spTree>
    <p:extLst>
      <p:ext uri="{BB962C8B-B14F-4D97-AF65-F5344CB8AC3E}">
        <p14:creationId xmlns:p14="http://schemas.microsoft.com/office/powerpoint/2010/main" val="382755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CC39F1-73B2-83A9-BD2F-A08488862185}"/>
              </a:ext>
            </a:extLst>
          </p:cNvPr>
          <p:cNvSpPr>
            <a:spLocks noGrp="1"/>
          </p:cNvSpPr>
          <p:nvPr>
            <p:ph type="title"/>
          </p:nvPr>
        </p:nvSpPr>
        <p:spPr/>
        <p:txBody>
          <a:bodyPr/>
          <a:lstStyle/>
          <a:p>
            <a:r>
              <a:rPr lang="ru-RU" dirty="0"/>
              <a:t>Основоположник Фердинанд де Соссюр</a:t>
            </a:r>
          </a:p>
        </p:txBody>
      </p:sp>
      <p:sp>
        <p:nvSpPr>
          <p:cNvPr id="3" name="Текст 2">
            <a:extLst>
              <a:ext uri="{FF2B5EF4-FFF2-40B4-BE49-F238E27FC236}">
                <a16:creationId xmlns:a16="http://schemas.microsoft.com/office/drawing/2014/main" id="{F7DC3F85-770A-B9B4-6F4D-2DA6BF5B7FC1}"/>
              </a:ext>
            </a:extLst>
          </p:cNvPr>
          <p:cNvSpPr>
            <a:spLocks noGrp="1"/>
          </p:cNvSpPr>
          <p:nvPr>
            <p:ph type="body" sz="quarter" idx="13"/>
          </p:nvPr>
        </p:nvSpPr>
        <p:spPr/>
        <p:txBody>
          <a:bodyPr>
            <a:normAutofit fontScale="92500"/>
          </a:bodyPr>
          <a:lstStyle/>
          <a:p>
            <a:pPr marL="0" indent="0">
              <a:buNone/>
            </a:pPr>
            <a:r>
              <a:rPr lang="ru-RU" sz="2400" dirty="0"/>
              <a:t>7. Представления Фердинанда де Соссюра о лингвистике как науке. </a:t>
            </a:r>
          </a:p>
          <a:p>
            <a:pPr marL="0" indent="0">
              <a:buNone/>
            </a:pPr>
            <a:r>
              <a:rPr lang="ru-RU" sz="2400" dirty="0"/>
              <a:t>Поскольку язык, рассматриваемый с точки зрения своей внутренней организации, </a:t>
            </a:r>
            <a:r>
              <a:rPr lang="ru-RU" sz="2400" b="1" dirty="0"/>
              <a:t>представляет собой чисто знаковую, так называемую семиотическую систему</a:t>
            </a:r>
            <a:r>
              <a:rPr lang="ru-RU" sz="2400" dirty="0"/>
              <a:t>, логически независимую от своей манифестации в том или ином субстрате, он сближается с другими знаковыми системами и вместе с ними составляет объект общей теории знаковых систем, которую Ф. де Соссюр, предвидевший эту науку за несколько десятилетий до ее фактического возникновения, назвал </a:t>
            </a:r>
            <a:r>
              <a:rPr lang="ru-RU" sz="2400" b="1" dirty="0"/>
              <a:t>семиотикой</a:t>
            </a:r>
            <a:r>
              <a:rPr lang="ru-RU" sz="2400" dirty="0"/>
              <a:t>, или семиологией. </a:t>
            </a:r>
          </a:p>
          <a:p>
            <a:pPr marL="0" indent="0">
              <a:buNone/>
            </a:pPr>
            <a:r>
              <a:rPr lang="ru-RU" sz="2400" dirty="0"/>
              <a:t>Лингвистика входит в состав семиотики. Как и другие семиотические дисциплины, она является </a:t>
            </a:r>
            <a:r>
              <a:rPr lang="ru-RU" sz="2400" b="1" dirty="0"/>
              <a:t>формальной теорией, рассматривающей идеальные объекты</a:t>
            </a:r>
            <a:r>
              <a:rPr lang="ru-RU" sz="2400" dirty="0"/>
              <a:t>, существование которых не выводится непосредственно из наблюдаемых фактов. Поэтому Ф. де Соссюр так охотно сравнивал лингвистику с математикой, которую не интересует физическая природа изучаемых ею объектов. </a:t>
            </a:r>
          </a:p>
          <a:p>
            <a:pPr marL="0" indent="0">
              <a:buNone/>
            </a:pPr>
            <a:r>
              <a:rPr lang="ru-RU" sz="2400" dirty="0"/>
              <a:t>Уже в 1894 году он пришел к мысли, что фундаментальные отношения между единицами языка могут регулярно выражаться с помощью математических формул. </a:t>
            </a:r>
          </a:p>
        </p:txBody>
      </p:sp>
    </p:spTree>
    <p:extLst>
      <p:ext uri="{BB962C8B-B14F-4D97-AF65-F5344CB8AC3E}">
        <p14:creationId xmlns:p14="http://schemas.microsoft.com/office/powerpoint/2010/main" val="3102802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92C9B6-D0B6-3019-9E3D-9C169549A87C}"/>
              </a:ext>
            </a:extLst>
          </p:cNvPr>
          <p:cNvSpPr>
            <a:spLocks noGrp="1"/>
          </p:cNvSpPr>
          <p:nvPr>
            <p:ph type="title"/>
          </p:nvPr>
        </p:nvSpPr>
        <p:spPr/>
        <p:txBody>
          <a:bodyPr/>
          <a:lstStyle/>
          <a:p>
            <a:r>
              <a:rPr lang="ru-RU" dirty="0"/>
              <a:t>Классические школы структурной лингвистики</a:t>
            </a:r>
          </a:p>
        </p:txBody>
      </p:sp>
      <p:sp>
        <p:nvSpPr>
          <p:cNvPr id="3" name="Текст 2">
            <a:extLst>
              <a:ext uri="{FF2B5EF4-FFF2-40B4-BE49-F238E27FC236}">
                <a16:creationId xmlns:a16="http://schemas.microsoft.com/office/drawing/2014/main" id="{EFA32D55-71C8-A8C3-7405-02988CDD536C}"/>
              </a:ext>
            </a:extLst>
          </p:cNvPr>
          <p:cNvSpPr>
            <a:spLocks noGrp="1"/>
          </p:cNvSpPr>
          <p:nvPr>
            <p:ph type="body" sz="quarter" idx="13"/>
          </p:nvPr>
        </p:nvSpPr>
        <p:spPr/>
        <p:txBody>
          <a:bodyPr>
            <a:normAutofit lnSpcReduction="10000"/>
          </a:bodyPr>
          <a:lstStyle/>
          <a:p>
            <a:r>
              <a:rPr lang="ru-RU" sz="2400" dirty="0"/>
              <a:t>Пражская во главе с Н. С. Трубецким и Р. Якобсоном (функциональная лингвистика), </a:t>
            </a:r>
          </a:p>
          <a:p>
            <a:r>
              <a:rPr lang="ru-RU" sz="2400" dirty="0"/>
              <a:t>Копенгагенская во главе с Л. </a:t>
            </a:r>
            <a:r>
              <a:rPr lang="ru-RU" sz="2400" dirty="0" err="1"/>
              <a:t>Ельмслевом</a:t>
            </a:r>
            <a:r>
              <a:rPr lang="ru-RU" sz="2400" dirty="0"/>
              <a:t> (глоссематика),</a:t>
            </a:r>
          </a:p>
          <a:p>
            <a:r>
              <a:rPr lang="ru-RU" sz="2400" dirty="0"/>
              <a:t>Американская во главе с Л. </a:t>
            </a:r>
            <a:r>
              <a:rPr lang="ru-RU" sz="2400" dirty="0" err="1"/>
              <a:t>Блумфильдом</a:t>
            </a:r>
            <a:r>
              <a:rPr lang="ru-RU" sz="2400" dirty="0"/>
              <a:t> и З. Харрисом (дескриптивная или дистрибутивная лингвистика)</a:t>
            </a:r>
          </a:p>
          <a:p>
            <a:endParaRPr lang="ru-RU" sz="2400" dirty="0"/>
          </a:p>
          <a:p>
            <a:pPr marL="0" indent="0">
              <a:buNone/>
            </a:pPr>
            <a:r>
              <a:rPr lang="ru-RU" sz="2400" dirty="0"/>
              <a:t>Общее: разграничение синхронии и диахронии и важности первой (Пражская настаивает на их связи и системности последней); строят лингвистическое описание в значительной степени на основе общих методологических требований (простоты, полноты, последовательности, объективности, формальности и т. п.)</a:t>
            </a:r>
          </a:p>
          <a:p>
            <a:pPr marL="0" indent="0">
              <a:buNone/>
            </a:pPr>
            <a:r>
              <a:rPr lang="ru-RU" sz="2400" dirty="0"/>
              <a:t>Разное: Пражская школа не склонна подчеркивать автономность языка, Американская школа называет их «структура» и «текст», Копенгагенская «схема» и «текст».</a:t>
            </a:r>
          </a:p>
        </p:txBody>
      </p:sp>
    </p:spTree>
    <p:extLst>
      <p:ext uri="{BB962C8B-B14F-4D97-AF65-F5344CB8AC3E}">
        <p14:creationId xmlns:p14="http://schemas.microsoft.com/office/powerpoint/2010/main" val="93249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Американская школа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a:bodyPr>
          <a:lstStyle/>
          <a:p>
            <a:r>
              <a:rPr lang="ru-RU" dirty="0"/>
              <a:t>Э. </a:t>
            </a:r>
            <a:r>
              <a:rPr lang="ru-RU" dirty="0" err="1"/>
              <a:t>Сэпир</a:t>
            </a:r>
            <a:r>
              <a:rPr lang="ru-RU" dirty="0"/>
              <a:t> (</a:t>
            </a:r>
            <a:r>
              <a:rPr lang="ru-RU" b="1" dirty="0"/>
              <a:t>результаты структурного анализа языка сопоставляются с результатами структурного анализа всей материальной и духовной культуры народа</a:t>
            </a:r>
            <a:r>
              <a:rPr lang="ru-RU" dirty="0"/>
              <a:t>, являющегося носителем этого языка) и Л. </a:t>
            </a:r>
            <a:r>
              <a:rPr lang="ru-RU" dirty="0" err="1"/>
              <a:t>Блумфильд</a:t>
            </a:r>
            <a:r>
              <a:rPr lang="ru-RU" dirty="0"/>
              <a:t> (разновидность соссюрианского структурализма)</a:t>
            </a:r>
          </a:p>
          <a:p>
            <a:pPr marL="0" indent="0">
              <a:buNone/>
            </a:pPr>
            <a:r>
              <a:rPr lang="ru-RU" dirty="0"/>
              <a:t>Подобно Ф. де Соссюру, Э. </a:t>
            </a:r>
            <a:r>
              <a:rPr lang="ru-RU" dirty="0" err="1"/>
              <a:t>Сэпир</a:t>
            </a:r>
            <a:r>
              <a:rPr lang="ru-RU" dirty="0"/>
              <a:t> различает в языке </a:t>
            </a:r>
            <a:r>
              <a:rPr lang="ru-RU" b="1" dirty="0"/>
              <a:t>физическую и идеальную систему </a:t>
            </a:r>
            <a:r>
              <a:rPr lang="ru-RU" dirty="0"/>
              <a:t>(модель), причем именно последнюю он считает «реальным и </a:t>
            </a:r>
            <a:r>
              <a:rPr lang="ru-RU" dirty="0" err="1"/>
              <a:t>наисущественнейшим</a:t>
            </a:r>
            <a:r>
              <a:rPr lang="ru-RU" dirty="0"/>
              <a:t> началом в жизни языка». </a:t>
            </a:r>
          </a:p>
          <a:p>
            <a:pPr marL="0" indent="0">
              <a:buNone/>
            </a:pPr>
            <a:r>
              <a:rPr lang="ru-RU" dirty="0"/>
              <a:t>Так, </a:t>
            </a:r>
            <a:r>
              <a:rPr lang="ru-RU" b="1" dirty="0"/>
              <a:t>фонологическая модель</a:t>
            </a:r>
            <a:r>
              <a:rPr lang="ru-RU" dirty="0"/>
              <a:t>, определяющая число, соотношение и функционирование фонетических элементов, </a:t>
            </a:r>
            <a:r>
              <a:rPr lang="ru-RU" b="1" dirty="0"/>
              <a:t>может сохраняться </a:t>
            </a:r>
            <a:r>
              <a:rPr lang="ru-RU" dirty="0"/>
              <a:t>на долгое время и </a:t>
            </a:r>
            <a:r>
              <a:rPr lang="ru-RU" b="1" dirty="0"/>
              <a:t>после изменения своего фонетического содержания</a:t>
            </a:r>
            <a:r>
              <a:rPr lang="ru-RU" dirty="0"/>
              <a:t>. «Может случиться, что у двух исторически родственных языков или диалектов нет ни одного общего звука, а модели их идеальных звуковых систем могут оказаться тождественными».</a:t>
            </a:r>
          </a:p>
          <a:p>
            <a:pPr marL="0" indent="0">
              <a:buNone/>
            </a:pPr>
            <a:r>
              <a:rPr lang="ru-RU" dirty="0"/>
              <a:t>С другой стороны, </a:t>
            </a:r>
            <a:r>
              <a:rPr lang="ru-RU" b="1" dirty="0"/>
              <a:t>два языка могут иметь идентичные звуки, но совершенно разные фонологические модели</a:t>
            </a:r>
            <a:r>
              <a:rPr lang="ru-RU" dirty="0"/>
              <a:t>. Это касается не только фонологического, но и всех других уровней языка, включая семантический; у каждого языка свой «покрой», и хотя исходная материя может быть одной и той же для многих языков (как один и тот же материал для многих костюмов), в различных языках она раскраивается различным образом. </a:t>
            </a:r>
          </a:p>
        </p:txBody>
      </p:sp>
    </p:spTree>
    <p:extLst>
      <p:ext uri="{BB962C8B-B14F-4D97-AF65-F5344CB8AC3E}">
        <p14:creationId xmlns:p14="http://schemas.microsoft.com/office/powerpoint/2010/main" val="3497591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Американская школа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a:bodyPr>
          <a:lstStyle/>
          <a:p>
            <a:pPr marL="0" indent="0">
              <a:buNone/>
            </a:pPr>
            <a:r>
              <a:rPr lang="ru-RU" dirty="0"/>
              <a:t>«Гипотеза лингвистической относительности» Э. </a:t>
            </a:r>
            <a:r>
              <a:rPr lang="ru-RU" dirty="0" err="1"/>
              <a:t>Сэпира</a:t>
            </a:r>
            <a:r>
              <a:rPr lang="ru-RU" dirty="0"/>
              <a:t> и Б. Уорфа</a:t>
            </a:r>
          </a:p>
          <a:p>
            <a:pPr marL="0" indent="0">
              <a:buNone/>
            </a:pPr>
            <a:r>
              <a:rPr lang="ru-RU" dirty="0"/>
              <a:t>Поскольку </a:t>
            </a:r>
            <a:r>
              <a:rPr lang="ru-RU" b="1" dirty="0"/>
              <a:t>у каждого языка есть некая неповторимая «модель», </a:t>
            </a:r>
            <a:r>
              <a:rPr lang="ru-RU" dirty="0"/>
              <a:t>по которой он скроен, каждый язык по-своему членит действительность и навязывает этот способ членения мира всем говорящим на нем людям. Язык оформляет мысль: </a:t>
            </a:r>
            <a:r>
              <a:rPr lang="ru-RU" b="1" dirty="0"/>
              <a:t>люди, говорящие на разных языках, видят мир по-разному. </a:t>
            </a:r>
          </a:p>
          <a:p>
            <a:pPr marL="0" indent="0">
              <a:buNone/>
            </a:pPr>
            <a:r>
              <a:rPr lang="ru-RU" dirty="0"/>
              <a:t>Грамматический строй языка </a:t>
            </a:r>
            <a:r>
              <a:rPr lang="ru-RU" dirty="0" err="1"/>
              <a:t>нутка</a:t>
            </a:r>
            <a:r>
              <a:rPr lang="ru-RU" dirty="0"/>
              <a:t> вынуждает говорящего каждый раз, когда он упоминает кого-либо или обращается к кому-либо, указывать, является ли это лицо левшой, лысым, низкорослым, обладает ли оно астигматизмом и большим аппетитом </a:t>
            </a:r>
          </a:p>
          <a:p>
            <a:pPr marL="0" indent="0">
              <a:buNone/>
            </a:pPr>
            <a:r>
              <a:rPr lang="ru-RU" b="1" dirty="0"/>
              <a:t>Языковые модели связаны с культурно-социальными</a:t>
            </a:r>
            <a:r>
              <a:rPr lang="ru-RU" dirty="0"/>
              <a:t>: грамматические и лексические различия соответствуют различиям поведения, обязательным в данной культуре. </a:t>
            </a:r>
          </a:p>
          <a:p>
            <a:pPr marL="0" indent="0">
              <a:buNone/>
            </a:pPr>
            <a:r>
              <a:rPr lang="ru-RU" dirty="0"/>
              <a:t>Так, глагольная система языка навахо резко отличается обилием категорий, описывающих все аспекты движения и действия. Грамматические категории </a:t>
            </a:r>
            <a:r>
              <a:rPr lang="ru-RU" dirty="0" err="1"/>
              <a:t>навахского</a:t>
            </a:r>
            <a:r>
              <a:rPr lang="ru-RU" dirty="0"/>
              <a:t> глагола заставляют классифицировать в качестве разных объектов движение одного тела, двух тел, более чем двух тел, а также движение тел, различных по форме и распределению в пространстве. </a:t>
            </a:r>
          </a:p>
        </p:txBody>
      </p:sp>
    </p:spTree>
    <p:extLst>
      <p:ext uri="{BB962C8B-B14F-4D97-AF65-F5344CB8AC3E}">
        <p14:creationId xmlns:p14="http://schemas.microsoft.com/office/powerpoint/2010/main" val="1156075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Американская школа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a:bodyPr>
          <a:lstStyle/>
          <a:p>
            <a:pPr marL="0" indent="0">
              <a:buNone/>
            </a:pPr>
            <a:r>
              <a:rPr lang="ru-RU" sz="2400" dirty="0"/>
              <a:t>Л. </a:t>
            </a:r>
            <a:r>
              <a:rPr lang="ru-RU" sz="2400" dirty="0" err="1"/>
              <a:t>Блумфильд</a:t>
            </a:r>
            <a:r>
              <a:rPr lang="ru-RU" sz="2400" dirty="0"/>
              <a:t> поставил себе целью разработать единую, конструктивную и последовательно построенную систему понятий, годных для синхронного описания языка любого строя.</a:t>
            </a:r>
          </a:p>
          <a:p>
            <a:pPr marL="0" indent="0">
              <a:buNone/>
            </a:pPr>
            <a:r>
              <a:rPr lang="ru-RU" sz="2400" dirty="0"/>
              <a:t>1.Объектом лингвистики являются не звуки и значения сами по себе, а «</a:t>
            </a:r>
            <a:r>
              <a:rPr lang="ru-RU" sz="2400" b="1" dirty="0"/>
              <a:t>сочетание определенных звуков с определенным значением</a:t>
            </a:r>
            <a:r>
              <a:rPr lang="ru-RU" sz="2400" dirty="0"/>
              <a:t>». </a:t>
            </a:r>
          </a:p>
          <a:p>
            <a:pPr marL="0" indent="0">
              <a:buNone/>
            </a:pPr>
            <a:r>
              <a:rPr lang="ru-RU" sz="2400" b="1" dirty="0"/>
              <a:t>Звуки</a:t>
            </a:r>
            <a:r>
              <a:rPr lang="ru-RU" sz="2400" dirty="0"/>
              <a:t> интересуют лингвиста лишь постольку, поскольку они </a:t>
            </a:r>
            <a:r>
              <a:rPr lang="ru-RU" sz="2400" b="1" dirty="0"/>
              <a:t>различают значения</a:t>
            </a:r>
            <a:r>
              <a:rPr lang="ru-RU" sz="2400" dirty="0"/>
              <a:t>. </a:t>
            </a:r>
          </a:p>
          <a:p>
            <a:pPr marL="0" indent="0">
              <a:buNone/>
            </a:pPr>
            <a:r>
              <a:rPr lang="ru-RU" sz="2400" dirty="0"/>
              <a:t>В грамматике и лексикологии лингвиста должно интересовать не конкретное значение формы и слова, которое, по мнению Л. </a:t>
            </a:r>
            <a:r>
              <a:rPr lang="ru-RU" sz="2400" dirty="0" err="1"/>
              <a:t>Блумфильда</a:t>
            </a:r>
            <a:r>
              <a:rPr lang="ru-RU" sz="2400" dirty="0"/>
              <a:t>, «не может быть проанализировано в рамках нашей науки», а </a:t>
            </a:r>
            <a:r>
              <a:rPr lang="ru-RU" sz="2400" b="1" dirty="0"/>
              <a:t>факт различия значений двух форм или слов</a:t>
            </a:r>
            <a:r>
              <a:rPr lang="ru-RU" sz="2400" dirty="0"/>
              <a:t>.</a:t>
            </a:r>
          </a:p>
        </p:txBody>
      </p:sp>
    </p:spTree>
    <p:extLst>
      <p:ext uri="{BB962C8B-B14F-4D97-AF65-F5344CB8AC3E}">
        <p14:creationId xmlns:p14="http://schemas.microsoft.com/office/powerpoint/2010/main" val="1752904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Американская школа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a:bodyPr>
          <a:lstStyle/>
          <a:p>
            <a:pPr marL="0" indent="0">
              <a:buNone/>
            </a:pPr>
            <a:r>
              <a:rPr lang="ru-RU" sz="2400" dirty="0"/>
              <a:t>2.Формы, в которых определенные звуки сочетаются с определенным значением - это языковые формы (в отличие от фонем, которые языковыми формами не являются). </a:t>
            </a:r>
          </a:p>
          <a:p>
            <a:pPr marL="0" indent="0">
              <a:buNone/>
            </a:pPr>
            <a:r>
              <a:rPr lang="ru-RU" sz="2400" dirty="0"/>
              <a:t>Все языковые формы делятся на:</a:t>
            </a:r>
          </a:p>
          <a:p>
            <a:r>
              <a:rPr lang="ru-RU" sz="2400" b="1" dirty="0"/>
              <a:t>Связанные</a:t>
            </a:r>
            <a:r>
              <a:rPr lang="ru-RU" sz="2400" dirty="0"/>
              <a:t> (никогда не произносимые отдельно (морфемы и другие части слова) и </a:t>
            </a:r>
            <a:r>
              <a:rPr lang="ru-RU" sz="2400" b="1" dirty="0"/>
              <a:t>свободные</a:t>
            </a:r>
            <a:r>
              <a:rPr lang="ru-RU" sz="2400" dirty="0"/>
              <a:t>, произносимые отдельно от других форм (слова, сочетания слов и т. п.); </a:t>
            </a:r>
          </a:p>
          <a:p>
            <a:r>
              <a:rPr lang="ru-RU" sz="2400" b="1" dirty="0"/>
              <a:t>Сложные</a:t>
            </a:r>
            <a:r>
              <a:rPr lang="ru-RU" sz="2400" dirty="0"/>
              <a:t>, имеющие частичное фонетико-семантическое сходство с другими языковыми формами (ср. слово, словосочетание, предложение), и </a:t>
            </a:r>
            <a:r>
              <a:rPr lang="ru-RU" sz="2400" b="1" dirty="0"/>
              <a:t>простые</a:t>
            </a:r>
            <a:r>
              <a:rPr lang="ru-RU" sz="2400" dirty="0"/>
              <a:t>, не имеющие такого сходства (морфемы). </a:t>
            </a:r>
          </a:p>
          <a:p>
            <a:pPr marL="0" indent="0">
              <a:buNone/>
            </a:pPr>
            <a:r>
              <a:rPr lang="ru-RU" sz="2400" dirty="0"/>
              <a:t>Из этих двух классификаций JI. </a:t>
            </a:r>
            <a:r>
              <a:rPr lang="ru-RU" sz="2400" dirty="0" err="1"/>
              <a:t>Блумфильд</a:t>
            </a:r>
            <a:r>
              <a:rPr lang="ru-RU" sz="2400" dirty="0"/>
              <a:t> извлекает определения всех выработанных им лингвистических понятий, в частности важнейших понятий </a:t>
            </a:r>
            <a:r>
              <a:rPr lang="ru-RU" sz="2400" b="1" dirty="0"/>
              <a:t>составляющей, класса и конструкции</a:t>
            </a:r>
            <a:r>
              <a:rPr lang="ru-RU" sz="2400" dirty="0"/>
              <a:t>.</a:t>
            </a:r>
          </a:p>
        </p:txBody>
      </p:sp>
    </p:spTree>
    <p:extLst>
      <p:ext uri="{BB962C8B-B14F-4D97-AF65-F5344CB8AC3E}">
        <p14:creationId xmlns:p14="http://schemas.microsoft.com/office/powerpoint/2010/main" val="179313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B406C5-75D9-725A-C35F-85BCE6721A3C}"/>
              </a:ext>
            </a:extLst>
          </p:cNvPr>
          <p:cNvSpPr>
            <a:spLocks noGrp="1"/>
          </p:cNvSpPr>
          <p:nvPr>
            <p:ph type="title"/>
          </p:nvPr>
        </p:nvSpPr>
        <p:spPr/>
        <p:txBody>
          <a:bodyPr/>
          <a:lstStyle/>
          <a:p>
            <a:r>
              <a:rPr lang="ru-RU" dirty="0"/>
              <a:t>Структура</a:t>
            </a:r>
          </a:p>
        </p:txBody>
      </p:sp>
      <p:sp>
        <p:nvSpPr>
          <p:cNvPr id="3" name="Текст 2">
            <a:extLst>
              <a:ext uri="{FF2B5EF4-FFF2-40B4-BE49-F238E27FC236}">
                <a16:creationId xmlns:a16="http://schemas.microsoft.com/office/drawing/2014/main" id="{3AF211FD-4629-FCB5-0558-9C4C2CC79BF3}"/>
              </a:ext>
            </a:extLst>
          </p:cNvPr>
          <p:cNvSpPr>
            <a:spLocks noGrp="1"/>
          </p:cNvSpPr>
          <p:nvPr>
            <p:ph type="body" sz="quarter" idx="13"/>
          </p:nvPr>
        </p:nvSpPr>
        <p:spPr/>
        <p:txBody>
          <a:bodyPr>
            <a:normAutofit/>
          </a:bodyPr>
          <a:lstStyle/>
          <a:p>
            <a:pPr marL="0" indent="0">
              <a:buNone/>
            </a:pPr>
            <a:r>
              <a:rPr lang="ru-RU" sz="2400" b="0" i="0" dirty="0">
                <a:solidFill>
                  <a:srgbClr val="000000"/>
                </a:solidFill>
                <a:effectLst/>
                <a:latin typeface="Times New Roman" panose="02020603050405020304" pitchFamily="18" charset="0"/>
              </a:rPr>
              <a:t>Общенаучное понятие, которое применяется в разных областях знания, в технике и практической деятельности. </a:t>
            </a:r>
          </a:p>
          <a:p>
            <a:pPr marL="0" indent="0">
              <a:buNone/>
            </a:pPr>
            <a:r>
              <a:rPr lang="ru-RU" sz="2400" b="0" i="0" dirty="0">
                <a:solidFill>
                  <a:srgbClr val="000000"/>
                </a:solidFill>
                <a:effectLst/>
                <a:latin typeface="Times New Roman" panose="02020603050405020304" pitchFamily="18" charset="0"/>
              </a:rPr>
              <a:t>Структура</a:t>
            </a:r>
            <a:r>
              <a:rPr lang="ru-RU" sz="2400" b="0" i="0" spc="300" dirty="0">
                <a:solidFill>
                  <a:srgbClr val="000000"/>
                </a:solidFill>
                <a:effectLst/>
                <a:latin typeface="Times New Roman" panose="02020603050405020304" pitchFamily="18" charset="0"/>
              </a:rPr>
              <a:t> </a:t>
            </a:r>
            <a:r>
              <a:rPr lang="ru-RU" sz="2400" b="0" i="0" dirty="0">
                <a:solidFill>
                  <a:srgbClr val="000000"/>
                </a:solidFill>
                <a:effectLst/>
                <a:latin typeface="Times New Roman" panose="02020603050405020304" pitchFamily="18" charset="0"/>
              </a:rPr>
              <a:t>означает </a:t>
            </a:r>
            <a:r>
              <a:rPr lang="ru-RU" sz="2400" b="1" i="0" dirty="0">
                <a:solidFill>
                  <a:srgbClr val="000000"/>
                </a:solidFill>
                <a:effectLst/>
                <a:latin typeface="Times New Roman" panose="02020603050405020304" pitchFamily="18" charset="0"/>
              </a:rPr>
              <a:t>целое, состоящее</a:t>
            </a:r>
            <a:r>
              <a:rPr lang="ru-RU" sz="2400" b="0" i="0" dirty="0">
                <a:solidFill>
                  <a:srgbClr val="000000"/>
                </a:solidFill>
                <a:effectLst/>
                <a:latin typeface="Times New Roman" panose="02020603050405020304" pitchFamily="18" charset="0"/>
              </a:rPr>
              <a:t>, в противоположность простому сочетанию частей, </a:t>
            </a:r>
            <a:r>
              <a:rPr lang="ru-RU" sz="2400" b="1" i="0" dirty="0">
                <a:solidFill>
                  <a:srgbClr val="000000"/>
                </a:solidFill>
                <a:effectLst/>
                <a:latin typeface="Times New Roman" panose="02020603050405020304" pitchFamily="18" charset="0"/>
              </a:rPr>
              <a:t>из взаимообусловленных явлений</a:t>
            </a:r>
            <a:r>
              <a:rPr lang="ru-RU" sz="2400" b="0" i="0" dirty="0">
                <a:solidFill>
                  <a:srgbClr val="000000"/>
                </a:solidFill>
                <a:effectLst/>
                <a:latin typeface="Times New Roman" panose="02020603050405020304" pitchFamily="18" charset="0"/>
              </a:rPr>
              <a:t>, каждое из которых зависит от остальных и может быть тем, что оно есть, только в связи с ними. </a:t>
            </a:r>
          </a:p>
          <a:p>
            <a:pPr marL="0" indent="0">
              <a:buNone/>
            </a:pPr>
            <a:r>
              <a:rPr lang="ru-RU" sz="2400" b="0" i="0" dirty="0">
                <a:solidFill>
                  <a:srgbClr val="000000"/>
                </a:solidFill>
                <a:effectLst/>
                <a:latin typeface="Times New Roman" panose="02020603050405020304" pitchFamily="18" charset="0"/>
              </a:rPr>
              <a:t>Иначе, категория структуры включает </a:t>
            </a:r>
            <a:r>
              <a:rPr lang="ru-RU" sz="2400" b="1" i="0" dirty="0">
                <a:solidFill>
                  <a:srgbClr val="000000"/>
                </a:solidFill>
                <a:effectLst/>
                <a:latin typeface="Times New Roman" panose="02020603050405020304" pitchFamily="18" charset="0"/>
              </a:rPr>
              <a:t>закономерные связи</a:t>
            </a:r>
            <a:r>
              <a:rPr lang="ru-RU" sz="2400" b="0" i="0" dirty="0">
                <a:solidFill>
                  <a:srgbClr val="000000"/>
                </a:solidFill>
                <a:effectLst/>
                <a:latin typeface="Times New Roman" panose="02020603050405020304" pitchFamily="18" charset="0"/>
              </a:rPr>
              <a:t>, наличествующие в объекте. Она отражает наиболее </a:t>
            </a:r>
            <a:r>
              <a:rPr lang="ru-RU" sz="2400" b="1" i="0" dirty="0">
                <a:solidFill>
                  <a:srgbClr val="000000"/>
                </a:solidFill>
                <a:effectLst/>
                <a:latin typeface="Times New Roman" panose="02020603050405020304" pitchFamily="18" charset="0"/>
              </a:rPr>
              <a:t>существенные признаки внутренних и внешних связей</a:t>
            </a:r>
            <a:r>
              <a:rPr lang="ru-RU" sz="2400" b="0" i="0" dirty="0">
                <a:solidFill>
                  <a:srgbClr val="000000"/>
                </a:solidFill>
                <a:effectLst/>
                <a:latin typeface="Times New Roman" panose="02020603050405020304" pitchFamily="18" charset="0"/>
              </a:rPr>
              <a:t> объекта.</a:t>
            </a:r>
            <a:endParaRPr lang="ru-RU" sz="2400" dirty="0"/>
          </a:p>
        </p:txBody>
      </p:sp>
    </p:spTree>
    <p:extLst>
      <p:ext uri="{BB962C8B-B14F-4D97-AF65-F5344CB8AC3E}">
        <p14:creationId xmlns:p14="http://schemas.microsoft.com/office/powerpoint/2010/main" val="1834699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Американская школа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a:bodyPr>
          <a:lstStyle/>
          <a:p>
            <a:pPr marL="0" indent="0">
              <a:buNone/>
            </a:pPr>
            <a:r>
              <a:rPr lang="ru-RU" sz="2000" dirty="0"/>
              <a:t>3.Общая часть любых двух сложных форм, являющаяся языковой формой, представляет собой </a:t>
            </a:r>
            <a:r>
              <a:rPr lang="ru-RU" sz="2000" b="1" dirty="0" err="1"/>
              <a:t>конституент</a:t>
            </a:r>
            <a:r>
              <a:rPr lang="ru-RU" sz="2000" dirty="0"/>
              <a:t>, или </a:t>
            </a:r>
            <a:r>
              <a:rPr lang="ru-RU" sz="2000" b="1" dirty="0"/>
              <a:t>компонент</a:t>
            </a:r>
            <a:r>
              <a:rPr lang="ru-RU" sz="2000" dirty="0"/>
              <a:t>, этих сложных форм. </a:t>
            </a:r>
          </a:p>
          <a:p>
            <a:pPr marL="0" indent="0">
              <a:buNone/>
            </a:pPr>
            <a:r>
              <a:rPr lang="ru-RU" sz="2000" dirty="0" err="1"/>
              <a:t>Конституенты</a:t>
            </a:r>
            <a:r>
              <a:rPr lang="ru-RU" sz="2000" dirty="0"/>
              <a:t> делятся на:</a:t>
            </a:r>
          </a:p>
          <a:p>
            <a:r>
              <a:rPr lang="ru-RU" dirty="0"/>
              <a:t>Непосредственно-составляющие,</a:t>
            </a:r>
          </a:p>
          <a:p>
            <a:r>
              <a:rPr lang="ru-RU" sz="2000" dirty="0"/>
              <a:t>Конечные (терминальные) составляющие (морфемы). </a:t>
            </a:r>
          </a:p>
          <a:p>
            <a:pPr marL="0" indent="0">
              <a:buNone/>
            </a:pPr>
            <a:r>
              <a:rPr lang="ru-RU" sz="2000" dirty="0"/>
              <a:t>Понятие непосредственно составляющих, близкое соссюровскому понятию синтагмы, иллюстрируется следующим примером: </a:t>
            </a:r>
          </a:p>
          <a:p>
            <a:pPr marL="0" indent="0">
              <a:buNone/>
            </a:pPr>
            <a:r>
              <a:rPr lang="ru-RU" sz="2000" b="1" dirty="0"/>
              <a:t>Poor John </a:t>
            </a:r>
            <a:r>
              <a:rPr lang="ru-RU" sz="2000" b="1" dirty="0" err="1"/>
              <a:t>ran</a:t>
            </a:r>
            <a:r>
              <a:rPr lang="ru-RU" sz="2000" b="1" dirty="0"/>
              <a:t> </a:t>
            </a:r>
            <a:r>
              <a:rPr lang="ru-RU" sz="2000" b="1" dirty="0" err="1"/>
              <a:t>away</a:t>
            </a:r>
            <a:r>
              <a:rPr lang="ru-RU" sz="2000" b="1" dirty="0"/>
              <a:t> </a:t>
            </a:r>
            <a:r>
              <a:rPr lang="ru-RU" sz="2000" dirty="0"/>
              <a:t>(«Бедный Джон убежал прочь»); </a:t>
            </a:r>
          </a:p>
          <a:p>
            <a:pPr marL="0" indent="0">
              <a:buNone/>
            </a:pPr>
            <a:r>
              <a:rPr lang="ru-RU" sz="2000" dirty="0"/>
              <a:t>это предложение делится на две непосредственно составляющих — </a:t>
            </a:r>
            <a:r>
              <a:rPr lang="ru-RU" sz="2000" b="1" dirty="0" err="1"/>
              <a:t>poor</a:t>
            </a:r>
            <a:r>
              <a:rPr lang="ru-RU" sz="2000" b="1" dirty="0"/>
              <a:t> John </a:t>
            </a:r>
            <a:r>
              <a:rPr lang="ru-RU" sz="2000" dirty="0"/>
              <a:t>и </a:t>
            </a:r>
            <a:r>
              <a:rPr lang="ru-RU" sz="2000" b="1" dirty="0" err="1"/>
              <a:t>ran</a:t>
            </a:r>
            <a:r>
              <a:rPr lang="ru-RU" sz="2000" b="1" dirty="0"/>
              <a:t> </a:t>
            </a:r>
            <a:r>
              <a:rPr lang="ru-RU" sz="2000" b="1" dirty="0" err="1"/>
              <a:t>away</a:t>
            </a:r>
            <a:r>
              <a:rPr lang="ru-RU" sz="2000" dirty="0"/>
              <a:t>,</a:t>
            </a:r>
          </a:p>
          <a:p>
            <a:pPr marL="0" indent="0">
              <a:buNone/>
            </a:pPr>
            <a:r>
              <a:rPr lang="ru-RU" sz="2000" dirty="0"/>
              <a:t>каждая из которых в свою очередь делится на две новых непосредственно составляющих (</a:t>
            </a:r>
            <a:r>
              <a:rPr lang="ru-RU" sz="2000" b="1" dirty="0" err="1"/>
              <a:t>poor</a:t>
            </a:r>
            <a:r>
              <a:rPr lang="ru-RU" sz="2000" dirty="0"/>
              <a:t> и </a:t>
            </a:r>
            <a:r>
              <a:rPr lang="ru-RU" sz="2000" b="1" dirty="0"/>
              <a:t>John</a:t>
            </a:r>
            <a:r>
              <a:rPr lang="ru-RU" sz="2000" dirty="0"/>
              <a:t>, </a:t>
            </a:r>
            <a:r>
              <a:rPr lang="ru-RU" sz="2000" b="1" dirty="0" err="1"/>
              <a:t>ran</a:t>
            </a:r>
            <a:r>
              <a:rPr lang="ru-RU" sz="2000" dirty="0"/>
              <a:t> и </a:t>
            </a:r>
            <a:r>
              <a:rPr lang="ru-RU" sz="2000" b="1" dirty="0" err="1"/>
              <a:t>away</a:t>
            </a:r>
            <a:r>
              <a:rPr lang="ru-RU" sz="2000" dirty="0"/>
              <a:t>) и т. д., пока мы не дойдем до отдельных морфем. </a:t>
            </a:r>
          </a:p>
          <a:p>
            <a:pPr marL="0" indent="0">
              <a:buNone/>
            </a:pPr>
            <a:r>
              <a:rPr lang="ru-RU" sz="2000" dirty="0"/>
              <a:t>Понятие непосредственно составляющих на долгие годы определило направление формальных синтаксических исследований и было с успехом использовано почти 30 лет спустя во многих машинных грамматиках и математических моделях языка</a:t>
            </a:r>
            <a:endParaRPr lang="ru-RU" sz="2400" dirty="0"/>
          </a:p>
        </p:txBody>
      </p:sp>
    </p:spTree>
    <p:extLst>
      <p:ext uri="{BB962C8B-B14F-4D97-AF65-F5344CB8AC3E}">
        <p14:creationId xmlns:p14="http://schemas.microsoft.com/office/powerpoint/2010/main" val="3308968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Американская школа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a:bodyPr>
          <a:lstStyle/>
          <a:p>
            <a:pPr marL="0" indent="0">
              <a:buNone/>
            </a:pPr>
            <a:r>
              <a:rPr lang="ru-RU" sz="2400" dirty="0"/>
              <a:t>4. Языковая форма, которая в определенных условиях заменяет любую форму из некоторого множества форм, называется </a:t>
            </a:r>
            <a:r>
              <a:rPr lang="ru-RU" sz="2400" b="1" dirty="0"/>
              <a:t>субститутом</a:t>
            </a:r>
            <a:r>
              <a:rPr lang="ru-RU" sz="2400" dirty="0"/>
              <a:t>. Субституты образуют </a:t>
            </a:r>
            <a:r>
              <a:rPr lang="ru-RU" sz="2400" b="1" dirty="0"/>
              <a:t>класс форм</a:t>
            </a:r>
            <a:r>
              <a:rPr lang="ru-RU" sz="2400" dirty="0"/>
              <a:t>. </a:t>
            </a:r>
          </a:p>
          <a:p>
            <a:pPr marL="0" indent="0">
              <a:buNone/>
            </a:pPr>
            <a:r>
              <a:rPr lang="ru-RU" sz="2400" dirty="0"/>
              <a:t>5. Языковые формы, в которых ни одно из непосредственно составляющих не является связанной формой, называются синтаксическими конструкциями. </a:t>
            </a:r>
          </a:p>
          <a:p>
            <a:pPr marL="0" indent="0">
              <a:buNone/>
            </a:pPr>
            <a:r>
              <a:rPr lang="ru-RU" sz="2400" dirty="0"/>
              <a:t>Существует два основных типа синтаксических конструкций: </a:t>
            </a:r>
          </a:p>
          <a:p>
            <a:r>
              <a:rPr lang="ru-RU" sz="2400" dirty="0"/>
              <a:t>Эндоцентрические (синтагма принадлежит к одному классу форм: </a:t>
            </a:r>
            <a:r>
              <a:rPr lang="ru-RU" sz="2400" dirty="0" err="1"/>
              <a:t>poor</a:t>
            </a:r>
            <a:r>
              <a:rPr lang="ru-RU" sz="2400" dirty="0"/>
              <a:t> John, заменяемое на John)</a:t>
            </a:r>
          </a:p>
          <a:p>
            <a:r>
              <a:rPr lang="ru-RU" sz="2400" dirty="0"/>
              <a:t>Экзоцентрические (синтагма не принадлежит к одному классу форм: John </a:t>
            </a:r>
            <a:r>
              <a:rPr lang="ru-RU" sz="2400" dirty="0" err="1"/>
              <a:t>ran</a:t>
            </a:r>
            <a:r>
              <a:rPr lang="ru-RU" sz="2400" dirty="0"/>
              <a:t>)</a:t>
            </a:r>
          </a:p>
        </p:txBody>
      </p:sp>
    </p:spTree>
    <p:extLst>
      <p:ext uri="{BB962C8B-B14F-4D97-AF65-F5344CB8AC3E}">
        <p14:creationId xmlns:p14="http://schemas.microsoft.com/office/powerpoint/2010/main" val="25320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Американская школа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a:bodyPr>
          <a:lstStyle/>
          <a:p>
            <a:r>
              <a:rPr lang="ru-RU" sz="2400" dirty="0"/>
              <a:t>Не является теорией языка в обычном смысле этого слова. По свидетельству Р. Уэллса, она представляет собой «</a:t>
            </a:r>
            <a:r>
              <a:rPr lang="ru-RU" sz="2400" b="1" dirty="0"/>
              <a:t>набор предписаний об описании</a:t>
            </a:r>
            <a:r>
              <a:rPr lang="ru-RU" sz="2400" dirty="0"/>
              <a:t>».</a:t>
            </a:r>
          </a:p>
          <a:p>
            <a:r>
              <a:rPr lang="ru-RU" sz="2400" dirty="0"/>
              <a:t>Основные экспериментальные приемы дистрибутивной лингвистики возникли из того продиктованного изучением индейских языков убеждения, что лингвист подобен дешифровщику или естествоиспытателю, не имеющему никакой заранее заданной информации об объекте, который он собирается изучать. Единственной реальностью, с которой лингвист имеет дело, является текст, подлежащий «дешифровке». Все сведения о «коде» (языке), лежащем в основе этого текста, должны быть выведены исключительно из анализа последнего. </a:t>
            </a:r>
          </a:p>
        </p:txBody>
      </p:sp>
    </p:spTree>
    <p:extLst>
      <p:ext uri="{BB962C8B-B14F-4D97-AF65-F5344CB8AC3E}">
        <p14:creationId xmlns:p14="http://schemas.microsoft.com/office/powerpoint/2010/main" val="473648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Американская школа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a:bodyPr>
          <a:lstStyle/>
          <a:p>
            <a:r>
              <a:rPr lang="ru-RU" sz="2400" dirty="0"/>
              <a:t>Непосредственно в тексте даны лишь некоторые его элементы (части, отрезки), и для каждого их них мы можем установить распределение или </a:t>
            </a:r>
            <a:r>
              <a:rPr lang="ru-RU" sz="2400" b="1" dirty="0"/>
              <a:t>дистрибуцию</a:t>
            </a:r>
            <a:r>
              <a:rPr lang="ru-RU" sz="2400" dirty="0"/>
              <a:t> — «сумму всех окружений, в которых он встречается, т. е. сумму всех (различных) позиций элемента относительно других элементов». Поэтому анализ дистрибуции элементов, и только он, дает нам возможность извлечь из текста искомые сведения о языке.</a:t>
            </a:r>
          </a:p>
          <a:p>
            <a:endParaRPr lang="ru-RU" sz="2400" dirty="0"/>
          </a:p>
        </p:txBody>
      </p:sp>
    </p:spTree>
    <p:extLst>
      <p:ext uri="{BB962C8B-B14F-4D97-AF65-F5344CB8AC3E}">
        <p14:creationId xmlns:p14="http://schemas.microsoft.com/office/powerpoint/2010/main" val="1614634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Методы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lnSpcReduction="10000"/>
          </a:bodyPr>
          <a:lstStyle/>
          <a:p>
            <a:r>
              <a:rPr lang="ru-RU" sz="2400" dirty="0"/>
              <a:t>1) Представление о лингвистическом описании как наборе независимых от строя того или иного конкретного языка </a:t>
            </a:r>
            <a:r>
              <a:rPr lang="ru-RU" sz="2400" b="1" dirty="0"/>
              <a:t>процедур обработки текстов</a:t>
            </a:r>
            <a:r>
              <a:rPr lang="ru-RU" sz="2400" dirty="0"/>
              <a:t>, выполнение которых в определенном порядке должно автоматически привести к открытию грамматики (структуры) данного языка).</a:t>
            </a:r>
          </a:p>
          <a:p>
            <a:r>
              <a:rPr lang="ru-RU" sz="2400" dirty="0"/>
              <a:t>2) </a:t>
            </a:r>
            <a:r>
              <a:rPr lang="ru-RU" sz="2400" b="1" dirty="0"/>
              <a:t>Различение в языке нескольких уровней фонологического, морфологического, а в последнее время еще и синтаксического</a:t>
            </a:r>
            <a:r>
              <a:rPr lang="ru-RU" sz="2400" dirty="0"/>
              <a:t>. Эти уровни образуют иерархию, основанием которой является фонологический уровень, а вершиной — синтаксический. Начинать надо с основания.</a:t>
            </a:r>
          </a:p>
          <a:p>
            <a:r>
              <a:rPr lang="ru-RU" sz="2400" dirty="0"/>
              <a:t>3) Представление о единицах языка как классах в некотором смысле </a:t>
            </a:r>
            <a:r>
              <a:rPr lang="ru-RU" sz="2400" b="1" dirty="0"/>
              <a:t>дистрибутивно эквивалентных единиц текста </a:t>
            </a:r>
            <a:r>
              <a:rPr lang="ru-RU" sz="2400" dirty="0"/>
              <a:t>(вариантов данной языковой единицы). Этот принцип отличает дистрибутивную лингвистику от школ Ф. де Соссюра и Э. </a:t>
            </a:r>
            <a:r>
              <a:rPr lang="ru-RU" sz="2400" dirty="0" err="1"/>
              <a:t>Сэпира</a:t>
            </a:r>
            <a:r>
              <a:rPr lang="ru-RU" sz="2400" dirty="0"/>
              <a:t>, которые считали, что единицы языка принципиально невыводимы из текстовых данных.</a:t>
            </a:r>
          </a:p>
          <a:p>
            <a:r>
              <a:rPr lang="ru-RU" sz="2400" dirty="0"/>
              <a:t>4) Требование объективности описания, которое при дешифровочном подходе к языку является залогом и единственной гарантией истинности наших знаний.</a:t>
            </a:r>
          </a:p>
        </p:txBody>
      </p:sp>
    </p:spTree>
    <p:extLst>
      <p:ext uri="{BB962C8B-B14F-4D97-AF65-F5344CB8AC3E}">
        <p14:creationId xmlns:p14="http://schemas.microsoft.com/office/powerpoint/2010/main" val="2920518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Методы американской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a:bodyPr>
          <a:lstStyle/>
          <a:p>
            <a:pPr marL="0" indent="0">
              <a:buNone/>
            </a:pPr>
            <a:r>
              <a:rPr lang="ru-RU" sz="2400" dirty="0"/>
              <a:t>Описать структуру языка исчерпывающим образом — значит установить:</a:t>
            </a:r>
          </a:p>
          <a:p>
            <a:r>
              <a:rPr lang="ru-RU" sz="2400" dirty="0"/>
              <a:t>1) его элементарные единицы на всех уровнях анализа, </a:t>
            </a:r>
          </a:p>
          <a:p>
            <a:r>
              <a:rPr lang="ru-RU" sz="2400" dirty="0"/>
              <a:t>2) классы элементарных единиц, </a:t>
            </a:r>
          </a:p>
          <a:p>
            <a:r>
              <a:rPr lang="ru-RU" sz="2400" dirty="0"/>
              <a:t>3) законы сочетания элементов различных классов. </a:t>
            </a:r>
          </a:p>
        </p:txBody>
      </p:sp>
    </p:spTree>
    <p:extLst>
      <p:ext uri="{BB962C8B-B14F-4D97-AF65-F5344CB8AC3E}">
        <p14:creationId xmlns:p14="http://schemas.microsoft.com/office/powerpoint/2010/main" val="1484802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Методы американской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fontScale="92500" lnSpcReduction="20000"/>
          </a:bodyPr>
          <a:lstStyle/>
          <a:p>
            <a:pPr marL="0" indent="0">
              <a:buNone/>
            </a:pPr>
            <a:r>
              <a:rPr lang="ru-RU" sz="2400" dirty="0"/>
              <a:t>установить 1) его элементарные единицы на всех уровнях анализа, </a:t>
            </a:r>
          </a:p>
          <a:p>
            <a:endParaRPr lang="ru-RU" sz="2400" dirty="0"/>
          </a:p>
          <a:p>
            <a:r>
              <a:rPr lang="ru-RU" sz="2400" dirty="0"/>
              <a:t>Выделение элементарных единиц языка, достигается с помощью экспериментальной техники сегментации текста и дистрибутивного анализа текстовых единиц, обнаруженных в результате </a:t>
            </a:r>
            <a:r>
              <a:rPr lang="ru-RU" sz="2400" b="1" dirty="0"/>
              <a:t>сегментации</a:t>
            </a:r>
            <a:r>
              <a:rPr lang="ru-RU" sz="2400" dirty="0"/>
              <a:t>. Классы элементарных единиц строятся на основе экспериментальной техники </a:t>
            </a:r>
            <a:r>
              <a:rPr lang="ru-RU" sz="2400" b="1" dirty="0"/>
              <a:t>субституции</a:t>
            </a:r>
            <a:r>
              <a:rPr lang="ru-RU" sz="2400" dirty="0"/>
              <a:t> (замещения), а законы сочетания элементов различных классов устанавливаются с помощью </a:t>
            </a:r>
            <a:r>
              <a:rPr lang="ru-RU" sz="2400" b="1" dirty="0"/>
              <a:t>анализа по непосредственно составляющим</a:t>
            </a:r>
            <a:r>
              <a:rPr lang="ru-RU" sz="2400" dirty="0"/>
              <a:t>. Первые три техники могут применяться, по мнению их создателей, для анализа любого аспекта любого языка, а анализ по непосредственно составляющим имеет силу только в области морфологии и синтаксиса.</a:t>
            </a:r>
          </a:p>
          <a:p>
            <a:endParaRPr lang="ru-RU" sz="2400" dirty="0"/>
          </a:p>
          <a:p>
            <a:r>
              <a:rPr lang="ru-RU" sz="2400" dirty="0"/>
              <a:t>Фактически лингвист имеет дело не с текстом, а с информантом, т. е. лицом, для которого изучаемый язык является родным (вообще говоря, таким лицом может быть и сам исследователь). Информант должен давать ответы «да» или «нет» на следующие два типа вопросов: (1) правильна ли предъявляемая форма (говорят так или нет)? (2) Являются ли две предъявляемые формы тождественными по значению или различными?</a:t>
            </a:r>
          </a:p>
        </p:txBody>
      </p:sp>
    </p:spTree>
    <p:extLst>
      <p:ext uri="{BB962C8B-B14F-4D97-AF65-F5344CB8AC3E}">
        <p14:creationId xmlns:p14="http://schemas.microsoft.com/office/powerpoint/2010/main" val="217596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Методы американской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a:bodyPr>
          <a:lstStyle/>
          <a:p>
            <a:pPr marL="0" indent="0">
              <a:buNone/>
            </a:pPr>
            <a:r>
              <a:rPr lang="ru-RU" sz="2400" dirty="0"/>
              <a:t>Как производится сегментация текста на морфологическом уровне. </a:t>
            </a:r>
          </a:p>
          <a:p>
            <a:pPr marL="0" indent="0">
              <a:buNone/>
            </a:pPr>
            <a:r>
              <a:rPr lang="ru-RU" sz="2400" dirty="0"/>
              <a:t>Элементарными текстовыми единицами этого уровня являются морфы, которые в работах 3. Харриса, Ч. </a:t>
            </a:r>
            <a:r>
              <a:rPr lang="ru-RU" sz="2400" dirty="0" err="1"/>
              <a:t>Хоккета</a:t>
            </a:r>
            <a:r>
              <a:rPr lang="ru-RU" sz="2400" dirty="0"/>
              <a:t> и Е. Найда, написанных в 40-х годах , определяются, с незначительными вариациями в формулировках, как мельчайшие последовательности фонем, регулярно встречающиеся в различных участках текста с одним и тем же различием в значении (Е. Найда) или с одним и тем же значением (3. Харрис, Ч. </a:t>
            </a:r>
            <a:r>
              <a:rPr lang="ru-RU" sz="2400" dirty="0" err="1"/>
              <a:t>Хоккет</a:t>
            </a:r>
            <a:r>
              <a:rPr lang="ru-RU" sz="2400" dirty="0"/>
              <a:t>).</a:t>
            </a:r>
          </a:p>
          <a:p>
            <a:pPr marL="0" indent="0">
              <a:buNone/>
            </a:pPr>
            <a:r>
              <a:rPr lang="ru-RU" sz="2400" dirty="0"/>
              <a:t>Я купил </a:t>
            </a:r>
            <a:r>
              <a:rPr lang="ru-RU" sz="2400" dirty="0" err="1"/>
              <a:t>ма</a:t>
            </a:r>
            <a:r>
              <a:rPr lang="ru-RU" sz="2400" dirty="0"/>
              <a:t>-к, </a:t>
            </a:r>
            <a:r>
              <a:rPr lang="ru-RU" sz="2400" dirty="0" err="1"/>
              <a:t>лу</a:t>
            </a:r>
            <a:r>
              <a:rPr lang="ru-RU" sz="2400" dirty="0"/>
              <a:t>-к, со-к.</a:t>
            </a:r>
          </a:p>
        </p:txBody>
      </p:sp>
    </p:spTree>
    <p:extLst>
      <p:ext uri="{BB962C8B-B14F-4D97-AF65-F5344CB8AC3E}">
        <p14:creationId xmlns:p14="http://schemas.microsoft.com/office/powerpoint/2010/main" val="3133126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Методы американской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a:bodyPr>
          <a:lstStyle/>
          <a:p>
            <a:r>
              <a:rPr lang="ru-RU" sz="2400" dirty="0"/>
              <a:t>установить 2) классы элементарных единиц, </a:t>
            </a:r>
          </a:p>
          <a:p>
            <a:r>
              <a:rPr lang="ru-RU" sz="2400" dirty="0"/>
              <a:t>Вторым шагом является </a:t>
            </a:r>
            <a:r>
              <a:rPr lang="ru-RU" sz="2400" b="1" dirty="0"/>
              <a:t>идентификация</a:t>
            </a:r>
            <a:r>
              <a:rPr lang="ru-RU" sz="2400" dirty="0"/>
              <a:t> — установление того, какие из элементарных текстовых единиц тождественны между собой, т. е. являются вариантами одной и той же единицы языка (аллофонами одной фонемы или алломорфами одной морфемы), </a:t>
            </a:r>
          </a:p>
          <a:p>
            <a:r>
              <a:rPr lang="ru-RU" sz="2400" dirty="0"/>
              <a:t>Для решения этой задачи используется дистрибутивный анализ в собственном смысле слова. Устанавливаются три типа дистрибуции элементов:</a:t>
            </a:r>
          </a:p>
          <a:p>
            <a:pPr marL="457200" indent="-457200">
              <a:buFont typeface="+mj-lt"/>
              <a:buAutoNum type="arabicPeriod"/>
            </a:pPr>
            <a:r>
              <a:rPr lang="ru-RU" sz="2400" dirty="0"/>
              <a:t>Дополнительная дистрибуция</a:t>
            </a:r>
          </a:p>
          <a:p>
            <a:pPr marL="457200" indent="-457200">
              <a:buFont typeface="+mj-lt"/>
              <a:buAutoNum type="arabicPeriod"/>
            </a:pPr>
            <a:r>
              <a:rPr lang="ru-RU" sz="2400" dirty="0"/>
              <a:t>Контрастная дистрибуция</a:t>
            </a:r>
          </a:p>
          <a:p>
            <a:pPr marL="457200" indent="-457200">
              <a:buFont typeface="+mj-lt"/>
              <a:buAutoNum type="arabicPeriod"/>
            </a:pPr>
            <a:r>
              <a:rPr lang="ru-RU" sz="2400" dirty="0"/>
              <a:t>Свободное чередование</a:t>
            </a:r>
          </a:p>
        </p:txBody>
      </p:sp>
    </p:spTree>
    <p:extLst>
      <p:ext uri="{BB962C8B-B14F-4D97-AF65-F5344CB8AC3E}">
        <p14:creationId xmlns:p14="http://schemas.microsoft.com/office/powerpoint/2010/main" val="2209263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Методы американской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fontScale="92500" lnSpcReduction="10000"/>
          </a:bodyPr>
          <a:lstStyle/>
          <a:p>
            <a:pPr marL="457200" indent="-457200">
              <a:buAutoNum type="arabicParenR"/>
            </a:pPr>
            <a:r>
              <a:rPr lang="ru-RU" sz="2400" dirty="0"/>
              <a:t>Текстовые единицы находятся в </a:t>
            </a:r>
            <a:r>
              <a:rPr lang="ru-RU" sz="2400" b="1" dirty="0"/>
              <a:t>дополнительной дистрибуции, если они никогда не встречаются в одинаковых окружениях</a:t>
            </a:r>
            <a:r>
              <a:rPr lang="ru-RU" sz="2400" dirty="0"/>
              <a:t>. </a:t>
            </a:r>
          </a:p>
          <a:p>
            <a:pPr marL="0" indent="0">
              <a:buNone/>
            </a:pPr>
            <a:r>
              <a:rPr lang="ru-RU" sz="2400" dirty="0"/>
              <a:t>Например, аллофоны одной фонемы:  </a:t>
            </a:r>
          </a:p>
          <a:p>
            <a:r>
              <a:rPr lang="ru-RU" sz="2400" i="1" dirty="0"/>
              <a:t>семь, день </a:t>
            </a:r>
            <a:r>
              <a:rPr lang="ru-RU" sz="2400" dirty="0"/>
              <a:t>(наиболее закрытый вариант, произносимый в позиции после мягкой согласной и перед мягкой согласной); </a:t>
            </a:r>
          </a:p>
          <a:p>
            <a:r>
              <a:rPr lang="ru-RU" sz="2400" i="1" dirty="0"/>
              <a:t>сел, дел </a:t>
            </a:r>
            <a:r>
              <a:rPr lang="ru-RU" sz="2400" dirty="0"/>
              <a:t>(более открытый вариант, произносимый после мягкой и перед твердой);</a:t>
            </a:r>
          </a:p>
          <a:p>
            <a:r>
              <a:rPr lang="ru-RU" sz="2400" i="1" dirty="0"/>
              <a:t>шесть, жесть </a:t>
            </a:r>
            <a:r>
              <a:rPr lang="ru-RU" sz="2400" dirty="0"/>
              <a:t>(еще более открытый вариант, произносимый после твердой и перед мягкой); </a:t>
            </a:r>
          </a:p>
          <a:p>
            <a:r>
              <a:rPr lang="ru-RU" sz="2400" i="1" dirty="0"/>
              <a:t>шест, жест</a:t>
            </a:r>
            <a:r>
              <a:rPr lang="ru-RU" sz="2400" dirty="0"/>
              <a:t> (наиболее открытый вариант, произносимый после твердой и перед твердой).</a:t>
            </a:r>
          </a:p>
          <a:p>
            <a:pPr marL="0" indent="0">
              <a:buNone/>
            </a:pPr>
            <a:r>
              <a:rPr lang="ru-RU" sz="2400" dirty="0"/>
              <a:t>Для признания ряда </a:t>
            </a:r>
            <a:r>
              <a:rPr lang="ru-RU" sz="2400" b="1" dirty="0"/>
              <a:t>морфов алломорфами </a:t>
            </a:r>
            <a:r>
              <a:rPr lang="ru-RU" sz="2400" dirty="0"/>
              <a:t>одной морфемы требуется, чтобы они не только были в </a:t>
            </a:r>
            <a:r>
              <a:rPr lang="ru-RU" sz="2400" b="1" dirty="0"/>
              <a:t>отношении дополнительной дистрибуции</a:t>
            </a:r>
            <a:r>
              <a:rPr lang="ru-RU" sz="2400" dirty="0"/>
              <a:t>, но и имели одно и то же </a:t>
            </a:r>
            <a:r>
              <a:rPr lang="ru-RU" sz="2400" b="1" dirty="0"/>
              <a:t>дифференциальное значение</a:t>
            </a:r>
            <a:r>
              <a:rPr lang="ru-RU" sz="2400" dirty="0"/>
              <a:t>. С этой точки зрения алломорфами одной морфемы должны быть признаны вспомогательные глаголы </a:t>
            </a:r>
            <a:r>
              <a:rPr lang="ru-RU" sz="2400" dirty="0" err="1"/>
              <a:t>etre</a:t>
            </a:r>
            <a:r>
              <a:rPr lang="ru-RU" sz="2400" dirty="0"/>
              <a:t> — «быть» и </a:t>
            </a:r>
            <a:r>
              <a:rPr lang="ru-RU" sz="2400" dirty="0" err="1"/>
              <a:t>avoir</a:t>
            </a:r>
            <a:r>
              <a:rPr lang="ru-RU" sz="2400" dirty="0"/>
              <a:t> — «иметь» во французском языке, </a:t>
            </a:r>
            <a:r>
              <a:rPr lang="ru-RU" sz="2400" dirty="0" err="1"/>
              <a:t>sein</a:t>
            </a:r>
            <a:r>
              <a:rPr lang="ru-RU" sz="2400" dirty="0"/>
              <a:t> — «быть» и </a:t>
            </a:r>
            <a:r>
              <a:rPr lang="ru-RU" sz="2400" dirty="0" err="1"/>
              <a:t>haben</a:t>
            </a:r>
            <a:r>
              <a:rPr lang="ru-RU" sz="2400" dirty="0"/>
              <a:t> — «иметь» в немецком в тех (и только тех) случаях, когда они служат для образования аналитических форм времени.</a:t>
            </a:r>
          </a:p>
        </p:txBody>
      </p:sp>
    </p:spTree>
    <p:extLst>
      <p:ext uri="{BB962C8B-B14F-4D97-AF65-F5344CB8AC3E}">
        <p14:creationId xmlns:p14="http://schemas.microsoft.com/office/powerpoint/2010/main" val="139253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6A3224-88D7-15D0-7B25-7A401ECB8135}"/>
              </a:ext>
            </a:extLst>
          </p:cNvPr>
          <p:cNvSpPr>
            <a:spLocks noGrp="1"/>
          </p:cNvSpPr>
          <p:nvPr>
            <p:ph type="title"/>
          </p:nvPr>
        </p:nvSpPr>
        <p:spPr/>
        <p:txBody>
          <a:bodyPr/>
          <a:lstStyle/>
          <a:p>
            <a:r>
              <a:rPr lang="ru-RU" dirty="0"/>
              <a:t>Общее понятие о структурной лингвистике.</a:t>
            </a:r>
          </a:p>
        </p:txBody>
      </p:sp>
      <p:sp>
        <p:nvSpPr>
          <p:cNvPr id="3" name="Текст 2">
            <a:extLst>
              <a:ext uri="{FF2B5EF4-FFF2-40B4-BE49-F238E27FC236}">
                <a16:creationId xmlns:a16="http://schemas.microsoft.com/office/drawing/2014/main" id="{63BA90BF-788A-31FA-0D12-1076FD07EF7A}"/>
              </a:ext>
            </a:extLst>
          </p:cNvPr>
          <p:cNvSpPr>
            <a:spLocks noGrp="1"/>
          </p:cNvSpPr>
          <p:nvPr>
            <p:ph type="body" sz="quarter" idx="13"/>
          </p:nvPr>
        </p:nvSpPr>
        <p:spPr/>
        <p:txBody>
          <a:bodyPr>
            <a:normAutofit lnSpcReduction="10000"/>
          </a:bodyPr>
          <a:lstStyle/>
          <a:p>
            <a:r>
              <a:rPr lang="ru-RU" dirty="0"/>
              <a:t>Структурная лингвистика — языковедческая дисциплина, предметом которой является язык, изучаемый с точки зрения своего </a:t>
            </a:r>
            <a:r>
              <a:rPr lang="ru-RU" b="1" dirty="0"/>
              <a:t>формального строения и организации его в целом</a:t>
            </a:r>
            <a:r>
              <a:rPr lang="ru-RU" dirty="0"/>
              <a:t>, а также с точки зрения </a:t>
            </a:r>
            <a:r>
              <a:rPr lang="ru-RU" b="1" dirty="0"/>
              <a:t>формального строения образующих его компонентов </a:t>
            </a:r>
            <a:r>
              <a:rPr lang="ru-RU" dirty="0"/>
              <a:t>как в плане выражения, так и в плане содержания.   </a:t>
            </a:r>
          </a:p>
          <a:p>
            <a:r>
              <a:rPr lang="ru-RU" dirty="0"/>
              <a:t>Структурное направление в языкознании, в котором язык рассматривается прежде всего как одна из знаковых систем, и на его исследование распространяется </a:t>
            </a:r>
            <a:r>
              <a:rPr lang="ru-RU" b="1" dirty="0" err="1"/>
              <a:t>семиологический</a:t>
            </a:r>
            <a:r>
              <a:rPr lang="ru-RU" b="1" dirty="0"/>
              <a:t> / семиотический принцип</a:t>
            </a:r>
            <a:r>
              <a:rPr lang="ru-RU" dirty="0"/>
              <a:t>, требующий учитывать при анализе каждого из элементов знаковой системы те его признаки, благодаря которым он оказывается дифференцирован от всех других элементов данной системы и сохраняет тождество самому себе во всех его индивидуальных реализациях, во всех возможных вариантах.</a:t>
            </a:r>
          </a:p>
          <a:p>
            <a:endParaRPr lang="ru-RU" dirty="0"/>
          </a:p>
          <a:p>
            <a:pPr lvl="1"/>
            <a:r>
              <a:rPr lang="ru-RU" dirty="0">
                <a:solidFill>
                  <a:schemeClr val="tx2">
                    <a:lumMod val="75000"/>
                    <a:lumOff val="25000"/>
                  </a:schemeClr>
                </a:solidFill>
              </a:rPr>
              <a:t>По </a:t>
            </a:r>
            <a:r>
              <a:rPr lang="ru-RU" dirty="0" err="1">
                <a:solidFill>
                  <a:schemeClr val="tx2">
                    <a:lumMod val="75000"/>
                    <a:lumOff val="25000"/>
                  </a:schemeClr>
                </a:solidFill>
              </a:rPr>
              <a:t>Э.Бенвенисту</a:t>
            </a:r>
            <a:r>
              <a:rPr lang="ru-RU" dirty="0">
                <a:solidFill>
                  <a:schemeClr val="tx2">
                    <a:lumMod val="75000"/>
                    <a:lumOff val="25000"/>
                  </a:schemeClr>
                </a:solidFill>
              </a:rPr>
              <a:t>, ЗНАКОВАЯ СИСТЕМА можем базироваться или на семиотическом, или на семантическом (музыка) принципе. В зависимости от этого образуются типологически разные виды систем.</a:t>
            </a:r>
          </a:p>
          <a:p>
            <a:pPr lvl="1"/>
            <a:r>
              <a:rPr lang="ru-RU" dirty="0">
                <a:solidFill>
                  <a:schemeClr val="tx2">
                    <a:lumMod val="75000"/>
                    <a:lumOff val="25000"/>
                  </a:schemeClr>
                </a:solidFill>
              </a:rPr>
              <a:t>Семиотический принцип реализуется в том случае, если СИСТЕМА состоит из ЗНАКОВ. </a:t>
            </a:r>
            <a:r>
              <a:rPr lang="ru-RU" dirty="0" err="1">
                <a:solidFill>
                  <a:schemeClr val="tx2">
                    <a:lumMod val="75000"/>
                    <a:lumOff val="25000"/>
                  </a:schemeClr>
                </a:solidFill>
              </a:rPr>
              <a:t>Э.Бенвенист</a:t>
            </a:r>
            <a:r>
              <a:rPr lang="ru-RU" dirty="0">
                <a:solidFill>
                  <a:schemeClr val="tx2">
                    <a:lumMod val="75000"/>
                    <a:lumOff val="25000"/>
                  </a:schemeClr>
                </a:solidFill>
              </a:rPr>
              <a:t> определяет знак через его функцию: "Роль знака заключается в том, чтобы </a:t>
            </a:r>
            <a:r>
              <a:rPr lang="ru-RU" dirty="0" err="1">
                <a:solidFill>
                  <a:schemeClr val="tx2">
                    <a:lumMod val="75000"/>
                    <a:lumOff val="25000"/>
                  </a:schemeClr>
                </a:solidFill>
              </a:rPr>
              <a:t>репрезентовать</a:t>
            </a:r>
            <a:r>
              <a:rPr lang="ru-RU" dirty="0">
                <a:solidFill>
                  <a:schemeClr val="tx2">
                    <a:lumMod val="75000"/>
                    <a:lumOff val="25000"/>
                  </a:schemeClr>
                </a:solidFill>
              </a:rPr>
              <a:t>, замещать какую-либо вещь, выступая ее СУБСТИТУТОМ для сознания" </a:t>
            </a:r>
            <a:r>
              <a:rPr lang="ru-RU" sz="1700" dirty="0">
                <a:solidFill>
                  <a:schemeClr val="tx2">
                    <a:lumMod val="75000"/>
                    <a:lumOff val="25000"/>
                  </a:schemeClr>
                </a:solidFill>
              </a:rPr>
              <a:t>(</a:t>
            </a:r>
            <a:r>
              <a:rPr lang="ru-RU" sz="1700" dirty="0" err="1">
                <a:solidFill>
                  <a:schemeClr val="tx2">
                    <a:lumMod val="75000"/>
                    <a:lumOff val="25000"/>
                  </a:schemeClr>
                </a:solidFill>
              </a:rPr>
              <a:t>Э.Бенвенист</a:t>
            </a:r>
            <a:r>
              <a:rPr lang="ru-RU" sz="1700" dirty="0">
                <a:solidFill>
                  <a:schemeClr val="tx2">
                    <a:lumMod val="75000"/>
                    <a:lumOff val="25000"/>
                  </a:schemeClr>
                </a:solidFill>
              </a:rPr>
              <a:t> "Общая лингвистика" М., 1974, с. 76)</a:t>
            </a:r>
            <a:r>
              <a:rPr lang="ru-RU" dirty="0">
                <a:solidFill>
                  <a:schemeClr val="tx2">
                    <a:lumMod val="75000"/>
                    <a:lumOff val="25000"/>
                  </a:schemeClr>
                </a:solidFill>
              </a:rPr>
              <a:t>. </a:t>
            </a:r>
          </a:p>
        </p:txBody>
      </p:sp>
    </p:spTree>
    <p:extLst>
      <p:ext uri="{BB962C8B-B14F-4D97-AF65-F5344CB8AC3E}">
        <p14:creationId xmlns:p14="http://schemas.microsoft.com/office/powerpoint/2010/main" val="149809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Методы американской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a:bodyPr>
          <a:lstStyle/>
          <a:p>
            <a:pPr marL="0" indent="0">
              <a:buNone/>
            </a:pPr>
            <a:r>
              <a:rPr lang="ru-RU" sz="2400" dirty="0"/>
              <a:t>2) Текстовые единицы находятся в контрастной дистрибуции, если они </a:t>
            </a:r>
            <a:r>
              <a:rPr lang="ru-RU" sz="2400" dirty="0" err="1"/>
              <a:t>могуг</a:t>
            </a:r>
            <a:r>
              <a:rPr lang="ru-RU" sz="2400" dirty="0"/>
              <a:t> 'встречаться в одних и тех же окружениях, различая значения. </a:t>
            </a:r>
          </a:p>
          <a:p>
            <a:pPr marL="0" indent="0">
              <a:buNone/>
            </a:pPr>
            <a:r>
              <a:rPr lang="ru-RU" sz="2400" dirty="0"/>
              <a:t>В этом случае они являются представителям  разных  единиц (фонем или морфем). </a:t>
            </a:r>
          </a:p>
          <a:p>
            <a:pPr marL="0" indent="0">
              <a:buNone/>
            </a:pPr>
            <a:r>
              <a:rPr lang="ru-RU" sz="2400" dirty="0"/>
              <a:t>Таковы начальные согласные в словах </a:t>
            </a:r>
            <a:r>
              <a:rPr lang="ru-RU" sz="2400" i="1" dirty="0"/>
              <a:t>том— дом — ком — лом — ром</a:t>
            </a:r>
            <a:r>
              <a:rPr lang="ru-RU" sz="2400" dirty="0"/>
              <a:t>, принадлежащие пяти различным фонемам. </a:t>
            </a:r>
          </a:p>
          <a:p>
            <a:pPr marL="0" indent="0">
              <a:buNone/>
            </a:pPr>
            <a:r>
              <a:rPr lang="ru-RU" sz="2400" dirty="0"/>
              <a:t>В контрастной дистрибуции находятся морфы </a:t>
            </a:r>
            <a:r>
              <a:rPr lang="en-US" sz="2400" dirty="0"/>
              <a:t>-ed</a:t>
            </a:r>
            <a:r>
              <a:rPr lang="ru-RU" sz="2400" dirty="0"/>
              <a:t> и -</a:t>
            </a:r>
            <a:r>
              <a:rPr lang="ru-RU" sz="2400" dirty="0" err="1"/>
              <a:t>ing</a:t>
            </a:r>
            <a:r>
              <a:rPr lang="ru-RU" sz="2400" dirty="0"/>
              <a:t> в английском языке, принадлежащие, следовательно, различным морфемам </a:t>
            </a:r>
          </a:p>
          <a:p>
            <a:pPr marL="0" indent="0">
              <a:buNone/>
            </a:pPr>
            <a:r>
              <a:rPr lang="ru-RU" sz="2400" dirty="0" err="1"/>
              <a:t>She</a:t>
            </a:r>
            <a:r>
              <a:rPr lang="ru-RU" sz="2400" dirty="0"/>
              <a:t> </a:t>
            </a:r>
            <a:r>
              <a:rPr lang="ru-RU" sz="2400" dirty="0" err="1"/>
              <a:t>was</a:t>
            </a:r>
            <a:r>
              <a:rPr lang="ru-RU" sz="2400" dirty="0"/>
              <a:t> </a:t>
            </a:r>
            <a:r>
              <a:rPr lang="ru-RU" sz="2400" dirty="0" err="1"/>
              <a:t>charmed</a:t>
            </a:r>
            <a:r>
              <a:rPr lang="ru-RU" sz="2400" dirty="0"/>
              <a:t> — «Она была очарована» и </a:t>
            </a:r>
            <a:r>
              <a:rPr lang="ru-RU" sz="2400" dirty="0" err="1"/>
              <a:t>She</a:t>
            </a:r>
            <a:r>
              <a:rPr lang="ru-RU" sz="2400" dirty="0"/>
              <a:t> </a:t>
            </a:r>
            <a:r>
              <a:rPr lang="ru-RU" sz="2400" dirty="0" err="1"/>
              <a:t>was</a:t>
            </a:r>
            <a:r>
              <a:rPr lang="ru-RU" sz="2400" dirty="0"/>
              <a:t> </a:t>
            </a:r>
            <a:r>
              <a:rPr lang="ru-RU" sz="2400" dirty="0" err="1"/>
              <a:t>charming</a:t>
            </a:r>
            <a:r>
              <a:rPr lang="ru-RU" sz="2400" dirty="0"/>
              <a:t> — «Она была очаровательна».</a:t>
            </a:r>
            <a:endParaRPr lang="ru-RU" sz="2800" dirty="0"/>
          </a:p>
        </p:txBody>
      </p:sp>
    </p:spTree>
    <p:extLst>
      <p:ext uri="{BB962C8B-B14F-4D97-AF65-F5344CB8AC3E}">
        <p14:creationId xmlns:p14="http://schemas.microsoft.com/office/powerpoint/2010/main" val="386844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9413E3-B221-5F84-E43D-BDE16CE960B8}"/>
              </a:ext>
            </a:extLst>
          </p:cNvPr>
          <p:cNvSpPr>
            <a:spLocks noGrp="1"/>
          </p:cNvSpPr>
          <p:nvPr>
            <p:ph type="title"/>
          </p:nvPr>
        </p:nvSpPr>
        <p:spPr>
          <a:xfrm>
            <a:off x="275928" y="79290"/>
            <a:ext cx="11520661" cy="792087"/>
          </a:xfrm>
        </p:spPr>
        <p:txBody>
          <a:bodyPr/>
          <a:lstStyle/>
          <a:p>
            <a:r>
              <a:rPr lang="ru-RU" dirty="0"/>
              <a:t>Методы американской дескриптивной/дистрибутивной лингвистики</a:t>
            </a:r>
          </a:p>
        </p:txBody>
      </p:sp>
      <p:sp>
        <p:nvSpPr>
          <p:cNvPr id="3" name="Текст 2">
            <a:extLst>
              <a:ext uri="{FF2B5EF4-FFF2-40B4-BE49-F238E27FC236}">
                <a16:creationId xmlns:a16="http://schemas.microsoft.com/office/drawing/2014/main" id="{884CF8D4-8038-6210-299B-B39919D5E21C}"/>
              </a:ext>
            </a:extLst>
          </p:cNvPr>
          <p:cNvSpPr>
            <a:spLocks noGrp="1"/>
          </p:cNvSpPr>
          <p:nvPr>
            <p:ph type="body" sz="quarter" idx="13"/>
          </p:nvPr>
        </p:nvSpPr>
        <p:spPr/>
        <p:txBody>
          <a:bodyPr>
            <a:normAutofit/>
          </a:bodyPr>
          <a:lstStyle/>
          <a:p>
            <a:pPr marL="0" indent="0">
              <a:buNone/>
            </a:pPr>
            <a:r>
              <a:rPr lang="ru-RU" sz="2400" dirty="0"/>
              <a:t>3) Текстовые единицы находятся в свободном чередовании, если они встречаются в одних и тех же окружениях, не различая значений. В этом случае они являются вариантами одной и той же единицы языка.</a:t>
            </a:r>
          </a:p>
          <a:p>
            <a:pPr marL="0" indent="0">
              <a:buNone/>
            </a:pPr>
            <a:r>
              <a:rPr lang="ru-RU" sz="2400" dirty="0"/>
              <a:t>В свободном чередовании находятся варианты морфемы творительного падежа -ей и -ею в русском языке, ср. землей и землею.</a:t>
            </a:r>
            <a:endParaRPr lang="ru-RU" sz="2800" dirty="0"/>
          </a:p>
        </p:txBody>
      </p:sp>
      <p:sp>
        <p:nvSpPr>
          <p:cNvPr id="4" name="Овал 3">
            <a:extLst>
              <a:ext uri="{FF2B5EF4-FFF2-40B4-BE49-F238E27FC236}">
                <a16:creationId xmlns:a16="http://schemas.microsoft.com/office/drawing/2014/main" id="{5A63D814-254A-30AD-03A2-D0035894D1CD}"/>
              </a:ext>
            </a:extLst>
          </p:cNvPr>
          <p:cNvSpPr/>
          <p:nvPr/>
        </p:nvSpPr>
        <p:spPr>
          <a:xfrm>
            <a:off x="767408" y="4005064"/>
            <a:ext cx="1224136" cy="12241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a:extLst>
              <a:ext uri="{FF2B5EF4-FFF2-40B4-BE49-F238E27FC236}">
                <a16:creationId xmlns:a16="http://schemas.microsoft.com/office/drawing/2014/main" id="{004BFD14-5AA2-1284-A6DF-245535C696EC}"/>
              </a:ext>
            </a:extLst>
          </p:cNvPr>
          <p:cNvSpPr/>
          <p:nvPr/>
        </p:nvSpPr>
        <p:spPr>
          <a:xfrm>
            <a:off x="2139430" y="4005064"/>
            <a:ext cx="1224136" cy="1224136"/>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a:extLst>
              <a:ext uri="{FF2B5EF4-FFF2-40B4-BE49-F238E27FC236}">
                <a16:creationId xmlns:a16="http://schemas.microsoft.com/office/drawing/2014/main" id="{E50E43AB-48B7-B99B-9257-99992A593DF0}"/>
              </a:ext>
            </a:extLst>
          </p:cNvPr>
          <p:cNvSpPr/>
          <p:nvPr/>
        </p:nvSpPr>
        <p:spPr>
          <a:xfrm>
            <a:off x="4897675" y="4041068"/>
            <a:ext cx="1224136" cy="12241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64D797C2-415F-2499-1724-7CEAB6D17661}"/>
              </a:ext>
            </a:extLst>
          </p:cNvPr>
          <p:cNvSpPr/>
          <p:nvPr/>
        </p:nvSpPr>
        <p:spPr>
          <a:xfrm>
            <a:off x="4983227" y="4077072"/>
            <a:ext cx="1053031" cy="115212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a:extLst>
              <a:ext uri="{FF2B5EF4-FFF2-40B4-BE49-F238E27FC236}">
                <a16:creationId xmlns:a16="http://schemas.microsoft.com/office/drawing/2014/main" id="{43CE0653-BD2F-4F91-52A6-3200F5761BE9}"/>
              </a:ext>
            </a:extLst>
          </p:cNvPr>
          <p:cNvSpPr/>
          <p:nvPr/>
        </p:nvSpPr>
        <p:spPr>
          <a:xfrm>
            <a:off x="8415874" y="3969729"/>
            <a:ext cx="1224136" cy="1224136"/>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C0D83079-E8A5-561D-D6C4-BC2552F66102}"/>
              </a:ext>
            </a:extLst>
          </p:cNvPr>
          <p:cNvSpPr/>
          <p:nvPr/>
        </p:nvSpPr>
        <p:spPr>
          <a:xfrm>
            <a:off x="7627518" y="4005064"/>
            <a:ext cx="1224136" cy="12241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942107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582CB6-1D2C-9201-5808-B7AEDB8FCFB5}"/>
              </a:ext>
            </a:extLst>
          </p:cNvPr>
          <p:cNvSpPr>
            <a:spLocks noGrp="1"/>
          </p:cNvSpPr>
          <p:nvPr>
            <p:ph type="title"/>
          </p:nvPr>
        </p:nvSpPr>
        <p:spPr/>
        <p:txBody>
          <a:bodyPr/>
          <a:lstStyle/>
          <a:p>
            <a:r>
              <a:rPr lang="ru-RU" dirty="0"/>
              <a:t>Анализ текста в структурной лингвистике</a:t>
            </a:r>
          </a:p>
        </p:txBody>
      </p:sp>
      <p:sp>
        <p:nvSpPr>
          <p:cNvPr id="3" name="Текст 2">
            <a:extLst>
              <a:ext uri="{FF2B5EF4-FFF2-40B4-BE49-F238E27FC236}">
                <a16:creationId xmlns:a16="http://schemas.microsoft.com/office/drawing/2014/main" id="{2402B44F-1142-7B81-1196-43726184DAF9}"/>
              </a:ext>
            </a:extLst>
          </p:cNvPr>
          <p:cNvSpPr>
            <a:spLocks noGrp="1"/>
          </p:cNvSpPr>
          <p:nvPr>
            <p:ph type="body" sz="quarter" idx="13"/>
          </p:nvPr>
        </p:nvSpPr>
        <p:spPr/>
        <p:txBody>
          <a:bodyPr>
            <a:normAutofit/>
          </a:bodyPr>
          <a:lstStyle/>
          <a:p>
            <a:pPr marL="0" indent="0">
              <a:buNone/>
            </a:pPr>
            <a:r>
              <a:rPr lang="ru-RU" sz="2400" dirty="0"/>
              <a:t>Анализ текста / высказывания в качестве исходного материала проводится с целью: </a:t>
            </a:r>
          </a:p>
          <a:p>
            <a:pPr marL="457200" indent="-457200">
              <a:buFont typeface="+mj-lt"/>
              <a:buAutoNum type="alphaLcPeriod"/>
            </a:pPr>
            <a:r>
              <a:rPr lang="ru-RU" sz="2400" b="1" dirty="0"/>
              <a:t>выделения в нем обобщенных инвариантных единиц </a:t>
            </a:r>
            <a:r>
              <a:rPr lang="ru-RU" sz="2400" dirty="0"/>
              <a:t>(фонем, морфем, схем предложений), соотносящихся с конкретными речевыми сегментами; </a:t>
            </a:r>
          </a:p>
          <a:p>
            <a:pPr marL="457200" indent="-457200">
              <a:buFont typeface="+mj-lt"/>
              <a:buAutoNum type="alphaLcPeriod"/>
            </a:pPr>
            <a:r>
              <a:rPr lang="ru-RU" sz="2400" b="1" dirty="0"/>
              <a:t>определения границ варьирования языковых единиц </a:t>
            </a:r>
            <a:r>
              <a:rPr lang="ru-RU" sz="2400" dirty="0"/>
              <a:t>при условии сохранения ими </a:t>
            </a:r>
            <a:r>
              <a:rPr lang="ru-RU" sz="2400" dirty="0" err="1"/>
              <a:t>самотождественности</a:t>
            </a:r>
            <a:r>
              <a:rPr lang="ru-RU" sz="2400" dirty="0"/>
              <a:t>; </a:t>
            </a:r>
          </a:p>
          <a:p>
            <a:pPr marL="457200" indent="-457200">
              <a:buFont typeface="+mj-lt"/>
              <a:buAutoNum type="alphaLcPeriod"/>
            </a:pPr>
            <a:r>
              <a:rPr lang="ru-RU" sz="2400" b="1" dirty="0"/>
              <a:t>установления правил перехода от языковой системы </a:t>
            </a:r>
            <a:r>
              <a:rPr lang="ru-RU" sz="2400" dirty="0"/>
              <a:t>(от глубинного представления) </a:t>
            </a:r>
            <a:r>
              <a:rPr lang="ru-RU" sz="2400" b="1" dirty="0"/>
              <a:t>к речевой реализации </a:t>
            </a:r>
            <a:r>
              <a:rPr lang="ru-RU" sz="2400" dirty="0"/>
              <a:t>(к поверхностной структуре). </a:t>
            </a:r>
          </a:p>
        </p:txBody>
      </p:sp>
    </p:spTree>
    <p:extLst>
      <p:ext uri="{BB962C8B-B14F-4D97-AF65-F5344CB8AC3E}">
        <p14:creationId xmlns:p14="http://schemas.microsoft.com/office/powerpoint/2010/main" val="1753798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582CB6-1D2C-9201-5808-B7AEDB8FCFB5}"/>
              </a:ext>
            </a:extLst>
          </p:cNvPr>
          <p:cNvSpPr>
            <a:spLocks noGrp="1"/>
          </p:cNvSpPr>
          <p:nvPr>
            <p:ph type="title"/>
          </p:nvPr>
        </p:nvSpPr>
        <p:spPr/>
        <p:txBody>
          <a:bodyPr/>
          <a:lstStyle/>
          <a:p>
            <a:r>
              <a:rPr lang="ru-RU" dirty="0"/>
              <a:t>Анализ текста в структурной лингвистике</a:t>
            </a:r>
          </a:p>
        </p:txBody>
      </p:sp>
      <p:sp>
        <p:nvSpPr>
          <p:cNvPr id="3" name="Текст 2">
            <a:extLst>
              <a:ext uri="{FF2B5EF4-FFF2-40B4-BE49-F238E27FC236}">
                <a16:creationId xmlns:a16="http://schemas.microsoft.com/office/drawing/2014/main" id="{2402B44F-1142-7B81-1196-43726184DAF9}"/>
              </a:ext>
            </a:extLst>
          </p:cNvPr>
          <p:cNvSpPr>
            <a:spLocks noGrp="1"/>
          </p:cNvSpPr>
          <p:nvPr>
            <p:ph type="body" sz="quarter" idx="13"/>
          </p:nvPr>
        </p:nvSpPr>
        <p:spPr/>
        <p:txBody>
          <a:bodyPr/>
          <a:lstStyle/>
          <a:p>
            <a:pPr marL="0" indent="0">
              <a:buNone/>
            </a:pPr>
            <a:r>
              <a:rPr lang="ru-RU" dirty="0"/>
              <a:t>Статическая структурная лингвистика стала потом базой для формирования: </a:t>
            </a:r>
          </a:p>
          <a:p>
            <a:r>
              <a:rPr lang="ru-RU" dirty="0"/>
              <a:t>динамической генеративной лингвистики (прежде всего порождающей трансформационной грамматики Н. Хомского),</a:t>
            </a:r>
          </a:p>
          <a:p>
            <a:r>
              <a:rPr lang="ru-RU" dirty="0"/>
              <a:t> для первоначальной разработки и решения задач в области машинного перевода, </a:t>
            </a:r>
          </a:p>
          <a:p>
            <a:r>
              <a:rPr lang="ru-RU" dirty="0"/>
              <a:t>для развития новых областей прикладной лингвистики, </a:t>
            </a:r>
          </a:p>
          <a:p>
            <a:r>
              <a:rPr lang="ru-RU" dirty="0"/>
              <a:t>для возникновения структурной типологии языков. </a:t>
            </a:r>
          </a:p>
          <a:p>
            <a:pPr marL="0" indent="0">
              <a:buNone/>
            </a:pPr>
            <a:endParaRPr lang="ru-RU" dirty="0"/>
          </a:p>
          <a:p>
            <a:pPr marL="0" indent="0">
              <a:buNone/>
            </a:pPr>
            <a:r>
              <a:rPr lang="ru-RU" dirty="0"/>
              <a:t>В структурном языкознании сформировался </a:t>
            </a:r>
            <a:r>
              <a:rPr lang="ru-RU" b="1" dirty="0"/>
              <a:t>ряд строгих методов</a:t>
            </a:r>
            <a:r>
              <a:rPr lang="ru-RU" dirty="0"/>
              <a:t>, предназначенных для синхронического описания языка. </a:t>
            </a:r>
          </a:p>
          <a:p>
            <a:pPr marL="0" indent="0">
              <a:buNone/>
            </a:pPr>
            <a:r>
              <a:rPr lang="ru-RU" dirty="0"/>
              <a:t>Лингвисты вновь обратились к принципу логицизма, стали использовать достижения новой (реляционной) логики и прежде всего такие  дисциплины, как </a:t>
            </a:r>
            <a:r>
              <a:rPr lang="ru-RU" b="1" dirty="0"/>
              <a:t>логический синтаксис</a:t>
            </a:r>
            <a:r>
              <a:rPr lang="ru-RU" dirty="0"/>
              <a:t>, а затем и </a:t>
            </a:r>
            <a:r>
              <a:rPr lang="ru-RU" b="1" dirty="0"/>
              <a:t>логическая семантика</a:t>
            </a:r>
            <a:r>
              <a:rPr lang="ru-RU" dirty="0"/>
              <a:t>. Благодаря структурализму в языкознание стали проникать </a:t>
            </a:r>
            <a:r>
              <a:rPr lang="ru-RU" b="1" dirty="0"/>
              <a:t>математические методы исследования </a:t>
            </a:r>
            <a:r>
              <a:rPr lang="ru-RU" dirty="0"/>
              <a:t>(математическая логика, теория множеств, топология, теория алгоритмов, теория графов, теория вероятностей, теория информации, математическая статистика и т.д.).</a:t>
            </a:r>
          </a:p>
        </p:txBody>
      </p:sp>
    </p:spTree>
    <p:extLst>
      <p:ext uri="{BB962C8B-B14F-4D97-AF65-F5344CB8AC3E}">
        <p14:creationId xmlns:p14="http://schemas.microsoft.com/office/powerpoint/2010/main" val="1217184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32C527-1269-318B-CB56-0395AD988043}"/>
              </a:ext>
            </a:extLst>
          </p:cNvPr>
          <p:cNvSpPr>
            <a:spLocks noGrp="1"/>
          </p:cNvSpPr>
          <p:nvPr>
            <p:ph type="title"/>
          </p:nvPr>
        </p:nvSpPr>
        <p:spPr/>
        <p:txBody>
          <a:bodyPr/>
          <a:lstStyle/>
          <a:p>
            <a:r>
              <a:rPr lang="ru-RU" dirty="0"/>
              <a:t>Методы дешифровки. Набор алгоритмов</a:t>
            </a:r>
          </a:p>
        </p:txBody>
      </p:sp>
      <p:sp>
        <p:nvSpPr>
          <p:cNvPr id="3" name="Текст 2">
            <a:extLst>
              <a:ext uri="{FF2B5EF4-FFF2-40B4-BE49-F238E27FC236}">
                <a16:creationId xmlns:a16="http://schemas.microsoft.com/office/drawing/2014/main" id="{941F9CAE-E901-8639-ABAC-2C4E9D87B399}"/>
              </a:ext>
            </a:extLst>
          </p:cNvPr>
          <p:cNvSpPr>
            <a:spLocks noGrp="1"/>
          </p:cNvSpPr>
          <p:nvPr>
            <p:ph type="body" sz="quarter" idx="13"/>
          </p:nvPr>
        </p:nvSpPr>
        <p:spPr/>
        <p:txBody>
          <a:bodyPr>
            <a:normAutofit/>
          </a:bodyPr>
          <a:lstStyle/>
          <a:p>
            <a:r>
              <a:rPr lang="ru-RU" sz="2400" dirty="0"/>
              <a:t>Входной информацией для первого алгоритма являются текст и сведения о черных и белых точках (умение отличить черное от белого), а на выходе он вырабатывает информацию об алфавите символов (например, букв), с помощью которого этот текст записан.</a:t>
            </a:r>
          </a:p>
          <a:p>
            <a:r>
              <a:rPr lang="ru-RU" sz="2400" dirty="0"/>
              <a:t>Второй алгоритм находит в алфавите символов, который был обнаружен первым алгоритмом, гласные и согласные, подклассы внутри гласных и согласных и т. д., пока не будет установлено чтение всех букв.</a:t>
            </a:r>
          </a:p>
          <a:p>
            <a:r>
              <a:rPr lang="ru-RU" sz="2400" dirty="0"/>
              <a:t>Последующие алгоритмы, пользуясь этой информацией, находят слоги, а затем морфемы, слова, классы морфем и классы слов. Когда найдены классы слов, можно приступить к решению синтаксических задач, в частности установить границы предложений и обнаружить связи слов в предложении. Наконец, когда открыты все существенные черты грамматики, можно переходить к поиску смысла слов и предложений.</a:t>
            </a:r>
          </a:p>
        </p:txBody>
      </p:sp>
    </p:spTree>
    <p:extLst>
      <p:ext uri="{BB962C8B-B14F-4D97-AF65-F5344CB8AC3E}">
        <p14:creationId xmlns:p14="http://schemas.microsoft.com/office/powerpoint/2010/main" val="3367396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163D34-3D76-1B52-2D03-4CB8DB011AC0}"/>
              </a:ext>
            </a:extLst>
          </p:cNvPr>
          <p:cNvSpPr>
            <a:spLocks noGrp="1"/>
          </p:cNvSpPr>
          <p:nvPr>
            <p:ph type="title"/>
          </p:nvPr>
        </p:nvSpPr>
        <p:spPr/>
        <p:txBody>
          <a:bodyPr/>
          <a:lstStyle/>
          <a:p>
            <a:r>
              <a:rPr lang="ru-RU" dirty="0"/>
              <a:t>Простые алгоритмы Б. В. Сухотина, 3. Харриса</a:t>
            </a:r>
          </a:p>
        </p:txBody>
      </p:sp>
      <p:sp>
        <p:nvSpPr>
          <p:cNvPr id="3" name="Текст 2">
            <a:extLst>
              <a:ext uri="{FF2B5EF4-FFF2-40B4-BE49-F238E27FC236}">
                <a16:creationId xmlns:a16="http://schemas.microsoft.com/office/drawing/2014/main" id="{8FA4F67C-2A46-8CDA-B264-9D2A3C98DF19}"/>
              </a:ext>
            </a:extLst>
          </p:cNvPr>
          <p:cNvSpPr>
            <a:spLocks noGrp="1"/>
          </p:cNvSpPr>
          <p:nvPr>
            <p:ph type="body" sz="quarter" idx="13"/>
          </p:nvPr>
        </p:nvSpPr>
        <p:spPr/>
        <p:txBody>
          <a:bodyPr>
            <a:normAutofit/>
          </a:bodyPr>
          <a:lstStyle/>
          <a:p>
            <a:pPr marL="0" indent="0">
              <a:buNone/>
            </a:pPr>
            <a:r>
              <a:rPr lang="ru-RU" sz="2400" dirty="0"/>
              <a:t>Во-первых, в основе всех алгоритмов лежат простые и общие представления о языке, подтверждающиеся определенными универсальными закономерностями, например: </a:t>
            </a:r>
          </a:p>
          <a:p>
            <a:r>
              <a:rPr lang="ru-RU" sz="2400" dirty="0"/>
              <a:t>«буква есть ...»; </a:t>
            </a:r>
          </a:p>
          <a:p>
            <a:r>
              <a:rPr lang="ru-RU" sz="2400" dirty="0"/>
              <a:t>«морфема есть устойчивое сочетание фонем»; </a:t>
            </a:r>
          </a:p>
          <a:p>
            <a:r>
              <a:rPr lang="ru-RU" sz="2400" dirty="0"/>
              <a:t>«словоформа есть ...»; </a:t>
            </a:r>
          </a:p>
          <a:p>
            <a:r>
              <a:rPr lang="ru-RU" sz="2400" dirty="0"/>
              <a:t>«в каждом естественном языке имеется минимум два уровня — уровень значащих единиц (....) и уровень незначащих единиц (...)»; </a:t>
            </a:r>
          </a:p>
          <a:p>
            <a:r>
              <a:rPr lang="ru-RU" sz="2400" dirty="0"/>
              <a:t>«в любом языке имеются лексические морфемы, причем распределение лексических морфем в тексте отличается от распределения ... морфем»; </a:t>
            </a:r>
          </a:p>
          <a:p>
            <a:r>
              <a:rPr lang="ru-RU" sz="2400" dirty="0"/>
              <a:t>«синтаксическим различиям соответствуют семантические различия»; </a:t>
            </a:r>
          </a:p>
          <a:p>
            <a:r>
              <a:rPr lang="ru-RU" sz="2400" dirty="0"/>
              <a:t>«слова, близкие по смыслу, стоят в тексте ....» и т. п.</a:t>
            </a:r>
          </a:p>
        </p:txBody>
      </p:sp>
    </p:spTree>
    <p:extLst>
      <p:ext uri="{BB962C8B-B14F-4D97-AF65-F5344CB8AC3E}">
        <p14:creationId xmlns:p14="http://schemas.microsoft.com/office/powerpoint/2010/main" val="1746305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163D34-3D76-1B52-2D03-4CB8DB011AC0}"/>
              </a:ext>
            </a:extLst>
          </p:cNvPr>
          <p:cNvSpPr>
            <a:spLocks noGrp="1"/>
          </p:cNvSpPr>
          <p:nvPr>
            <p:ph type="title"/>
          </p:nvPr>
        </p:nvSpPr>
        <p:spPr/>
        <p:txBody>
          <a:bodyPr/>
          <a:lstStyle/>
          <a:p>
            <a:r>
              <a:rPr lang="ru-RU" dirty="0"/>
              <a:t>Простые алгоритмы Б. В. Сухотина, 3. Харриса</a:t>
            </a:r>
          </a:p>
        </p:txBody>
      </p:sp>
      <p:sp>
        <p:nvSpPr>
          <p:cNvPr id="3" name="Текст 2">
            <a:extLst>
              <a:ext uri="{FF2B5EF4-FFF2-40B4-BE49-F238E27FC236}">
                <a16:creationId xmlns:a16="http://schemas.microsoft.com/office/drawing/2014/main" id="{8FA4F67C-2A46-8CDA-B264-9D2A3C98DF19}"/>
              </a:ext>
            </a:extLst>
          </p:cNvPr>
          <p:cNvSpPr>
            <a:spLocks noGrp="1"/>
          </p:cNvSpPr>
          <p:nvPr>
            <p:ph type="body" sz="quarter" idx="13"/>
          </p:nvPr>
        </p:nvSpPr>
        <p:spPr/>
        <p:txBody>
          <a:bodyPr>
            <a:normAutofit/>
          </a:bodyPr>
          <a:lstStyle/>
          <a:p>
            <a:pPr marL="0" indent="0">
              <a:buNone/>
            </a:pPr>
            <a:r>
              <a:rPr lang="ru-RU" sz="2400" dirty="0"/>
              <a:t>Во-вторых, во всех алгоритмах такого рода используется информация о дистрибуции элементов и их числовых параметрах.</a:t>
            </a:r>
          </a:p>
          <a:p>
            <a:pPr marL="0" indent="0">
              <a:buNone/>
            </a:pPr>
            <a:endParaRPr lang="ru-RU" sz="2400" dirty="0"/>
          </a:p>
          <a:p>
            <a:pPr marL="0" indent="0">
              <a:buNone/>
            </a:pPr>
            <a:r>
              <a:rPr lang="ru-RU" sz="2400" dirty="0"/>
              <a:t>В-третьих, задача обычно решается следующим образом. </a:t>
            </a:r>
          </a:p>
          <a:p>
            <a:pPr marL="0" indent="0">
              <a:buNone/>
            </a:pPr>
            <a:r>
              <a:rPr lang="ru-RU" sz="2400" dirty="0"/>
              <a:t>Сначала определяется множество допустимых решений, а затем в этом множестве с помощью так называемых </a:t>
            </a:r>
            <a:r>
              <a:rPr lang="ru-RU" sz="2400" b="1" dirty="0"/>
              <a:t>функций выгодности </a:t>
            </a:r>
            <a:r>
              <a:rPr lang="ru-RU" sz="2400" dirty="0"/>
              <a:t>находится наилучшее решение. </a:t>
            </a:r>
          </a:p>
          <a:p>
            <a:pPr marL="0" indent="0">
              <a:buNone/>
            </a:pPr>
            <a:r>
              <a:rPr lang="ru-RU" sz="2400" b="1" dirty="0"/>
              <a:t>Функциями выгодности </a:t>
            </a:r>
            <a:r>
              <a:rPr lang="ru-RU" sz="2400" dirty="0"/>
              <a:t>называются числовые функции, которые в случае правильных (наилучших) решений принимают </a:t>
            </a:r>
            <a:r>
              <a:rPr lang="ru-RU" sz="2400" b="1" dirty="0"/>
              <a:t>определенное (например, минимальное возможное или максимальное возможное) значение</a:t>
            </a:r>
            <a:r>
              <a:rPr lang="ru-RU" sz="2400" dirty="0"/>
              <a:t>. </a:t>
            </a:r>
          </a:p>
          <a:p>
            <a:pPr marL="0" indent="0">
              <a:buNone/>
            </a:pPr>
            <a:r>
              <a:rPr lang="ru-RU" sz="2400" dirty="0"/>
              <a:t>Каждая функция выгодности формализует некоторую содержательную гипотезу о возможных свойствах искомого объекта.</a:t>
            </a:r>
            <a:endParaRPr lang="ru-RU" sz="2800" dirty="0"/>
          </a:p>
        </p:txBody>
      </p:sp>
    </p:spTree>
    <p:extLst>
      <p:ext uri="{BB962C8B-B14F-4D97-AF65-F5344CB8AC3E}">
        <p14:creationId xmlns:p14="http://schemas.microsoft.com/office/powerpoint/2010/main" val="3737207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163D34-3D76-1B52-2D03-4CB8DB011AC0}"/>
              </a:ext>
            </a:extLst>
          </p:cNvPr>
          <p:cNvSpPr>
            <a:spLocks noGrp="1"/>
          </p:cNvSpPr>
          <p:nvPr>
            <p:ph type="title"/>
          </p:nvPr>
        </p:nvSpPr>
        <p:spPr/>
        <p:txBody>
          <a:bodyPr/>
          <a:lstStyle/>
          <a:p>
            <a:r>
              <a:rPr lang="ru-RU" dirty="0"/>
              <a:t>Простые алгоритмы Б. В. Сухотина, 3. Харриса</a:t>
            </a:r>
          </a:p>
        </p:txBody>
      </p:sp>
      <p:sp>
        <p:nvSpPr>
          <p:cNvPr id="3" name="Текст 2">
            <a:extLst>
              <a:ext uri="{FF2B5EF4-FFF2-40B4-BE49-F238E27FC236}">
                <a16:creationId xmlns:a16="http://schemas.microsoft.com/office/drawing/2014/main" id="{8FA4F67C-2A46-8CDA-B264-9D2A3C98DF19}"/>
              </a:ext>
            </a:extLst>
          </p:cNvPr>
          <p:cNvSpPr>
            <a:spLocks noGrp="1"/>
          </p:cNvSpPr>
          <p:nvPr>
            <p:ph type="body" sz="quarter" idx="13"/>
          </p:nvPr>
        </p:nvSpPr>
        <p:spPr/>
        <p:txBody>
          <a:bodyPr>
            <a:normAutofit/>
          </a:bodyPr>
          <a:lstStyle/>
          <a:p>
            <a:pPr marL="0" indent="0">
              <a:buNone/>
            </a:pPr>
            <a:r>
              <a:rPr lang="ru-RU" sz="2400" dirty="0"/>
              <a:t>Дано множество звуков. Требуется разбить его на классы, соответствующие фонемам. Допустимым решением можно считать произвольное разбиение множества звуков на классы. </a:t>
            </a:r>
          </a:p>
          <a:p>
            <a:pPr marL="0" indent="0">
              <a:buNone/>
            </a:pPr>
            <a:r>
              <a:rPr lang="ru-RU" sz="2400" dirty="0"/>
              <a:t>Содержательная гипотеза Л . </a:t>
            </a:r>
            <a:r>
              <a:rPr lang="ru-RU" sz="2400" dirty="0" err="1"/>
              <a:t>Ельмслева</a:t>
            </a:r>
            <a:r>
              <a:rPr lang="ru-RU" sz="2400" dirty="0"/>
              <a:t> и 3. Харриса о тех свойствах фонем, благодаря которым мы можем их обнаружить в множестве звуков, состоит в том, что </a:t>
            </a:r>
            <a:r>
              <a:rPr lang="ru-RU" sz="2400" b="1" dirty="0"/>
              <a:t>фонемы относительно немногочисленны</a:t>
            </a:r>
            <a:r>
              <a:rPr lang="ru-RU" sz="2400" dirty="0"/>
              <a:t>, но зато </a:t>
            </a:r>
            <a:r>
              <a:rPr lang="ru-RU" sz="2400" b="1" dirty="0"/>
              <a:t>каждая из них встречается в большом числе окружений</a:t>
            </a:r>
            <a:r>
              <a:rPr lang="ru-RU" sz="2400" dirty="0"/>
              <a:t>. </a:t>
            </a:r>
          </a:p>
          <a:p>
            <a:pPr marL="0" indent="0">
              <a:buNone/>
            </a:pPr>
            <a:r>
              <a:rPr lang="ru-RU" sz="2400" dirty="0"/>
              <a:t>Следовательно, число фонем (классов звуков) в данной классификации и число окружений для каждой фонемы могут служить теми функциями выгодности, с помощью которых в множестве допустимых решений отыскивается правильное.</a:t>
            </a:r>
            <a:endParaRPr lang="ru-RU" sz="2800" dirty="0"/>
          </a:p>
        </p:txBody>
      </p:sp>
    </p:spTree>
    <p:extLst>
      <p:ext uri="{BB962C8B-B14F-4D97-AF65-F5344CB8AC3E}">
        <p14:creationId xmlns:p14="http://schemas.microsoft.com/office/powerpoint/2010/main" val="3396306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163D34-3D76-1B52-2D03-4CB8DB011AC0}"/>
              </a:ext>
            </a:extLst>
          </p:cNvPr>
          <p:cNvSpPr>
            <a:spLocks noGrp="1"/>
          </p:cNvSpPr>
          <p:nvPr>
            <p:ph type="title"/>
          </p:nvPr>
        </p:nvSpPr>
        <p:spPr/>
        <p:txBody>
          <a:bodyPr/>
          <a:lstStyle/>
          <a:p>
            <a:r>
              <a:rPr lang="ru-RU" dirty="0"/>
              <a:t>Алгоритм выделения гласных и согласных Б. В. Сухотина</a:t>
            </a:r>
          </a:p>
        </p:txBody>
      </p:sp>
      <p:sp>
        <p:nvSpPr>
          <p:cNvPr id="3" name="Текст 2">
            <a:extLst>
              <a:ext uri="{FF2B5EF4-FFF2-40B4-BE49-F238E27FC236}">
                <a16:creationId xmlns:a16="http://schemas.microsoft.com/office/drawing/2014/main" id="{8FA4F67C-2A46-8CDA-B264-9D2A3C98DF19}"/>
              </a:ext>
            </a:extLst>
          </p:cNvPr>
          <p:cNvSpPr>
            <a:spLocks noGrp="1"/>
          </p:cNvSpPr>
          <p:nvPr>
            <p:ph type="body" sz="quarter" idx="13"/>
          </p:nvPr>
        </p:nvSpPr>
        <p:spPr/>
        <p:txBody>
          <a:bodyPr>
            <a:normAutofit fontScale="92500" lnSpcReduction="20000"/>
          </a:bodyPr>
          <a:lstStyle/>
          <a:p>
            <a:pPr marL="0" indent="0">
              <a:buNone/>
            </a:pPr>
            <a:r>
              <a:rPr lang="ru-RU" sz="2400" dirty="0"/>
              <a:t>Уже выделен алфавит букв, с помощью которого записан данный текст.</a:t>
            </a:r>
          </a:p>
          <a:p>
            <a:pPr marL="0" indent="0">
              <a:buNone/>
            </a:pPr>
            <a:r>
              <a:rPr lang="ru-RU" sz="2400" dirty="0"/>
              <a:t>Допустимым решением считается любое разбиение алфавита на два класса.</a:t>
            </a:r>
          </a:p>
          <a:p>
            <a:pPr marL="0" indent="0">
              <a:buNone/>
            </a:pPr>
            <a:r>
              <a:rPr lang="ru-RU" sz="2400" dirty="0"/>
              <a:t>Содержательную гипотезу о свойствах гласных и согласных букв: </a:t>
            </a:r>
          </a:p>
          <a:p>
            <a:r>
              <a:rPr lang="ru-RU" sz="2400" dirty="0"/>
              <a:t>гласные и согласные в тексте чередуются; </a:t>
            </a:r>
          </a:p>
          <a:p>
            <a:r>
              <a:rPr lang="ru-RU" sz="2400" dirty="0"/>
              <a:t>не существует текстов, состоящих из одних гласных, как не существует текстов, состоящих из одних согласных; </a:t>
            </a:r>
          </a:p>
          <a:p>
            <a:r>
              <a:rPr lang="ru-RU" sz="2400" dirty="0"/>
              <a:t>за гласными следуют согласные, а за согласными — гласные, ср. корова, палата, собака и т.п. </a:t>
            </a:r>
          </a:p>
          <a:p>
            <a:r>
              <a:rPr lang="ru-RU" sz="2400" dirty="0"/>
              <a:t>Однако эта закономерность не является строгой; возможны скопления гласных и согласных, ср. театр, клоака, страх, встроенный и т. п. </a:t>
            </a:r>
          </a:p>
          <a:p>
            <a:r>
              <a:rPr lang="ru-RU" sz="2400" dirty="0"/>
              <a:t>Следовательно, максимум того, на что мы можем надеяться,— это преобладание чередований гласных и согласных по сравнению со скоплениями: рядом с гласными чаще стоят согласные, чем гласные, а рядом с согласными чаще стоят гласные, чем согласные. </a:t>
            </a:r>
          </a:p>
          <a:p>
            <a:r>
              <a:rPr lang="ru-RU" sz="2400" dirty="0"/>
              <a:t>Самая частая буква текста — гласная (закономерность, подтверждаемая материалом многих языков).</a:t>
            </a:r>
            <a:endParaRPr lang="ru-RU" sz="2800" dirty="0"/>
          </a:p>
        </p:txBody>
      </p:sp>
    </p:spTree>
    <p:extLst>
      <p:ext uri="{BB962C8B-B14F-4D97-AF65-F5344CB8AC3E}">
        <p14:creationId xmlns:p14="http://schemas.microsoft.com/office/powerpoint/2010/main" val="3041756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163D34-3D76-1B52-2D03-4CB8DB011AC0}"/>
              </a:ext>
            </a:extLst>
          </p:cNvPr>
          <p:cNvSpPr>
            <a:spLocks noGrp="1"/>
          </p:cNvSpPr>
          <p:nvPr>
            <p:ph type="title"/>
          </p:nvPr>
        </p:nvSpPr>
        <p:spPr/>
        <p:txBody>
          <a:bodyPr/>
          <a:lstStyle/>
          <a:p>
            <a:r>
              <a:rPr lang="ru-RU" dirty="0"/>
              <a:t>Алгоритм выделения гласных и согласных Б. В. Сухотина</a:t>
            </a:r>
          </a:p>
        </p:txBody>
      </p:sp>
      <p:pic>
        <p:nvPicPr>
          <p:cNvPr id="5" name="Рисунок 4">
            <a:extLst>
              <a:ext uri="{FF2B5EF4-FFF2-40B4-BE49-F238E27FC236}">
                <a16:creationId xmlns:a16="http://schemas.microsoft.com/office/drawing/2014/main" id="{B6C4D33F-C6EC-536F-65CB-A9ABE48EDD8B}"/>
              </a:ext>
            </a:extLst>
          </p:cNvPr>
          <p:cNvPicPr>
            <a:picLocks noChangeAspect="1"/>
          </p:cNvPicPr>
          <p:nvPr/>
        </p:nvPicPr>
        <p:blipFill>
          <a:blip r:embed="rId2"/>
          <a:stretch>
            <a:fillRect/>
          </a:stretch>
        </p:blipFill>
        <p:spPr>
          <a:xfrm>
            <a:off x="1271464" y="970012"/>
            <a:ext cx="9115425" cy="5867400"/>
          </a:xfrm>
          <a:prstGeom prst="rect">
            <a:avLst/>
          </a:prstGeom>
        </p:spPr>
      </p:pic>
    </p:spTree>
    <p:extLst>
      <p:ext uri="{BB962C8B-B14F-4D97-AF65-F5344CB8AC3E}">
        <p14:creationId xmlns:p14="http://schemas.microsoft.com/office/powerpoint/2010/main" val="3316515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D0A0D1-277B-D1BC-C860-5A91F9569EB8}"/>
              </a:ext>
            </a:extLst>
          </p:cNvPr>
          <p:cNvSpPr>
            <a:spLocks noGrp="1"/>
          </p:cNvSpPr>
          <p:nvPr>
            <p:ph type="title"/>
          </p:nvPr>
        </p:nvSpPr>
        <p:spPr/>
        <p:txBody>
          <a:bodyPr/>
          <a:lstStyle/>
          <a:p>
            <a:r>
              <a:rPr lang="ru-RU" dirty="0"/>
              <a:t>Язык в структурной лингвистике</a:t>
            </a:r>
          </a:p>
        </p:txBody>
      </p:sp>
      <p:sp>
        <p:nvSpPr>
          <p:cNvPr id="3" name="Текст 2">
            <a:extLst>
              <a:ext uri="{FF2B5EF4-FFF2-40B4-BE49-F238E27FC236}">
                <a16:creationId xmlns:a16="http://schemas.microsoft.com/office/drawing/2014/main" id="{1E027582-487F-5EB8-3C38-FFA61ECA0F5A}"/>
              </a:ext>
            </a:extLst>
          </p:cNvPr>
          <p:cNvSpPr>
            <a:spLocks noGrp="1"/>
          </p:cNvSpPr>
          <p:nvPr>
            <p:ph type="body" sz="quarter" idx="13"/>
          </p:nvPr>
        </p:nvSpPr>
        <p:spPr/>
        <p:txBody>
          <a:bodyPr/>
          <a:lstStyle/>
          <a:p>
            <a:r>
              <a:rPr lang="ru-RU" b="0" i="0" dirty="0">
                <a:solidFill>
                  <a:srgbClr val="000000"/>
                </a:solidFill>
                <a:effectLst/>
                <a:latin typeface="verdana" panose="020B0604030504040204" pitchFamily="34" charset="0"/>
              </a:rPr>
              <a:t>Язык предстает как </a:t>
            </a:r>
            <a:r>
              <a:rPr lang="ru-RU" b="1" i="0" dirty="0">
                <a:solidFill>
                  <a:srgbClr val="000000"/>
                </a:solidFill>
                <a:effectLst/>
                <a:latin typeface="verdana" panose="020B0604030504040204" pitchFamily="34" charset="0"/>
              </a:rPr>
              <a:t>сложная многоуровневая система</a:t>
            </a:r>
            <a:r>
              <a:rPr lang="ru-RU" b="0" i="0" dirty="0">
                <a:solidFill>
                  <a:srgbClr val="000000"/>
                </a:solidFill>
                <a:effectLst/>
                <a:latin typeface="verdana" panose="020B0604030504040204" pitchFamily="34" charset="0"/>
              </a:rPr>
              <a:t>, включающая в себя множество взаимосвязанных и взаимообусловленных дискретных элементов (и ряд взаимосвязанных, образующих иерархию в рамках целого подсистем, которые включают в свой состав элементы определенного рода).</a:t>
            </a:r>
          </a:p>
          <a:p>
            <a:endParaRPr lang="ru-RU"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Язык сводится в большей или меньшей степени к </a:t>
            </a:r>
            <a:r>
              <a:rPr lang="ru-RU" b="1" i="0" dirty="0">
                <a:solidFill>
                  <a:srgbClr val="000000"/>
                </a:solidFill>
                <a:effectLst/>
                <a:latin typeface="verdana" panose="020B0604030504040204" pitchFamily="34" charset="0"/>
              </a:rPr>
              <a:t>структуре</a:t>
            </a:r>
            <a:r>
              <a:rPr lang="ru-RU" b="0" i="0" dirty="0">
                <a:solidFill>
                  <a:srgbClr val="000000"/>
                </a:solidFill>
                <a:effectLst/>
                <a:latin typeface="verdana" panose="020B0604030504040204" pitchFamily="34" charset="0"/>
              </a:rPr>
              <a:t>, </a:t>
            </a:r>
            <a:r>
              <a:rPr lang="ru-RU" b="1" i="0" dirty="0">
                <a:solidFill>
                  <a:srgbClr val="000000"/>
                </a:solidFill>
                <a:effectLst/>
                <a:latin typeface="verdana" panose="020B0604030504040204" pitchFamily="34" charset="0"/>
              </a:rPr>
              <a:t>т.е. сети отношений между ее элементами</a:t>
            </a:r>
            <a:r>
              <a:rPr lang="ru-RU" b="0" i="0" dirty="0">
                <a:solidFill>
                  <a:srgbClr val="000000"/>
                </a:solidFill>
                <a:effectLst/>
                <a:latin typeface="verdana" panose="020B0604030504040204" pitchFamily="34" charset="0"/>
              </a:rPr>
              <a:t>. Объявляется зависимость языкового элемента от системы в целом, от его места по отношению к другим элементам и к языковому целому. </a:t>
            </a:r>
          </a:p>
          <a:p>
            <a:endParaRPr lang="ru-RU" b="0" i="0" dirty="0">
              <a:solidFill>
                <a:srgbClr val="000000"/>
              </a:solidFill>
              <a:effectLst/>
              <a:latin typeface="verdana" panose="020B0604030504040204" pitchFamily="34" charset="0"/>
            </a:endParaRPr>
          </a:p>
          <a:p>
            <a:r>
              <a:rPr lang="ru-RU" b="0" i="0" dirty="0">
                <a:solidFill>
                  <a:srgbClr val="000000"/>
                </a:solidFill>
                <a:effectLst/>
                <a:latin typeface="verdana" panose="020B0604030504040204" pitchFamily="34" charset="0"/>
              </a:rPr>
              <a:t>Дифференциальное содержание (</a:t>
            </a:r>
            <a:r>
              <a:rPr lang="ru-RU" b="1" i="0" dirty="0">
                <a:solidFill>
                  <a:srgbClr val="000000"/>
                </a:solidFill>
                <a:effectLst/>
                <a:latin typeface="verdana" panose="020B0604030504040204" pitchFamily="34" charset="0"/>
              </a:rPr>
              <a:t>совокупность различительных признаков</a:t>
            </a:r>
            <a:r>
              <a:rPr lang="ru-RU" b="0" i="0" dirty="0">
                <a:solidFill>
                  <a:srgbClr val="000000"/>
                </a:solidFill>
                <a:effectLst/>
                <a:latin typeface="verdana" panose="020B0604030504040204" pitchFamily="34" charset="0"/>
              </a:rPr>
              <a:t>) элемента </a:t>
            </a:r>
            <a:r>
              <a:rPr lang="ru-RU" b="1" i="0" dirty="0">
                <a:solidFill>
                  <a:srgbClr val="000000"/>
                </a:solidFill>
                <a:effectLst/>
                <a:latin typeface="verdana" panose="020B0604030504040204" pitchFamily="34" charset="0"/>
              </a:rPr>
              <a:t>выявляется через проверку</a:t>
            </a:r>
            <a:r>
              <a:rPr lang="ru-RU" b="0" i="0" dirty="0">
                <a:solidFill>
                  <a:srgbClr val="000000"/>
                </a:solidFill>
                <a:effectLst/>
                <a:latin typeface="verdana" panose="020B0604030504040204" pitchFamily="34" charset="0"/>
              </a:rPr>
              <a:t> его противопоставлений (</a:t>
            </a:r>
            <a:r>
              <a:rPr lang="ru-RU" b="1" i="0" dirty="0">
                <a:solidFill>
                  <a:srgbClr val="000000"/>
                </a:solidFill>
                <a:effectLst/>
                <a:latin typeface="verdana" panose="020B0604030504040204" pitchFamily="34" charset="0"/>
              </a:rPr>
              <a:t>оппозиций и контрастов</a:t>
            </a:r>
            <a:r>
              <a:rPr lang="ru-RU" b="0" i="0" dirty="0">
                <a:solidFill>
                  <a:srgbClr val="000000"/>
                </a:solidFill>
                <a:effectLst/>
                <a:latin typeface="verdana" panose="020B0604030504040204" pitchFamily="34" charset="0"/>
              </a:rPr>
              <a:t>) другим элементам либо в парадигматическом классе, либо в синтагматической последовательности.</a:t>
            </a:r>
            <a:endParaRPr lang="ru-RU" dirty="0"/>
          </a:p>
        </p:txBody>
      </p:sp>
    </p:spTree>
    <p:extLst>
      <p:ext uri="{BB962C8B-B14F-4D97-AF65-F5344CB8AC3E}">
        <p14:creationId xmlns:p14="http://schemas.microsoft.com/office/powerpoint/2010/main" val="2404606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163D34-3D76-1B52-2D03-4CB8DB011AC0}"/>
              </a:ext>
            </a:extLst>
          </p:cNvPr>
          <p:cNvSpPr>
            <a:spLocks noGrp="1"/>
          </p:cNvSpPr>
          <p:nvPr>
            <p:ph type="title"/>
          </p:nvPr>
        </p:nvSpPr>
        <p:spPr/>
        <p:txBody>
          <a:bodyPr/>
          <a:lstStyle/>
          <a:p>
            <a:r>
              <a:rPr lang="ru-RU" dirty="0"/>
              <a:t>Алгоритм выделения гласных и согласных Б. В. Сухотина</a:t>
            </a:r>
          </a:p>
        </p:txBody>
      </p:sp>
      <p:sp>
        <p:nvSpPr>
          <p:cNvPr id="3" name="Текст 2">
            <a:extLst>
              <a:ext uri="{FF2B5EF4-FFF2-40B4-BE49-F238E27FC236}">
                <a16:creationId xmlns:a16="http://schemas.microsoft.com/office/drawing/2014/main" id="{8FA4F67C-2A46-8CDA-B264-9D2A3C98DF19}"/>
              </a:ext>
            </a:extLst>
          </p:cNvPr>
          <p:cNvSpPr>
            <a:spLocks noGrp="1"/>
          </p:cNvSpPr>
          <p:nvPr>
            <p:ph type="body" sz="quarter" idx="13"/>
          </p:nvPr>
        </p:nvSpPr>
        <p:spPr/>
        <p:txBody>
          <a:bodyPr>
            <a:normAutofit/>
          </a:bodyPr>
          <a:lstStyle/>
          <a:p>
            <a:pPr marL="0" indent="0">
              <a:buNone/>
            </a:pPr>
            <a:r>
              <a:rPr lang="ru-RU" sz="2400" dirty="0"/>
              <a:t>Этой цели служит следующий алгоритм: </a:t>
            </a:r>
          </a:p>
          <a:p>
            <a:pPr marL="457200" indent="-457200">
              <a:buAutoNum type="arabicParenBoth"/>
            </a:pPr>
            <a:r>
              <a:rPr lang="ru-RU" sz="2400" dirty="0"/>
              <a:t>Найди сумму отметок для каждой строки. </a:t>
            </a:r>
          </a:p>
          <a:p>
            <a:pPr marL="457200" indent="-457200">
              <a:buAutoNum type="arabicParenBoth"/>
            </a:pPr>
            <a:r>
              <a:rPr lang="ru-RU" sz="2400" dirty="0"/>
              <a:t>Проверь, имеются ли строки с положительными суммами. Нет — выдай результат. Да —делай (3). </a:t>
            </a:r>
          </a:p>
          <a:p>
            <a:pPr marL="457200" indent="-457200">
              <a:buAutoNum type="arabicParenBoth"/>
            </a:pPr>
            <a:r>
              <a:rPr lang="ru-RU" sz="2400" dirty="0"/>
              <a:t>Найди строку с максимальной суммой отметок и занеси букву, которая озаглавливает эту строку, в класс гласных. </a:t>
            </a:r>
          </a:p>
          <a:p>
            <a:pPr marL="457200" indent="-457200">
              <a:buAutoNum type="arabicParenBoth"/>
            </a:pPr>
            <a:r>
              <a:rPr lang="ru-RU" sz="2400" dirty="0"/>
              <a:t>Найди столбец, озаглавленный выделенной в (3) буквой, и вычти из суммы отметок для каждой строки, за исключением уже выделенных, удвоенное число, стоящее на пересечении данной строки и столбца, озаглавленного выделенной в (3) буквой. </a:t>
            </a:r>
          </a:p>
          <a:p>
            <a:pPr marL="457200" indent="-457200">
              <a:buAutoNum type="arabicParenBoth"/>
            </a:pPr>
            <a:r>
              <a:rPr lang="ru-RU" sz="2400" dirty="0"/>
              <a:t>Сотри предыдущие суммы отметок в строках и делай (2).</a:t>
            </a:r>
            <a:endParaRPr lang="ru-RU" sz="3200" dirty="0"/>
          </a:p>
        </p:txBody>
      </p:sp>
    </p:spTree>
    <p:extLst>
      <p:ext uri="{BB962C8B-B14F-4D97-AF65-F5344CB8AC3E}">
        <p14:creationId xmlns:p14="http://schemas.microsoft.com/office/powerpoint/2010/main" val="3203376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163D34-3D76-1B52-2D03-4CB8DB011AC0}"/>
              </a:ext>
            </a:extLst>
          </p:cNvPr>
          <p:cNvSpPr>
            <a:spLocks noGrp="1"/>
          </p:cNvSpPr>
          <p:nvPr>
            <p:ph type="title"/>
          </p:nvPr>
        </p:nvSpPr>
        <p:spPr/>
        <p:txBody>
          <a:bodyPr/>
          <a:lstStyle/>
          <a:p>
            <a:r>
              <a:rPr lang="ru-RU" dirty="0"/>
              <a:t>Алгоритм выделения гласных и согласных Б. В. Сухотина</a:t>
            </a:r>
          </a:p>
        </p:txBody>
      </p:sp>
      <p:sp>
        <p:nvSpPr>
          <p:cNvPr id="3" name="Текст 2">
            <a:extLst>
              <a:ext uri="{FF2B5EF4-FFF2-40B4-BE49-F238E27FC236}">
                <a16:creationId xmlns:a16="http://schemas.microsoft.com/office/drawing/2014/main" id="{8FA4F67C-2A46-8CDA-B264-9D2A3C98DF19}"/>
              </a:ext>
            </a:extLst>
          </p:cNvPr>
          <p:cNvSpPr>
            <a:spLocks noGrp="1"/>
          </p:cNvSpPr>
          <p:nvPr>
            <p:ph type="body" sz="quarter" idx="13"/>
          </p:nvPr>
        </p:nvSpPr>
        <p:spPr/>
        <p:txBody>
          <a:bodyPr>
            <a:normAutofit/>
          </a:bodyPr>
          <a:lstStyle/>
          <a:p>
            <a:pPr marL="0" indent="0">
              <a:buNone/>
            </a:pPr>
            <a:r>
              <a:rPr lang="ru-RU" sz="2400" dirty="0"/>
              <a:t>Изложенный алгоритм Б. В. Сухотина был опробован в ряде машинных экспериментов, проведенных </a:t>
            </a:r>
            <a:r>
              <a:rPr lang="ru-RU" sz="2400" dirty="0" err="1"/>
              <a:t>наматериале</a:t>
            </a:r>
            <a:r>
              <a:rPr lang="ru-RU" sz="2400" dirty="0"/>
              <a:t> русского, английского, французского, немецкого и испанского языков (на каждом языке был взят текст длиной в 10 </a:t>
            </a:r>
            <a:r>
              <a:rPr lang="en-US" sz="2400" dirty="0"/>
              <a:t>000</a:t>
            </a:r>
            <a:r>
              <a:rPr lang="ru-RU" sz="2400" dirty="0"/>
              <a:t> знаков). </a:t>
            </a:r>
          </a:p>
          <a:p>
            <a:r>
              <a:rPr lang="ru-RU" sz="2400" dirty="0"/>
              <a:t>На немецком материале алгоритм дал 3 ошибки (s, </a:t>
            </a:r>
            <a:r>
              <a:rPr lang="en-US" sz="2400" dirty="0"/>
              <a:t>h</a:t>
            </a:r>
            <a:r>
              <a:rPr lang="ru-RU" sz="2400" dirty="0"/>
              <a:t> и </a:t>
            </a:r>
            <a:r>
              <a:rPr lang="en-US" sz="2400" dirty="0"/>
              <a:t>k</a:t>
            </a:r>
            <a:r>
              <a:rPr lang="ru-RU" sz="2400" dirty="0"/>
              <a:t> попали в число</a:t>
            </a:r>
            <a:r>
              <a:rPr lang="en-US" sz="2400" dirty="0"/>
              <a:t> </a:t>
            </a:r>
            <a:r>
              <a:rPr lang="ru-RU" sz="2400" dirty="0"/>
              <a:t>гласных, очевидно, из</a:t>
            </a:r>
            <a:r>
              <a:rPr lang="en-US" sz="2400" dirty="0"/>
              <a:t>-</a:t>
            </a:r>
            <a:r>
              <a:rPr lang="ru-RU" sz="2400" dirty="0"/>
              <a:t>за частотности сочетаний </a:t>
            </a:r>
            <a:r>
              <a:rPr lang="ru-RU" sz="2400" dirty="0" err="1"/>
              <a:t>sch</a:t>
            </a:r>
            <a:r>
              <a:rPr lang="ru-RU" sz="2400" dirty="0"/>
              <a:t>, </a:t>
            </a:r>
            <a:r>
              <a:rPr lang="ru-RU" sz="2400" dirty="0" err="1"/>
              <a:t>ch</a:t>
            </a:r>
            <a:r>
              <a:rPr lang="ru-RU" sz="2400" dirty="0"/>
              <a:t>, </a:t>
            </a:r>
            <a:r>
              <a:rPr lang="ru-RU" sz="2400" dirty="0" err="1"/>
              <a:t>ck</a:t>
            </a:r>
            <a:r>
              <a:rPr lang="ru-RU" sz="2400" dirty="0"/>
              <a:t>)</a:t>
            </a:r>
            <a:endParaRPr lang="en-US" sz="2400" dirty="0"/>
          </a:p>
          <a:p>
            <a:r>
              <a:rPr lang="ru-RU" sz="2400" dirty="0"/>
              <a:t>На</a:t>
            </a:r>
            <a:r>
              <a:rPr lang="en-US" sz="2400" dirty="0"/>
              <a:t> </a:t>
            </a:r>
            <a:r>
              <a:rPr lang="ru-RU" sz="2400" dirty="0"/>
              <a:t>английском, французском и русском материале алгоритм дал</a:t>
            </a:r>
            <a:r>
              <a:rPr lang="en-US" sz="2400" dirty="0"/>
              <a:t> </a:t>
            </a:r>
            <a:r>
              <a:rPr lang="ru-RU" sz="2400" dirty="0"/>
              <a:t>всего по одной</a:t>
            </a:r>
            <a:r>
              <a:rPr lang="en-US" sz="2400" dirty="0"/>
              <a:t> </a:t>
            </a:r>
            <a:r>
              <a:rPr lang="ru-RU" sz="2400" dirty="0"/>
              <a:t>незначительной и легко объяснимой ошибке; </a:t>
            </a:r>
            <a:endParaRPr lang="en-US" sz="2400" dirty="0"/>
          </a:p>
          <a:p>
            <a:r>
              <a:rPr lang="ru-RU" sz="2400" dirty="0"/>
              <a:t>на испанском материале он</a:t>
            </a:r>
            <a:r>
              <a:rPr lang="en-US" sz="2400" dirty="0"/>
              <a:t> </a:t>
            </a:r>
            <a:r>
              <a:rPr lang="ru-RU" sz="2400" dirty="0"/>
              <a:t>проработал безошибочно</a:t>
            </a:r>
            <a:endParaRPr lang="ru-RU" sz="3600" dirty="0"/>
          </a:p>
        </p:txBody>
      </p:sp>
    </p:spTree>
    <p:extLst>
      <p:ext uri="{BB962C8B-B14F-4D97-AF65-F5344CB8AC3E}">
        <p14:creationId xmlns:p14="http://schemas.microsoft.com/office/powerpoint/2010/main" val="1430341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AF4E4B-CE2E-F6F0-19A5-841DC0DD8AB0}"/>
              </a:ext>
            </a:extLst>
          </p:cNvPr>
          <p:cNvSpPr>
            <a:spLocks noGrp="1"/>
          </p:cNvSpPr>
          <p:nvPr>
            <p:ph type="title"/>
          </p:nvPr>
        </p:nvSpPr>
        <p:spPr/>
        <p:txBody>
          <a:bodyPr/>
          <a:lstStyle/>
          <a:p>
            <a:r>
              <a:rPr lang="ru-RU" dirty="0"/>
              <a:t>Эксперимент</a:t>
            </a:r>
          </a:p>
        </p:txBody>
      </p:sp>
      <p:sp>
        <p:nvSpPr>
          <p:cNvPr id="3" name="Текст 2">
            <a:extLst>
              <a:ext uri="{FF2B5EF4-FFF2-40B4-BE49-F238E27FC236}">
                <a16:creationId xmlns:a16="http://schemas.microsoft.com/office/drawing/2014/main" id="{0A842EEA-4350-9240-8929-3B758298558A}"/>
              </a:ext>
            </a:extLst>
          </p:cNvPr>
          <p:cNvSpPr>
            <a:spLocks noGrp="1"/>
          </p:cNvSpPr>
          <p:nvPr>
            <p:ph type="body" sz="quarter" idx="13"/>
          </p:nvPr>
        </p:nvSpPr>
        <p:spPr/>
        <p:txBody>
          <a:bodyPr>
            <a:normAutofit/>
          </a:bodyPr>
          <a:lstStyle/>
          <a:p>
            <a:r>
              <a:rPr lang="ru-RU" sz="2800" dirty="0"/>
              <a:t>Белеет парус одинокой</a:t>
            </a:r>
          </a:p>
          <a:p>
            <a:r>
              <a:rPr lang="ru-RU" sz="2800" dirty="0"/>
              <a:t>В тумане моря голубом!</a:t>
            </a:r>
          </a:p>
          <a:p>
            <a:endParaRPr lang="ru-RU" sz="2800" dirty="0"/>
          </a:p>
          <a:p>
            <a:endParaRPr lang="ru-RU" sz="2800" dirty="0"/>
          </a:p>
          <a:p>
            <a:r>
              <a:rPr lang="ka-GE" sz="2800" dirty="0"/>
              <a:t>ნო ტეპერ</a:t>
            </a:r>
            <a:r>
              <a:rPr lang="ru-RU" sz="2800" dirty="0"/>
              <a:t>ь </a:t>
            </a:r>
            <a:r>
              <a:rPr lang="ka-GE" sz="2800" dirty="0"/>
              <a:t>დუ</a:t>
            </a:r>
            <a:r>
              <a:rPr lang="ru-RU" sz="2800" dirty="0"/>
              <a:t>х</a:t>
            </a:r>
            <a:r>
              <a:rPr lang="ka-GE" sz="2800" dirty="0"/>
              <a:t>ოვნა</a:t>
            </a:r>
            <a:r>
              <a:rPr lang="ru-RU" sz="2800" dirty="0"/>
              <a:t>я ж</a:t>
            </a:r>
            <a:r>
              <a:rPr lang="ka-GE" sz="2800" dirty="0"/>
              <a:t>ი</a:t>
            </a:r>
            <a:r>
              <a:rPr lang="ru-RU" sz="2800" dirty="0"/>
              <a:t>з</a:t>
            </a:r>
            <a:r>
              <a:rPr lang="ka-GE" sz="2800" dirty="0"/>
              <a:t>ნ</a:t>
            </a:r>
            <a:r>
              <a:rPr lang="ru-RU" sz="2800" dirty="0"/>
              <a:t>ь </a:t>
            </a:r>
            <a:r>
              <a:rPr lang="ka-GE" sz="2800" dirty="0"/>
              <a:t>ბ</a:t>
            </a:r>
            <a:r>
              <a:rPr lang="ru-RU" sz="2800" dirty="0"/>
              <a:t>ы</a:t>
            </a:r>
            <a:r>
              <a:rPr lang="ka-GE" sz="2800" dirty="0"/>
              <a:t>ლა დლ</a:t>
            </a:r>
            <a:r>
              <a:rPr lang="ru-RU" sz="2800" dirty="0"/>
              <a:t>я </a:t>
            </a:r>
            <a:r>
              <a:rPr lang="ka-GE" sz="2800" dirty="0"/>
              <a:t>მენ</a:t>
            </a:r>
            <a:r>
              <a:rPr lang="ru-RU" sz="2800" dirty="0"/>
              <a:t>я </a:t>
            </a:r>
            <a:r>
              <a:rPr lang="ka-GE" sz="2800" dirty="0"/>
              <a:t>ნეაკტუალ</a:t>
            </a:r>
            <a:r>
              <a:rPr lang="ru-RU" sz="2800" dirty="0"/>
              <a:t>ь</a:t>
            </a:r>
            <a:r>
              <a:rPr lang="ka-GE" sz="2800" dirty="0"/>
              <a:t>ნა. ნუ, ნე სოვსემ ნეაკტუალ</a:t>
            </a:r>
            <a:r>
              <a:rPr lang="ru-RU" sz="2800" dirty="0"/>
              <a:t>ь</a:t>
            </a:r>
            <a:r>
              <a:rPr lang="ka-GE" sz="2800" dirty="0"/>
              <a:t>ნა...</a:t>
            </a:r>
            <a:endParaRPr lang="ru-RU" sz="2800" dirty="0"/>
          </a:p>
        </p:txBody>
      </p:sp>
      <p:sp>
        <p:nvSpPr>
          <p:cNvPr id="4" name="TextBox 3">
            <a:extLst>
              <a:ext uri="{FF2B5EF4-FFF2-40B4-BE49-F238E27FC236}">
                <a16:creationId xmlns:a16="http://schemas.microsoft.com/office/drawing/2014/main" id="{6E59CEA8-00C0-B053-633D-9EDE7969A8C9}"/>
              </a:ext>
            </a:extLst>
          </p:cNvPr>
          <p:cNvSpPr txBox="1"/>
          <p:nvPr/>
        </p:nvSpPr>
        <p:spPr>
          <a:xfrm>
            <a:off x="551384" y="4797152"/>
            <a:ext cx="6624736" cy="646331"/>
          </a:xfrm>
          <a:prstGeom prst="rect">
            <a:avLst/>
          </a:prstGeom>
          <a:noFill/>
        </p:spPr>
        <p:txBody>
          <a:bodyPr wrap="square" rtlCol="0">
            <a:spAutoFit/>
          </a:bodyPr>
          <a:lstStyle/>
          <a:p>
            <a:r>
              <a:rPr lang="ru-RU" dirty="0"/>
              <a:t>Отработать алгоритм, на этих текстах (на выбор), </a:t>
            </a:r>
            <a:r>
              <a:rPr lang="ru-RU"/>
              <a:t>прокомментировать результат.</a:t>
            </a:r>
            <a:endParaRPr lang="ru-RU" dirty="0"/>
          </a:p>
        </p:txBody>
      </p:sp>
    </p:spTree>
    <p:extLst>
      <p:ext uri="{BB962C8B-B14F-4D97-AF65-F5344CB8AC3E}">
        <p14:creationId xmlns:p14="http://schemas.microsoft.com/office/powerpoint/2010/main" val="2933332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BD97D1-1BB4-A767-A919-46CE98837AD4}"/>
              </a:ext>
            </a:extLst>
          </p:cNvPr>
          <p:cNvSpPr>
            <a:spLocks noGrp="1"/>
          </p:cNvSpPr>
          <p:nvPr>
            <p:ph type="title"/>
          </p:nvPr>
        </p:nvSpPr>
        <p:spPr/>
        <p:txBody>
          <a:bodyPr/>
          <a:lstStyle/>
          <a:p>
            <a:r>
              <a:rPr lang="ru-RU" dirty="0"/>
              <a:t>Причины возникновения структурной лингвистики</a:t>
            </a:r>
          </a:p>
        </p:txBody>
      </p:sp>
      <p:sp>
        <p:nvSpPr>
          <p:cNvPr id="3" name="Текст 2">
            <a:extLst>
              <a:ext uri="{FF2B5EF4-FFF2-40B4-BE49-F238E27FC236}">
                <a16:creationId xmlns:a16="http://schemas.microsoft.com/office/drawing/2014/main" id="{0F574494-6542-2CF5-D16E-F6B67992CBD5}"/>
              </a:ext>
            </a:extLst>
          </p:cNvPr>
          <p:cNvSpPr>
            <a:spLocks noGrp="1"/>
          </p:cNvSpPr>
          <p:nvPr>
            <p:ph type="body" sz="quarter" idx="13"/>
          </p:nvPr>
        </p:nvSpPr>
        <p:spPr/>
        <p:txBody>
          <a:bodyPr>
            <a:normAutofit/>
          </a:bodyPr>
          <a:lstStyle/>
          <a:p>
            <a:r>
              <a:rPr lang="ru-RU" sz="2400" dirty="0"/>
              <a:t>Внешние: появление вычислительной техники</a:t>
            </a:r>
          </a:p>
          <a:p>
            <a:r>
              <a:rPr lang="ru-RU" sz="2400" dirty="0"/>
              <a:t>Внутренние: реакция на описательную грамматику (неточность основных понятий, которыми оперирует традиционная описательная грамматика (напр. «слово») и др.</a:t>
            </a:r>
          </a:p>
        </p:txBody>
      </p:sp>
    </p:spTree>
    <p:extLst>
      <p:ext uri="{BB962C8B-B14F-4D97-AF65-F5344CB8AC3E}">
        <p14:creationId xmlns:p14="http://schemas.microsoft.com/office/powerpoint/2010/main" val="198162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5A9DE705-F88C-C4DC-55D2-D4FE577CB23F}"/>
              </a:ext>
            </a:extLst>
          </p:cNvPr>
          <p:cNvPicPr>
            <a:picLocks noChangeAspect="1"/>
          </p:cNvPicPr>
          <p:nvPr/>
        </p:nvPicPr>
        <p:blipFill>
          <a:blip r:embed="rId2"/>
          <a:stretch>
            <a:fillRect/>
          </a:stretch>
        </p:blipFill>
        <p:spPr>
          <a:xfrm>
            <a:off x="119336" y="188640"/>
            <a:ext cx="12192000" cy="6231661"/>
          </a:xfrm>
          <a:prstGeom prst="rect">
            <a:avLst/>
          </a:prstGeom>
        </p:spPr>
      </p:pic>
    </p:spTree>
    <p:extLst>
      <p:ext uri="{BB962C8B-B14F-4D97-AF65-F5344CB8AC3E}">
        <p14:creationId xmlns:p14="http://schemas.microsoft.com/office/powerpoint/2010/main" val="258553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CC39F1-73B2-83A9-BD2F-A08488862185}"/>
              </a:ext>
            </a:extLst>
          </p:cNvPr>
          <p:cNvSpPr>
            <a:spLocks noGrp="1"/>
          </p:cNvSpPr>
          <p:nvPr>
            <p:ph type="title"/>
          </p:nvPr>
        </p:nvSpPr>
        <p:spPr/>
        <p:txBody>
          <a:bodyPr/>
          <a:lstStyle/>
          <a:p>
            <a:r>
              <a:rPr lang="ru-RU" dirty="0"/>
              <a:t>Основоположник Фердинанд де Соссюр</a:t>
            </a:r>
          </a:p>
        </p:txBody>
      </p:sp>
      <p:sp>
        <p:nvSpPr>
          <p:cNvPr id="3" name="Текст 2">
            <a:extLst>
              <a:ext uri="{FF2B5EF4-FFF2-40B4-BE49-F238E27FC236}">
                <a16:creationId xmlns:a16="http://schemas.microsoft.com/office/drawing/2014/main" id="{F7DC3F85-770A-B9B4-6F4D-2DA6BF5B7FC1}"/>
              </a:ext>
            </a:extLst>
          </p:cNvPr>
          <p:cNvSpPr>
            <a:spLocks noGrp="1"/>
          </p:cNvSpPr>
          <p:nvPr>
            <p:ph type="body" sz="quarter" idx="13"/>
          </p:nvPr>
        </p:nvSpPr>
        <p:spPr>
          <a:xfrm>
            <a:off x="479424" y="1125537"/>
            <a:ext cx="11665247" cy="5257129"/>
          </a:xfrm>
        </p:spPr>
        <p:txBody>
          <a:bodyPr>
            <a:normAutofit/>
          </a:bodyPr>
          <a:lstStyle/>
          <a:p>
            <a:pPr marL="0" indent="0">
              <a:buNone/>
            </a:pPr>
            <a:r>
              <a:rPr lang="ru-RU" sz="2400" dirty="0"/>
              <a:t>1. Величайшая заслуга Ф. де Соссюра состоит в том, что он был одним из первых исследователей, осознавших факт многоликости языка. </a:t>
            </a:r>
          </a:p>
          <a:p>
            <a:pPr marL="0" indent="0">
              <a:buNone/>
            </a:pPr>
            <a:r>
              <a:rPr lang="ru-RU" sz="2400" dirty="0"/>
              <a:t>Иными словами, он понял, что язык скрывает не один, а несколько объектов.</a:t>
            </a:r>
          </a:p>
          <a:p>
            <a:pPr marL="0" indent="0">
              <a:buNone/>
            </a:pPr>
            <a:r>
              <a:rPr lang="ru-RU" sz="2400" dirty="0"/>
              <a:t>Язык, анализируемый с точки зрения "своих функций: может рассматриваться как: </a:t>
            </a:r>
          </a:p>
          <a:p>
            <a:r>
              <a:rPr lang="ru-RU" sz="2400" dirty="0"/>
              <a:t>средство общения, </a:t>
            </a:r>
          </a:p>
          <a:p>
            <a:r>
              <a:rPr lang="ru-RU" sz="2400" dirty="0"/>
              <a:t>средство выражения мыслей, </a:t>
            </a:r>
          </a:p>
          <a:p>
            <a:r>
              <a:rPr lang="ru-RU" sz="2400" dirty="0"/>
              <a:t>средство оформления мыслей и т.д.</a:t>
            </a:r>
          </a:p>
          <a:p>
            <a:pPr>
              <a:buFont typeface="Wingdings" panose="05000000000000000000" pitchFamily="2" charset="2"/>
              <a:buChar char="ü"/>
            </a:pPr>
            <a:r>
              <a:rPr lang="ru-RU" sz="2400" dirty="0"/>
              <a:t>Язык, анализируемый с точки зрения условий своего существования, может рассматриваться как факт культурно-исторический. </a:t>
            </a:r>
          </a:p>
          <a:p>
            <a:pPr>
              <a:buFont typeface="Wingdings" panose="05000000000000000000" pitchFamily="2" charset="2"/>
              <a:buChar char="ü"/>
            </a:pPr>
            <a:r>
              <a:rPr lang="ru-RU" sz="2400" dirty="0"/>
              <a:t>Язык, анализируемый с точки зрения своего внутреннего устройства, может рассматриваться как некоторая знаковая система, служащая для кодирования и декодирования сообщений. </a:t>
            </a:r>
          </a:p>
        </p:txBody>
      </p:sp>
    </p:spTree>
    <p:extLst>
      <p:ext uri="{BB962C8B-B14F-4D97-AF65-F5344CB8AC3E}">
        <p14:creationId xmlns:p14="http://schemas.microsoft.com/office/powerpoint/2010/main" val="214368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CC39F1-73B2-83A9-BD2F-A08488862185}"/>
              </a:ext>
            </a:extLst>
          </p:cNvPr>
          <p:cNvSpPr>
            <a:spLocks noGrp="1"/>
          </p:cNvSpPr>
          <p:nvPr>
            <p:ph type="title"/>
          </p:nvPr>
        </p:nvSpPr>
        <p:spPr/>
        <p:txBody>
          <a:bodyPr/>
          <a:lstStyle/>
          <a:p>
            <a:r>
              <a:rPr lang="ru-RU" dirty="0"/>
              <a:t>Основоположник Фердинанд де Соссюр</a:t>
            </a:r>
          </a:p>
        </p:txBody>
      </p:sp>
      <p:sp>
        <p:nvSpPr>
          <p:cNvPr id="3" name="Текст 2">
            <a:extLst>
              <a:ext uri="{FF2B5EF4-FFF2-40B4-BE49-F238E27FC236}">
                <a16:creationId xmlns:a16="http://schemas.microsoft.com/office/drawing/2014/main" id="{F7DC3F85-770A-B9B4-6F4D-2DA6BF5B7FC1}"/>
              </a:ext>
            </a:extLst>
          </p:cNvPr>
          <p:cNvSpPr>
            <a:spLocks noGrp="1"/>
          </p:cNvSpPr>
          <p:nvPr>
            <p:ph type="body" sz="quarter" idx="13"/>
          </p:nvPr>
        </p:nvSpPr>
        <p:spPr/>
        <p:txBody>
          <a:bodyPr>
            <a:normAutofit/>
          </a:bodyPr>
          <a:lstStyle/>
          <a:p>
            <a:pPr marL="0" indent="0">
              <a:buNone/>
            </a:pPr>
            <a:r>
              <a:rPr lang="ru-RU" sz="2400" dirty="0"/>
              <a:t>2. Ф. де Соссюр противопоставил внешнюю и внутреннюю лингвистику. </a:t>
            </a:r>
          </a:p>
          <a:p>
            <a:r>
              <a:rPr lang="ru-RU" sz="2400" dirty="0"/>
              <a:t>Внешняя лингвистика изучает условия существования , т. е. язык в связи с историей народа и цивилизации, в связи с политикой и литературой, в связи с его географическим распространением и т. д. </a:t>
            </a:r>
          </a:p>
          <a:p>
            <a:r>
              <a:rPr lang="ru-RU" sz="2400" dirty="0"/>
              <a:t>Внутренняя лингвистика изучает устройство языка, его структуру. </a:t>
            </a:r>
          </a:p>
          <a:p>
            <a:pPr marL="0" indent="0">
              <a:buNone/>
            </a:pPr>
            <a:r>
              <a:rPr lang="ru-RU" sz="2400" dirty="0"/>
              <a:t>Фердинанд де Соссюр утверждает при этом, что между внутренним устройством языка и внешними условиями его существования нет никакой необходимой или непосредственной связи. </a:t>
            </a:r>
          </a:p>
          <a:p>
            <a:pPr marL="0" indent="0">
              <a:buNone/>
            </a:pPr>
            <a:r>
              <a:rPr lang="ru-RU" sz="2400" dirty="0"/>
              <a:t>Свою мысль он поясняет сравнением языка с шахматами. Тот факт, что шахматы пришли в Европу из Персии,— внешнего порядка. Он никак не определяет системы и правил игры.</a:t>
            </a:r>
          </a:p>
        </p:txBody>
      </p:sp>
    </p:spTree>
    <p:extLst>
      <p:ext uri="{BB962C8B-B14F-4D97-AF65-F5344CB8AC3E}">
        <p14:creationId xmlns:p14="http://schemas.microsoft.com/office/powerpoint/2010/main" val="280612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CC39F1-73B2-83A9-BD2F-A08488862185}"/>
              </a:ext>
            </a:extLst>
          </p:cNvPr>
          <p:cNvSpPr>
            <a:spLocks noGrp="1"/>
          </p:cNvSpPr>
          <p:nvPr>
            <p:ph type="title"/>
          </p:nvPr>
        </p:nvSpPr>
        <p:spPr/>
        <p:txBody>
          <a:bodyPr/>
          <a:lstStyle/>
          <a:p>
            <a:r>
              <a:rPr lang="ru-RU" dirty="0"/>
              <a:t>Основоположник Фердинанд де Соссюр</a:t>
            </a:r>
          </a:p>
        </p:txBody>
      </p:sp>
      <p:sp>
        <p:nvSpPr>
          <p:cNvPr id="3" name="Текст 2">
            <a:extLst>
              <a:ext uri="{FF2B5EF4-FFF2-40B4-BE49-F238E27FC236}">
                <a16:creationId xmlns:a16="http://schemas.microsoft.com/office/drawing/2014/main" id="{F7DC3F85-770A-B9B4-6F4D-2DA6BF5B7FC1}"/>
              </a:ext>
            </a:extLst>
          </p:cNvPr>
          <p:cNvSpPr>
            <a:spLocks noGrp="1"/>
          </p:cNvSpPr>
          <p:nvPr>
            <p:ph type="body" sz="quarter" idx="13"/>
          </p:nvPr>
        </p:nvSpPr>
        <p:spPr/>
        <p:txBody>
          <a:bodyPr>
            <a:normAutofit/>
          </a:bodyPr>
          <a:lstStyle/>
          <a:p>
            <a:pPr marL="0" indent="0">
              <a:buNone/>
            </a:pPr>
            <a:r>
              <a:rPr lang="ru-RU" sz="2400" dirty="0"/>
              <a:t>3. Внутренний механизм языка можно вполне адекватно изучить и объяснить, ничего не зная о его истории. Более того, плодотворное изучение этого внутреннего механизма предполагает выделение в языке синхронного аспекта, или оси одновременности, в противоположность диахронному аспекту, или оси последовательности. </a:t>
            </a:r>
          </a:p>
          <a:p>
            <a:pPr marL="0" indent="0">
              <a:buNone/>
            </a:pPr>
            <a:r>
              <a:rPr lang="ru-RU" sz="2400" dirty="0"/>
              <a:t>Синхрония связана с диахронией, но не определяется ею. Каждая имеет свои собственный предмет. </a:t>
            </a:r>
          </a:p>
          <a:p>
            <a:pPr marL="0" indent="0">
              <a:buNone/>
            </a:pPr>
            <a:r>
              <a:rPr lang="ru-RU" sz="2400" dirty="0"/>
              <a:t>Синхроническая лингвистика изучает внутреннее устройство языка или его систему, а диахроническая — историю изолированных языковых единиц. </a:t>
            </a:r>
          </a:p>
          <a:p>
            <a:pPr marL="0" indent="0">
              <a:buNone/>
            </a:pPr>
            <a:r>
              <a:rPr lang="ru-RU" sz="2400" dirty="0"/>
              <a:t>Каждая позиция в ходе игры в шахматы — это моментальный синхронический срез, для исследователя не имеет значения, что было «до». </a:t>
            </a:r>
          </a:p>
          <a:p>
            <a:pPr marL="0" indent="0">
              <a:buNone/>
            </a:pPr>
            <a:r>
              <a:rPr lang="ru-RU" sz="2400" dirty="0"/>
              <a:t>(пример с «зонт-зонтик»)</a:t>
            </a:r>
          </a:p>
        </p:txBody>
      </p:sp>
    </p:spTree>
    <p:extLst>
      <p:ext uri="{BB962C8B-B14F-4D97-AF65-F5344CB8AC3E}">
        <p14:creationId xmlns:p14="http://schemas.microsoft.com/office/powerpoint/2010/main" val="93841582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1793</TotalTime>
  <Words>4837</Words>
  <Application>Microsoft Office PowerPoint</Application>
  <PresentationFormat>Широкоэкранный</PresentationFormat>
  <Paragraphs>236</Paragraphs>
  <Slides>42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42</vt:i4>
      </vt:variant>
    </vt:vector>
  </HeadingPairs>
  <TitlesOfParts>
    <vt:vector size="49" baseType="lpstr">
      <vt:lpstr>Aptos</vt:lpstr>
      <vt:lpstr>Aptos Display</vt:lpstr>
      <vt:lpstr>Arial</vt:lpstr>
      <vt:lpstr>Times New Roman</vt:lpstr>
      <vt:lpstr>Verdana</vt:lpstr>
      <vt:lpstr>Wingdings</vt:lpstr>
      <vt:lpstr>Тема Office</vt:lpstr>
      <vt:lpstr>Методы и принципы структурного анализа</vt:lpstr>
      <vt:lpstr>Структура</vt:lpstr>
      <vt:lpstr>Общее понятие о структурной лингвистике.</vt:lpstr>
      <vt:lpstr>Язык в структурной лингвистике</vt:lpstr>
      <vt:lpstr>Причины возникновения структурной лингвистики</vt:lpstr>
      <vt:lpstr>Презентация PowerPoint</vt:lpstr>
      <vt:lpstr>Основоположник Фердинанд де Соссюр</vt:lpstr>
      <vt:lpstr>Основоположник Фердинанд де Соссюр</vt:lpstr>
      <vt:lpstr>Основоположник Фердинанд де Соссюр</vt:lpstr>
      <vt:lpstr>Основоположник Фердинанд де Соссюр</vt:lpstr>
      <vt:lpstr>Основоположник Фердинанд де Соссюр</vt:lpstr>
      <vt:lpstr>Основоположник Фердинанд де Соссюр</vt:lpstr>
      <vt:lpstr>Основоположник Фердинанд де Соссюр</vt:lpstr>
      <vt:lpstr>Основоположник Фердинанд де Соссюр</vt:lpstr>
      <vt:lpstr>Классические школы структурной лингвистики</vt:lpstr>
      <vt:lpstr>Американская школа дескриптивной/дистрибутивной лингвистики</vt:lpstr>
      <vt:lpstr>Американская школа дескриптивной/дистрибутивной лингвистики</vt:lpstr>
      <vt:lpstr>Американская школа дескриптивной/дистрибутивной лингвистики</vt:lpstr>
      <vt:lpstr>Американская школа дескриптивной/дистрибутивной лингвистики</vt:lpstr>
      <vt:lpstr>Американская школа дескриптивной/дистрибутивной лингвистики</vt:lpstr>
      <vt:lpstr>Американская школа дескриптивной/дистрибутивной лингвистики</vt:lpstr>
      <vt:lpstr>Американская школа дескриптивной/дистрибутивной лингвистики</vt:lpstr>
      <vt:lpstr>Американская школа дескриптивной/дистрибутивной лингвистики</vt:lpstr>
      <vt:lpstr>Методы дескриптивной/дистрибутивной лингвистики</vt:lpstr>
      <vt:lpstr>Методы американской дескриптивной/дистрибутивной лингвистики</vt:lpstr>
      <vt:lpstr>Методы американской дескриптивной/дистрибутивной лингвистики</vt:lpstr>
      <vt:lpstr>Методы американской дескриптивной/дистрибутивной лингвистики</vt:lpstr>
      <vt:lpstr>Методы американской дескриптивной/дистрибутивной лингвистики</vt:lpstr>
      <vt:lpstr>Методы американской дескриптивной/дистрибутивной лингвистики</vt:lpstr>
      <vt:lpstr>Методы американской дескриптивной/дистрибутивной лингвистики</vt:lpstr>
      <vt:lpstr>Методы американской дескриптивной/дистрибутивной лингвистики</vt:lpstr>
      <vt:lpstr>Анализ текста в структурной лингвистике</vt:lpstr>
      <vt:lpstr>Анализ текста в структурной лингвистике</vt:lpstr>
      <vt:lpstr>Методы дешифровки. Набор алгоритмов</vt:lpstr>
      <vt:lpstr>Простые алгоритмы Б. В. Сухотина, 3. Харриса</vt:lpstr>
      <vt:lpstr>Простые алгоритмы Б. В. Сухотина, 3. Харриса</vt:lpstr>
      <vt:lpstr>Простые алгоритмы Б. В. Сухотина, 3. Харриса</vt:lpstr>
      <vt:lpstr>Алгоритм выделения гласных и согласных Б. В. Сухотина</vt:lpstr>
      <vt:lpstr>Алгоритм выделения гласных и согласных Б. В. Сухотина</vt:lpstr>
      <vt:lpstr>Алгоритм выделения гласных и согласных Б. В. Сухотина</vt:lpstr>
      <vt:lpstr>Алгоритм выделения гласных и согласных Б. В. Сухотина</vt:lpstr>
      <vt:lpstr>Эксперимент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Апакина Людмила Вячеславовна</dc:creator>
  <cp:lastModifiedBy>Апакина Людмила Вячеславовна</cp:lastModifiedBy>
  <cp:revision>6</cp:revision>
  <dcterms:created xsi:type="dcterms:W3CDTF">2025-04-21T06:57:24Z</dcterms:created>
  <dcterms:modified xsi:type="dcterms:W3CDTF">2025-04-22T12:50:38Z</dcterms:modified>
</cp:coreProperties>
</file>