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352" r:id="rId7"/>
    <p:sldId id="354" r:id="rId8"/>
    <p:sldId id="357" r:id="rId9"/>
    <p:sldId id="377" r:id="rId10"/>
    <p:sldId id="268" r:id="rId11"/>
    <p:sldId id="269" r:id="rId12"/>
    <p:sldId id="270" r:id="rId13"/>
    <p:sldId id="358" r:id="rId14"/>
    <p:sldId id="262" r:id="rId15"/>
    <p:sldId id="359" r:id="rId16"/>
    <p:sldId id="373" r:id="rId17"/>
    <p:sldId id="374" r:id="rId18"/>
    <p:sldId id="360" r:id="rId19"/>
    <p:sldId id="363" r:id="rId20"/>
    <p:sldId id="376" r:id="rId21"/>
    <p:sldId id="375" r:id="rId22"/>
    <p:sldId id="378" r:id="rId23"/>
    <p:sldId id="368" r:id="rId24"/>
    <p:sldId id="369" r:id="rId25"/>
    <p:sldId id="379" r:id="rId26"/>
    <p:sldId id="355" r:id="rId27"/>
    <p:sldId id="356" r:id="rId28"/>
    <p:sldId id="380" r:id="rId29"/>
    <p:sldId id="381" r:id="rId30"/>
    <p:sldId id="370" r:id="rId31"/>
    <p:sldId id="383" r:id="rId32"/>
    <p:sldId id="382" r:id="rId33"/>
    <p:sldId id="365" r:id="rId34"/>
    <p:sldId id="371" r:id="rId35"/>
    <p:sldId id="372" r:id="rId36"/>
    <p:sldId id="361" r:id="rId37"/>
    <p:sldId id="384" r:id="rId38"/>
    <p:sldId id="385" r:id="rId39"/>
    <p:sldId id="386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71" autoAdjust="0"/>
    <p:restoredTop sz="94660"/>
  </p:normalViewPr>
  <p:slideViewPr>
    <p:cSldViewPr>
      <p:cViewPr varScale="1">
        <p:scale>
          <a:sx n="80" d="100"/>
          <a:sy n="80" d="100"/>
        </p:scale>
        <p:origin x="9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4F9C0-68B2-E75A-4B4E-8C0665EAE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A0C5B6-2B0C-DF68-B4DC-5D63C8D2E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245A43-0F78-86A4-87AF-F0733DC7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8C3-03B6-4391-BC01-0DDC1B850DDD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EC7969-7384-1C5B-300A-9C155972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B1D5D-7F4F-6ABA-11DA-D83AEEEB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0B1F-D6A6-4336-9DCD-DA5FC31E2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81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22F86-C98E-6C2A-7EF1-9A2C8F61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1E21F0-FDE5-43BA-66F9-E99A69123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9B8E64-58A7-1AF6-4193-2778FD85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8C3-03B6-4391-BC01-0DDC1B850DDD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163A9F-52B9-F957-1152-2D06C5FB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EA3B16-816C-6492-264D-D19E9F26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0B1F-D6A6-4336-9DCD-DA5FC31E2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64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E17CEA-0B6B-9225-9AD2-DE716CD35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6528CB-1740-8DB6-6064-B343084D2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EF00ED-BF4F-8836-4EF0-4CC01B69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8C3-03B6-4391-BC01-0DDC1B850DDD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3E9EAF-1232-4C88-DB95-8F514424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3ED306-E034-88CA-42CE-9ACE2F2A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0B1F-D6A6-4336-9DCD-DA5FC31E2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61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7035B-1FD8-222E-CEC6-C9C35232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69E8B6-7D03-41D7-7ED6-86B5B8FF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E03173-146F-80C9-29E9-BAB6A2E1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8C3-03B6-4391-BC01-0DDC1B850DDD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1458C-9B74-2F8A-E14E-6865842F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46EEF-6FD5-520C-C934-A5970C43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0B1F-D6A6-4336-9DCD-DA5FC31E2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52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235B4-F4FA-27A8-31E4-7389A137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AA6CD0-0527-FBFD-4F73-59B9ECFE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02F22-BF54-A9A1-8934-38A5F112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8C3-03B6-4391-BC01-0DDC1B850DDD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8E7384-C972-E256-3726-85AA6E22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5E0028-8D76-E864-857F-638D348F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0B1F-D6A6-4336-9DCD-DA5FC31E2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88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91447-8FA6-161D-7B2A-1681AB25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8982E-221F-109D-C550-EAFA7172F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D53A3-1BE9-0415-16BE-7D3EE2102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130E46-CDA4-8549-CDC0-E1B31D23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8C3-03B6-4391-BC01-0DDC1B850DDD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46B137-E490-38EB-B62C-065F1898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0BA425-AF97-D626-5207-44338473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0B1F-D6A6-4336-9DCD-DA5FC31E2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5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81047-E5F6-84EB-F4F7-45ABCBE2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93C85B-B0DF-134C-BDB1-CD934BABA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25E44D-0281-98C0-5A2B-676E39560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1B973A-35F1-0A20-12FA-28A74E691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21CCF8-C04C-345C-6956-CD094C9F5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A6F0C5-407F-4C3B-86A8-32A8B437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8C3-03B6-4391-BC01-0DDC1B850DDD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19DEDE-4A40-7840-96C0-CD1E5CD7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10F858-1B72-AC4D-83AE-0B174B9B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0B1F-D6A6-4336-9DCD-DA5FC31E2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9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8FC1D-DC81-5864-15BE-471FF94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BFC7FE-CB56-BBBF-22B5-91F7D3F5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8C3-03B6-4391-BC01-0DDC1B850DDD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B982F3-F7F8-8395-FB43-AB7DF7BC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A3AB44-FEFE-A9A2-114F-A1396859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0B1F-D6A6-4336-9DCD-DA5FC31E2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51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46A027-BE9A-445B-0CF2-784CF90E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8C3-03B6-4391-BC01-0DDC1B850DDD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D6FA04-2B4B-B8F6-D37A-E8242515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F5DC8B-13C7-8E60-2B7F-72DF6A4E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0B1F-D6A6-4336-9DCD-DA5FC31E2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80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FB8C3-FD23-DA3D-DE1A-EAC154F8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20CABD-1CED-ED36-F978-078802FA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4CD2F-A488-8DEB-2961-F4E26480C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F6D945-9F1F-8261-6B22-DCB5959B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8C3-03B6-4391-BC01-0DDC1B850DDD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FF1604-2B22-C2CC-A51D-6A0E55F1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12A8FC-1AFD-0431-F401-130DEA46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0B1F-D6A6-4336-9DCD-DA5FC31E2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42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EB9D9-AB98-0661-1D41-BE1D1B9E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6CFD20-A686-F0CC-2F9A-EC4022B07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267A27-6C10-A692-6AA3-1DE75972A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9DE34E-6AD9-6657-4A09-FCA6E506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8C3-03B6-4391-BC01-0DDC1B850DDD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772FCC-0D49-1708-3EF9-D633A9A1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904D92-BD63-4224-6EA1-C3B88CD1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0B1F-D6A6-4336-9DCD-DA5FC31E2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99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65CAB-8BAA-75F2-7A3C-1538D121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3E515-D163-F2A6-B41B-AAFE99DC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78A7A-282C-684E-D501-2A7F4AEF5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FA4728C3-03B6-4391-BC01-0DDC1B850DDD}" type="datetimeFigureOut">
              <a:rPr lang="ru-RU" smtClean="0"/>
              <a:pPr/>
              <a:t>24.02.2025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62EA21-72CE-38FB-2669-4D50A1C94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EED4E8-4C6C-2088-2DAB-1DB7594A6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F6B0B1F-D6A6-4336-9DCD-DA5FC31E28B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31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.econf.rae.ru/fpdf/article295.pdf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amota.ru/poisk?query=%D0%BE%D0%B1%D0%B5%D1%89%D0%B0%D1%82%D1%8C&amp;mode=slovari&amp;dicts%5b%5d=42" TargetMode="External"/><Relationship Id="rId2" Type="http://schemas.openxmlformats.org/officeDocument/2006/relationships/hyperlink" Target="https://gramota.ru/biblioteka/slovari/bolshoj-tolkovyj-slovar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lobalnews.ca/news/8852297/pointe-claire-high-school-students-knitting-community-project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F777A-B42B-BFD8-C5D3-0CACAD370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ru-RU" sz="6800" dirty="0">
                <a:solidFill>
                  <a:srgbClr val="FFFFFF"/>
                </a:solidFill>
              </a:rPr>
              <a:t>Методы исследований в переводоведении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55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CAB5C7-9CED-717D-FF16-9DB1A3CA7B36}"/>
              </a:ext>
            </a:extLst>
          </p:cNvPr>
          <p:cNvSpPr txBox="1"/>
          <p:nvPr/>
        </p:nvSpPr>
        <p:spPr>
          <a:xfrm>
            <a:off x="309079" y="1196752"/>
            <a:ext cx="11573841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>
                <a:latin typeface="Times New Roman" panose="02020603050405020304" pitchFamily="18" charset="0"/>
              </a:rPr>
              <a:t>Определение грамматического, лексического и семантического состава анализируемой единицы оригинала. 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Times New Roman" panose="02020603050405020304" pitchFamily="18" charset="0"/>
              </a:rPr>
              <a:t>Формирование собственного варианта перевода. Данный пункт важен, т.к. вырабатывает умение переводить и позволит увидеть собственные ошибки. 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Times New Roman" panose="02020603050405020304" pitchFamily="18" charset="0"/>
              </a:rPr>
              <a:t>Определение грамматического, лексического и семантического состава соответствующего фрагмента перевода. 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Times New Roman" panose="02020603050405020304" pitchFamily="18" charset="0"/>
              </a:rPr>
              <a:t>Последовательное осмысление (желательно и фиксация) соответствий исходных единиц и единиц перевода. Осмысление ведется на следующих уровнях: Поиск соответствий лексических единиц оригинала и перевода, поиск соответствий грамматических единиц и поиск соответствий в способах передачи семантических особенностей текста. 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Times New Roman" panose="02020603050405020304" pitchFamily="18" charset="0"/>
              </a:rPr>
              <a:t>Выявление и обоснование приемов перевода, использованных переводчиком для передачи значений единиц оригинала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28BCB-7D00-74C0-9A32-0946C9D5F394}"/>
              </a:ext>
            </a:extLst>
          </p:cNvPr>
          <p:cNvSpPr txBox="1"/>
          <p:nvPr/>
        </p:nvSpPr>
        <p:spPr>
          <a:xfrm>
            <a:off x="95672" y="6334780"/>
            <a:ext cx="12000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</a:rPr>
              <a:t>Сопоставительный анализ исходного текста и текста перевода как один из способов формирования профессиональной компетенции начинающего переводчика. Метелкин А. М. // </a:t>
            </a:r>
            <a:r>
              <a:rPr lang="ru-RU" sz="1400" dirty="0">
                <a:latin typeface="Times New Roman" panose="02020603050405020304" pitchFamily="18" charset="0"/>
                <a:hlinkClick r:id="rId2"/>
              </a:rPr>
              <a:t>https://s.econf.rae.ru/fpdf/article295.pdf</a:t>
            </a:r>
            <a:r>
              <a:rPr lang="ru-RU" sz="1400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FA1E845-63F0-745D-70BC-55784E8AC2A3}"/>
              </a:ext>
            </a:extLst>
          </p:cNvPr>
          <p:cNvSpPr/>
          <p:nvPr/>
        </p:nvSpPr>
        <p:spPr>
          <a:xfrm>
            <a:off x="0" y="173539"/>
            <a:ext cx="7320136" cy="66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Сопоставительный анализ перевода. Техника</a:t>
            </a:r>
          </a:p>
        </p:txBody>
      </p:sp>
    </p:spTree>
    <p:extLst>
      <p:ext uri="{BB962C8B-B14F-4D97-AF65-F5344CB8AC3E}">
        <p14:creationId xmlns:p14="http://schemas.microsoft.com/office/powerpoint/2010/main" val="32508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563D89-FD35-33B4-8FEC-54BC68935050}"/>
              </a:ext>
            </a:extLst>
          </p:cNvPr>
          <p:cNvSpPr txBox="1"/>
          <p:nvPr/>
        </p:nvSpPr>
        <p:spPr>
          <a:xfrm>
            <a:off x="335360" y="1268760"/>
            <a:ext cx="11449272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000" dirty="0">
                <a:latin typeface="Times New Roman" panose="02020603050405020304" pitchFamily="18" charset="0"/>
              </a:rPr>
              <a:t>Исходный текст: </a:t>
            </a:r>
            <a:r>
              <a:rPr lang="ru-RU" sz="2000" dirty="0" err="1">
                <a:latin typeface="Times New Roman" panose="02020603050405020304" pitchFamily="18" charset="0"/>
              </a:rPr>
              <a:t>Just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over</a:t>
            </a:r>
            <a:r>
              <a:rPr lang="ru-RU" sz="2000" dirty="0">
                <a:latin typeface="Times New Roman" panose="02020603050405020304" pitchFamily="18" charset="0"/>
              </a:rPr>
              <a:t> a </a:t>
            </a:r>
            <a:r>
              <a:rPr lang="ru-RU" sz="2000" dirty="0" err="1">
                <a:latin typeface="Times New Roman" panose="02020603050405020304" pitchFamily="18" charset="0"/>
              </a:rPr>
              <a:t>year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ago</a:t>
            </a:r>
            <a:r>
              <a:rPr lang="ru-RU" sz="2000" dirty="0">
                <a:latin typeface="Times New Roman" panose="02020603050405020304" pitchFamily="18" charset="0"/>
              </a:rPr>
              <a:t> a </a:t>
            </a:r>
            <a:r>
              <a:rPr lang="ru-RU" sz="2000" dirty="0" err="1">
                <a:latin typeface="Times New Roman" panose="02020603050405020304" pitchFamily="18" charset="0"/>
              </a:rPr>
              <a:t>boycott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of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transport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in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Barcelona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hit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the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world's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headlines</a:t>
            </a:r>
            <a:r>
              <a:rPr lang="ru-RU" sz="2000" dirty="0">
                <a:latin typeface="Times New Roman" panose="02020603050405020304" pitchFamily="18" charset="0"/>
              </a:rPr>
              <a:t>. </a:t>
            </a:r>
          </a:p>
          <a:p>
            <a:pPr marL="342900" indent="-342900">
              <a:buAutoNum type="arabicParenR"/>
            </a:pPr>
            <a:r>
              <a:rPr lang="ru-RU" sz="2000" dirty="0">
                <a:latin typeface="Times New Roman" panose="02020603050405020304" pitchFamily="18" charset="0"/>
              </a:rPr>
              <a:t>Вариант перевода: Чуть больше года тому назад бойкот общественного транспорта в Барселоне попал в заголовки газет по всему миру. </a:t>
            </a:r>
          </a:p>
          <a:p>
            <a:pPr marL="342900" indent="-342900">
              <a:buAutoNum type="arabicParenR"/>
            </a:pPr>
            <a:r>
              <a:rPr lang="ru-RU" sz="2000" dirty="0">
                <a:latin typeface="Times New Roman" panose="02020603050405020304" pitchFamily="18" charset="0"/>
              </a:rPr>
              <a:t>Профессиональный перевод: Немного больше года тому назад в печати всех стран широко освещалось бойкотирование общественного транспорта населением Барселоны.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72B39CF-DB9B-6851-7335-D74642D772A5}"/>
              </a:ext>
            </a:extLst>
          </p:cNvPr>
          <p:cNvSpPr/>
          <p:nvPr/>
        </p:nvSpPr>
        <p:spPr>
          <a:xfrm>
            <a:off x="0" y="173539"/>
            <a:ext cx="7320136" cy="66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Сопоставительный анализ перевода. Пример</a:t>
            </a:r>
          </a:p>
        </p:txBody>
      </p:sp>
    </p:spTree>
    <p:extLst>
      <p:ext uri="{BB962C8B-B14F-4D97-AF65-F5344CB8AC3E}">
        <p14:creationId xmlns:p14="http://schemas.microsoft.com/office/powerpoint/2010/main" val="355465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1F201E-1A63-6985-9101-5B9EF12368FF}"/>
              </a:ext>
            </a:extLst>
          </p:cNvPr>
          <p:cNvSpPr txBox="1"/>
          <p:nvPr/>
        </p:nvSpPr>
        <p:spPr>
          <a:xfrm>
            <a:off x="335360" y="474345"/>
            <a:ext cx="116652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В исходном тексте особое внимание привлекают словосочетания, такие как </a:t>
            </a:r>
            <a:r>
              <a:rPr lang="ru-RU" dirty="0" err="1">
                <a:latin typeface="Times New Roman" panose="02020603050405020304" pitchFamily="18" charset="0"/>
              </a:rPr>
              <a:t>over</a:t>
            </a:r>
            <a:r>
              <a:rPr lang="ru-RU" dirty="0">
                <a:latin typeface="Times New Roman" panose="02020603050405020304" pitchFamily="18" charset="0"/>
              </a:rPr>
              <a:t> a </a:t>
            </a:r>
            <a:r>
              <a:rPr lang="ru-RU" dirty="0" err="1">
                <a:latin typeface="Times New Roman" panose="02020603050405020304" pitchFamily="18" charset="0"/>
              </a:rPr>
              <a:t>year</a:t>
            </a:r>
            <a:r>
              <a:rPr lang="ru-RU" dirty="0">
                <a:latin typeface="Times New Roman" panose="02020603050405020304" pitchFamily="18" charset="0"/>
              </a:rPr>
              <a:t> (досл. “после </a:t>
            </a:r>
            <a:r>
              <a:rPr lang="ru-RU" dirty="0" err="1">
                <a:latin typeface="Times New Roman" panose="02020603050405020304" pitchFamily="18" charset="0"/>
              </a:rPr>
              <a:t>года”,”год</a:t>
            </a:r>
            <a:r>
              <a:rPr lang="ru-RU" dirty="0">
                <a:latin typeface="Times New Roman" panose="02020603050405020304" pitchFamily="18" charset="0"/>
              </a:rPr>
              <a:t> тому назад”), </a:t>
            </a:r>
            <a:r>
              <a:rPr lang="ru-RU" dirty="0" err="1">
                <a:latin typeface="Times New Roman" panose="02020603050405020304" pitchFamily="18" charset="0"/>
              </a:rPr>
              <a:t>public</a:t>
            </a:r>
            <a:r>
              <a:rPr lang="ru-RU" dirty="0">
                <a:latin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</a:rPr>
              <a:t>transport</a:t>
            </a:r>
            <a:r>
              <a:rPr lang="ru-RU" dirty="0">
                <a:latin typeface="Times New Roman" panose="02020603050405020304" pitchFamily="18" charset="0"/>
              </a:rPr>
              <a:t>) с вероятным значением “общественный”, </a:t>
            </a:r>
            <a:r>
              <a:rPr lang="ru-RU" dirty="0" err="1">
                <a:latin typeface="Times New Roman" panose="02020603050405020304" pitchFamily="18" charset="0"/>
              </a:rPr>
              <a:t>hit</a:t>
            </a:r>
            <a:r>
              <a:rPr lang="ru-RU" dirty="0">
                <a:latin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</a:rPr>
              <a:t>the</a:t>
            </a:r>
            <a:r>
              <a:rPr lang="ru-RU" dirty="0">
                <a:latin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</a:rPr>
              <a:t>headlines</a:t>
            </a:r>
            <a:r>
              <a:rPr lang="ru-RU" dirty="0">
                <a:latin typeface="Times New Roman" panose="02020603050405020304" pitchFamily="18" charset="0"/>
              </a:rPr>
              <a:t> – устойчивое выражение со скрытой экспрессией, еще более усиливаемой существительным </a:t>
            </a:r>
            <a:r>
              <a:rPr lang="ru-RU" dirty="0" err="1">
                <a:latin typeface="Times New Roman" panose="02020603050405020304" pitchFamily="18" charset="0"/>
              </a:rPr>
              <a:t>world</a:t>
            </a:r>
            <a:r>
              <a:rPr lang="ru-RU" dirty="0">
                <a:latin typeface="Times New Roman" panose="02020603050405020304" pitchFamily="18" charset="0"/>
              </a:rPr>
              <a:t>. Также обращает на себя внимание слово </a:t>
            </a:r>
            <a:r>
              <a:rPr lang="ru-RU" dirty="0" err="1">
                <a:latin typeface="Times New Roman" panose="02020603050405020304" pitchFamily="18" charset="0"/>
              </a:rPr>
              <a:t>boycott</a:t>
            </a:r>
            <a:r>
              <a:rPr lang="ru-RU" dirty="0">
                <a:latin typeface="Times New Roman" panose="02020603050405020304" pitchFamily="18" charset="0"/>
              </a:rPr>
              <a:t> (возможно, требуется осмысление его значения для более адекватного перевода). Само предложение является простым, но содержит распространенное подлежащее, требующее внимания при переводе.</a:t>
            </a:r>
          </a:p>
          <a:p>
            <a:r>
              <a:rPr lang="ru-RU" dirty="0">
                <a:latin typeface="Times New Roman" panose="02020603050405020304" pitchFamily="18" charset="0"/>
              </a:rPr>
              <a:t>Также предложение начинается с обстоятельства времени, что в общем-то для английского</a:t>
            </a:r>
          </a:p>
          <a:p>
            <a:r>
              <a:rPr lang="ru-RU" dirty="0">
                <a:latin typeface="Times New Roman" panose="02020603050405020304" pitchFamily="18" charset="0"/>
              </a:rPr>
              <a:t>языка нехарактерно. </a:t>
            </a:r>
          </a:p>
          <a:p>
            <a:r>
              <a:rPr lang="ru-RU" dirty="0">
                <a:latin typeface="Times New Roman" panose="02020603050405020304" pitchFamily="18" charset="0"/>
              </a:rPr>
              <a:t>Анализ текста перевода показывает, что простое существительное “</a:t>
            </a:r>
            <a:r>
              <a:rPr lang="ru-RU" dirty="0" err="1">
                <a:latin typeface="Times New Roman" panose="02020603050405020304" pitchFamily="18" charset="0"/>
              </a:rPr>
              <a:t>boycott</a:t>
            </a:r>
            <a:r>
              <a:rPr lang="ru-RU" dirty="0">
                <a:latin typeface="Times New Roman" panose="02020603050405020304" pitchFamily="18" charset="0"/>
              </a:rPr>
              <a:t>” получило неожиданный эквивалент в виде отглагольного существительного бойкотирование в языке перевода, смысл такого преобразования определить трудно, но стиль текста стал более гладким.</a:t>
            </a:r>
          </a:p>
          <a:p>
            <a:r>
              <a:rPr lang="ru-RU" dirty="0">
                <a:latin typeface="Times New Roman" panose="02020603050405020304" pitchFamily="18" charset="0"/>
              </a:rPr>
              <a:t>С целью сохранения газетно-информационного стиля переводчик применил лексическую замену словосочетания “</a:t>
            </a:r>
            <a:r>
              <a:rPr lang="ru-RU" dirty="0" err="1">
                <a:latin typeface="Times New Roman" panose="02020603050405020304" pitchFamily="18" charset="0"/>
              </a:rPr>
              <a:t>hit</a:t>
            </a:r>
            <a:r>
              <a:rPr lang="ru-RU" dirty="0">
                <a:latin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</a:rPr>
              <a:t>the</a:t>
            </a:r>
            <a:r>
              <a:rPr lang="ru-RU" dirty="0">
                <a:latin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</a:rPr>
              <a:t>headlines</a:t>
            </a:r>
            <a:r>
              <a:rPr lang="ru-RU" dirty="0">
                <a:latin typeface="Times New Roman" panose="02020603050405020304" pitchFamily="18" charset="0"/>
              </a:rPr>
              <a:t>” на русскоязычный аналог-клише “в печати широко освещалось”, чего явно недостает в непрофессиональном варианте перевода.</a:t>
            </a:r>
          </a:p>
          <a:p>
            <a:r>
              <a:rPr lang="ru-RU" dirty="0">
                <a:latin typeface="Times New Roman" panose="02020603050405020304" pitchFamily="18" charset="0"/>
              </a:rPr>
              <a:t>Особо следует отметить, что переводчиком выполнено добавление, отсутствующее в тексте оригинала - “бойкотирование общественного транспорта населением Барселоны”. В данном контексте правомерность такого добавления вызывает сомнения, т.к. речь может идти, например, об отсутствии финансирования властями Барселоны средств общественного транспорта. Переводчик также выполнил перестановку, поставив подлежащее в конец предложения. Этим сделано более правильное </a:t>
            </a:r>
            <a:r>
              <a:rPr lang="ru-RU" dirty="0" err="1">
                <a:latin typeface="Times New Roman" panose="02020603050405020304" pitchFamily="18" charset="0"/>
              </a:rPr>
              <a:t>темарематическое</a:t>
            </a:r>
            <a:r>
              <a:rPr lang="ru-RU" dirty="0">
                <a:latin typeface="Times New Roman" panose="02020603050405020304" pitchFamily="18" charset="0"/>
              </a:rPr>
              <a:t> членение и передан имплицированный автором акцент на произошедшем год назад событии.</a:t>
            </a:r>
          </a:p>
        </p:txBody>
      </p:sp>
    </p:spTree>
    <p:extLst>
      <p:ext uri="{BB962C8B-B14F-4D97-AF65-F5344CB8AC3E}">
        <p14:creationId xmlns:p14="http://schemas.microsoft.com/office/powerpoint/2010/main" val="219923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A64D4EC-80CC-D155-7621-7EDE53E56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848200"/>
              </p:ext>
            </p:extLst>
          </p:nvPr>
        </p:nvGraphicFramePr>
        <p:xfrm>
          <a:off x="191344" y="0"/>
          <a:ext cx="1180931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6437">
                  <a:extLst>
                    <a:ext uri="{9D8B030D-6E8A-4147-A177-3AD203B41FA5}">
                      <a16:colId xmlns:a16="http://schemas.microsoft.com/office/drawing/2014/main" val="300594868"/>
                    </a:ext>
                  </a:extLst>
                </a:gridCol>
                <a:gridCol w="3936437">
                  <a:extLst>
                    <a:ext uri="{9D8B030D-6E8A-4147-A177-3AD203B41FA5}">
                      <a16:colId xmlns:a16="http://schemas.microsoft.com/office/drawing/2014/main" val="3128499927"/>
                    </a:ext>
                  </a:extLst>
                </a:gridCol>
                <a:gridCol w="3936437">
                  <a:extLst>
                    <a:ext uri="{9D8B030D-6E8A-4147-A177-3AD203B41FA5}">
                      <a16:colId xmlns:a16="http://schemas.microsoft.com/office/drawing/2014/main" val="1015053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оригинал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Машинный перевод. Яндекс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Переводчик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4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“Software is 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eating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world.”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Программное обеспечение </a:t>
                      </a:r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пожирает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мир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"Программное обеспечение </a:t>
                      </a:r>
                      <a:r>
                        <a:rPr lang="ru-RU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поглощает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мир"</a:t>
                      </a:r>
                    </a:p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40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Agile emphasizes team interactions, culture, and values, while DevOps emphasizes 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pipelines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Agile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уделяет особое внимание командному взаимодействию, культуре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иценностям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 то время как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DevOps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уделяет особое внимание </a:t>
                      </a:r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конвейерам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потокам поставок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Agile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делает упор на командное взаимодействие, культуру и ценности, в то время как </a:t>
                      </a:r>
                      <a:r>
                        <a:rPr lang="ru-RU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DevOps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во главу ставит </a:t>
                      </a:r>
                      <a:r>
                        <a:rPr lang="ru-RU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конвейер разработки 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delivery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pipeline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и его </a:t>
                      </a:r>
                      <a:r>
                        <a:rPr lang="ru-RU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непрерывность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).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3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Legacy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applications can also kill agility because, over time, these legacy systems have grown so complex that no one understands them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Устаревшие</a:t>
                      </a:r>
                      <a:r>
                        <a:rPr lang="ru-RU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приложения также могут снизить гибкость, поскольку со временем эти устаревшие системы стали настолько сложными, что их никто не понимает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Давно существующие в компании 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legacy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приложения также могут снижать гибкость, так как со временем они становятся настолько сложными, что никто не понимает, как они работают.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3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Empowering teams to “do” what needs to be done to release the product.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Предоставление командам возможности “делать” то, что необходимо для </a:t>
                      </a:r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выпуска</a:t>
                      </a:r>
                      <a:r>
                        <a:rPr lang="ru-RU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продукта.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Команды должны иметь полномочия на выполнение всего, что требуется для </a:t>
                      </a:r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выпуска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продукта.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76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55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CD7B3D-CA72-C532-2A24-96272638B86F}"/>
              </a:ext>
            </a:extLst>
          </p:cNvPr>
          <p:cNvSpPr txBox="1"/>
          <p:nvPr/>
        </p:nvSpPr>
        <p:spPr>
          <a:xfrm>
            <a:off x="371364" y="1196752"/>
            <a:ext cx="114492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</a:rPr>
              <a:t>Дополнительные данные о соотношении текстов оригинала и перевода можно получить путем точных статистических или приблизительных ориентировочных подсчетов. </a:t>
            </a:r>
          </a:p>
          <a:p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Сопоставляется: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частотность отдельных частей речи,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синтаксических структур,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лексических единиц,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типов преобразований и т. д. </a:t>
            </a:r>
          </a:p>
          <a:p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Таким путем уточняются требования, которым должен удовлетворять полноценный текст перевода: преимущественно глагольный или именной характер, степень насыщенности эмоциональной лексикой, средняя длина предложений, количество логических связок и т. п.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B6AF180-86A3-C482-5807-58A25828D628}"/>
              </a:ext>
            </a:extLst>
          </p:cNvPr>
          <p:cNvSpPr/>
          <p:nvPr/>
        </p:nvSpPr>
        <p:spPr>
          <a:xfrm>
            <a:off x="0" y="173539"/>
            <a:ext cx="4151784" cy="66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Статистические подсчеты</a:t>
            </a:r>
          </a:p>
        </p:txBody>
      </p:sp>
    </p:spTree>
    <p:extLst>
      <p:ext uri="{BB962C8B-B14F-4D97-AF65-F5344CB8AC3E}">
        <p14:creationId xmlns:p14="http://schemas.microsoft.com/office/powerpoint/2010/main" val="197392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509996-09EC-0B00-4D6D-0EE084055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073708"/>
            <a:ext cx="7833493" cy="5572485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B461323-164B-56F4-9CBA-424440100A2E}"/>
              </a:ext>
            </a:extLst>
          </p:cNvPr>
          <p:cNvSpPr/>
          <p:nvPr/>
        </p:nvSpPr>
        <p:spPr>
          <a:xfrm>
            <a:off x="0" y="173539"/>
            <a:ext cx="4151784" cy="66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Статистические подсчеты</a:t>
            </a:r>
          </a:p>
        </p:txBody>
      </p:sp>
    </p:spTree>
    <p:extLst>
      <p:ext uri="{BB962C8B-B14F-4D97-AF65-F5344CB8AC3E}">
        <p14:creationId xmlns:p14="http://schemas.microsoft.com/office/powerpoint/2010/main" val="76423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749A9E-E8B6-DB8E-7D2E-8F56BDCC2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18" y="-1"/>
            <a:ext cx="9641126" cy="696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8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B6821D-FA13-8E09-9786-1AA0A999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7" y="116632"/>
            <a:ext cx="2211102" cy="626134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B1D5B0-07A4-7534-41ED-2242ABE7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014" y="116632"/>
            <a:ext cx="2473052" cy="614641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9A66E-1C55-FD11-6A0C-C964A8EC4951}"/>
              </a:ext>
            </a:extLst>
          </p:cNvPr>
          <p:cNvSpPr txBox="1"/>
          <p:nvPr/>
        </p:nvSpPr>
        <p:spPr>
          <a:xfrm>
            <a:off x="4992266" y="116632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Закон Ципфа («ранг — частотность») — эмпирическая закономерность распределения частотности слов естественного языка: если все слова языка (или просто достаточно длинного текста) упорядочить по убыванию частотности их использования, то частотность </a:t>
            </a:r>
          </a:p>
          <a:p>
            <a:r>
              <a:rPr lang="ru-RU" dirty="0">
                <a:latin typeface="Times New Roman" panose="02020603050405020304" pitchFamily="18" charset="0"/>
              </a:rPr>
              <a:t>n-го слова в таком списке окажется приблизительно обратно пропорциональной его порядковому номеру </a:t>
            </a:r>
          </a:p>
          <a:p>
            <a:r>
              <a:rPr lang="ru-RU" dirty="0">
                <a:latin typeface="Times New Roman" panose="02020603050405020304" pitchFamily="18" charset="0"/>
              </a:rPr>
              <a:t>n (так называемому рангу этого слова). </a:t>
            </a:r>
          </a:p>
          <a:p>
            <a:endParaRPr lang="ru-RU" dirty="0">
              <a:latin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</a:rPr>
              <a:t>Например, второе по используемости слово встречается примерно в два раза реже, чем первое, третье — в три раза реже, чем первое, и так далее.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ECCE89F-E587-BACC-5696-1F43ED091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990" y="3532058"/>
            <a:ext cx="4968552" cy="2563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F47D7-E69A-A96F-C7A8-51EEC1973D97}"/>
              </a:ext>
            </a:extLst>
          </p:cNvPr>
          <p:cNvSpPr txBox="1"/>
          <p:nvPr/>
        </p:nvSpPr>
        <p:spPr>
          <a:xfrm>
            <a:off x="5159896" y="60950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Закон Ципфа: График для частотностей слов из статей русской Википедии с рангами от 3 до 170</a:t>
            </a:r>
            <a:endParaRPr 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DAFB4B-5638-9778-402B-E71CF85F1F86}"/>
              </a:ext>
            </a:extLst>
          </p:cNvPr>
          <p:cNvSpPr txBox="1"/>
          <p:nvPr/>
        </p:nvSpPr>
        <p:spPr>
          <a:xfrm>
            <a:off x="191344" y="986825"/>
            <a:ext cx="1170130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</a:rPr>
              <a:t>Модели процесса перевода, предлагаемые лингвистами, строятся на основе </a:t>
            </a:r>
            <a:r>
              <a:rPr lang="ru-RU" sz="2000" b="1" dirty="0">
                <a:latin typeface="Times New Roman" panose="02020603050405020304" pitchFamily="18" charset="0"/>
              </a:rPr>
              <a:t>умозрительных посылок и заключений, самонаблюдений переводчиков</a:t>
            </a:r>
            <a:r>
              <a:rPr lang="ru-RU" sz="2000" dirty="0">
                <a:latin typeface="Times New Roman" panose="02020603050405020304" pitchFamily="18" charset="0"/>
              </a:rPr>
              <a:t> и т.п. </a:t>
            </a:r>
          </a:p>
          <a:p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Любая из моделей перевода может оказаться предпочтительной для описания какого-либо конкретного вида перевода. И хотя моделирование перевода </a:t>
            </a:r>
            <a:r>
              <a:rPr lang="ru-RU" sz="2000" b="1" dirty="0">
                <a:latin typeface="Times New Roman" panose="02020603050405020304" pitchFamily="18" charset="0"/>
              </a:rPr>
              <a:t>носит условный характер</a:t>
            </a:r>
            <a:r>
              <a:rPr lang="ru-RU" sz="2000" dirty="0">
                <a:latin typeface="Times New Roman" panose="02020603050405020304" pitchFamily="18" charset="0"/>
              </a:rPr>
              <a:t>, т.к. необязательно отражает реальные действия переводчика в процессе создания переводного текста, это не является причиной отказа от попыток моделирования процесса перевода, а «лишь свидетельствует о необходимости еще более строгого, ответственного и доказательного подхода к созданию подобных схем и описаний.</a:t>
            </a:r>
          </a:p>
          <a:p>
            <a:endParaRPr lang="ru-RU" sz="2000" dirty="0">
              <a:latin typeface="Times New Roman" panose="02020603050405020304" pitchFamily="18" charset="0"/>
            </a:endParaRPr>
          </a:p>
          <a:p>
            <a:pPr algn="r"/>
            <a:r>
              <a:rPr lang="ru-RU" sz="2000" dirty="0" err="1">
                <a:latin typeface="Times New Roman" panose="02020603050405020304" pitchFamily="18" charset="0"/>
              </a:rPr>
              <a:t>Тютебаева</a:t>
            </a:r>
            <a:r>
              <a:rPr lang="ru-RU" sz="2000" dirty="0">
                <a:latin typeface="Times New Roman" panose="02020603050405020304" pitchFamily="18" charset="0"/>
              </a:rPr>
              <a:t> А.М. Моделирование переводческого процесса // Фундаментальные исследования. – 2013. – № 6-1. – С. 207-211; URL: https://fundamental-research.ru/ru/article/view?id=31445 (дата обращения: 23.02.2025).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FA3191D-BE8C-2C3F-E432-83120A30F089}"/>
              </a:ext>
            </a:extLst>
          </p:cNvPr>
          <p:cNvSpPr/>
          <p:nvPr/>
        </p:nvSpPr>
        <p:spPr>
          <a:xfrm>
            <a:off x="0" y="260648"/>
            <a:ext cx="7896200" cy="648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Лингвистическая модель переводческого процесса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5DFD0-F1D9-BBC5-A32F-83B45611A6FF}"/>
              </a:ext>
            </a:extLst>
          </p:cNvPr>
          <p:cNvSpPr txBox="1"/>
          <p:nvPr/>
        </p:nvSpPr>
        <p:spPr>
          <a:xfrm>
            <a:off x="191344" y="4850582"/>
            <a:ext cx="117013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</a:rPr>
              <a:t>Лингвистическая модель переводческого процесса представляет его в виде ряда последовательных преобразований текста оригинала в текст перевода, с помощью которых </a:t>
            </a:r>
            <a:r>
              <a:rPr lang="ru-RU" sz="2000" b="1" dirty="0">
                <a:latin typeface="Times New Roman" panose="02020603050405020304" pitchFamily="18" charset="0"/>
              </a:rPr>
              <a:t>теоретически</a:t>
            </a:r>
            <a:r>
              <a:rPr lang="ru-RU" sz="2000" dirty="0">
                <a:latin typeface="Times New Roman" panose="02020603050405020304" pitchFamily="18" charset="0"/>
              </a:rPr>
              <a:t> может быть достигнут желаемый результат. Хотя любая модель перевода носит </a:t>
            </a:r>
            <a:r>
              <a:rPr lang="ru-RU" sz="2000" b="1" dirty="0">
                <a:latin typeface="Times New Roman" panose="02020603050405020304" pitchFamily="18" charset="0"/>
              </a:rPr>
              <a:t>гипотетический</a:t>
            </a:r>
            <a:r>
              <a:rPr lang="ru-RU" sz="2000" dirty="0">
                <a:latin typeface="Times New Roman" panose="02020603050405020304" pitchFamily="18" charset="0"/>
              </a:rPr>
              <a:t> характер, поскольку нет прямых доказательств, что переводчик действует именно так, как следует из данной модели, совпадение результата перевода с прогнозируемым по модели показывает, что она обладает определенной объяснительной силой. </a:t>
            </a:r>
          </a:p>
        </p:txBody>
      </p:sp>
    </p:spTree>
    <p:extLst>
      <p:ext uri="{BB962C8B-B14F-4D97-AF65-F5344CB8AC3E}">
        <p14:creationId xmlns:p14="http://schemas.microsoft.com/office/powerpoint/2010/main" val="2268434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DAFB4B-5638-9778-402B-E71CF85F1F86}"/>
              </a:ext>
            </a:extLst>
          </p:cNvPr>
          <p:cNvSpPr txBox="1"/>
          <p:nvPr/>
        </p:nvSpPr>
        <p:spPr>
          <a:xfrm>
            <a:off x="191344" y="874455"/>
            <a:ext cx="115932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</a:rPr>
              <a:t>Я.И. </a:t>
            </a:r>
            <a:r>
              <a:rPr lang="ru-RU" sz="2000" dirty="0" err="1">
                <a:latin typeface="Times New Roman" panose="02020603050405020304" pitchFamily="18" charset="0"/>
              </a:rPr>
              <a:t>Рецкер</a:t>
            </a:r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Некоторые приемы логико-семантического порядка в процессе перевода </a:t>
            </a:r>
            <a:r>
              <a:rPr lang="ru-RU" sz="2000" b="1" dirty="0">
                <a:latin typeface="Times New Roman" panose="02020603050405020304" pitchFamily="18" charset="0"/>
              </a:rPr>
              <a:t>повторяются</a:t>
            </a:r>
            <a:r>
              <a:rPr lang="ru-RU" sz="2000" dirty="0">
                <a:latin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Для перевода отдельных слов и словосочетаний могут </a:t>
            </a:r>
            <a:r>
              <a:rPr lang="ru-RU" sz="2000" dirty="0" err="1">
                <a:latin typeface="Times New Roman" panose="02020603050405020304" pitchFamily="18" charset="0"/>
              </a:rPr>
              <a:t>существоват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</a:rPr>
              <a:t>устойчивые эквиваленты </a:t>
            </a:r>
            <a:r>
              <a:rPr lang="ru-RU" sz="2000" dirty="0">
                <a:latin typeface="Times New Roman" panose="02020603050405020304" pitchFamily="18" charset="0"/>
              </a:rPr>
              <a:t>в языке перевода. Для других типов лексических единиц могут применяться </a:t>
            </a:r>
            <a:r>
              <a:rPr lang="ru-RU" sz="2000" b="1" dirty="0">
                <a:latin typeface="Times New Roman" panose="02020603050405020304" pitchFamily="18" charset="0"/>
              </a:rPr>
              <a:t>определенные контекстные ситуации</a:t>
            </a:r>
            <a:r>
              <a:rPr lang="ru-RU" sz="2000" dirty="0">
                <a:latin typeface="Times New Roman" panose="02020603050405020304" pitchFamily="18" charset="0"/>
              </a:rPr>
              <a:t> при выборе вариантов перевода – такие соответствия называются </a:t>
            </a:r>
            <a:r>
              <a:rPr lang="ru-RU" sz="2000" dirty="0" err="1">
                <a:latin typeface="Times New Roman" panose="02020603050405020304" pitchFamily="18" charset="0"/>
              </a:rPr>
              <a:t>вариатными</a:t>
            </a:r>
            <a:r>
              <a:rPr lang="ru-RU" sz="2000" dirty="0">
                <a:latin typeface="Times New Roman" panose="02020603050405020304" pitchFamily="18" charset="0"/>
              </a:rPr>
              <a:t> или </a:t>
            </a:r>
            <a:r>
              <a:rPr lang="ru-RU" sz="2000" dirty="0" err="1">
                <a:latin typeface="Times New Roman" panose="02020603050405020304" pitchFamily="18" charset="0"/>
              </a:rPr>
              <a:t>котекстуальными</a:t>
            </a:r>
            <a:r>
              <a:rPr lang="ru-RU" sz="2000" dirty="0">
                <a:latin typeface="Times New Roman" panose="02020603050405020304" pitchFamily="18" charset="0"/>
              </a:rPr>
              <a:t>. 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В сложных случаях </a:t>
            </a:r>
            <a:r>
              <a:rPr lang="ru-RU" sz="2000" dirty="0" err="1">
                <a:latin typeface="Times New Roman" panose="02020603050405020304" pitchFamily="18" charset="0"/>
              </a:rPr>
              <a:t>моут</a:t>
            </a:r>
            <a:r>
              <a:rPr lang="ru-RU" sz="2000" dirty="0">
                <a:latin typeface="Times New Roman" panose="02020603050405020304" pitchFamily="18" charset="0"/>
              </a:rPr>
              <a:t> потребоваться сложные трансформации на </a:t>
            </a:r>
            <a:r>
              <a:rPr lang="ru-RU" sz="2000" dirty="0" err="1">
                <a:latin typeface="Times New Roman" panose="02020603050405020304" pitchFamily="18" charset="0"/>
              </a:rPr>
              <a:t>язковом</a:t>
            </a:r>
            <a:r>
              <a:rPr lang="ru-RU" sz="2000" dirty="0">
                <a:latin typeface="Times New Roman" panose="02020603050405020304" pitchFamily="18" charset="0"/>
              </a:rPr>
              <a:t> уровне, связанные с семантикой и закономерностями выходного языка.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FA3191D-BE8C-2C3F-E432-83120A30F089}"/>
              </a:ext>
            </a:extLst>
          </p:cNvPr>
          <p:cNvSpPr/>
          <p:nvPr/>
        </p:nvSpPr>
        <p:spPr>
          <a:xfrm>
            <a:off x="-4911" y="116632"/>
            <a:ext cx="5591944" cy="648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Теория  закономерных соответствий</a:t>
            </a:r>
          </a:p>
        </p:txBody>
      </p:sp>
    </p:spTree>
    <p:extLst>
      <p:ext uri="{BB962C8B-B14F-4D97-AF65-F5344CB8AC3E}">
        <p14:creationId xmlns:p14="http://schemas.microsoft.com/office/powerpoint/2010/main" val="200488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79DC68-FCDE-604D-B225-E5E04B6D9D67}"/>
              </a:ext>
            </a:extLst>
          </p:cNvPr>
          <p:cNvSpPr txBox="1"/>
          <p:nvPr/>
        </p:nvSpPr>
        <p:spPr>
          <a:xfrm>
            <a:off x="695400" y="1556792"/>
            <a:ext cx="11017224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общенаучные: описание, анализ, синтез...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сопоставительный метод,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создание теоретических моделей перевода и описание различных типов преобразований (трансформаций),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концептуальный анализ,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метод интроспекции,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методы, используемые для машинного перевода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и др.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BDAC52FB-66CC-A062-B011-864CA681E755}"/>
              </a:ext>
            </a:extLst>
          </p:cNvPr>
          <p:cNvSpPr/>
          <p:nvPr/>
        </p:nvSpPr>
        <p:spPr>
          <a:xfrm>
            <a:off x="0" y="173539"/>
            <a:ext cx="3071664" cy="66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Основные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316710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1966C0C-F5D5-0FF9-6A61-B16A6BBF0821}"/>
              </a:ext>
            </a:extLst>
          </p:cNvPr>
          <p:cNvSpPr/>
          <p:nvPr/>
        </p:nvSpPr>
        <p:spPr>
          <a:xfrm>
            <a:off x="-4911" y="116632"/>
            <a:ext cx="5591944" cy="648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Теория  закономерных соответствий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E9BA34D-6B72-F4AA-5236-85B69AAD47C9}"/>
              </a:ext>
            </a:extLst>
          </p:cNvPr>
          <p:cNvSpPr/>
          <p:nvPr/>
        </p:nvSpPr>
        <p:spPr>
          <a:xfrm>
            <a:off x="191344" y="1014400"/>
            <a:ext cx="2592288" cy="6480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</a:rPr>
              <a:t>Однозначные соответствия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1F869E-92BF-4773-E266-E476529B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60848"/>
            <a:ext cx="1895475" cy="33147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0191148-E26A-478A-F9FB-38B556F0C1C3}"/>
              </a:ext>
            </a:extLst>
          </p:cNvPr>
          <p:cNvSpPr/>
          <p:nvPr/>
        </p:nvSpPr>
        <p:spPr>
          <a:xfrm>
            <a:off x="3215680" y="1014400"/>
            <a:ext cx="2592288" cy="14064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</a:rPr>
              <a:t>Многозначные соответствия – поиск адекватного варианта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686D20-BE89-452B-0ED3-E6F98AAB16CC}"/>
              </a:ext>
            </a:extLst>
          </p:cNvPr>
          <p:cNvSpPr txBox="1"/>
          <p:nvPr/>
        </p:nvSpPr>
        <p:spPr>
          <a:xfrm>
            <a:off x="3431704" y="2823815"/>
            <a:ext cx="180186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deathly</a:t>
            </a:r>
            <a:endParaRPr lang="ru-RU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dedicated</a:t>
            </a:r>
            <a:endParaRPr lang="ru-RU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nice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62218D-CE0A-8EA9-708A-44B5222C1DC2}"/>
              </a:ext>
            </a:extLst>
          </p:cNvPr>
          <p:cNvSpPr/>
          <p:nvPr/>
        </p:nvSpPr>
        <p:spPr>
          <a:xfrm>
            <a:off x="6138664" y="1030311"/>
            <a:ext cx="2808312" cy="171649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</a:rPr>
              <a:t>Отсутствие соответствий (описательный перевод - экспликация)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6D20D-151D-43D5-3D5E-561D59961CA2}"/>
              </a:ext>
            </a:extLst>
          </p:cNvPr>
          <p:cNvSpPr txBox="1"/>
          <p:nvPr/>
        </p:nvSpPr>
        <p:spPr>
          <a:xfrm>
            <a:off x="6456040" y="2967335"/>
            <a:ext cx="180186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Housecraft</a:t>
            </a:r>
            <a:endParaRPr lang="ru-RU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hit-and-run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bootlegger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0C94918-6FC0-4AC9-21FE-316F74FC9EF7}"/>
              </a:ext>
            </a:extLst>
          </p:cNvPr>
          <p:cNvSpPr/>
          <p:nvPr/>
        </p:nvSpPr>
        <p:spPr>
          <a:xfrm>
            <a:off x="9264352" y="1030312"/>
            <a:ext cx="2808312" cy="171649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</a:rPr>
              <a:t>Фразеологические соответствия</a:t>
            </a: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282C6198-CA29-8A4B-9F86-8B062BD0D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66760"/>
              </p:ext>
            </p:extLst>
          </p:nvPr>
        </p:nvGraphicFramePr>
        <p:xfrm>
          <a:off x="9026723" y="3285480"/>
          <a:ext cx="2946772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6772">
                  <a:extLst>
                    <a:ext uri="{9D8B030D-6E8A-4147-A177-3AD203B41FA5}">
                      <a16:colId xmlns:a16="http://schemas.microsoft.com/office/drawing/2014/main" val="315841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That’s the heart of the matter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24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He won’t set the Thames on fire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00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To kill two birds with one stone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31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To promise the moon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3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Fight fire with the fire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17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It rains cats and dogs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63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97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ADE8F-6F81-9C9F-C302-36F72BDAC1DF}"/>
              </a:ext>
            </a:extLst>
          </p:cNvPr>
          <p:cNvSpPr txBox="1"/>
          <p:nvPr/>
        </p:nvSpPr>
        <p:spPr>
          <a:xfrm>
            <a:off x="551384" y="1124744"/>
            <a:ext cx="5472608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</a:rPr>
              <a:t>Р.К. Миньяр-</a:t>
            </a:r>
            <a:r>
              <a:rPr lang="ru-RU" sz="2000" dirty="0" err="1">
                <a:latin typeface="Times New Roman" panose="02020603050405020304" pitchFamily="18" charset="0"/>
              </a:rPr>
              <a:t>Белоручев</a:t>
            </a:r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В процессе перевода происходит не поиск и осуществление трансформаций, а поиск и передача информации.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Основание – учет информационного запаса пяти степеней получения информации: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уникальной или ключевой,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дополнительной,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уточняющей,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Повторной,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нулевой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В переводе должна сохраняться не вся информация, а только та, которая предназначена для передачи. Она называется «инвариантом перевода».</a:t>
            </a:r>
          </a:p>
          <a:p>
            <a:endParaRPr lang="ru-RU" sz="2000" dirty="0">
              <a:latin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7A79AF6-3896-7122-E892-AB9FB3381113}"/>
              </a:ext>
            </a:extLst>
          </p:cNvPr>
          <p:cNvSpPr/>
          <p:nvPr/>
        </p:nvSpPr>
        <p:spPr>
          <a:xfrm>
            <a:off x="1563" y="231874"/>
            <a:ext cx="5591944" cy="648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Информационная теория перевода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5F212-CA7E-DBA0-5A70-A04896EA7319}"/>
              </a:ext>
            </a:extLst>
          </p:cNvPr>
          <p:cNvSpPr txBox="1"/>
          <p:nvPr/>
        </p:nvSpPr>
        <p:spPr>
          <a:xfrm>
            <a:off x="6600056" y="1843950"/>
            <a:ext cx="4896544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Миньяр-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Белоручев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выделяет следующие виды информации: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фоновая информация, содержащая шум,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семантическая и ситуативная информации, в сочетании которых заключен смысл высказывания,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структуре речевого произведения, способная произвести на коммуниканта дополнительное эстетическое воздействие.</a:t>
            </a:r>
          </a:p>
        </p:txBody>
      </p:sp>
    </p:spTree>
    <p:extLst>
      <p:ext uri="{BB962C8B-B14F-4D97-AF65-F5344CB8AC3E}">
        <p14:creationId xmlns:p14="http://schemas.microsoft.com/office/powerpoint/2010/main" val="278603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7A79AF6-3896-7122-E892-AB9FB3381113}"/>
              </a:ext>
            </a:extLst>
          </p:cNvPr>
          <p:cNvSpPr/>
          <p:nvPr/>
        </p:nvSpPr>
        <p:spPr>
          <a:xfrm>
            <a:off x="1563" y="231874"/>
            <a:ext cx="5591944" cy="648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Информационная теория перевода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EB01A-69CF-3C8E-0C87-09F678AF44CD}"/>
              </a:ext>
            </a:extLst>
          </p:cNvPr>
          <p:cNvSpPr txBox="1"/>
          <p:nvPr/>
        </p:nvSpPr>
        <p:spPr>
          <a:xfrm>
            <a:off x="335360" y="1556792"/>
            <a:ext cx="11521280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переводчика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показалась мне очень полезной, хотя и сложной для перевода, несмотря на то, что часть терминов, которая относится к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мне известна. Очень старался не исказить смысл оригинала и надеюсь, что мне это удалось. В любом случае, всем, кто владеет английским, очень советую читать оригинал. Это моя первая работа в области публичного перевода, потому прошу не судить строго.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сути статья — это практически руководство пользователя (хотя и крайне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верхне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уровневое). Единственное, что советы из него нельзя просто взять и внедрить (что, наверное, относится к любой методологии), и, с моей точки зрения, стоит придерживаться главного принципа — изменения должны быть плавными и не следует ломать то, что работает. Любые изменения должны вытекать из боли (большой или малой), тогда коллектив к ним готов, не нужно создавать эту боль искусственно.</a:t>
            </a:r>
          </a:p>
        </p:txBody>
      </p:sp>
    </p:spTree>
    <p:extLst>
      <p:ext uri="{BB962C8B-B14F-4D97-AF65-F5344CB8AC3E}">
        <p14:creationId xmlns:p14="http://schemas.microsoft.com/office/powerpoint/2010/main" val="255902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ADE8F-6F81-9C9F-C302-36F72BDAC1DF}"/>
              </a:ext>
            </a:extLst>
          </p:cNvPr>
          <p:cNvSpPr txBox="1"/>
          <p:nvPr/>
        </p:nvSpPr>
        <p:spPr>
          <a:xfrm>
            <a:off x="191344" y="836712"/>
            <a:ext cx="1159328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</a:rPr>
              <a:t>В.Г. Гак, 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И.И.Ревзин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и 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В.Ю.Розенцвейг</a:t>
            </a:r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Выходит за рамки межъязыковых преобразований и предполагает </a:t>
            </a:r>
            <a:r>
              <a:rPr lang="ru-RU" sz="2000" b="1" dirty="0">
                <a:latin typeface="Times New Roman" panose="02020603050405020304" pitchFamily="18" charset="0"/>
              </a:rPr>
              <a:t>обращение к действительности</a:t>
            </a:r>
            <a:r>
              <a:rPr lang="ru-RU" sz="2000" dirty="0">
                <a:latin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Любой денотат (предмет, признак, действие, т.е. элемент окружающей действительности), любая ситуация </a:t>
            </a:r>
            <a:r>
              <a:rPr lang="ru-RU" sz="2000" b="1" dirty="0">
                <a:latin typeface="Times New Roman" panose="02020603050405020304" pitchFamily="18" charset="0"/>
              </a:rPr>
              <a:t>могут быть описаны по-разному</a:t>
            </a:r>
            <a:r>
              <a:rPr lang="ru-RU" sz="2000" dirty="0">
                <a:latin typeface="Times New Roman" panose="02020603050405020304" pitchFamily="18" charset="0"/>
              </a:rPr>
              <a:t>. При этом в каждом языке есть свои устоявшиеся способы их описания, которые надо находить не путем преобразования отдельных единиц текста, а через описываемый денотат или ситуацию.</a:t>
            </a:r>
          </a:p>
          <a:p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</a:rPr>
              <a:t>Ситуация в реальной действительности есть совокупность денотатов и отношений между ними</a:t>
            </a:r>
            <a:r>
              <a:rPr lang="ru-RU" sz="2000" dirty="0"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любая ситуация может быть в принципе описана средствами любого языка, чему способствует общность окружающей нас действительности независимо от языковой принадлежности людей.</a:t>
            </a:r>
          </a:p>
          <a:p>
            <a:pPr algn="l"/>
            <a:endParaRPr lang="ru-RU" sz="2000" dirty="0">
              <a:latin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На этапе восприятия текста оригинала (или его сегмента) переводчик, анализируя значения языковых знаков и их связи, уясняет, </a:t>
            </a:r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какие именно денотаты 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обозначаются этими знаками и </a:t>
            </a:r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какую ситуацию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в действительности составляет совокупность данных денотатов. </a:t>
            </a:r>
          </a:p>
          <a:p>
            <a:pPr marL="457200" indent="-457200" algn="l">
              <a:buAutoNum type="arabicPeriod"/>
            </a:pP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После того, как в сознании переводчика сложилось представление об описываемой в оригинале ситуации (своего рода картинка, изображающая определенный фрагмент действительности), он </a:t>
            </a:r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описывает эту ситуацию средствами другого языка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7A79AF6-3896-7122-E892-AB9FB3381113}"/>
              </a:ext>
            </a:extLst>
          </p:cNvPr>
          <p:cNvSpPr/>
          <p:nvPr/>
        </p:nvSpPr>
        <p:spPr>
          <a:xfrm>
            <a:off x="-35024" y="116632"/>
            <a:ext cx="6984776" cy="648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Ситуативная (денотативная) модель перевода</a:t>
            </a:r>
          </a:p>
        </p:txBody>
      </p:sp>
    </p:spTree>
    <p:extLst>
      <p:ext uri="{BB962C8B-B14F-4D97-AF65-F5344CB8AC3E}">
        <p14:creationId xmlns:p14="http://schemas.microsoft.com/office/powerpoint/2010/main" val="775188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ADE8F-6F81-9C9F-C302-36F72BDAC1DF}"/>
              </a:ext>
            </a:extLst>
          </p:cNvPr>
          <p:cNvSpPr txBox="1"/>
          <p:nvPr/>
        </p:nvSpPr>
        <p:spPr>
          <a:xfrm>
            <a:off x="299356" y="151179"/>
            <a:ext cx="11593288" cy="6555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</a:rPr>
              <a:t>Ситуативно-денотативная модель в некоторых случаях хорошо объясняет наблюдаемые факты.</a:t>
            </a:r>
          </a:p>
          <a:p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Одним из таких случаев является отсутствие в ПЯ языковой единицы, обозначающий данный денотат.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Он может создать: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новый знак (</a:t>
            </a:r>
            <a:r>
              <a:rPr lang="ru-RU" sz="2000" dirty="0" err="1">
                <a:latin typeface="Times New Roman" panose="02020603050405020304" pitchFamily="18" charset="0"/>
              </a:rPr>
              <a:t>beatnik</a:t>
            </a:r>
            <a:r>
              <a:rPr lang="ru-RU" sz="2000" dirty="0">
                <a:latin typeface="Times New Roman" panose="02020603050405020304" pitchFamily="18" charset="0"/>
              </a:rPr>
              <a:t> — битник),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использовать уже имеющийся в ПЯ знак с расширением его смысловой функции (American-</a:t>
            </a:r>
            <a:r>
              <a:rPr lang="ru-RU" sz="2000" dirty="0" err="1">
                <a:latin typeface="Times New Roman" panose="02020603050405020304" pitchFamily="18" charset="0"/>
              </a:rPr>
              <a:t>firster</a:t>
            </a:r>
            <a:r>
              <a:rPr lang="ru-RU" sz="2000" dirty="0">
                <a:latin typeface="Times New Roman" panose="02020603050405020304" pitchFamily="18" charset="0"/>
              </a:rPr>
              <a:t> — ура-патриот);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использовать описательный перевод (Asia-</a:t>
            </a:r>
            <a:r>
              <a:rPr lang="ru-RU" sz="2000" dirty="0" err="1">
                <a:latin typeface="Times New Roman" panose="02020603050405020304" pitchFamily="18" charset="0"/>
              </a:rPr>
              <a:t>firster</a:t>
            </a:r>
            <a:r>
              <a:rPr lang="ru-RU" sz="2000" dirty="0">
                <a:latin typeface="Times New Roman" panose="02020603050405020304" pitchFamily="18" charset="0"/>
              </a:rPr>
              <a:t> — сторонник активной политики в Азии).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Уяснив ситуацию, описанную в оригинале, переводчик может обнаружить, что в ПЯ существует лишь один способ описания данной ситуации (</a:t>
            </a:r>
            <a:r>
              <a:rPr lang="ru-RU" sz="2000" dirty="0" err="1">
                <a:latin typeface="Times New Roman" panose="02020603050405020304" pitchFamily="18" charset="0"/>
              </a:rPr>
              <a:t>Fragile</a:t>
            </a:r>
            <a:r>
              <a:rPr lang="ru-RU" sz="2000" dirty="0">
                <a:latin typeface="Times New Roman" panose="02020603050405020304" pitchFamily="18" charset="0"/>
              </a:rPr>
              <a:t> — «Осторожно, стекло», </a:t>
            </a:r>
            <a:r>
              <a:rPr lang="ru-RU" sz="2000" dirty="0" err="1">
                <a:latin typeface="Times New Roman" panose="02020603050405020304" pitchFamily="18" charset="0"/>
              </a:rPr>
              <a:t>instant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coffee</a:t>
            </a:r>
            <a:r>
              <a:rPr lang="ru-RU" sz="2000" dirty="0">
                <a:latin typeface="Times New Roman" panose="02020603050405020304" pitchFamily="18" charset="0"/>
              </a:rPr>
              <a:t> — «растворимый кофе»), либо среди нескольких способов есть общепринятый, наиболее распространенный (</a:t>
            </a:r>
            <a:r>
              <a:rPr lang="ru-RU" sz="2000" dirty="0" err="1">
                <a:latin typeface="Times New Roman" panose="02020603050405020304" pitchFamily="18" charset="0"/>
              </a:rPr>
              <a:t>Keep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off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the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grass</a:t>
            </a:r>
            <a:r>
              <a:rPr lang="ru-RU" sz="2000" dirty="0">
                <a:latin typeface="Times New Roman" panose="02020603050405020304" pitchFamily="18" charset="0"/>
              </a:rPr>
              <a:t> — «По газонам не ходить»).</a:t>
            </a:r>
          </a:p>
          <a:p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Обращение к реальной действительности: уместно или неуместно использование в тексте перевода обычного соответствия. «X </a:t>
            </a:r>
            <a:r>
              <a:rPr lang="ru-RU" sz="2000" dirty="0" err="1">
                <a:latin typeface="Times New Roman" panose="02020603050405020304" pitchFamily="18" charset="0"/>
              </a:rPr>
              <a:t>was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baited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by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the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right</a:t>
            </a:r>
            <a:r>
              <a:rPr lang="ru-RU" sz="2000" dirty="0">
                <a:latin typeface="Times New Roman" panose="02020603050405020304" pitchFamily="18" charset="0"/>
              </a:rPr>
              <a:t>» переводчик будет склоняться к использованию статистически преобладающего соответствия глагола </a:t>
            </a:r>
            <a:r>
              <a:rPr lang="ru-RU" sz="2000" dirty="0" err="1">
                <a:latin typeface="Times New Roman" panose="02020603050405020304" pitchFamily="18" charset="0"/>
              </a:rPr>
              <a:t>to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</a:rPr>
              <a:t>bait</a:t>
            </a:r>
            <a:r>
              <a:rPr lang="ru-RU" sz="2000" dirty="0">
                <a:latin typeface="Times New Roman" panose="02020603050405020304" pitchFamily="18" charset="0"/>
              </a:rPr>
              <a:t> — «травить» и, соответственно, возможен перевод «X подвергался травле со стороны правых» или «Правые травили X». Однако если на месте X стоит имя «Рузвельт», то данное соответствие окажется неуместным. Благодаря обращению к реальности мы придем к более «мягкому» переводу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— «подвергался резким нападкам».</a:t>
            </a:r>
          </a:p>
        </p:txBody>
      </p:sp>
    </p:spTree>
    <p:extLst>
      <p:ext uri="{BB962C8B-B14F-4D97-AF65-F5344CB8AC3E}">
        <p14:creationId xmlns:p14="http://schemas.microsoft.com/office/powerpoint/2010/main" val="2273345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ADE8F-6F81-9C9F-C302-36F72BDAC1DF}"/>
              </a:ext>
            </a:extLst>
          </p:cNvPr>
          <p:cNvSpPr txBox="1"/>
          <p:nvPr/>
        </p:nvSpPr>
        <p:spPr>
          <a:xfrm>
            <a:off x="191343" y="1052736"/>
            <a:ext cx="1183716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Трансформационная модель (теория) перевода опирается на положения трансформационной (порождающей) грамматики 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Н.Хомского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7A79AF6-3896-7122-E892-AB9FB3381113}"/>
              </a:ext>
            </a:extLst>
          </p:cNvPr>
          <p:cNvSpPr/>
          <p:nvPr/>
        </p:nvSpPr>
        <p:spPr>
          <a:xfrm>
            <a:off x="0" y="260648"/>
            <a:ext cx="6984776" cy="648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Трансформационная модель перевода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AA4BC-FFDB-DD1B-0C5D-5A18EF68F69B}"/>
              </a:ext>
            </a:extLst>
          </p:cNvPr>
          <p:cNvSpPr txBox="1"/>
          <p:nvPr/>
        </p:nvSpPr>
        <p:spPr>
          <a:xfrm>
            <a:off x="204317" y="2048654"/>
            <a:ext cx="11837161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000" b="1" dirty="0">
                <a:latin typeface="Times New Roman" panose="02020603050405020304" pitchFamily="18" charset="0"/>
              </a:rPr>
              <a:t>синтакси­че­ская система языка </a:t>
            </a:r>
            <a:r>
              <a:rPr lang="ru-RU" sz="2000" dirty="0">
                <a:latin typeface="Times New Roman" panose="02020603050405020304" pitchFamily="18" charset="0"/>
              </a:rPr>
              <a:t>может быть разбита на </a:t>
            </a:r>
            <a:r>
              <a:rPr lang="ru-RU" sz="2000" b="1" dirty="0">
                <a:latin typeface="Times New Roman" panose="02020603050405020304" pitchFamily="18" charset="0"/>
              </a:rPr>
              <a:t>ряд подсистем</a:t>
            </a:r>
            <a:r>
              <a:rPr lang="ru-RU" sz="2000" dirty="0">
                <a:latin typeface="Times New Roman" panose="02020603050405020304" pitchFamily="18" charset="0"/>
              </a:rPr>
              <a:t>, из которых </a:t>
            </a:r>
            <a:r>
              <a:rPr lang="ru-RU" sz="2000" b="1" dirty="0">
                <a:latin typeface="Times New Roman" panose="02020603050405020304" pitchFamily="18" charset="0"/>
              </a:rPr>
              <a:t>одна является ядерной</a:t>
            </a:r>
            <a:r>
              <a:rPr lang="ru-RU" sz="2000" dirty="0">
                <a:latin typeface="Times New Roman" panose="02020603050405020304" pitchFamily="18" charset="0"/>
              </a:rPr>
              <a:t>, или исходной, а все остальные — её производными. Ядерная подсистема — это набор типов элементарных предложений, т. е. простых утвердительных предложений с глаголом в изъявительном наклонении активного залога настоящего времени, не содержащих модальных слов, однородных членов, опреде­ле­ний, обстоятельств, инфинитивов, причастий, деепричастий и т. п.; </a:t>
            </a:r>
          </a:p>
          <a:p>
            <a:pPr marL="342900" indent="-342900">
              <a:buAutoNum type="arabicParenR"/>
            </a:pPr>
            <a:r>
              <a:rPr lang="ru-RU" sz="2000" dirty="0">
                <a:latin typeface="Times New Roman" panose="02020603050405020304" pitchFamily="18" charset="0"/>
              </a:rPr>
              <a:t>каждое </a:t>
            </a:r>
            <a:r>
              <a:rPr lang="ru-RU" sz="2000" b="1" dirty="0">
                <a:latin typeface="Times New Roman" panose="02020603050405020304" pitchFamily="18" charset="0"/>
              </a:rPr>
              <a:t>ядерное предложение </a:t>
            </a:r>
            <a:r>
              <a:rPr lang="ru-RU" sz="2000" dirty="0">
                <a:latin typeface="Times New Roman" panose="02020603050405020304" pitchFamily="18" charset="0"/>
              </a:rPr>
              <a:t>описывает </a:t>
            </a:r>
            <a:r>
              <a:rPr lang="ru-RU" sz="2000" b="1" dirty="0">
                <a:latin typeface="Times New Roman" panose="02020603050405020304" pitchFamily="18" charset="0"/>
              </a:rPr>
              <a:t>элементарную ситуацию</a:t>
            </a:r>
            <a:r>
              <a:rPr lang="ru-RU" sz="2000" dirty="0">
                <a:latin typeface="Times New Roman" panose="02020603050405020304" pitchFamily="18" charset="0"/>
              </a:rPr>
              <a:t>, а тип ядерных предложений — класс элементарных ситуаций; </a:t>
            </a:r>
          </a:p>
          <a:p>
            <a:pPr marL="342900" indent="-342900">
              <a:buAutoNum type="arabicParenR"/>
            </a:pPr>
            <a:r>
              <a:rPr lang="ru-RU" sz="2000" dirty="0">
                <a:latin typeface="Times New Roman" panose="02020603050405020304" pitchFamily="18" charset="0"/>
              </a:rPr>
              <a:t>любой </a:t>
            </a:r>
            <a:r>
              <a:rPr lang="ru-RU" sz="2000" b="1" dirty="0">
                <a:latin typeface="Times New Roman" panose="02020603050405020304" pitchFamily="18" charset="0"/>
              </a:rPr>
              <a:t>сложный синтаксический тип </a:t>
            </a:r>
            <a:r>
              <a:rPr lang="ru-RU" sz="2000" dirty="0">
                <a:latin typeface="Times New Roman" panose="02020603050405020304" pitchFamily="18" charset="0"/>
              </a:rPr>
              <a:t>получается </a:t>
            </a:r>
            <a:r>
              <a:rPr lang="ru-RU" sz="2000" b="1" dirty="0">
                <a:latin typeface="Times New Roman" panose="02020603050405020304" pitchFamily="18" charset="0"/>
              </a:rPr>
              <a:t>из одного или нескольких ядерных предложений </a:t>
            </a:r>
            <a:r>
              <a:rPr lang="ru-RU" sz="2000" dirty="0">
                <a:latin typeface="Times New Roman" panose="02020603050405020304" pitchFamily="18" charset="0"/>
              </a:rPr>
              <a:t>приме­не­ни­ем к ним упорядоченного набора </a:t>
            </a:r>
            <a:r>
              <a:rPr lang="ru-RU" sz="2000" b="1" dirty="0">
                <a:latin typeface="Times New Roman" panose="02020603050405020304" pitchFamily="18" charset="0"/>
              </a:rPr>
              <a:t>обязательных и факультативных трансформаций</a:t>
            </a:r>
            <a:r>
              <a:rPr lang="ru-RU" sz="2000" dirty="0">
                <a:latin typeface="Times New Roman" panose="02020603050405020304" pitchFamily="18" charset="0"/>
              </a:rPr>
              <a:t>. </a:t>
            </a:r>
          </a:p>
          <a:p>
            <a:pPr marL="342900" indent="-342900">
              <a:buAutoNum type="arabicParenR"/>
            </a:pPr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Так как в процессе трансфор­ми­ро­ва­ния элементарные ситуации, обозна­ча­е­мые ядерными предложениями, остаются неизменными, считалось, что вопрос о понимании сложных предложений и даже связных текстов можно свести к вопросу о том, как понимаются ядерные предло­же­ния.</a:t>
            </a:r>
          </a:p>
        </p:txBody>
      </p:sp>
    </p:spTree>
    <p:extLst>
      <p:ext uri="{BB962C8B-B14F-4D97-AF65-F5344CB8AC3E}">
        <p14:creationId xmlns:p14="http://schemas.microsoft.com/office/powerpoint/2010/main" val="1553171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AC23D7-4542-4E99-AC72-352CE1CFF130}"/>
              </a:ext>
            </a:extLst>
          </p:cNvPr>
          <p:cNvSpPr txBox="1"/>
          <p:nvPr/>
        </p:nvSpPr>
        <p:spPr>
          <a:xfrm>
            <a:off x="263352" y="773721"/>
            <a:ext cx="11233248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</a:rPr>
              <a:t>Трансформация (лингв.) – закономерное изменение основной языковой модели (ядерной структуры), приводящее к созданию вторичной языковой структуры.</a:t>
            </a:r>
          </a:p>
          <a:p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Например: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Трансформация </a:t>
            </a:r>
            <a:r>
              <a:rPr lang="ru-RU" sz="2000" b="1" dirty="0">
                <a:latin typeface="Times New Roman" panose="02020603050405020304" pitchFamily="18" charset="0"/>
              </a:rPr>
              <a:t>действительной конструкции в страдательную</a:t>
            </a:r>
            <a:r>
              <a:rPr lang="ru-RU" sz="2000" dirty="0">
                <a:latin typeface="Times New Roman" panose="02020603050405020304" pitchFamily="18" charset="0"/>
              </a:rPr>
              <a:t>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Ученик написал изложение / Изложение написано учеником.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Трансформация </a:t>
            </a:r>
            <a:r>
              <a:rPr lang="ru-RU" sz="2000" b="1" dirty="0">
                <a:latin typeface="Times New Roman" panose="02020603050405020304" pitchFamily="18" charset="0"/>
              </a:rPr>
              <a:t>глагольной структуры предложения в именную</a:t>
            </a:r>
            <a:r>
              <a:rPr lang="ru-RU" sz="2000" dirty="0">
                <a:latin typeface="Times New Roman" panose="02020603050405020304" pitchFamily="18" charset="0"/>
              </a:rPr>
              <a:t>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Дети вернулись из школы / Возвращение детей из школы.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Трансформация </a:t>
            </a:r>
            <a:r>
              <a:rPr lang="ru-RU" sz="2000" b="1" dirty="0">
                <a:latin typeface="Times New Roman" panose="02020603050405020304" pitchFamily="18" charset="0"/>
              </a:rPr>
              <a:t>утвердительного предложения в отрицательное</a:t>
            </a:r>
            <a:r>
              <a:rPr lang="ru-RU" sz="2000" dirty="0">
                <a:latin typeface="Times New Roman" panose="02020603050405020304" pitchFamily="18" charset="0"/>
              </a:rPr>
              <a:t>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В работе есть ошибки / В работе нет ошибок.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Трансформация </a:t>
            </a:r>
            <a:r>
              <a:rPr lang="ru-RU" sz="2000" b="1" dirty="0">
                <a:latin typeface="Times New Roman" panose="02020603050405020304" pitchFamily="18" charset="0"/>
              </a:rPr>
              <a:t>повествовательного предложения в вопросительное</a:t>
            </a:r>
            <a:r>
              <a:rPr lang="ru-RU" sz="2000" dirty="0">
                <a:latin typeface="Times New Roman" panose="02020603050405020304" pitchFamily="18" charset="0"/>
              </a:rPr>
              <a:t>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Брат учится / Учится ли брат?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BD0419D-59E7-95C4-F63C-961B96BD6BF5}"/>
              </a:ext>
            </a:extLst>
          </p:cNvPr>
          <p:cNvSpPr/>
          <p:nvPr/>
        </p:nvSpPr>
        <p:spPr>
          <a:xfrm>
            <a:off x="-1" y="174969"/>
            <a:ext cx="8711921" cy="5225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Трансформационный метод в лингвистике</a:t>
            </a:r>
          </a:p>
        </p:txBody>
      </p:sp>
    </p:spTree>
    <p:extLst>
      <p:ext uri="{BB962C8B-B14F-4D97-AF65-F5344CB8AC3E}">
        <p14:creationId xmlns:p14="http://schemas.microsoft.com/office/powerpoint/2010/main" val="4118701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AC23D7-4542-4E99-AC72-352CE1CFF130}"/>
              </a:ext>
            </a:extLst>
          </p:cNvPr>
          <p:cNvSpPr txBox="1"/>
          <p:nvPr/>
        </p:nvSpPr>
        <p:spPr>
          <a:xfrm>
            <a:off x="263352" y="836712"/>
            <a:ext cx="1123324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</a:rPr>
              <a:t>1. Слон удивляет всех </a:t>
            </a:r>
            <a:r>
              <a:rPr lang="ru-RU" sz="2000" b="1" dirty="0">
                <a:latin typeface="Times New Roman" panose="02020603050405020304" pitchFamily="18" charset="0"/>
              </a:rPr>
              <a:t>большими ушами </a:t>
            </a:r>
            <a:r>
              <a:rPr lang="ru-RU" sz="2000" dirty="0"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</a:rPr>
              <a:t>AdjNтв</a:t>
            </a:r>
            <a:r>
              <a:rPr lang="ru-RU" sz="2000" dirty="0">
                <a:latin typeface="Times New Roman" panose="02020603050405020304" pitchFamily="18" charset="0"/>
              </a:rPr>
              <a:t>).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2. Он вел машину </a:t>
            </a:r>
            <a:r>
              <a:rPr lang="ru-RU" sz="2000" b="1" dirty="0">
                <a:latin typeface="Times New Roman" panose="02020603050405020304" pitchFamily="18" charset="0"/>
              </a:rPr>
              <a:t>пыльной дорогой </a:t>
            </a:r>
            <a:r>
              <a:rPr lang="ru-RU" sz="2000" dirty="0"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</a:rPr>
              <a:t>AdjNтв</a:t>
            </a:r>
            <a:r>
              <a:rPr lang="ru-RU" sz="2000" dirty="0">
                <a:latin typeface="Times New Roman" panose="02020603050405020304" pitchFamily="18" charset="0"/>
              </a:rPr>
              <a:t>).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3. Я знал ее </a:t>
            </a:r>
            <a:r>
              <a:rPr lang="ru-RU" sz="2000" b="1" dirty="0">
                <a:latin typeface="Times New Roman" panose="02020603050405020304" pitchFamily="18" charset="0"/>
              </a:rPr>
              <a:t>маленьким мальчиком </a:t>
            </a:r>
            <a:r>
              <a:rPr lang="ru-RU" sz="2000" dirty="0"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</a:rPr>
              <a:t>AdjNтв</a:t>
            </a:r>
            <a:r>
              <a:rPr lang="ru-RU" sz="2000" dirty="0">
                <a:latin typeface="Times New Roman" panose="02020603050405020304" pitchFamily="18" charset="0"/>
              </a:rPr>
              <a:t>).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4. Он читал книгу </a:t>
            </a:r>
            <a:r>
              <a:rPr lang="ru-RU" sz="2000" b="1" dirty="0">
                <a:latin typeface="Times New Roman" panose="02020603050405020304" pitchFamily="18" charset="0"/>
              </a:rPr>
              <a:t>теплым вечером </a:t>
            </a:r>
            <a:r>
              <a:rPr lang="ru-RU" sz="2000" dirty="0"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</a:rPr>
              <a:t>AdjNтв</a:t>
            </a:r>
            <a:r>
              <a:rPr lang="ru-RU" sz="2000" dirty="0">
                <a:latin typeface="Times New Roman" panose="02020603050405020304" pitchFamily="18" charset="0"/>
              </a:rPr>
              <a:t>).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5. Ракета пронзила облака </a:t>
            </a:r>
            <a:r>
              <a:rPr lang="ru-RU" sz="2000" b="1" dirty="0">
                <a:latin typeface="Times New Roman" panose="02020603050405020304" pitchFamily="18" charset="0"/>
              </a:rPr>
              <a:t>черной молнией </a:t>
            </a:r>
            <a:r>
              <a:rPr lang="ru-RU" sz="2000" dirty="0"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</a:rPr>
              <a:t>AdjNтв</a:t>
            </a:r>
            <a:r>
              <a:rPr lang="ru-RU" sz="2000" dirty="0">
                <a:latin typeface="Times New Roman" panose="02020603050405020304" pitchFamily="18" charset="0"/>
              </a:rPr>
              <a:t>).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6. Он вскопал грядку </a:t>
            </a:r>
            <a:r>
              <a:rPr lang="ru-RU" sz="2000" b="1" dirty="0">
                <a:latin typeface="Times New Roman" panose="02020603050405020304" pitchFamily="18" charset="0"/>
              </a:rPr>
              <a:t>острой лопатой </a:t>
            </a:r>
            <a:r>
              <a:rPr lang="ru-RU" sz="2000" dirty="0"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</a:rPr>
              <a:t>AdjNтв</a:t>
            </a:r>
            <a:r>
              <a:rPr lang="ru-RU" sz="2000" dirty="0">
                <a:latin typeface="Times New Roman" panose="02020603050405020304" pitchFamily="18" charset="0"/>
              </a:rPr>
              <a:t>).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7. Я знал его </a:t>
            </a:r>
            <a:r>
              <a:rPr lang="ru-RU" sz="2000" b="1" dirty="0">
                <a:latin typeface="Times New Roman" panose="02020603050405020304" pitchFamily="18" charset="0"/>
              </a:rPr>
              <a:t>маленьким мальчиком </a:t>
            </a:r>
            <a:r>
              <a:rPr lang="ru-RU" sz="2000" dirty="0"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</a:rPr>
              <a:t>AdjNтв</a:t>
            </a:r>
            <a:r>
              <a:rPr lang="ru-RU" sz="2000" dirty="0">
                <a:latin typeface="Times New Roman" panose="02020603050405020304" pitchFamily="18" charset="0"/>
              </a:rPr>
              <a:t>).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8. Я считал его </a:t>
            </a:r>
            <a:r>
              <a:rPr lang="ru-RU" sz="2000" b="1" dirty="0">
                <a:latin typeface="Times New Roman" panose="02020603050405020304" pitchFamily="18" charset="0"/>
              </a:rPr>
              <a:t>круглым дураком </a:t>
            </a:r>
            <a:r>
              <a:rPr lang="ru-RU" sz="2000" dirty="0"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</a:rPr>
              <a:t>AdjNтв</a:t>
            </a:r>
            <a:r>
              <a:rPr lang="ru-RU" sz="2000" dirty="0">
                <a:latin typeface="Times New Roman" panose="02020603050405020304" pitchFamily="18" charset="0"/>
              </a:rPr>
              <a:t>).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9. Он покинул Ленинград </a:t>
            </a:r>
            <a:r>
              <a:rPr lang="ru-RU" sz="2000" b="1" dirty="0">
                <a:latin typeface="Times New Roman" panose="02020603050405020304" pitchFamily="18" charset="0"/>
              </a:rPr>
              <a:t>вечерним поездом </a:t>
            </a:r>
            <a:r>
              <a:rPr lang="ru-RU" sz="2000" dirty="0"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</a:rPr>
              <a:t>AdjNтв</a:t>
            </a:r>
            <a:r>
              <a:rPr lang="ru-RU" sz="2000" dirty="0"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BD0419D-59E7-95C4-F63C-961B96BD6BF5}"/>
              </a:ext>
            </a:extLst>
          </p:cNvPr>
          <p:cNvSpPr/>
          <p:nvPr/>
        </p:nvSpPr>
        <p:spPr>
          <a:xfrm>
            <a:off x="-1" y="174969"/>
            <a:ext cx="8711921" cy="5225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Трансформационный метод в лингвистике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842CE-2670-8247-0EC4-E56CB2636901}"/>
              </a:ext>
            </a:extLst>
          </p:cNvPr>
          <p:cNvSpPr txBox="1"/>
          <p:nvPr/>
        </p:nvSpPr>
        <p:spPr>
          <a:xfrm>
            <a:off x="243136" y="3820709"/>
            <a:ext cx="112458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</a:rPr>
              <a:t>1. </a:t>
            </a:r>
            <a:r>
              <a:rPr lang="ru-RU" sz="2000" dirty="0" err="1">
                <a:latin typeface="Times New Roman" panose="02020603050405020304" pitchFamily="18" charset="0"/>
              </a:rPr>
              <a:t>AdjNим</a:t>
            </a:r>
            <a:r>
              <a:rPr lang="ru-RU" sz="2000" dirty="0">
                <a:latin typeface="Times New Roman" panose="02020603050405020304" pitchFamily="18" charset="0"/>
              </a:rPr>
              <a:t> слона удивляют всех (каузатор состояния, признака).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2. Он вел машину по </a:t>
            </a:r>
            <a:r>
              <a:rPr lang="ru-RU" sz="2000" dirty="0" err="1">
                <a:latin typeface="Times New Roman" panose="02020603050405020304" pitchFamily="18" charset="0"/>
              </a:rPr>
              <a:t>AdjNдат</a:t>
            </a:r>
            <a:r>
              <a:rPr lang="ru-RU" sz="2000" dirty="0"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latin typeface="Times New Roman" panose="02020603050405020304" pitchFamily="18" charset="0"/>
              </a:rPr>
              <a:t>транзитив</a:t>
            </a:r>
            <a:r>
              <a:rPr lang="ru-RU" sz="2000" dirty="0">
                <a:latin typeface="Times New Roman" panose="02020603050405020304" pitchFamily="18" charset="0"/>
              </a:rPr>
              <a:t> – </a:t>
            </a:r>
            <a:r>
              <a:rPr lang="ru-RU" sz="2000" dirty="0" err="1">
                <a:latin typeface="Times New Roman" panose="02020603050405020304" pitchFamily="18" charset="0"/>
              </a:rPr>
              <a:t>простр</a:t>
            </a:r>
            <a:r>
              <a:rPr lang="ru-RU" sz="2000" dirty="0">
                <a:latin typeface="Times New Roman" panose="02020603050405020304" pitchFamily="18" charset="0"/>
              </a:rPr>
              <a:t>. протяженность).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3. Я знал ее, когда я был </a:t>
            </a:r>
            <a:r>
              <a:rPr lang="ru-RU" sz="2000" dirty="0" err="1">
                <a:latin typeface="Times New Roman" panose="02020603050405020304" pitchFamily="18" charset="0"/>
              </a:rPr>
              <a:t>AdjNим</a:t>
            </a:r>
            <a:r>
              <a:rPr lang="ru-RU" sz="2000" dirty="0"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latin typeface="Times New Roman" panose="02020603050405020304" pitchFamily="18" charset="0"/>
              </a:rPr>
              <a:t>осложнитель</a:t>
            </a:r>
            <a:r>
              <a:rPr lang="ru-RU" sz="2000" dirty="0">
                <a:latin typeface="Times New Roman" panose="02020603050405020304" pitchFamily="18" charset="0"/>
              </a:rPr>
              <a:t> темпорального плана).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4. Он читал книгу в течение </a:t>
            </a:r>
            <a:r>
              <a:rPr lang="ru-RU" sz="2000" dirty="0" err="1">
                <a:latin typeface="Times New Roman" panose="02020603050405020304" pitchFamily="18" charset="0"/>
              </a:rPr>
              <a:t>AdjNрод</a:t>
            </a:r>
            <a:r>
              <a:rPr lang="ru-RU" sz="2000" dirty="0"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latin typeface="Times New Roman" panose="02020603050405020304" pitchFamily="18" charset="0"/>
              </a:rPr>
              <a:t>темпоратив</a:t>
            </a:r>
            <a:r>
              <a:rPr lang="ru-RU" sz="2000" dirty="0">
                <a:latin typeface="Times New Roman" panose="02020603050405020304" pitchFamily="18" charset="0"/>
              </a:rPr>
              <a:t> – временной отрезок).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5. Ракета, как </a:t>
            </a:r>
            <a:r>
              <a:rPr lang="ru-RU" sz="2000" dirty="0" err="1">
                <a:latin typeface="Times New Roman" panose="02020603050405020304" pitchFamily="18" charset="0"/>
              </a:rPr>
              <a:t>AdjNим</a:t>
            </a:r>
            <a:r>
              <a:rPr lang="ru-RU" sz="2000" dirty="0">
                <a:latin typeface="Times New Roman" panose="02020603050405020304" pitchFamily="18" charset="0"/>
              </a:rPr>
              <a:t>, пронзила облака (предмет сравнения).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6. Он вскопал грядку при помощи </a:t>
            </a:r>
            <a:r>
              <a:rPr lang="ru-RU" sz="2000" dirty="0" err="1">
                <a:latin typeface="Times New Roman" panose="02020603050405020304" pitchFamily="18" charset="0"/>
              </a:rPr>
              <a:t>AdjNpoд</a:t>
            </a:r>
            <a:r>
              <a:rPr lang="ru-RU" sz="2000" dirty="0"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latin typeface="Times New Roman" panose="02020603050405020304" pitchFamily="18" charset="0"/>
              </a:rPr>
              <a:t>инструментив</a:t>
            </a:r>
            <a:r>
              <a:rPr lang="ru-RU" sz="2000" dirty="0">
                <a:latin typeface="Times New Roman" panose="02020603050405020304" pitchFamily="18" charset="0"/>
              </a:rPr>
              <a:t> – орудие).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7. Я знал его, когда он был </a:t>
            </a:r>
            <a:r>
              <a:rPr lang="ru-RU" sz="2000" dirty="0" err="1">
                <a:latin typeface="Times New Roman" panose="02020603050405020304" pitchFamily="18" charset="0"/>
              </a:rPr>
              <a:t>AdjNим</a:t>
            </a:r>
            <a:r>
              <a:rPr lang="ru-RU" sz="2000" dirty="0"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latin typeface="Times New Roman" panose="02020603050405020304" pitchFamily="18" charset="0"/>
              </a:rPr>
              <a:t>осложнитель</a:t>
            </a:r>
            <a:r>
              <a:rPr lang="ru-RU" sz="2000" dirty="0">
                <a:latin typeface="Times New Roman" panose="02020603050405020304" pitchFamily="18" charset="0"/>
              </a:rPr>
              <a:t> темпорального плана).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8. Я считаю, что он </a:t>
            </a:r>
            <a:r>
              <a:rPr lang="ru-RU" sz="2000" dirty="0" err="1">
                <a:latin typeface="Times New Roman" panose="02020603050405020304" pitchFamily="18" charset="0"/>
              </a:rPr>
              <a:t>AdjNим</a:t>
            </a:r>
            <a:r>
              <a:rPr lang="ru-RU" sz="2000" dirty="0">
                <a:latin typeface="Times New Roman" panose="02020603050405020304" pitchFamily="18" charset="0"/>
              </a:rPr>
              <a:t> (вторично-</a:t>
            </a:r>
            <a:r>
              <a:rPr lang="ru-RU" sz="2000" dirty="0" err="1">
                <a:latin typeface="Times New Roman" panose="02020603050405020304" pitchFamily="18" charset="0"/>
              </a:rPr>
              <a:t>предицируемый</a:t>
            </a:r>
            <a:r>
              <a:rPr lang="ru-RU" sz="2000" dirty="0">
                <a:latin typeface="Times New Roman" panose="02020603050405020304" pitchFamily="18" charset="0"/>
              </a:rPr>
              <a:t> признак).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9. Он покинул Ленинград на </a:t>
            </a:r>
            <a:r>
              <a:rPr lang="ru-RU" sz="2000" dirty="0" err="1">
                <a:latin typeface="Times New Roman" panose="02020603050405020304" pitchFamily="18" charset="0"/>
              </a:rPr>
              <a:t>AdjNпред</a:t>
            </a:r>
            <a:r>
              <a:rPr lang="ru-RU" sz="2000" dirty="0"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latin typeface="Times New Roman" panose="02020603050405020304" pitchFamily="18" charset="0"/>
              </a:rPr>
              <a:t>медиатив</a:t>
            </a:r>
            <a:r>
              <a:rPr lang="ru-RU" sz="2000" dirty="0">
                <a:latin typeface="Times New Roman" panose="02020603050405020304" pitchFamily="18" charset="0"/>
              </a:rPr>
              <a:t> – способ действия, средство передвижения).</a:t>
            </a:r>
          </a:p>
        </p:txBody>
      </p:sp>
    </p:spTree>
    <p:extLst>
      <p:ext uri="{BB962C8B-B14F-4D97-AF65-F5344CB8AC3E}">
        <p14:creationId xmlns:p14="http://schemas.microsoft.com/office/powerpoint/2010/main" val="411872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0C88F0-D39D-2021-5715-9543CCA284C3}"/>
              </a:ext>
            </a:extLst>
          </p:cNvPr>
          <p:cNvSpPr txBox="1"/>
          <p:nvPr/>
        </p:nvSpPr>
        <p:spPr>
          <a:xfrm>
            <a:off x="371364" y="1196752"/>
            <a:ext cx="11449272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трансформационной теории перевода процесс перевода строится в три этапа: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анализа структуры оригинала — (поверхностные) структуры преобразуются в ядерные структуры ИЯ, то есть осуществляется трансформация в пределах языка оригинала;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переноса — замена ядерной структуры ИЯ эквивалентной ей ядерной структурой ПЯ (межъязыковая трансформация);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синтеза, или реконструирования — ядерная структура ПЯ развертывается в поверхностную структуру ПЯ (с учетом стилистических ограничений), то есть в конечную структуру текста перевода. </a:t>
            </a: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 в е й ц е р А. Д. Перевод и лингвистика. М.: Воениздат, 1973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2E9627F-031D-26F2-AD93-E0B0ACE78C7B}"/>
              </a:ext>
            </a:extLst>
          </p:cNvPr>
          <p:cNvSpPr/>
          <p:nvPr/>
        </p:nvSpPr>
        <p:spPr>
          <a:xfrm>
            <a:off x="0" y="260648"/>
            <a:ext cx="6984776" cy="648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Трансформационная модель перевода</a:t>
            </a:r>
          </a:p>
        </p:txBody>
      </p:sp>
    </p:spTree>
    <p:extLst>
      <p:ext uri="{BB962C8B-B14F-4D97-AF65-F5344CB8AC3E}">
        <p14:creationId xmlns:p14="http://schemas.microsoft.com/office/powerpoint/2010/main" val="521929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0C88F0-D39D-2021-5715-9543CCA284C3}"/>
              </a:ext>
            </a:extLst>
          </p:cNvPr>
          <p:cNvSpPr txBox="1"/>
          <p:nvPr/>
        </p:nvSpPr>
        <p:spPr>
          <a:xfrm>
            <a:off x="371364" y="1196752"/>
            <a:ext cx="11449272" cy="47089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этой модели: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трансформационная теория отводит важное место сопоставительному изучения разноязычных форм, между которыми могут устанавливаться отношения переводческой эквивалентности, что создает теоретическую базу для описания системы переводческих отношений двух конкретных языков;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трансформационная модель дает возможность выявить различные типы переводческих трансформаций;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попытка связать процесс перевода с внутриязыковыми трансформациями имеет несомненную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ценность, поскольку дает возможность объяснить факты перевода структур ИЯ, не имеющих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ПЯ.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не имеет соответствия в русском языке английская структура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letterwriter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структура преобразуется в ядерную структуру в рамках того же языка: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poorly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 замена ядерной структуры ИЯ ядерной структурой ПЯ: «Она пишет письма плохо». </a:t>
            </a:r>
          </a:p>
          <a:p>
            <a:pPr marL="457200" indent="-457200"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развертывание ядерной структуры ПЯ в поверхностную структуру русского языка: «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не умеет писать письма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2E9627F-031D-26F2-AD93-E0B0ACE78C7B}"/>
              </a:ext>
            </a:extLst>
          </p:cNvPr>
          <p:cNvSpPr/>
          <p:nvPr/>
        </p:nvSpPr>
        <p:spPr>
          <a:xfrm>
            <a:off x="0" y="260648"/>
            <a:ext cx="6984776" cy="648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Трансформационная модель перевода</a:t>
            </a:r>
          </a:p>
        </p:txBody>
      </p:sp>
    </p:spTree>
    <p:extLst>
      <p:ext uri="{BB962C8B-B14F-4D97-AF65-F5344CB8AC3E}">
        <p14:creationId xmlns:p14="http://schemas.microsoft.com/office/powerpoint/2010/main" val="397394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0C1A07-66C4-3B2F-717D-7F9E6502ED95}"/>
              </a:ext>
            </a:extLst>
          </p:cNvPr>
          <p:cNvSpPr txBox="1"/>
          <p:nvPr/>
        </p:nvSpPr>
        <p:spPr>
          <a:xfrm>
            <a:off x="263352" y="1124744"/>
            <a:ext cx="11377264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</a:rPr>
              <a:t>Анализ формы и содержания текста перевода в сопоставлении с формой и со­держанием оригинала.</a:t>
            </a:r>
          </a:p>
          <a:p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Смысл данного анализа заключается в </a:t>
            </a:r>
            <a:r>
              <a:rPr lang="ru-RU" sz="2000" b="1" dirty="0">
                <a:latin typeface="Times New Roman" panose="02020603050405020304" pitchFamily="18" charset="0"/>
              </a:rPr>
              <a:t>наблюдении</a:t>
            </a:r>
            <a:r>
              <a:rPr lang="ru-RU" sz="2000" dirty="0">
                <a:latin typeface="Times New Roman" panose="02020603050405020304" pitchFamily="18" charset="0"/>
              </a:rPr>
              <a:t> за результатом процесса установления определенного </a:t>
            </a:r>
            <a:r>
              <a:rPr lang="ru-RU" sz="2000" b="1" dirty="0">
                <a:latin typeface="Times New Roman" panose="02020603050405020304" pitchFamily="18" charset="0"/>
              </a:rPr>
              <a:t>отношения между текстами во время перевода</a:t>
            </a:r>
            <a:r>
              <a:rPr lang="ru-RU" sz="2000" dirty="0">
                <a:latin typeface="Times New Roman" panose="02020603050405020304" pitchFamily="18" charset="0"/>
              </a:rPr>
              <a:t>, что позволяет выделить </a:t>
            </a:r>
            <a:r>
              <a:rPr lang="ru-RU" sz="2000" b="1" dirty="0">
                <a:latin typeface="Times New Roman" panose="02020603050405020304" pitchFamily="18" charset="0"/>
              </a:rPr>
              <a:t>эквивалентные единицы</a:t>
            </a:r>
            <a:r>
              <a:rPr lang="ru-RU" sz="2000" dirty="0">
                <a:latin typeface="Times New Roman" panose="02020603050405020304" pitchFamily="18" charset="0"/>
              </a:rPr>
              <a:t> и обнаружить изменения формы и содержания, происходящие при замене единиц оригинального текста эквивалентными единицами текста перевода.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FE3B2-5B47-2052-6944-7C6F1A3A7950}"/>
              </a:ext>
            </a:extLst>
          </p:cNvPr>
          <p:cNvSpPr txBox="1"/>
          <p:nvPr/>
        </p:nvSpPr>
        <p:spPr>
          <a:xfrm>
            <a:off x="263352" y="3933056"/>
            <a:ext cx="11377264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</a:rPr>
              <a:t>Сопоставительный анализ переводов дает возможность выяс­нить, </a:t>
            </a:r>
            <a:r>
              <a:rPr lang="ru-RU" sz="2000" b="1" dirty="0">
                <a:latin typeface="Times New Roman" panose="02020603050405020304" pitchFamily="18" charset="0"/>
              </a:rPr>
              <a:t>как преодолеваются типовые трудности </a:t>
            </a:r>
            <a:r>
              <a:rPr lang="ru-RU" sz="2000" dirty="0">
                <a:latin typeface="Times New Roman" panose="02020603050405020304" pitchFamily="18" charset="0"/>
              </a:rPr>
              <a:t>перевода, связанные со спецификой каждого из языков, а также </a:t>
            </a:r>
            <a:r>
              <a:rPr lang="ru-RU" sz="2000" b="1" dirty="0">
                <a:latin typeface="Times New Roman" panose="02020603050405020304" pitchFamily="18" charset="0"/>
              </a:rPr>
              <a:t>какие элемен­ты оригинала остаются непереданными</a:t>
            </a:r>
            <a:r>
              <a:rPr lang="ru-RU" sz="2000" dirty="0">
                <a:latin typeface="Times New Roman" panose="02020603050405020304" pitchFamily="18" charset="0"/>
              </a:rPr>
              <a:t> в переводе. </a:t>
            </a:r>
          </a:p>
          <a:p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В результа­те получается описание «переводческих фактов», дающее кар­тину реального процесса.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106FD38-DA35-3665-FB55-36469A95F39B}"/>
              </a:ext>
            </a:extLst>
          </p:cNvPr>
          <p:cNvSpPr/>
          <p:nvPr/>
        </p:nvSpPr>
        <p:spPr>
          <a:xfrm>
            <a:off x="0" y="173539"/>
            <a:ext cx="5519936" cy="66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Сопоставительный анализ перевода</a:t>
            </a:r>
          </a:p>
        </p:txBody>
      </p:sp>
    </p:spTree>
    <p:extLst>
      <p:ext uri="{BB962C8B-B14F-4D97-AF65-F5344CB8AC3E}">
        <p14:creationId xmlns:p14="http://schemas.microsoft.com/office/powerpoint/2010/main" val="2939621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DAFB4B-5638-9778-402B-E71CF85F1F86}"/>
              </a:ext>
            </a:extLst>
          </p:cNvPr>
          <p:cNvSpPr txBox="1"/>
          <p:nvPr/>
        </p:nvSpPr>
        <p:spPr>
          <a:xfrm>
            <a:off x="191344" y="1160163"/>
            <a:ext cx="11593288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</a:rPr>
              <a:t>Дж.Кэтфорд</a:t>
            </a:r>
            <a:endParaRPr lang="ru-RU" sz="2000" dirty="0">
              <a:latin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Задача переводчика заключается в воспроизведении в переводе тех элементарных смыслов, которые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коммуникативно релевантны. Переводческая эквивалентность основывается на общности сем в содержании оригинала и перевода.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FA3191D-BE8C-2C3F-E432-83120A30F089}"/>
              </a:ext>
            </a:extLst>
          </p:cNvPr>
          <p:cNvSpPr/>
          <p:nvPr/>
        </p:nvSpPr>
        <p:spPr>
          <a:xfrm>
            <a:off x="0" y="260648"/>
            <a:ext cx="6816080" cy="648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Семантическая модель перевода</a:t>
            </a:r>
          </a:p>
        </p:txBody>
      </p:sp>
    </p:spTree>
    <p:extLst>
      <p:ext uri="{BB962C8B-B14F-4D97-AF65-F5344CB8AC3E}">
        <p14:creationId xmlns:p14="http://schemas.microsoft.com/office/powerpoint/2010/main" val="2583398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B61865-05D3-46F5-1711-257B84269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16632"/>
            <a:ext cx="8153400" cy="632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E1ACC1-DC37-6F27-464C-249EC7E8A0ED}"/>
              </a:ext>
            </a:extLst>
          </p:cNvPr>
          <p:cNvSpPr txBox="1"/>
          <p:nvPr/>
        </p:nvSpPr>
        <p:spPr>
          <a:xfrm>
            <a:off x="8544272" y="548680"/>
            <a:ext cx="3240360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Общих сем имеется</a:t>
            </a:r>
          </a:p>
          <a:p>
            <a:r>
              <a:rPr lang="ru-RU" sz="2000" dirty="0"/>
              <a:t>только три: </a:t>
            </a:r>
          </a:p>
          <a:p>
            <a:endParaRPr lang="ru-RU" sz="2000" dirty="0"/>
          </a:p>
          <a:p>
            <a:r>
              <a:rPr lang="ru-RU" sz="2000" dirty="0"/>
              <a:t>«говорящий», </a:t>
            </a:r>
          </a:p>
          <a:p>
            <a:r>
              <a:rPr lang="ru-RU" sz="2000" dirty="0"/>
              <a:t>«прибытие», </a:t>
            </a:r>
          </a:p>
          <a:p>
            <a:r>
              <a:rPr lang="ru-RU" sz="2000" dirty="0"/>
              <a:t>«прошедшее</a:t>
            </a:r>
          </a:p>
          <a:p>
            <a:r>
              <a:rPr lang="ru-RU" sz="2000" dirty="0"/>
              <a:t>время». </a:t>
            </a:r>
          </a:p>
          <a:p>
            <a:endParaRPr lang="ru-RU" sz="2000" dirty="0"/>
          </a:p>
          <a:p>
            <a:r>
              <a:rPr lang="ru-RU" sz="2000" dirty="0"/>
              <a:t>Но и их оказывается достаточно, чтобы обеспечить эквивалентность перевода. А несовпадающие</a:t>
            </a:r>
          </a:p>
          <a:p>
            <a:r>
              <a:rPr lang="ru-RU" sz="2000" dirty="0"/>
              <a:t>элементарные смыслы оказываются коммуникативно</a:t>
            </a:r>
          </a:p>
          <a:p>
            <a:r>
              <a:rPr lang="ru-RU" sz="2000" dirty="0"/>
              <a:t>нерелевантными.</a:t>
            </a:r>
          </a:p>
        </p:txBody>
      </p:sp>
    </p:spTree>
    <p:extLst>
      <p:ext uri="{BB962C8B-B14F-4D97-AF65-F5344CB8AC3E}">
        <p14:creationId xmlns:p14="http://schemas.microsoft.com/office/powerpoint/2010/main" val="1844811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DAFB4B-5638-9778-402B-E71CF85F1F86}"/>
              </a:ext>
            </a:extLst>
          </p:cNvPr>
          <p:cNvSpPr txBox="1"/>
          <p:nvPr/>
        </p:nvSpPr>
        <p:spPr>
          <a:xfrm>
            <a:off x="191344" y="1160163"/>
            <a:ext cx="11593288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</a:rPr>
              <a:t>В.Н. Комиссаров</a:t>
            </a: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Объединяет все предыдущие.</a:t>
            </a:r>
          </a:p>
          <a:p>
            <a:r>
              <a:rPr lang="ru-RU" sz="2000" dirty="0" err="1">
                <a:latin typeface="Times New Roman" panose="02020603050405020304" pitchFamily="18" charset="0"/>
              </a:rPr>
              <a:t>Предствление</a:t>
            </a:r>
            <a:r>
              <a:rPr lang="ru-RU" sz="2000" dirty="0">
                <a:latin typeface="Times New Roman" panose="02020603050405020304" pitchFamily="18" charset="0"/>
              </a:rPr>
              <a:t> о том, что степень реальной смысловой близости между оригиналом и переводом является величиной переменной.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В содержании текста выделяется ряд последовательных уровней, отличающихся по характеру информации, а отношения эквивалентности устанавливаются между аналогичными уровнями содержания текстов исходного и </a:t>
            </a:r>
            <a:r>
              <a:rPr lang="ru-RU" sz="2000" dirty="0" err="1">
                <a:latin typeface="Times New Roman" panose="02020603050405020304" pitchFamily="18" charset="0"/>
              </a:rPr>
              <a:t>переодящего</a:t>
            </a:r>
            <a:r>
              <a:rPr lang="ru-RU" sz="2000" dirty="0">
                <a:latin typeface="Times New Roman" panose="02020603050405020304" pitchFamily="18" charset="0"/>
              </a:rPr>
              <a:t> языков.</a:t>
            </a:r>
          </a:p>
          <a:p>
            <a:endParaRPr lang="ru-RU" sz="2000" dirty="0">
              <a:latin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</a:rPr>
              <a:t>The student is reading a book.</a:t>
            </a:r>
            <a:endParaRPr lang="ru-RU" sz="2000" dirty="0">
              <a:latin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</a:endParaRPr>
          </a:p>
          <a:p>
            <a:pPr algn="r"/>
            <a:r>
              <a:rPr lang="ru-RU" sz="1600" b="0" i="0" u="none" strike="noStrike" baseline="0" dirty="0">
                <a:latin typeface="Times New Roman" panose="02020603050405020304" pitchFamily="18" charset="0"/>
              </a:rPr>
              <a:t>Комиссаров В.Н. Теория перевода (Лингвистические аспекты). М.: </a:t>
            </a:r>
            <a:r>
              <a:rPr lang="ru-RU" sz="1600" b="0" i="0" u="none" strike="noStrike" baseline="0" dirty="0" err="1">
                <a:latin typeface="Times New Roman" panose="02020603050405020304" pitchFamily="18" charset="0"/>
              </a:rPr>
              <a:t>Высш</a:t>
            </a:r>
            <a:r>
              <a:rPr lang="ru-RU" sz="1600" b="0" i="0" u="none" strike="noStrike" baseline="0" dirty="0">
                <a:latin typeface="Times New Roman" panose="02020603050405020304" pitchFamily="18" charset="0"/>
              </a:rPr>
              <a:t>. шк., 1990</a:t>
            </a:r>
            <a:endParaRPr lang="ru-RU" sz="1600" dirty="0">
              <a:latin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FA3191D-BE8C-2C3F-E432-83120A30F089}"/>
              </a:ext>
            </a:extLst>
          </p:cNvPr>
          <p:cNvSpPr/>
          <p:nvPr/>
        </p:nvSpPr>
        <p:spPr>
          <a:xfrm>
            <a:off x="0" y="260648"/>
            <a:ext cx="6816080" cy="648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Теория уровней эквивалентности</a:t>
            </a:r>
          </a:p>
        </p:txBody>
      </p:sp>
    </p:spTree>
    <p:extLst>
      <p:ext uri="{BB962C8B-B14F-4D97-AF65-F5344CB8AC3E}">
        <p14:creationId xmlns:p14="http://schemas.microsoft.com/office/powerpoint/2010/main" val="3595488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DAFB4B-5638-9778-402B-E71CF85F1F86}"/>
              </a:ext>
            </a:extLst>
          </p:cNvPr>
          <p:cNvSpPr txBox="1"/>
          <p:nvPr/>
        </p:nvSpPr>
        <p:spPr>
          <a:xfrm>
            <a:off x="191344" y="1160163"/>
            <a:ext cx="11593288" cy="532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Первый тип (эквивалентность на уровне цели коммуникации):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That's a pretty thing to say.</a:t>
            </a:r>
          </a:p>
          <a:p>
            <a:pPr algn="l"/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Постыдился бы!</a:t>
            </a:r>
          </a:p>
          <a:p>
            <a:pPr algn="l"/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Цель коммуникации здесь заключается </a:t>
            </a:r>
            <a:r>
              <a:rPr lang="ru-RU" sz="2000" i="0" u="none" strike="noStrike" baseline="0" dirty="0">
                <a:latin typeface="Times New Roman" panose="02020603050405020304" pitchFamily="18" charset="0"/>
              </a:rPr>
              <a:t>в выражении эмоций говорящего (</a:t>
            </a:r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цель</a:t>
            </a:r>
            <a:r>
              <a:rPr lang="ru-RU" sz="2000" i="0" u="none" strike="noStrike" baseline="0" dirty="0">
                <a:latin typeface="Times New Roman" panose="02020603050405020304" pitchFamily="18" charset="0"/>
              </a:rPr>
              <a:t>)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, который возмущен предыдущим высказыванием собеседника. В переводе использована одна из стереотипных фраз, служащих для выражения возмущения в русском языке. При этом составляющие ее языковые средства не соответствуют единицам оригинала и даже сама ситуация описана по-другому: в оригинале дается оценка тому, что человек сказал, а в переводе даются рекомендации в отношении поведения человека, сказавшего это.</a:t>
            </a:r>
          </a:p>
          <a:p>
            <a:pPr algn="l"/>
            <a:endParaRPr lang="ru-RU" sz="20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Второй тип (эквивалентность на уровне описания ситуации):</a:t>
            </a:r>
          </a:p>
          <a:p>
            <a:pPr algn="l"/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Не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answered the phone.</a:t>
            </a:r>
          </a:p>
          <a:p>
            <a:pPr algn="l"/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Он снял трубку.</a:t>
            </a:r>
          </a:p>
          <a:p>
            <a:pPr algn="l"/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В этом случае общая часть содержания оригинала и перевода не только передает одинаковую </a:t>
            </a:r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цель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коммуникации, но и отражает одну и ту же </a:t>
            </a:r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внеязыковую ситуацию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. Здесь несопоставимые языковые средства оригинала и перевода фактически описывают один и тот же поступок, указывают на одинаковую реальность — </a:t>
            </a:r>
            <a:r>
              <a:rPr lang="ru-RU" sz="2000" b="0" i="1" u="none" strike="noStrike" baseline="0" dirty="0">
                <a:latin typeface="Times New Roman" panose="02020603050405020304" pitchFamily="18" charset="0"/>
              </a:rPr>
              <a:t>снять трубку 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— это и есть </a:t>
            </a:r>
            <a:r>
              <a:rPr lang="ru-RU" sz="2000" b="0" i="1" u="none" strike="noStrike" baseline="0" dirty="0">
                <a:latin typeface="Times New Roman" panose="02020603050405020304" pitchFamily="18" charset="0"/>
              </a:rPr>
              <a:t>«ответить» на звонок.</a:t>
            </a:r>
            <a:endParaRPr lang="ru-RU" sz="2000" dirty="0">
              <a:latin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FA3191D-BE8C-2C3F-E432-83120A30F089}"/>
              </a:ext>
            </a:extLst>
          </p:cNvPr>
          <p:cNvSpPr/>
          <p:nvPr/>
        </p:nvSpPr>
        <p:spPr>
          <a:xfrm>
            <a:off x="0" y="260648"/>
            <a:ext cx="6816080" cy="648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Теория уровней эквивалентности</a:t>
            </a:r>
          </a:p>
        </p:txBody>
      </p:sp>
    </p:spTree>
    <p:extLst>
      <p:ext uri="{BB962C8B-B14F-4D97-AF65-F5344CB8AC3E}">
        <p14:creationId xmlns:p14="http://schemas.microsoft.com/office/powerpoint/2010/main" val="2208173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DAFB4B-5638-9778-402B-E71CF85F1F86}"/>
              </a:ext>
            </a:extLst>
          </p:cNvPr>
          <p:cNvSpPr txBox="1"/>
          <p:nvPr/>
        </p:nvSpPr>
        <p:spPr>
          <a:xfrm>
            <a:off x="191344" y="1160163"/>
            <a:ext cx="11593288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Третий тип (эквивалентность на уровне </a:t>
            </a:r>
            <a:r>
              <a:rPr lang="ru-RU" sz="2000" b="1" i="0" u="none" strike="noStrike" baseline="0" dirty="0" err="1">
                <a:latin typeface="Times New Roman" panose="02020603050405020304" pitchFamily="18" charset="0"/>
              </a:rPr>
              <a:t>сообшения</a:t>
            </a:r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):</a:t>
            </a:r>
          </a:p>
          <a:p>
            <a:pPr algn="l"/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Scrubbing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makes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me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bad-tempered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От мытья полов у меня настроение портится.</a:t>
            </a:r>
          </a:p>
          <a:p>
            <a:pPr algn="l"/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При таком переводе сохраняется </a:t>
            </a:r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цель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коммуникации, описывается та же </a:t>
            </a:r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ситуация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и сохраняются </a:t>
            </a:r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общие понятия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, с помощью которых эта ситуация обозначена в оригинале, хотя ни синтаксическая структура, ни использованные в переводе слова не воспроизводят синтаксической структуры и значений слов оригинала.</a:t>
            </a:r>
          </a:p>
          <a:p>
            <a:pPr algn="l"/>
            <a:endParaRPr lang="ru-RU" sz="2000" dirty="0">
              <a:latin typeface="Times New Roman" panose="02020603050405020304" pitchFamily="18" charset="0"/>
            </a:endParaRPr>
          </a:p>
          <a:p>
            <a:pPr algn="l"/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Четвертый тип (эквивалентность на уровне структуры высказывания):</a:t>
            </a:r>
          </a:p>
          <a:p>
            <a:pPr algn="l"/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I 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told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him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what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I 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thought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of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her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Я сказал ему свое мнение о ней.</a:t>
            </a:r>
          </a:p>
          <a:p>
            <a:pPr algn="l"/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Этот тип эквивалентности предполагает, наряду с тремя компонентами содержания (</a:t>
            </a:r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цель, ситуация, общие понятия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), сохранявшимися в третьем типе, воспроизведение в переводе значительной части значений </a:t>
            </a:r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синтаксических структур оригинала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. Иными словами, здесь уже сохраняются значения, заключенные в связях между языковыми единицами, однако эквивалентности на уровне слов нет (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what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I 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thought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of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her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— свое мнение о ней).</a:t>
            </a:r>
            <a:endParaRPr lang="ru-RU" sz="2000" dirty="0">
              <a:latin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FA3191D-BE8C-2C3F-E432-83120A30F089}"/>
              </a:ext>
            </a:extLst>
          </p:cNvPr>
          <p:cNvSpPr/>
          <p:nvPr/>
        </p:nvSpPr>
        <p:spPr>
          <a:xfrm>
            <a:off x="0" y="260648"/>
            <a:ext cx="6816080" cy="648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Теория уровней эквивалентности</a:t>
            </a:r>
          </a:p>
        </p:txBody>
      </p:sp>
    </p:spTree>
    <p:extLst>
      <p:ext uri="{BB962C8B-B14F-4D97-AF65-F5344CB8AC3E}">
        <p14:creationId xmlns:p14="http://schemas.microsoft.com/office/powerpoint/2010/main" val="2820272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DAFB4B-5638-9778-402B-E71CF85F1F86}"/>
              </a:ext>
            </a:extLst>
          </p:cNvPr>
          <p:cNvSpPr txBox="1"/>
          <p:nvPr/>
        </p:nvSpPr>
        <p:spPr>
          <a:xfrm>
            <a:off x="191344" y="1160163"/>
            <a:ext cx="7488832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Пятый тип (эквивалентность на уровне языковых знаков):</a:t>
            </a:r>
          </a:p>
          <a:p>
            <a:pPr algn="l"/>
            <a:endParaRPr lang="ru-RU" sz="20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The house was sold for 10 thousand dollars</a:t>
            </a:r>
          </a:p>
          <a:p>
            <a:pPr algn="l"/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Дом был продан за 10 тысяч долларов.</a:t>
            </a:r>
          </a:p>
          <a:p>
            <a:pPr algn="l"/>
            <a:endParaRPr lang="ru-RU" sz="20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В этом типе эквивалентности сохраняется </a:t>
            </a:r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цель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коммуникации, описание </a:t>
            </a:r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ситуации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смысл сообщения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значение синтаксических структур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и </a:t>
            </a:r>
            <a:r>
              <a:rPr lang="ru-RU" sz="2000" b="1" i="0" u="none" strike="noStrike" baseline="0" dirty="0">
                <a:latin typeface="Times New Roman" panose="02020603050405020304" pitchFamily="18" charset="0"/>
              </a:rPr>
              <a:t>значение слов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, т.е. достигается максимальная степень близости содержания оригинала и перевода, которая может существовать между текстами на разных языках.</a:t>
            </a:r>
            <a:endParaRPr lang="ru-RU" sz="2000" dirty="0">
              <a:latin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FA3191D-BE8C-2C3F-E432-83120A30F089}"/>
              </a:ext>
            </a:extLst>
          </p:cNvPr>
          <p:cNvSpPr/>
          <p:nvPr/>
        </p:nvSpPr>
        <p:spPr>
          <a:xfrm>
            <a:off x="0" y="260648"/>
            <a:ext cx="6816080" cy="648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Теория уровней эквивалентности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F6C65-00B2-9AF1-13C1-51D2A98523B1}"/>
              </a:ext>
            </a:extLst>
          </p:cNvPr>
          <p:cNvSpPr txBox="1"/>
          <p:nvPr/>
        </p:nvSpPr>
        <p:spPr>
          <a:xfrm>
            <a:off x="8602513" y="428795"/>
            <a:ext cx="31229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Stop! I have a gun</a:t>
            </a:r>
            <a:r>
              <a:rPr lang="ru-RU" sz="2000" dirty="0">
                <a:latin typeface="Times New Roman" panose="02020603050405020304" pitchFamily="18" charset="0"/>
              </a:rPr>
              <a:t>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D02017-FB3F-766E-FC09-EAC423AC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513" y="1160163"/>
            <a:ext cx="3313425" cy="50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31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DAFB4B-5638-9778-402B-E71CF85F1F86}"/>
              </a:ext>
            </a:extLst>
          </p:cNvPr>
          <p:cNvSpPr txBox="1"/>
          <p:nvPr/>
        </p:nvSpPr>
        <p:spPr>
          <a:xfrm>
            <a:off x="197918" y="1054288"/>
            <a:ext cx="1159328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</a:rPr>
              <a:t>Вербальная проекция </a:t>
            </a:r>
            <a:r>
              <a:rPr lang="ru-RU" sz="2000" dirty="0" err="1">
                <a:latin typeface="Times New Roman" panose="02020603050405020304" pitchFamily="18" charset="0"/>
              </a:rPr>
              <a:t>этноментального</a:t>
            </a:r>
            <a:r>
              <a:rPr lang="ru-RU" sz="2000" dirty="0">
                <a:latin typeface="Times New Roman" panose="02020603050405020304" pitchFamily="18" charset="0"/>
              </a:rPr>
              <a:t> опыта одной </a:t>
            </a:r>
            <a:r>
              <a:rPr lang="ru-RU" sz="2000" dirty="0" err="1">
                <a:latin typeface="Times New Roman" panose="02020603050405020304" pitchFamily="18" charset="0"/>
              </a:rPr>
              <a:t>лингвокультурной</a:t>
            </a:r>
            <a:r>
              <a:rPr lang="ru-RU" sz="2000" dirty="0">
                <a:latin typeface="Times New Roman" panose="02020603050405020304" pitchFamily="18" charset="0"/>
              </a:rPr>
              <a:t> общности через интеграцию ментальных пространств переводчика как представителя другой </a:t>
            </a:r>
            <a:r>
              <a:rPr lang="ru-RU" sz="2000" dirty="0" err="1">
                <a:latin typeface="Times New Roman" panose="02020603050405020304" pitchFamily="18" charset="0"/>
              </a:rPr>
              <a:t>лингвокультурной</a:t>
            </a:r>
            <a:r>
              <a:rPr lang="ru-RU" sz="2000" dirty="0">
                <a:latin typeface="Times New Roman" panose="02020603050405020304" pitchFamily="18" charset="0"/>
              </a:rPr>
              <a:t> общности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FA3191D-BE8C-2C3F-E432-83120A30F089}"/>
              </a:ext>
            </a:extLst>
          </p:cNvPr>
          <p:cNvSpPr/>
          <p:nvPr/>
        </p:nvSpPr>
        <p:spPr>
          <a:xfrm>
            <a:off x="0" y="260648"/>
            <a:ext cx="5231904" cy="648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Концептуальная модель перевода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1AD5E-CD77-F3A4-5602-4D2B85EB617F}"/>
              </a:ext>
            </a:extLst>
          </p:cNvPr>
          <p:cNvSpPr txBox="1"/>
          <p:nvPr/>
        </p:nvSpPr>
        <p:spPr>
          <a:xfrm>
            <a:off x="159421" y="2014974"/>
            <a:ext cx="11593288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Например, комплексное исследование феномена асимметрии Концепта в русской и английской концептуальных и языковых картин мира путём сопоставительного анализа фрагментов </a:t>
            </a:r>
            <a:r>
              <a:rPr lang="ru-RU" dirty="0" err="1">
                <a:latin typeface="Times New Roman" panose="02020603050405020304" pitchFamily="18" charset="0"/>
              </a:rPr>
              <a:t>концептосферы</a:t>
            </a:r>
            <a:r>
              <a:rPr lang="ru-RU" dirty="0">
                <a:latin typeface="Times New Roman" panose="02020603050405020304" pitchFamily="18" charset="0"/>
              </a:rPr>
              <a:t> романа М.А. Булгакова «Мастер и Маргарита» и текстов их переводов на английский язык. Новизна полученных результатов заключается в выявлении общих и вариативных черт базового </a:t>
            </a:r>
            <a:r>
              <a:rPr lang="ru-RU" dirty="0" err="1">
                <a:latin typeface="Times New Roman" panose="02020603050405020304" pitchFamily="18" charset="0"/>
              </a:rPr>
              <a:t>лингвокультурного</a:t>
            </a:r>
            <a:r>
              <a:rPr lang="ru-RU" dirty="0">
                <a:latin typeface="Times New Roman" panose="02020603050405020304" pitchFamily="18" charset="0"/>
              </a:rPr>
              <a:t> концепта «вера» в русской и английской концептуальных и языковых картинах мира.</a:t>
            </a:r>
          </a:p>
          <a:p>
            <a:pPr algn="r"/>
            <a:r>
              <a:rPr lang="ru-RU" sz="1400" dirty="0">
                <a:latin typeface="Times New Roman" panose="02020603050405020304" pitchFamily="18" charset="0"/>
              </a:rPr>
              <a:t>Асимметрия Концепта в свете когнитивно-деятельностного подхода в переводоведении: </a:t>
            </a:r>
          </a:p>
          <a:p>
            <a:pPr algn="r"/>
            <a:r>
              <a:rPr lang="ru-RU" sz="1400" dirty="0">
                <a:latin typeface="Times New Roman" panose="02020603050405020304" pitchFamily="18" charset="0"/>
              </a:rPr>
              <a:t>на материале романа М.А. Булгакова "Мастер и Маргарита" и его переводов на английский язык</a:t>
            </a:r>
          </a:p>
          <a:p>
            <a:pPr algn="r"/>
            <a:r>
              <a:rPr lang="ru-RU" sz="1400" dirty="0">
                <a:latin typeface="Times New Roman" panose="02020603050405020304" pitchFamily="18" charset="0"/>
              </a:rPr>
              <a:t>10.02.20, кандидат филологических наук </a:t>
            </a:r>
            <a:r>
              <a:rPr lang="ru-RU" sz="1400" dirty="0" err="1">
                <a:latin typeface="Times New Roman" panose="02020603050405020304" pitchFamily="18" charset="0"/>
              </a:rPr>
              <a:t>Дзида</a:t>
            </a:r>
            <a:r>
              <a:rPr lang="ru-RU" sz="1400" dirty="0">
                <a:latin typeface="Times New Roman" panose="02020603050405020304" pitchFamily="18" charset="0"/>
              </a:rPr>
              <a:t>, Наталья Николаевна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1AB7E-CD9D-BEF9-7256-BDB3099AF747}"/>
              </a:ext>
            </a:extLst>
          </p:cNvPr>
          <p:cNvSpPr txBox="1"/>
          <p:nvPr/>
        </p:nvSpPr>
        <p:spPr>
          <a:xfrm>
            <a:off x="197918" y="4284200"/>
            <a:ext cx="11516294" cy="22775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</a:rPr>
              <a:t>Концептосфера</a:t>
            </a:r>
            <a:r>
              <a:rPr lang="ru-RU" dirty="0">
                <a:latin typeface="Times New Roman" panose="02020603050405020304" pitchFamily="18" charset="0"/>
              </a:rPr>
              <a:t> художественного произведения в оригинале и переводе: на материале романа Ф.С. Фицджеральда «Великий Гэтсби».</a:t>
            </a:r>
          </a:p>
          <a:p>
            <a:r>
              <a:rPr lang="ru-RU" dirty="0">
                <a:latin typeface="Times New Roman" panose="02020603050405020304" pitchFamily="18" charset="0"/>
              </a:rPr>
              <a:t>Роман посвящен «американской мечте», т. е. ядерный концепт романа — DREAM/МЕЧТА — совпадает с базовым элементом американской культурной </a:t>
            </a:r>
            <a:r>
              <a:rPr lang="ru-RU" dirty="0" err="1">
                <a:latin typeface="Times New Roman" panose="02020603050405020304" pitchFamily="18" charset="0"/>
              </a:rPr>
              <a:t>концептосферы</a:t>
            </a:r>
            <a:r>
              <a:rPr lang="ru-RU" dirty="0">
                <a:latin typeface="Times New Roman" panose="02020603050405020304" pitchFamily="18" charset="0"/>
              </a:rPr>
              <a:t>. Появление методик концептуального анализа и нового варианта перевода позволило рассмотреть возможности оптимального воплощения </a:t>
            </a:r>
            <a:r>
              <a:rPr lang="ru-RU" dirty="0" err="1">
                <a:latin typeface="Times New Roman" panose="02020603050405020304" pitchFamily="18" charset="0"/>
              </a:rPr>
              <a:t>концептосферы</a:t>
            </a:r>
            <a:r>
              <a:rPr lang="ru-RU" dirty="0">
                <a:latin typeface="Times New Roman" panose="02020603050405020304" pitchFamily="18" charset="0"/>
              </a:rPr>
              <a:t> подлинника в переводе. В материал исследования также включены словарные дефиниции слов-репрезентантов базовых концептов оригинала и переводов.</a:t>
            </a:r>
          </a:p>
          <a:p>
            <a:pPr algn="r"/>
            <a:r>
              <a:rPr lang="ru-RU" sz="1600" dirty="0">
                <a:latin typeface="Times New Roman" panose="02020603050405020304" pitchFamily="18" charset="0"/>
              </a:rPr>
              <a:t>10.02.20, кандидат филологических наук Александрович, Наталья Владимировна</a:t>
            </a:r>
          </a:p>
        </p:txBody>
      </p:sp>
    </p:spTree>
    <p:extLst>
      <p:ext uri="{BB962C8B-B14F-4D97-AF65-F5344CB8AC3E}">
        <p14:creationId xmlns:p14="http://schemas.microsoft.com/office/powerpoint/2010/main" val="2291522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DAFB4B-5638-9778-402B-E71CF85F1F86}"/>
              </a:ext>
            </a:extLst>
          </p:cNvPr>
          <p:cNvSpPr txBox="1"/>
          <p:nvPr/>
        </p:nvSpPr>
        <p:spPr>
          <a:xfrm>
            <a:off x="191344" y="1160163"/>
            <a:ext cx="11593288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000" i="0" u="none" strike="noStrike" baseline="0" dirty="0">
                <a:latin typeface="Times New Roman" panose="02020603050405020304" pitchFamily="18" charset="0"/>
              </a:rPr>
              <a:t>Процедура опроса информантов. </a:t>
            </a:r>
          </a:p>
          <a:p>
            <a:pPr algn="l"/>
            <a:endParaRPr lang="ru-RU" sz="2000" dirty="0"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ru-RU" sz="2000" i="0" u="none" strike="noStrike" baseline="0" dirty="0">
                <a:latin typeface="Times New Roman" panose="02020603050405020304" pitchFamily="18" charset="0"/>
              </a:rPr>
              <a:t>В качестве информантов выступают сами переводчики, пытающиеся ответить на вопросы, как они действуют и чем они при этом руководствуются.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ru-RU" sz="2000" i="0" u="none" strike="noStrike" baseline="0" dirty="0">
                <a:latin typeface="Times New Roman" panose="02020603050405020304" pitchFamily="18" charset="0"/>
              </a:rPr>
              <a:t>Информантами могут служить рецепторы перевода, которые могут высказывать суждения о языке перевода, его «читабельности», отличать переводные тексты от непереводных, формулировать свои требования к переводам и т. д.</a:t>
            </a:r>
          </a:p>
          <a:p>
            <a:pPr algn="l"/>
            <a:endParaRPr lang="ru-RU" sz="2000" dirty="0">
              <a:latin typeface="Times New Roman" panose="02020603050405020304" pitchFamily="18" charset="0"/>
            </a:endParaRPr>
          </a:p>
          <a:p>
            <a:pPr algn="l"/>
            <a:r>
              <a:rPr lang="ru-RU" sz="2000" i="0" u="none" strike="noStrike" baseline="0" dirty="0">
                <a:latin typeface="Times New Roman" panose="02020603050405020304" pitchFamily="18" charset="0"/>
              </a:rPr>
              <a:t>Возможности интроспекции в исследовании переводческой деятельности ограничены и нередко переводчик действует интуитивно, не умея объяснить, почему он поступает именно так, некоторые данные о переводе получить таким способом удается. </a:t>
            </a:r>
            <a:endParaRPr lang="ru-RU" sz="2000" dirty="0">
              <a:latin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FA3191D-BE8C-2C3F-E432-83120A30F089}"/>
              </a:ext>
            </a:extLst>
          </p:cNvPr>
          <p:cNvSpPr/>
          <p:nvPr/>
        </p:nvSpPr>
        <p:spPr>
          <a:xfrm>
            <a:off x="0" y="260648"/>
            <a:ext cx="6816080" cy="648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Метод интроспекции</a:t>
            </a:r>
          </a:p>
        </p:txBody>
      </p:sp>
    </p:spTree>
    <p:extLst>
      <p:ext uri="{BB962C8B-B14F-4D97-AF65-F5344CB8AC3E}">
        <p14:creationId xmlns:p14="http://schemas.microsoft.com/office/powerpoint/2010/main" val="3229264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DAFB4B-5638-9778-402B-E71CF85F1F86}"/>
              </a:ext>
            </a:extLst>
          </p:cNvPr>
          <p:cNvSpPr txBox="1"/>
          <p:nvPr/>
        </p:nvSpPr>
        <p:spPr>
          <a:xfrm>
            <a:off x="191344" y="1160163"/>
            <a:ext cx="11593288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000" dirty="0">
                <a:latin typeface="Times New Roman" panose="02020603050405020304" pitchFamily="18" charset="0"/>
              </a:rPr>
              <a:t>Метод «</a:t>
            </a:r>
            <a:r>
              <a:rPr lang="ru-RU" sz="2000" b="1" dirty="0">
                <a:latin typeface="Times New Roman" panose="02020603050405020304" pitchFamily="18" charset="0"/>
              </a:rPr>
              <a:t>думай вслух</a:t>
            </a:r>
            <a:r>
              <a:rPr lang="ru-RU" sz="2000" dirty="0">
                <a:latin typeface="Times New Roman" panose="02020603050405020304" pitchFamily="18" charset="0"/>
              </a:rPr>
              <a:t>». </a:t>
            </a:r>
          </a:p>
          <a:p>
            <a:pPr algn="l"/>
            <a:endParaRPr lang="ru-RU" sz="2000" dirty="0">
              <a:latin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</a:rPr>
              <a:t>В этом эксперименте испытуемым предлагается выполнить письменный перевод текста, одновременно проговаривая в стоящий перед ними микрофон все мысли, которые приходят им в голову в процессе перевода, и называя все выполняемые ими действия. Все сказанное записывается на пленку, затем эта пленка переводится в письменный текст и сопоставляется с текстом перевода. Фиксируются также различные «</a:t>
            </a:r>
            <a:r>
              <a:rPr lang="ru-RU" sz="2000" dirty="0" err="1">
                <a:latin typeface="Times New Roman" panose="02020603050405020304" pitchFamily="18" charset="0"/>
              </a:rPr>
              <a:t>околопереводческие</a:t>
            </a:r>
            <a:r>
              <a:rPr lang="ru-RU" sz="2000" dirty="0">
                <a:latin typeface="Times New Roman" panose="02020603050405020304" pitchFamily="18" charset="0"/>
              </a:rPr>
              <a:t>» звуки (смех, стоны, хмыканье и пр.), а также паузы. </a:t>
            </a:r>
          </a:p>
          <a:p>
            <a:pPr algn="l"/>
            <a:endParaRPr lang="ru-RU" sz="2000" dirty="0">
              <a:latin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</a:rPr>
              <a:t>Анализ протокола такого эксперимента позволяет делать выводы об общей стратегии переводчика и процедуре выбора варианта перевода. </a:t>
            </a:r>
          </a:p>
          <a:p>
            <a:pPr algn="l"/>
            <a:endParaRPr lang="ru-RU" sz="2000" dirty="0">
              <a:latin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</a:rPr>
              <a:t>Получаемые результаты не дают полной картины, поскольку часть переводческого процесса осуществляется переводчиком интуитивно и не находит отражения в озвученных мыслях.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FA3191D-BE8C-2C3F-E432-83120A30F089}"/>
              </a:ext>
            </a:extLst>
          </p:cNvPr>
          <p:cNvSpPr/>
          <p:nvPr/>
        </p:nvSpPr>
        <p:spPr>
          <a:xfrm>
            <a:off x="0" y="260648"/>
            <a:ext cx="8616280" cy="648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Метод интроспекции. Психолингвистический эксперимент</a:t>
            </a:r>
          </a:p>
        </p:txBody>
      </p:sp>
    </p:spTree>
    <p:extLst>
      <p:ext uri="{BB962C8B-B14F-4D97-AF65-F5344CB8AC3E}">
        <p14:creationId xmlns:p14="http://schemas.microsoft.com/office/powerpoint/2010/main" val="686815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33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2F2FFF-0665-BD8C-14F1-FAA2C84211D7}"/>
              </a:ext>
            </a:extLst>
          </p:cNvPr>
          <p:cNvSpPr txBox="1"/>
          <p:nvPr/>
        </p:nvSpPr>
        <p:spPr>
          <a:xfrm>
            <a:off x="263352" y="1268760"/>
            <a:ext cx="11377264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imes New Roman" panose="02020603050405020304" pitchFamily="18" charset="0"/>
              </a:rPr>
              <a:t>сопоставляются тексты перевода с их оригиналами</a:t>
            </a:r>
            <a:r>
              <a:rPr lang="ru-RU" sz="2000" dirty="0">
                <a:latin typeface="Times New Roman" panose="02020603050405020304" pitchFamily="18" charset="0"/>
              </a:rPr>
              <a:t>. Получение данных о степени близости содержания и структуры оригинала и перевода, способах достижения эквивалентности, стандартных приемах перевода и многих других существенных характеристиках переводческого процесса.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imes New Roman" panose="02020603050405020304" pitchFamily="18" charset="0"/>
              </a:rPr>
              <a:t>сопоставляются несколько переводов одного и того же оригинала</a:t>
            </a:r>
            <a:r>
              <a:rPr lang="ru-RU" sz="2000" dirty="0">
                <a:latin typeface="Times New Roman" panose="02020603050405020304" pitchFamily="18" charset="0"/>
              </a:rPr>
              <a:t>. Это дает возможность обнаружить общие закономерности, не зависящие от уровня квалификации и индивидуальных особенностей каждого отдельного переводчика.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imes New Roman" panose="02020603050405020304" pitchFamily="18" charset="0"/>
              </a:rPr>
              <a:t>сопоставляются переводы с оригинальными текстами на языке переводов</a:t>
            </a:r>
            <a:r>
              <a:rPr lang="ru-RU" sz="2000" dirty="0">
                <a:latin typeface="Times New Roman" panose="02020603050405020304" pitchFamily="18" charset="0"/>
              </a:rPr>
              <a:t>. Таким путем обнаруживается, что язык переводов представляет собой особую подсистему соответствующего национального языка.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imes New Roman" panose="02020603050405020304" pitchFamily="18" charset="0"/>
              </a:rPr>
              <a:t>производится сравнительный анализ параллельных текстов на ИЯ и ПЯ</a:t>
            </a:r>
            <a:r>
              <a:rPr lang="ru-RU" sz="2000" dirty="0">
                <a:latin typeface="Times New Roman" panose="02020603050405020304" pitchFamily="18" charset="0"/>
              </a:rPr>
              <a:t>, то есть текстов близкого содержания, принадлежащих к аналогичному функциональному стилю или жанру. Таким путем обнаруживаются различия в использовании языковых средств в соответствующих текстах в двух языках, что вызывает необходимость в стилистической адаптации при переводе.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FD7B6D4-3FF4-D681-602E-3D82A6302CA4}"/>
              </a:ext>
            </a:extLst>
          </p:cNvPr>
          <p:cNvSpPr/>
          <p:nvPr/>
        </p:nvSpPr>
        <p:spPr>
          <a:xfrm>
            <a:off x="0" y="173539"/>
            <a:ext cx="8400256" cy="66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Сопоставительный анализ перевода. 4 типа</a:t>
            </a:r>
          </a:p>
        </p:txBody>
      </p:sp>
    </p:spTree>
    <p:extLst>
      <p:ext uri="{BB962C8B-B14F-4D97-AF65-F5344CB8AC3E}">
        <p14:creationId xmlns:p14="http://schemas.microsoft.com/office/powerpoint/2010/main" val="165832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2F2FFF-0665-BD8C-14F1-FAA2C84211D7}"/>
              </a:ext>
            </a:extLst>
          </p:cNvPr>
          <p:cNvSpPr txBox="1"/>
          <p:nvPr/>
        </p:nvSpPr>
        <p:spPr>
          <a:xfrm>
            <a:off x="263352" y="1124744"/>
            <a:ext cx="11665296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</a:rPr>
              <a:t>Сопоставительный анализ разноязычных текстов предполагает выявление сходства, различия и соотношения не только структуры и содержания текстов как целостных образований, но и сопоставление отдельных элементов этих текстов. </a:t>
            </a:r>
          </a:p>
          <a:p>
            <a:endParaRPr lang="ru-RU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Теория перевода широко использует такие лингвистические методы исследования, как: </a:t>
            </a:r>
          </a:p>
          <a:p>
            <a:endParaRPr lang="ru-RU" sz="2000" b="1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imes New Roman" panose="02020603050405020304" pitchFamily="18" charset="0"/>
              </a:rPr>
              <a:t>компонентный анализ</a:t>
            </a:r>
            <a:r>
              <a:rPr lang="ru-RU" sz="2000" dirty="0">
                <a:latin typeface="Times New Roman" panose="02020603050405020304" pitchFamily="18" charset="0"/>
              </a:rPr>
              <a:t>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imes New Roman" panose="02020603050405020304" pitchFamily="18" charset="0"/>
              </a:rPr>
              <a:t>методы трансформационного анализа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imes New Roman" panose="02020603050405020304" pitchFamily="18" charset="0"/>
              </a:rPr>
              <a:t>концептуальный анализ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imes New Roman" panose="02020603050405020304" pitchFamily="18" charset="0"/>
              </a:rPr>
              <a:t>статистических подсчетов</a:t>
            </a:r>
            <a:r>
              <a:rPr lang="ru-RU" sz="20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81353F7-CC68-E260-8B78-5A3673783736}"/>
              </a:ext>
            </a:extLst>
          </p:cNvPr>
          <p:cNvSpPr/>
          <p:nvPr/>
        </p:nvSpPr>
        <p:spPr>
          <a:xfrm>
            <a:off x="0" y="173539"/>
            <a:ext cx="8400256" cy="66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Сопоставительный анализ перевода. Дополнительно</a:t>
            </a:r>
          </a:p>
        </p:txBody>
      </p:sp>
    </p:spTree>
    <p:extLst>
      <p:ext uri="{BB962C8B-B14F-4D97-AF65-F5344CB8AC3E}">
        <p14:creationId xmlns:p14="http://schemas.microsoft.com/office/powerpoint/2010/main" val="103750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37AE0-6A48-E696-FA48-D8E946549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7091761-1B63-0FFB-AE27-C16EF9BA1801}"/>
              </a:ext>
            </a:extLst>
          </p:cNvPr>
          <p:cNvSpPr/>
          <p:nvPr/>
        </p:nvSpPr>
        <p:spPr>
          <a:xfrm>
            <a:off x="0" y="0"/>
            <a:ext cx="8711921" cy="5225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Компонентный анализ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AA4BC-FFDB-DD1B-0C5D-5A18EF68F69B}"/>
              </a:ext>
            </a:extLst>
          </p:cNvPr>
          <p:cNvSpPr txBox="1"/>
          <p:nvPr/>
        </p:nvSpPr>
        <p:spPr>
          <a:xfrm>
            <a:off x="177419" y="610136"/>
            <a:ext cx="11837161" cy="5940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</a:rPr>
              <a:t>Анализ словарных дефиниций</a:t>
            </a:r>
            <a:r>
              <a:rPr lang="ru-RU" sz="2000" dirty="0">
                <a:latin typeface="Times New Roman" panose="02020603050405020304" pitchFamily="18" charset="0"/>
              </a:rPr>
              <a:t>. </a:t>
            </a:r>
          </a:p>
          <a:p>
            <a:endParaRPr lang="ru-RU" sz="2000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</a:rPr>
              <a:t>to promise </a:t>
            </a:r>
            <a:r>
              <a:rPr lang="ru-RU" sz="2000" dirty="0">
                <a:latin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</a:rPr>
              <a:t>Oxford dictionary) — to undertake or engage, by word or writing addressed to another person, to do or refrain from (some specified act), or to give or bestow (some specified thing): usually to the benefit or advantage of the person concerned, to give verbal assurance of.</a:t>
            </a:r>
            <a:r>
              <a:rPr lang="ru-RU" sz="2000" dirty="0">
                <a:latin typeface="Times New Roman" panose="02020603050405020304" pitchFamily="18" charset="0"/>
              </a:rPr>
              <a:t> / взять на себя обязательство или обязать в устной или письменной форме, адресованной другому лицу, совершить или воздержаться от (какого-либо определенного действия), или дать или подарить (какую-либо определенную вещь): обычно к выгоде или преимуществу заинтересованного лица, дать устное заверение в чем-то.</a:t>
            </a:r>
            <a:endParaRPr lang="en-US" sz="2000" dirty="0">
              <a:latin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Анализ данной словарной дефиниции позволяет выявить в содержании глагола </a:t>
            </a:r>
            <a:r>
              <a:rPr lang="en-US" sz="2000" dirty="0">
                <a:latin typeface="Times New Roman" panose="02020603050405020304" pitchFamily="18" charset="0"/>
              </a:rPr>
              <a:t>promise </a:t>
            </a:r>
            <a:r>
              <a:rPr lang="ru-RU" sz="2000" dirty="0">
                <a:latin typeface="Times New Roman" panose="02020603050405020304" pitchFamily="18" charset="0"/>
              </a:rPr>
              <a:t>следующие компоненты: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</a:rPr>
              <a:t>«речевое действие» («</a:t>
            </a:r>
            <a:r>
              <a:rPr lang="en-US" sz="2000" dirty="0">
                <a:latin typeface="Times New Roman" panose="02020603050405020304" pitchFamily="18" charset="0"/>
              </a:rPr>
              <a:t>by word or writing», «verbal»), </a:t>
            </a:r>
            <a:endParaRPr lang="ru-RU" sz="2000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</a:rPr>
              <a:t>воздействие на адресата» («</a:t>
            </a:r>
            <a:r>
              <a:rPr lang="en-US" sz="2000" dirty="0">
                <a:latin typeface="Times New Roman" panose="02020603050405020304" pitchFamily="18" charset="0"/>
              </a:rPr>
              <a:t>addressed to another person»), </a:t>
            </a:r>
            <a:endParaRPr lang="ru-RU" sz="2000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</a:rPr>
              <a:t>взятие на себя обязательства говорящим», или «</a:t>
            </a:r>
            <a:r>
              <a:rPr lang="ru-RU" sz="2000" dirty="0" err="1">
                <a:latin typeface="Times New Roman" panose="02020603050405020304" pitchFamily="18" charset="0"/>
              </a:rPr>
              <a:t>автокаузация</a:t>
            </a:r>
            <a:r>
              <a:rPr lang="ru-RU" sz="2000" dirty="0">
                <a:latin typeface="Times New Roman" panose="02020603050405020304" pitchFamily="18" charset="0"/>
              </a:rPr>
              <a:t>» («</a:t>
            </a:r>
            <a:r>
              <a:rPr lang="en-US" sz="2000" dirty="0">
                <a:latin typeface="Times New Roman" panose="02020603050405020304" pitchFamily="18" charset="0"/>
              </a:rPr>
              <a:t>to undertake or engage»), </a:t>
            </a:r>
            <a:endParaRPr lang="ru-RU" sz="2000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</a:rPr>
              <a:t>содержание обязательства» («</a:t>
            </a:r>
            <a:r>
              <a:rPr lang="en-US" sz="2000" dirty="0">
                <a:latin typeface="Times New Roman" panose="02020603050405020304" pitchFamily="18" charset="0"/>
              </a:rPr>
              <a:t>to do or refrain from (some specified act), or to give or bestow (some specified thing)»), </a:t>
            </a:r>
            <a:endParaRPr lang="ru-RU" sz="2000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</a:rPr>
              <a:t>благоприятность, выгодность обещаемого события для адресата» («</a:t>
            </a:r>
            <a:r>
              <a:rPr lang="en-US" sz="2000" dirty="0">
                <a:latin typeface="Times New Roman" panose="02020603050405020304" pitchFamily="18" charset="0"/>
              </a:rPr>
              <a:t>usually to the benefit or advantage of the person concerned»), </a:t>
            </a:r>
            <a:endParaRPr lang="ru-RU" sz="2000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</a:rPr>
              <a:t>цель действия» («</a:t>
            </a:r>
            <a:r>
              <a:rPr lang="en-US" sz="2000" dirty="0">
                <a:latin typeface="Times New Roman" panose="02020603050405020304" pitchFamily="18" charset="0"/>
              </a:rPr>
              <a:t>give assurance»). </a:t>
            </a:r>
            <a:endParaRPr lang="ru-RU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0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37AE0-6A48-E696-FA48-D8E946549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7091761-1B63-0FFB-AE27-C16EF9BA1801}"/>
              </a:ext>
            </a:extLst>
          </p:cNvPr>
          <p:cNvSpPr/>
          <p:nvPr/>
        </p:nvSpPr>
        <p:spPr>
          <a:xfrm>
            <a:off x="-1" y="174969"/>
            <a:ext cx="8711921" cy="5225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Компонентный анализ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AA4BC-FFDB-DD1B-0C5D-5A18EF68F69B}"/>
              </a:ext>
            </a:extLst>
          </p:cNvPr>
          <p:cNvSpPr txBox="1"/>
          <p:nvPr/>
        </p:nvSpPr>
        <p:spPr>
          <a:xfrm>
            <a:off x="200764" y="789660"/>
            <a:ext cx="11837161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000" b="1" i="0" u="none" strike="noStrike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О</a:t>
            </a:r>
            <a:r>
              <a:rPr lang="ru-RU" sz="2000" b="1" i="0" u="none" strike="noStrike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бещать</a:t>
            </a:r>
            <a:r>
              <a:rPr lang="ru-RU" sz="2000" b="1" i="0" u="none" strike="noStrike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u="none" strike="noStrike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Большой толковый словарь русского языка</a:t>
            </a:r>
            <a:endParaRPr lang="ru-RU" sz="2000" b="0" i="0" u="none" strike="noStrike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0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ОБЕЩ</a:t>
            </a:r>
            <a:r>
              <a:rPr lang="ru-RU" sz="2000" b="0" i="0" dirty="0">
                <a:solidFill>
                  <a:srgbClr val="C146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ТЬ, -</a:t>
            </a:r>
            <a:r>
              <a:rPr lang="ru-RU" sz="2000" b="0" i="0" dirty="0" err="1">
                <a:solidFill>
                  <a:srgbClr val="C146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-</a:t>
            </a:r>
            <a:r>
              <a:rPr lang="ru-RU" sz="2000" b="0" i="0" dirty="0" err="1">
                <a:solidFill>
                  <a:srgbClr val="C146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ешь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об</a:t>
            </a:r>
            <a:r>
              <a:rPr lang="ru-RU" sz="2000" b="0" i="0" dirty="0">
                <a:solidFill>
                  <a:srgbClr val="C1460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щанный; -</a:t>
            </a:r>
            <a:r>
              <a:rPr lang="ru-RU" sz="20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щан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-а, -о. св. и </a:t>
            </a:r>
            <a:r>
              <a:rPr lang="ru-RU" sz="20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нсв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20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с инф. или с союзом что. Дать - давать какое-л. обещание, обязаться - обязываться сделать что-л., поступить - поступать каким-л. образом. </a:t>
            </a:r>
            <a:r>
              <a:rPr lang="ru-RU" sz="2000" b="0" i="1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О. выучить уроки. О. подарить игрушку. </a:t>
            </a:r>
            <a:r>
              <a:rPr lang="ru-RU" sz="20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кого-что. Заверить - заверять кого-л., что он получит что-л. </a:t>
            </a:r>
            <a:r>
              <a:rPr lang="ru-RU" sz="2000" b="0" i="1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Мне обещают место бухгалтера. </a:t>
            </a:r>
            <a:r>
              <a:rPr lang="ru-RU" sz="20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</a:t>
            </a:r>
            <a:r>
              <a:rPr lang="ru-RU" sz="2000" b="1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нсв</a:t>
            </a:r>
            <a:r>
              <a:rPr lang="ru-RU" sz="20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что или с инф. Подавать какие-л. надежды; внушать какие-л. ожидания. </a:t>
            </a:r>
            <a:r>
              <a:rPr lang="ru-RU" sz="2000" b="0" i="1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Вечер обещает быть тёплым. Жизнь не обещала ничего хорошего. Он обещает стать крупным писателем. </a:t>
            </a:r>
            <a:endParaRPr lang="ru-RU" sz="20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Анализ данной словарной дефиниции позволяет выявить в содержании глагола </a:t>
            </a:r>
            <a:r>
              <a:rPr lang="en-US" sz="2000" dirty="0">
                <a:latin typeface="Times New Roman" panose="02020603050405020304" pitchFamily="18" charset="0"/>
              </a:rPr>
              <a:t>promise </a:t>
            </a:r>
            <a:r>
              <a:rPr lang="ru-RU" sz="2000" dirty="0">
                <a:latin typeface="Times New Roman" panose="02020603050405020304" pitchFamily="18" charset="0"/>
              </a:rPr>
              <a:t>следующие компоненты: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imes New Roman" panose="02020603050405020304" pitchFamily="18" charset="0"/>
              </a:rPr>
              <a:t>«речевое действие» («</a:t>
            </a:r>
            <a:r>
              <a:rPr lang="en-US" sz="2000" b="1" dirty="0">
                <a:latin typeface="Times New Roman" panose="02020603050405020304" pitchFamily="18" charset="0"/>
              </a:rPr>
              <a:t>by word or writing», «verbal»), </a:t>
            </a:r>
            <a:endParaRPr lang="ru-RU" sz="2000" b="1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</a:rPr>
              <a:t>воздействие на адресата» («</a:t>
            </a:r>
            <a:r>
              <a:rPr lang="en-US" sz="2000" dirty="0">
                <a:latin typeface="Times New Roman" panose="02020603050405020304" pitchFamily="18" charset="0"/>
              </a:rPr>
              <a:t>addressed to another person»), </a:t>
            </a:r>
            <a:endParaRPr lang="ru-RU" sz="2000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</a:rPr>
              <a:t>взятие на себя обязательства говорящим», или «</a:t>
            </a:r>
            <a:r>
              <a:rPr lang="ru-RU" sz="2000" dirty="0" err="1">
                <a:latin typeface="Times New Roman" panose="02020603050405020304" pitchFamily="18" charset="0"/>
              </a:rPr>
              <a:t>автокаузация</a:t>
            </a:r>
            <a:r>
              <a:rPr lang="ru-RU" sz="2000" dirty="0">
                <a:latin typeface="Times New Roman" panose="02020603050405020304" pitchFamily="18" charset="0"/>
              </a:rPr>
              <a:t>» («</a:t>
            </a:r>
            <a:r>
              <a:rPr lang="en-US" sz="2000" dirty="0">
                <a:latin typeface="Times New Roman" panose="02020603050405020304" pitchFamily="18" charset="0"/>
              </a:rPr>
              <a:t>to undertake or engage»), </a:t>
            </a:r>
            <a:endParaRPr lang="ru-RU" sz="2000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</a:rPr>
              <a:t>содержание обязательства» («</a:t>
            </a:r>
            <a:r>
              <a:rPr lang="en-US" sz="2000" dirty="0">
                <a:latin typeface="Times New Roman" panose="02020603050405020304" pitchFamily="18" charset="0"/>
              </a:rPr>
              <a:t>to do or refrain from (some specified act), or to give or bestow (some specified thing)»), </a:t>
            </a:r>
            <a:endParaRPr lang="ru-RU" sz="2000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</a:rPr>
              <a:t>«</a:t>
            </a:r>
            <a:r>
              <a:rPr lang="ru-RU" sz="2000" b="1" dirty="0">
                <a:latin typeface="Times New Roman" panose="02020603050405020304" pitchFamily="18" charset="0"/>
              </a:rPr>
              <a:t>благоприятность, выгодность обещаемого события для адресата» («</a:t>
            </a:r>
            <a:r>
              <a:rPr lang="en-US" sz="2000" b="1" dirty="0">
                <a:latin typeface="Times New Roman" panose="02020603050405020304" pitchFamily="18" charset="0"/>
              </a:rPr>
              <a:t>usually to the benefit or advantage of the person concerned»), </a:t>
            </a:r>
            <a:endParaRPr lang="ru-RU" sz="2000" b="1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</a:rPr>
              <a:t>цель действия» («</a:t>
            </a:r>
            <a:r>
              <a:rPr lang="en-US" sz="2000" dirty="0">
                <a:latin typeface="Times New Roman" panose="02020603050405020304" pitchFamily="18" charset="0"/>
              </a:rPr>
              <a:t>give assurance»). </a:t>
            </a:r>
            <a:endParaRPr lang="ru-RU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3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F5CF38-CC1F-63A5-D3FB-05D18F231723}"/>
              </a:ext>
            </a:extLst>
          </p:cNvPr>
          <p:cNvSpPr txBox="1"/>
          <p:nvPr/>
        </p:nvSpPr>
        <p:spPr>
          <a:xfrm>
            <a:off x="263352" y="980728"/>
            <a:ext cx="11521280" cy="1877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A group of </a:t>
            </a:r>
            <a:r>
              <a:rPr lang="en-US" sz="2000" b="1" dirty="0">
                <a:latin typeface="Times New Roman" panose="02020603050405020304" pitchFamily="18" charset="0"/>
              </a:rPr>
              <a:t>students</a:t>
            </a:r>
            <a:r>
              <a:rPr lang="en-US" sz="2000" dirty="0">
                <a:latin typeface="Times New Roman" panose="02020603050405020304" pitchFamily="18" charset="0"/>
              </a:rPr>
              <a:t> at John Rennie High School in Pointe-Claire, Que., is learning that knitting takes time and focus.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</a:rPr>
              <a:t>“I just never had the patience for it because I didn’t find a reason to do it,” said Grade 11 </a:t>
            </a:r>
            <a:r>
              <a:rPr lang="en-US" sz="2000" b="1" dirty="0">
                <a:latin typeface="Times New Roman" panose="02020603050405020304" pitchFamily="18" charset="0"/>
              </a:rPr>
              <a:t>student</a:t>
            </a:r>
            <a:r>
              <a:rPr lang="en-US" sz="2000" dirty="0">
                <a:latin typeface="Times New Roman" panose="02020603050405020304" pitchFamily="18" charset="0"/>
              </a:rPr>
              <a:t> Keira Boyle.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Now though, Boyle has found her reason. Her leadership class is turning balls of yarn into hats for premature babies at the Montreal Children’s Hospital.</a:t>
            </a:r>
            <a:r>
              <a:rPr lang="ru-RU" sz="20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hlinkClick r:id="rId2"/>
              </a:rPr>
              <a:t>https://globalnews.ca/news/8852297/pointe-claire-high-school-students-knitting-community-project/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394C2E8-7561-54BB-D281-53EE73091FB1}"/>
              </a:ext>
            </a:extLst>
          </p:cNvPr>
          <p:cNvSpPr/>
          <p:nvPr/>
        </p:nvSpPr>
        <p:spPr>
          <a:xfrm>
            <a:off x="-1" y="174969"/>
            <a:ext cx="8711921" cy="5225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Компонентный анализ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16BCE-74AB-0611-E090-8B9315428386}"/>
              </a:ext>
            </a:extLst>
          </p:cNvPr>
          <p:cNvSpPr txBox="1"/>
          <p:nvPr/>
        </p:nvSpPr>
        <p:spPr>
          <a:xfrm>
            <a:off x="253108" y="3359649"/>
            <a:ext cx="1152128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Oxford dictionary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student noun</a:t>
            </a:r>
          </a:p>
          <a:p>
            <a:pPr marL="342900" indent="-342900"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person who is studying at a university or college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who is studying at a school, especially a secondary school</a:t>
            </a:r>
          </a:p>
          <a:p>
            <a:pPr marL="342900" indent="-342900">
              <a:buAutoNum type="arabicPeriod"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of something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1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(formal)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person who is very interested in a particular subject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F240E-7326-768C-CA7D-52F1CCAA2D8B}"/>
              </a:ext>
            </a:extLst>
          </p:cNvPr>
          <p:cNvSpPr txBox="1"/>
          <p:nvPr/>
        </p:nvSpPr>
        <p:spPr>
          <a:xfrm>
            <a:off x="253108" y="5229200"/>
            <a:ext cx="1152128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</a:rPr>
              <a:t>Большой толковый словарь русского языка</a:t>
            </a:r>
          </a:p>
          <a:p>
            <a:r>
              <a:rPr lang="ru-RU" sz="2000" dirty="0">
                <a:latin typeface="Times New Roman" panose="02020603050405020304" pitchFamily="18" charset="0"/>
              </a:rPr>
              <a:t>латынь. </a:t>
            </a:r>
            <a:r>
              <a:rPr lang="ru-RU" sz="2000" dirty="0" err="1">
                <a:latin typeface="Times New Roman" panose="02020603050405020304" pitchFamily="18" charset="0"/>
              </a:rPr>
              <a:t>studens</a:t>
            </a:r>
            <a:r>
              <a:rPr lang="ru-RU" sz="2000" dirty="0"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latin typeface="Times New Roman" panose="02020603050405020304" pitchFamily="18" charset="0"/>
              </a:rPr>
              <a:t>studentis</a:t>
            </a:r>
            <a:r>
              <a:rPr lang="ru-RU" sz="2000" dirty="0">
                <a:latin typeface="Times New Roman" panose="02020603050405020304" pitchFamily="18" charset="0"/>
              </a:rPr>
              <a:t> - усердно работающий, занимающийся. Учащийся высшего учебного заведения.</a:t>
            </a:r>
          </a:p>
        </p:txBody>
      </p:sp>
    </p:spTree>
    <p:extLst>
      <p:ext uri="{BB962C8B-B14F-4D97-AF65-F5344CB8AC3E}">
        <p14:creationId xmlns:p14="http://schemas.microsoft.com/office/powerpoint/2010/main" val="17716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394C2E8-7561-54BB-D281-53EE73091FB1}"/>
              </a:ext>
            </a:extLst>
          </p:cNvPr>
          <p:cNvSpPr/>
          <p:nvPr/>
        </p:nvSpPr>
        <p:spPr>
          <a:xfrm>
            <a:off x="-1" y="174969"/>
            <a:ext cx="8711921" cy="5225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Times New Roman" panose="02020603050405020304" pitchFamily="18" charset="0"/>
              </a:rPr>
              <a:t>Компонентный анализ + контекст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485BB6-F822-5389-7BCB-6F7918700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25" y="701298"/>
            <a:ext cx="8382000" cy="12192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5D60AE-0242-F3AB-1B0E-D904AF21A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8" y="1920498"/>
            <a:ext cx="8286750" cy="12573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DFC16C4-8FA2-6EB6-B436-BCE1975E9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89" y="3011915"/>
            <a:ext cx="8286750" cy="19526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95D7D1E-0747-A4ED-B375-0333194F4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88" y="4896197"/>
            <a:ext cx="8324850" cy="1933575"/>
          </a:xfrm>
          <a:prstGeom prst="rect">
            <a:avLst/>
          </a:prstGeom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64D359D-B084-AE0E-7936-D84C95AE1C09}"/>
              </a:ext>
            </a:extLst>
          </p:cNvPr>
          <p:cNvSpPr/>
          <p:nvPr/>
        </p:nvSpPr>
        <p:spPr>
          <a:xfrm>
            <a:off x="4355959" y="836712"/>
            <a:ext cx="4159399" cy="952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99A4E22-9523-538A-6293-63891669B10C}"/>
              </a:ext>
            </a:extLst>
          </p:cNvPr>
          <p:cNvSpPr/>
          <p:nvPr/>
        </p:nvSpPr>
        <p:spPr>
          <a:xfrm>
            <a:off x="4355958" y="2084512"/>
            <a:ext cx="4159399" cy="952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19E8AA70-58A2-BF5A-8CA1-791B72C9312D}"/>
              </a:ext>
            </a:extLst>
          </p:cNvPr>
          <p:cNvSpPr/>
          <p:nvPr/>
        </p:nvSpPr>
        <p:spPr>
          <a:xfrm>
            <a:off x="4355957" y="3139699"/>
            <a:ext cx="4159399" cy="1756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8C2B7F1-3956-1BB1-BED3-556715868AE9}"/>
              </a:ext>
            </a:extLst>
          </p:cNvPr>
          <p:cNvSpPr/>
          <p:nvPr/>
        </p:nvSpPr>
        <p:spPr>
          <a:xfrm>
            <a:off x="4295800" y="4940379"/>
            <a:ext cx="4159399" cy="1756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0B99DD-4405-DFE3-0D8A-1A17A30DE746}"/>
              </a:ext>
            </a:extLst>
          </p:cNvPr>
          <p:cNvSpPr txBox="1"/>
          <p:nvPr/>
        </p:nvSpPr>
        <p:spPr>
          <a:xfrm>
            <a:off x="8818976" y="260648"/>
            <a:ext cx="3024336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</a:rPr>
              <a:t>the act of an army entering another country by force in order to take control of 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</a:rPr>
              <a:t>the fact of a large number of people or things arriving somewhere, especially people or things that are disturbing or unpleasant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</a:rPr>
              <a:t>an act or a process that affects someone or something in a way that is not welcome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F05B14-D717-497B-EF1C-7B81D12C9504}"/>
              </a:ext>
            </a:extLst>
          </p:cNvPr>
          <p:cNvSpPr txBox="1"/>
          <p:nvPr/>
        </p:nvSpPr>
        <p:spPr>
          <a:xfrm>
            <a:off x="8638956" y="4149080"/>
            <a:ext cx="338437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Вторжение, нашествие, нападение, набег, наступление, инвазия, вмешательство, интервенция, посягательство, оккупация, завоевание, проникновение, военное вторжение, вселение</a:t>
            </a:r>
          </a:p>
        </p:txBody>
      </p:sp>
    </p:spTree>
    <p:extLst>
      <p:ext uri="{BB962C8B-B14F-4D97-AF65-F5344CB8AC3E}">
        <p14:creationId xmlns:p14="http://schemas.microsoft.com/office/powerpoint/2010/main" val="2211938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4661</Words>
  <Application>Microsoft Office PowerPoint</Application>
  <PresentationFormat>Широкоэкранный</PresentationFormat>
  <Paragraphs>334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4" baseType="lpstr">
      <vt:lpstr>Aptos Display</vt:lpstr>
      <vt:lpstr>Arial</vt:lpstr>
      <vt:lpstr>Times New Roman</vt:lpstr>
      <vt:lpstr>Wingdings</vt:lpstr>
      <vt:lpstr>Тема Office</vt:lpstr>
      <vt:lpstr>Методы исследований в переводоведении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Апакина Людмила Вячеславовна</dc:creator>
  <cp:lastModifiedBy>Апакина Людмила Вячеславовна</cp:lastModifiedBy>
  <cp:revision>9</cp:revision>
  <dcterms:created xsi:type="dcterms:W3CDTF">2025-02-22T09:08:45Z</dcterms:created>
  <dcterms:modified xsi:type="dcterms:W3CDTF">2025-02-24T20:34:29Z</dcterms:modified>
</cp:coreProperties>
</file>