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02" r:id="rId3"/>
    <p:sldId id="298" r:id="rId4"/>
    <p:sldId id="304" r:id="rId5"/>
    <p:sldId id="274" r:id="rId6"/>
    <p:sldId id="311" r:id="rId7"/>
    <p:sldId id="303" r:id="rId8"/>
    <p:sldId id="315" r:id="rId9"/>
    <p:sldId id="310" r:id="rId10"/>
    <p:sldId id="301" r:id="rId11"/>
    <p:sldId id="316" r:id="rId12"/>
    <p:sldId id="317" r:id="rId13"/>
    <p:sldId id="318" r:id="rId14"/>
    <p:sldId id="319" r:id="rId15"/>
    <p:sldId id="360" r:id="rId16"/>
    <p:sldId id="320" r:id="rId17"/>
    <p:sldId id="321" r:id="rId18"/>
    <p:sldId id="322" r:id="rId19"/>
    <p:sldId id="323" r:id="rId20"/>
    <p:sldId id="325" r:id="rId21"/>
    <p:sldId id="324" r:id="rId22"/>
    <p:sldId id="326" r:id="rId23"/>
    <p:sldId id="327" r:id="rId24"/>
    <p:sldId id="328" r:id="rId25"/>
    <p:sldId id="329" r:id="rId26"/>
    <p:sldId id="330" r:id="rId27"/>
    <p:sldId id="331" r:id="rId28"/>
    <p:sldId id="332" r:id="rId29"/>
    <p:sldId id="333" r:id="rId30"/>
    <p:sldId id="335" r:id="rId31"/>
    <p:sldId id="336" r:id="rId32"/>
    <p:sldId id="338" r:id="rId33"/>
    <p:sldId id="339" r:id="rId34"/>
    <p:sldId id="340" r:id="rId35"/>
    <p:sldId id="341" r:id="rId36"/>
    <p:sldId id="342" r:id="rId37"/>
    <p:sldId id="343" r:id="rId38"/>
    <p:sldId id="344" r:id="rId39"/>
    <p:sldId id="346" r:id="rId40"/>
    <p:sldId id="347" r:id="rId41"/>
    <p:sldId id="348" r:id="rId42"/>
    <p:sldId id="349" r:id="rId43"/>
    <p:sldId id="350" r:id="rId44"/>
    <p:sldId id="351" r:id="rId45"/>
    <p:sldId id="352" r:id="rId46"/>
    <p:sldId id="353" r:id="rId47"/>
    <p:sldId id="354" r:id="rId48"/>
    <p:sldId id="291" r:id="rId49"/>
    <p:sldId id="357" r:id="rId50"/>
    <p:sldId id="356" r:id="rId51"/>
    <p:sldId id="355" r:id="rId52"/>
    <p:sldId id="313" r:id="rId53"/>
    <p:sldId id="358" r:id="rId54"/>
    <p:sldId id="359" r:id="rId55"/>
    <p:sldId id="276" r:id="rId56"/>
    <p:sldId id="361" r:id="rId57"/>
    <p:sldId id="362" r:id="rId5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86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7E5DF-3593-4DD8-BD9D-2C740C746A9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7A14EF3-05EA-4BC7-AFD6-AAB2704F9925}">
      <dgm:prSet custT="1"/>
      <dgm:spPr/>
      <dgm:t>
        <a:bodyPr/>
        <a:lstStyle/>
        <a:p>
          <a:r>
            <a:rPr lang="ru-RU" sz="2000" dirty="0"/>
            <a:t>Развитая система метода вклю­чает три вопроса: </a:t>
          </a:r>
          <a:endParaRPr lang="en-US" sz="2000" dirty="0"/>
        </a:p>
      </dgm:t>
    </dgm:pt>
    <dgm:pt modelId="{B10C8D8D-5BD1-40C6-8B04-ECA54D5F0156}" type="parTrans" cxnId="{25246394-0E75-47BC-9C00-CA88C98DBA3B}">
      <dgm:prSet/>
      <dgm:spPr/>
      <dgm:t>
        <a:bodyPr/>
        <a:lstStyle/>
        <a:p>
          <a:endParaRPr lang="en-US"/>
        </a:p>
      </dgm:t>
    </dgm:pt>
    <dgm:pt modelId="{B6C8F42C-EEF1-4AFF-85A7-DE858704AB47}" type="sibTrans" cxnId="{25246394-0E75-47BC-9C00-CA88C98DBA3B}">
      <dgm:prSet/>
      <dgm:spPr/>
      <dgm:t>
        <a:bodyPr/>
        <a:lstStyle/>
        <a:p>
          <a:endParaRPr lang="en-US"/>
        </a:p>
      </dgm:t>
    </dgm:pt>
    <dgm:pt modelId="{A9F3C0A6-0BB4-4AA5-B023-2868F04AE3A3}">
      <dgm:prSet custT="1"/>
      <dgm:spPr/>
      <dgm:t>
        <a:bodyPr/>
        <a:lstStyle/>
        <a:p>
          <a:pPr algn="l"/>
          <a:r>
            <a:rPr lang="ru-RU" sz="2000" dirty="0"/>
            <a:t>вопрос о способах выявления нового материала и его введения в научную теорию («методика»)</a:t>
          </a:r>
          <a:endParaRPr lang="en-US" sz="2000" dirty="0"/>
        </a:p>
      </dgm:t>
    </dgm:pt>
    <dgm:pt modelId="{EC6B8551-9B9B-438F-AD2F-2D2E60654775}" type="parTrans" cxnId="{4650A942-E08C-4FD7-A047-548A00DB2730}">
      <dgm:prSet/>
      <dgm:spPr/>
      <dgm:t>
        <a:bodyPr/>
        <a:lstStyle/>
        <a:p>
          <a:endParaRPr lang="en-US"/>
        </a:p>
      </dgm:t>
    </dgm:pt>
    <dgm:pt modelId="{C39BDA4D-7E3E-4FF2-89BB-EB21E9579051}" type="sibTrans" cxnId="{4650A942-E08C-4FD7-A047-548A00DB2730}">
      <dgm:prSet/>
      <dgm:spPr/>
      <dgm:t>
        <a:bodyPr/>
        <a:lstStyle/>
        <a:p>
          <a:endParaRPr lang="en-US"/>
        </a:p>
      </dgm:t>
    </dgm:pt>
    <dgm:pt modelId="{9B5980F0-D6E0-40C5-A2E2-35FDAD3CF731}">
      <dgm:prSet custT="1"/>
      <dgm:spPr/>
      <dgm:t>
        <a:bodyPr/>
        <a:lstStyle/>
        <a:p>
          <a:pPr algn="l"/>
          <a:r>
            <a:rPr lang="ru-RU" sz="2000" dirty="0"/>
            <a:t>вопрос о спо­собах систематизации и объяснения этого материала («метод») </a:t>
          </a:r>
          <a:endParaRPr lang="en-US" sz="2000" dirty="0"/>
        </a:p>
      </dgm:t>
    </dgm:pt>
    <dgm:pt modelId="{4F79419E-6EE0-4BA6-996D-5AC65C0BF6FC}" type="parTrans" cxnId="{AF16590F-31D4-4DEB-B4DC-C55D3248E84E}">
      <dgm:prSet/>
      <dgm:spPr/>
      <dgm:t>
        <a:bodyPr/>
        <a:lstStyle/>
        <a:p>
          <a:endParaRPr lang="en-US"/>
        </a:p>
      </dgm:t>
    </dgm:pt>
    <dgm:pt modelId="{1227FC9A-5F0C-49F5-A51A-92AACA1EB9CA}" type="sibTrans" cxnId="{AF16590F-31D4-4DEB-B4DC-C55D3248E84E}">
      <dgm:prSet/>
      <dgm:spPr/>
      <dgm:t>
        <a:bodyPr/>
        <a:lstStyle/>
        <a:p>
          <a:endParaRPr lang="en-US"/>
        </a:p>
      </dgm:t>
    </dgm:pt>
    <dgm:pt modelId="{4BBAE704-E860-4CB3-B0C9-8A54AB698EDA}">
      <dgm:prSet custT="1"/>
      <dgm:spPr/>
      <dgm:t>
        <a:bodyPr/>
        <a:lstStyle/>
        <a:p>
          <a:pPr algn="l"/>
          <a:r>
            <a:rPr lang="ru-RU" sz="2000" dirty="0"/>
            <a:t>вопрос о соотнесении и способах соотнесения уже системати­зированного и объясненного материала с данными смежных наук и прежде всего с философией </a:t>
          </a:r>
          <a:endParaRPr lang="en-US" sz="2000" dirty="0"/>
        </a:p>
      </dgm:t>
    </dgm:pt>
    <dgm:pt modelId="{D484F432-A246-4A66-B2B2-53527A604C77}" type="parTrans" cxnId="{383FEBE9-45CF-4A53-914E-25C6A552F6FC}">
      <dgm:prSet/>
      <dgm:spPr/>
      <dgm:t>
        <a:bodyPr/>
        <a:lstStyle/>
        <a:p>
          <a:endParaRPr lang="en-US"/>
        </a:p>
      </dgm:t>
    </dgm:pt>
    <dgm:pt modelId="{DAB6EC87-40E9-4155-98C4-183894C0FE87}" type="sibTrans" cxnId="{383FEBE9-45CF-4A53-914E-25C6A552F6FC}">
      <dgm:prSet/>
      <dgm:spPr/>
      <dgm:t>
        <a:bodyPr/>
        <a:lstStyle/>
        <a:p>
          <a:endParaRPr lang="en-US"/>
        </a:p>
      </dgm:t>
    </dgm:pt>
    <dgm:pt modelId="{290B06B2-1BBE-4B1B-8947-6AC7A00A99A2}" type="pres">
      <dgm:prSet presAssocID="{02F7E5DF-3593-4DD8-BD9D-2C740C746A90}" presName="hierChild1" presStyleCnt="0">
        <dgm:presLayoutVars>
          <dgm:chPref val="1"/>
          <dgm:dir/>
          <dgm:animOne val="branch"/>
          <dgm:animLvl val="lvl"/>
          <dgm:resizeHandles/>
        </dgm:presLayoutVars>
      </dgm:prSet>
      <dgm:spPr/>
    </dgm:pt>
    <dgm:pt modelId="{4E808292-4D54-46DC-93F6-86356141143B}" type="pres">
      <dgm:prSet presAssocID="{57A14EF3-05EA-4BC7-AFD6-AAB2704F9925}" presName="hierRoot1" presStyleCnt="0"/>
      <dgm:spPr/>
    </dgm:pt>
    <dgm:pt modelId="{A5CB6C5D-5B66-44BE-A2C5-5FF1FD8BD459}" type="pres">
      <dgm:prSet presAssocID="{57A14EF3-05EA-4BC7-AFD6-AAB2704F9925}" presName="composite" presStyleCnt="0"/>
      <dgm:spPr/>
    </dgm:pt>
    <dgm:pt modelId="{5AEE54A2-1E24-4D4B-9857-C426A7AC1D16}" type="pres">
      <dgm:prSet presAssocID="{57A14EF3-05EA-4BC7-AFD6-AAB2704F9925}" presName="background" presStyleLbl="node0" presStyleIdx="0" presStyleCnt="1"/>
      <dgm:spPr/>
    </dgm:pt>
    <dgm:pt modelId="{E44742BE-8DA5-4854-9D94-E2220BB7CF6C}" type="pres">
      <dgm:prSet presAssocID="{57A14EF3-05EA-4BC7-AFD6-AAB2704F9925}" presName="text" presStyleLbl="fgAcc0" presStyleIdx="0" presStyleCnt="1" custScaleX="176370">
        <dgm:presLayoutVars>
          <dgm:chPref val="3"/>
        </dgm:presLayoutVars>
      </dgm:prSet>
      <dgm:spPr/>
    </dgm:pt>
    <dgm:pt modelId="{A148A584-0E53-4721-B2B0-A59916D0C136}" type="pres">
      <dgm:prSet presAssocID="{57A14EF3-05EA-4BC7-AFD6-AAB2704F9925}" presName="hierChild2" presStyleCnt="0"/>
      <dgm:spPr/>
    </dgm:pt>
    <dgm:pt modelId="{4C7EB0F6-058F-42AD-92C4-CA8804BA458D}" type="pres">
      <dgm:prSet presAssocID="{EC6B8551-9B9B-438F-AD2F-2D2E60654775}" presName="Name10" presStyleLbl="parChTrans1D2" presStyleIdx="0" presStyleCnt="3"/>
      <dgm:spPr/>
    </dgm:pt>
    <dgm:pt modelId="{1A32CE52-2F1C-4121-98EB-105703464601}" type="pres">
      <dgm:prSet presAssocID="{A9F3C0A6-0BB4-4AA5-B023-2868F04AE3A3}" presName="hierRoot2" presStyleCnt="0"/>
      <dgm:spPr/>
    </dgm:pt>
    <dgm:pt modelId="{A18D5D89-30E9-4167-920B-872E52AE1B71}" type="pres">
      <dgm:prSet presAssocID="{A9F3C0A6-0BB4-4AA5-B023-2868F04AE3A3}" presName="composite2" presStyleCnt="0"/>
      <dgm:spPr/>
    </dgm:pt>
    <dgm:pt modelId="{B124890A-A504-4213-B9C5-6A14AA7D039E}" type="pres">
      <dgm:prSet presAssocID="{A9F3C0A6-0BB4-4AA5-B023-2868F04AE3A3}" presName="background2" presStyleLbl="node2" presStyleIdx="0" presStyleCnt="3"/>
      <dgm:spPr/>
    </dgm:pt>
    <dgm:pt modelId="{A3EA9955-C0DE-4CF5-A8BA-8FA6B7D96A2B}" type="pres">
      <dgm:prSet presAssocID="{A9F3C0A6-0BB4-4AA5-B023-2868F04AE3A3}" presName="text2" presStyleLbl="fgAcc2" presStyleIdx="0" presStyleCnt="3" custScaleX="173642" custScaleY="131658" custLinFactNeighborX="-54363">
        <dgm:presLayoutVars>
          <dgm:chPref val="3"/>
        </dgm:presLayoutVars>
      </dgm:prSet>
      <dgm:spPr/>
    </dgm:pt>
    <dgm:pt modelId="{991DAD5E-EC29-4067-B132-F4EF4908E0AB}" type="pres">
      <dgm:prSet presAssocID="{A9F3C0A6-0BB4-4AA5-B023-2868F04AE3A3}" presName="hierChild3" presStyleCnt="0"/>
      <dgm:spPr/>
    </dgm:pt>
    <dgm:pt modelId="{0249E621-1B17-484F-9739-40B18CCF27E5}" type="pres">
      <dgm:prSet presAssocID="{4F79419E-6EE0-4BA6-996D-5AC65C0BF6FC}" presName="Name10" presStyleLbl="parChTrans1D2" presStyleIdx="1" presStyleCnt="3"/>
      <dgm:spPr/>
    </dgm:pt>
    <dgm:pt modelId="{A4626247-962C-4963-A6ED-DF864B70144D}" type="pres">
      <dgm:prSet presAssocID="{9B5980F0-D6E0-40C5-A2E2-35FDAD3CF731}" presName="hierRoot2" presStyleCnt="0"/>
      <dgm:spPr/>
    </dgm:pt>
    <dgm:pt modelId="{78BA4FE2-D0DD-47BE-9BA9-BFCD060D4886}" type="pres">
      <dgm:prSet presAssocID="{9B5980F0-D6E0-40C5-A2E2-35FDAD3CF731}" presName="composite2" presStyleCnt="0"/>
      <dgm:spPr/>
    </dgm:pt>
    <dgm:pt modelId="{D1694E1F-5DBB-4C14-9AC8-53EDD92F0B0D}" type="pres">
      <dgm:prSet presAssocID="{9B5980F0-D6E0-40C5-A2E2-35FDAD3CF731}" presName="background2" presStyleLbl="node2" presStyleIdx="1" presStyleCnt="3"/>
      <dgm:spPr/>
    </dgm:pt>
    <dgm:pt modelId="{52A0970F-E9A5-4C37-8F03-6731671134F8}" type="pres">
      <dgm:prSet presAssocID="{9B5980F0-D6E0-40C5-A2E2-35FDAD3CF731}" presName="text2" presStyleLbl="fgAcc2" presStyleIdx="1" presStyleCnt="3" custScaleX="164607" custScaleY="130313" custLinFactNeighborX="-8698" custLinFactNeighborY="3344">
        <dgm:presLayoutVars>
          <dgm:chPref val="3"/>
        </dgm:presLayoutVars>
      </dgm:prSet>
      <dgm:spPr/>
    </dgm:pt>
    <dgm:pt modelId="{A2CC93B7-000F-4554-95FB-462466F0CCCB}" type="pres">
      <dgm:prSet presAssocID="{9B5980F0-D6E0-40C5-A2E2-35FDAD3CF731}" presName="hierChild3" presStyleCnt="0"/>
      <dgm:spPr/>
    </dgm:pt>
    <dgm:pt modelId="{672AA008-61ED-4D24-97BF-E7DDB6DB3830}" type="pres">
      <dgm:prSet presAssocID="{D484F432-A246-4A66-B2B2-53527A604C77}" presName="Name10" presStyleLbl="parChTrans1D2" presStyleIdx="2" presStyleCnt="3"/>
      <dgm:spPr/>
    </dgm:pt>
    <dgm:pt modelId="{5261010B-3BC2-4309-916E-D7760488C33F}" type="pres">
      <dgm:prSet presAssocID="{4BBAE704-E860-4CB3-B0C9-8A54AB698EDA}" presName="hierRoot2" presStyleCnt="0"/>
      <dgm:spPr/>
    </dgm:pt>
    <dgm:pt modelId="{CF0D8BA8-333B-494E-B865-50316865FE28}" type="pres">
      <dgm:prSet presAssocID="{4BBAE704-E860-4CB3-B0C9-8A54AB698EDA}" presName="composite2" presStyleCnt="0"/>
      <dgm:spPr/>
    </dgm:pt>
    <dgm:pt modelId="{B326B4A6-B921-48B3-8D49-4E139C1C130A}" type="pres">
      <dgm:prSet presAssocID="{4BBAE704-E860-4CB3-B0C9-8A54AB698EDA}" presName="background2" presStyleLbl="node2" presStyleIdx="2" presStyleCnt="3"/>
      <dgm:spPr/>
    </dgm:pt>
    <dgm:pt modelId="{AC96C974-5D57-4ED7-B7AD-5F36CE2C32A2}" type="pres">
      <dgm:prSet presAssocID="{4BBAE704-E860-4CB3-B0C9-8A54AB698EDA}" presName="text2" presStyleLbl="fgAcc2" presStyleIdx="2" presStyleCnt="3" custScaleX="170518" custScaleY="157747">
        <dgm:presLayoutVars>
          <dgm:chPref val="3"/>
        </dgm:presLayoutVars>
      </dgm:prSet>
      <dgm:spPr/>
    </dgm:pt>
    <dgm:pt modelId="{DE265D92-FF60-47D7-8938-E05A93D186F6}" type="pres">
      <dgm:prSet presAssocID="{4BBAE704-E860-4CB3-B0C9-8A54AB698EDA}" presName="hierChild3" presStyleCnt="0"/>
      <dgm:spPr/>
    </dgm:pt>
  </dgm:ptLst>
  <dgm:cxnLst>
    <dgm:cxn modelId="{AF16590F-31D4-4DEB-B4DC-C55D3248E84E}" srcId="{57A14EF3-05EA-4BC7-AFD6-AAB2704F9925}" destId="{9B5980F0-D6E0-40C5-A2E2-35FDAD3CF731}" srcOrd="1" destOrd="0" parTransId="{4F79419E-6EE0-4BA6-996D-5AC65C0BF6FC}" sibTransId="{1227FC9A-5F0C-49F5-A51A-92AACA1EB9CA}"/>
    <dgm:cxn modelId="{8F2EFC19-4168-4446-94EF-688C0F860B6F}" type="presOf" srcId="{57A14EF3-05EA-4BC7-AFD6-AAB2704F9925}" destId="{E44742BE-8DA5-4854-9D94-E2220BB7CF6C}" srcOrd="0" destOrd="0" presId="urn:microsoft.com/office/officeart/2005/8/layout/hierarchy1"/>
    <dgm:cxn modelId="{65EABE24-BC75-40B6-B5CB-2D1DC57808CC}" type="presOf" srcId="{4BBAE704-E860-4CB3-B0C9-8A54AB698EDA}" destId="{AC96C974-5D57-4ED7-B7AD-5F36CE2C32A2}" srcOrd="0" destOrd="0" presId="urn:microsoft.com/office/officeart/2005/8/layout/hierarchy1"/>
    <dgm:cxn modelId="{1733D929-CEFA-4286-81E5-E9C2B156EDA1}" type="presOf" srcId="{D484F432-A246-4A66-B2B2-53527A604C77}" destId="{672AA008-61ED-4D24-97BF-E7DDB6DB3830}" srcOrd="0" destOrd="0" presId="urn:microsoft.com/office/officeart/2005/8/layout/hierarchy1"/>
    <dgm:cxn modelId="{4650A942-E08C-4FD7-A047-548A00DB2730}" srcId="{57A14EF3-05EA-4BC7-AFD6-AAB2704F9925}" destId="{A9F3C0A6-0BB4-4AA5-B023-2868F04AE3A3}" srcOrd="0" destOrd="0" parTransId="{EC6B8551-9B9B-438F-AD2F-2D2E60654775}" sibTransId="{C39BDA4D-7E3E-4FF2-89BB-EB21E9579051}"/>
    <dgm:cxn modelId="{55C10244-7488-45AB-9AD9-763FA8A72CFF}" type="presOf" srcId="{4F79419E-6EE0-4BA6-996D-5AC65C0BF6FC}" destId="{0249E621-1B17-484F-9739-40B18CCF27E5}" srcOrd="0" destOrd="0" presId="urn:microsoft.com/office/officeart/2005/8/layout/hierarchy1"/>
    <dgm:cxn modelId="{818BB47D-8D7B-40BF-9E3D-D40D8E296078}" type="presOf" srcId="{A9F3C0A6-0BB4-4AA5-B023-2868F04AE3A3}" destId="{A3EA9955-C0DE-4CF5-A8BA-8FA6B7D96A2B}" srcOrd="0" destOrd="0" presId="urn:microsoft.com/office/officeart/2005/8/layout/hierarchy1"/>
    <dgm:cxn modelId="{6A34B190-8C76-41D1-9410-65F6AFCE1F77}" type="presOf" srcId="{9B5980F0-D6E0-40C5-A2E2-35FDAD3CF731}" destId="{52A0970F-E9A5-4C37-8F03-6731671134F8}" srcOrd="0" destOrd="0" presId="urn:microsoft.com/office/officeart/2005/8/layout/hierarchy1"/>
    <dgm:cxn modelId="{25246394-0E75-47BC-9C00-CA88C98DBA3B}" srcId="{02F7E5DF-3593-4DD8-BD9D-2C740C746A90}" destId="{57A14EF3-05EA-4BC7-AFD6-AAB2704F9925}" srcOrd="0" destOrd="0" parTransId="{B10C8D8D-5BD1-40C6-8B04-ECA54D5F0156}" sibTransId="{B6C8F42C-EEF1-4AFF-85A7-DE858704AB47}"/>
    <dgm:cxn modelId="{ABFF0CAC-F2E9-4560-8438-70861BE5B311}" type="presOf" srcId="{02F7E5DF-3593-4DD8-BD9D-2C740C746A90}" destId="{290B06B2-1BBE-4B1B-8947-6AC7A00A99A2}" srcOrd="0" destOrd="0" presId="urn:microsoft.com/office/officeart/2005/8/layout/hierarchy1"/>
    <dgm:cxn modelId="{19D2FFBD-22FB-4760-A41D-970D341699F3}" type="presOf" srcId="{EC6B8551-9B9B-438F-AD2F-2D2E60654775}" destId="{4C7EB0F6-058F-42AD-92C4-CA8804BA458D}" srcOrd="0" destOrd="0" presId="urn:microsoft.com/office/officeart/2005/8/layout/hierarchy1"/>
    <dgm:cxn modelId="{383FEBE9-45CF-4A53-914E-25C6A552F6FC}" srcId="{57A14EF3-05EA-4BC7-AFD6-AAB2704F9925}" destId="{4BBAE704-E860-4CB3-B0C9-8A54AB698EDA}" srcOrd="2" destOrd="0" parTransId="{D484F432-A246-4A66-B2B2-53527A604C77}" sibTransId="{DAB6EC87-40E9-4155-98C4-183894C0FE87}"/>
    <dgm:cxn modelId="{58E488A6-4A8A-4ADD-903D-C983B1019603}" type="presParOf" srcId="{290B06B2-1BBE-4B1B-8947-6AC7A00A99A2}" destId="{4E808292-4D54-46DC-93F6-86356141143B}" srcOrd="0" destOrd="0" presId="urn:microsoft.com/office/officeart/2005/8/layout/hierarchy1"/>
    <dgm:cxn modelId="{FF015545-9943-4205-BB79-D9EDBA3359D6}" type="presParOf" srcId="{4E808292-4D54-46DC-93F6-86356141143B}" destId="{A5CB6C5D-5B66-44BE-A2C5-5FF1FD8BD459}" srcOrd="0" destOrd="0" presId="urn:microsoft.com/office/officeart/2005/8/layout/hierarchy1"/>
    <dgm:cxn modelId="{F6309DAB-BD56-43EF-B24D-DF1121D36C4B}" type="presParOf" srcId="{A5CB6C5D-5B66-44BE-A2C5-5FF1FD8BD459}" destId="{5AEE54A2-1E24-4D4B-9857-C426A7AC1D16}" srcOrd="0" destOrd="0" presId="urn:microsoft.com/office/officeart/2005/8/layout/hierarchy1"/>
    <dgm:cxn modelId="{5A886589-1C89-4B58-9284-1FDDEDE82E12}" type="presParOf" srcId="{A5CB6C5D-5B66-44BE-A2C5-5FF1FD8BD459}" destId="{E44742BE-8DA5-4854-9D94-E2220BB7CF6C}" srcOrd="1" destOrd="0" presId="urn:microsoft.com/office/officeart/2005/8/layout/hierarchy1"/>
    <dgm:cxn modelId="{52BD60F6-028D-46BA-A096-AA3905F920AD}" type="presParOf" srcId="{4E808292-4D54-46DC-93F6-86356141143B}" destId="{A148A584-0E53-4721-B2B0-A59916D0C136}" srcOrd="1" destOrd="0" presId="urn:microsoft.com/office/officeart/2005/8/layout/hierarchy1"/>
    <dgm:cxn modelId="{D7C9A5B2-6FF6-4521-B690-2D09F46F041D}" type="presParOf" srcId="{A148A584-0E53-4721-B2B0-A59916D0C136}" destId="{4C7EB0F6-058F-42AD-92C4-CA8804BA458D}" srcOrd="0" destOrd="0" presId="urn:microsoft.com/office/officeart/2005/8/layout/hierarchy1"/>
    <dgm:cxn modelId="{8E746D3B-34F7-421D-B75A-962A363BF363}" type="presParOf" srcId="{A148A584-0E53-4721-B2B0-A59916D0C136}" destId="{1A32CE52-2F1C-4121-98EB-105703464601}" srcOrd="1" destOrd="0" presId="urn:microsoft.com/office/officeart/2005/8/layout/hierarchy1"/>
    <dgm:cxn modelId="{28D742C6-E4D2-47B6-B0B5-C5C5ABA2EA53}" type="presParOf" srcId="{1A32CE52-2F1C-4121-98EB-105703464601}" destId="{A18D5D89-30E9-4167-920B-872E52AE1B71}" srcOrd="0" destOrd="0" presId="urn:microsoft.com/office/officeart/2005/8/layout/hierarchy1"/>
    <dgm:cxn modelId="{2EE3C2DF-4847-45BD-A8B9-2FBF4CCD1E29}" type="presParOf" srcId="{A18D5D89-30E9-4167-920B-872E52AE1B71}" destId="{B124890A-A504-4213-B9C5-6A14AA7D039E}" srcOrd="0" destOrd="0" presId="urn:microsoft.com/office/officeart/2005/8/layout/hierarchy1"/>
    <dgm:cxn modelId="{8E31BD92-498A-40AA-8368-11E6BA577CDA}" type="presParOf" srcId="{A18D5D89-30E9-4167-920B-872E52AE1B71}" destId="{A3EA9955-C0DE-4CF5-A8BA-8FA6B7D96A2B}" srcOrd="1" destOrd="0" presId="urn:microsoft.com/office/officeart/2005/8/layout/hierarchy1"/>
    <dgm:cxn modelId="{EB5DEF19-1F22-4F3B-A9DF-6C5672DD12F6}" type="presParOf" srcId="{1A32CE52-2F1C-4121-98EB-105703464601}" destId="{991DAD5E-EC29-4067-B132-F4EF4908E0AB}" srcOrd="1" destOrd="0" presId="urn:microsoft.com/office/officeart/2005/8/layout/hierarchy1"/>
    <dgm:cxn modelId="{4B43BED3-4073-4237-8AA1-3D8F39EBC927}" type="presParOf" srcId="{A148A584-0E53-4721-B2B0-A59916D0C136}" destId="{0249E621-1B17-484F-9739-40B18CCF27E5}" srcOrd="2" destOrd="0" presId="urn:microsoft.com/office/officeart/2005/8/layout/hierarchy1"/>
    <dgm:cxn modelId="{22990B36-E4AA-49FA-8F78-F48453C413B8}" type="presParOf" srcId="{A148A584-0E53-4721-B2B0-A59916D0C136}" destId="{A4626247-962C-4963-A6ED-DF864B70144D}" srcOrd="3" destOrd="0" presId="urn:microsoft.com/office/officeart/2005/8/layout/hierarchy1"/>
    <dgm:cxn modelId="{323AD129-11B1-4DDC-B389-71D5E462DFD8}" type="presParOf" srcId="{A4626247-962C-4963-A6ED-DF864B70144D}" destId="{78BA4FE2-D0DD-47BE-9BA9-BFCD060D4886}" srcOrd="0" destOrd="0" presId="urn:microsoft.com/office/officeart/2005/8/layout/hierarchy1"/>
    <dgm:cxn modelId="{C9A8E7D6-3C77-4B95-A424-CA4713709397}" type="presParOf" srcId="{78BA4FE2-D0DD-47BE-9BA9-BFCD060D4886}" destId="{D1694E1F-5DBB-4C14-9AC8-53EDD92F0B0D}" srcOrd="0" destOrd="0" presId="urn:microsoft.com/office/officeart/2005/8/layout/hierarchy1"/>
    <dgm:cxn modelId="{C7F72897-DF3F-47CD-85B1-86278EF40C23}" type="presParOf" srcId="{78BA4FE2-D0DD-47BE-9BA9-BFCD060D4886}" destId="{52A0970F-E9A5-4C37-8F03-6731671134F8}" srcOrd="1" destOrd="0" presId="urn:microsoft.com/office/officeart/2005/8/layout/hierarchy1"/>
    <dgm:cxn modelId="{EC8B4414-D3E3-4159-8830-4278A6F620F0}" type="presParOf" srcId="{A4626247-962C-4963-A6ED-DF864B70144D}" destId="{A2CC93B7-000F-4554-95FB-462466F0CCCB}" srcOrd="1" destOrd="0" presId="urn:microsoft.com/office/officeart/2005/8/layout/hierarchy1"/>
    <dgm:cxn modelId="{AFB6DCB6-A716-454B-AD46-FA6E70D90360}" type="presParOf" srcId="{A148A584-0E53-4721-B2B0-A59916D0C136}" destId="{672AA008-61ED-4D24-97BF-E7DDB6DB3830}" srcOrd="4" destOrd="0" presId="urn:microsoft.com/office/officeart/2005/8/layout/hierarchy1"/>
    <dgm:cxn modelId="{F4273291-2418-48C7-BA31-E29D8E69B340}" type="presParOf" srcId="{A148A584-0E53-4721-B2B0-A59916D0C136}" destId="{5261010B-3BC2-4309-916E-D7760488C33F}" srcOrd="5" destOrd="0" presId="urn:microsoft.com/office/officeart/2005/8/layout/hierarchy1"/>
    <dgm:cxn modelId="{402EF3C7-14A8-4636-91BD-3CBFCD0ECEB5}" type="presParOf" srcId="{5261010B-3BC2-4309-916E-D7760488C33F}" destId="{CF0D8BA8-333B-494E-B865-50316865FE28}" srcOrd="0" destOrd="0" presId="urn:microsoft.com/office/officeart/2005/8/layout/hierarchy1"/>
    <dgm:cxn modelId="{D87387CB-5436-4873-8D3F-0646C28670DB}" type="presParOf" srcId="{CF0D8BA8-333B-494E-B865-50316865FE28}" destId="{B326B4A6-B921-48B3-8D49-4E139C1C130A}" srcOrd="0" destOrd="0" presId="urn:microsoft.com/office/officeart/2005/8/layout/hierarchy1"/>
    <dgm:cxn modelId="{B2CCF28C-3DBE-4188-BF8E-390569400687}" type="presParOf" srcId="{CF0D8BA8-333B-494E-B865-50316865FE28}" destId="{AC96C974-5D57-4ED7-B7AD-5F36CE2C32A2}" srcOrd="1" destOrd="0" presId="urn:microsoft.com/office/officeart/2005/8/layout/hierarchy1"/>
    <dgm:cxn modelId="{5F750E68-ECD4-4C51-BE24-5E3BEBBFA768}" type="presParOf" srcId="{5261010B-3BC2-4309-916E-D7760488C33F}" destId="{DE265D92-FF60-47D7-8938-E05A93D186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29B93-E6AA-4264-99DC-96EFE1B10B1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F333DE8-5A86-44CF-9FEB-64159C1E85D6}">
      <dgm:prSet custT="1"/>
      <dgm:spPr/>
      <dgm:t>
        <a:bodyPr/>
        <a:lstStyle/>
        <a:p>
          <a:pPr algn="l"/>
          <a:r>
            <a:rPr lang="ru-RU" sz="2000" dirty="0"/>
            <a:t>1. Теория метода. Занимается вопросом о соотношении субъектив­ной диалектики познания с объективной диалектикой объекта. Формулируется в виде законов науки. </a:t>
          </a:r>
          <a:endParaRPr lang="en-US" sz="2000" dirty="0"/>
        </a:p>
      </dgm:t>
    </dgm:pt>
    <dgm:pt modelId="{D215DBD3-6600-4C3D-B525-B05ABB625352}" type="parTrans" cxnId="{3DFF28FF-87CC-4D49-9493-EC94508BC85A}">
      <dgm:prSet/>
      <dgm:spPr/>
      <dgm:t>
        <a:bodyPr/>
        <a:lstStyle/>
        <a:p>
          <a:endParaRPr lang="en-US"/>
        </a:p>
      </dgm:t>
    </dgm:pt>
    <dgm:pt modelId="{88DF5BCD-F434-4D0E-B6D0-D046A74F7D10}" type="sibTrans" cxnId="{3DFF28FF-87CC-4D49-9493-EC94508BC85A}">
      <dgm:prSet/>
      <dgm:spPr/>
      <dgm:t>
        <a:bodyPr/>
        <a:lstStyle/>
        <a:p>
          <a:endParaRPr lang="en-US"/>
        </a:p>
      </dgm:t>
    </dgm:pt>
    <dgm:pt modelId="{9D49BCE6-679F-41BA-B1FC-310506262B19}">
      <dgm:prSet custT="1"/>
      <dgm:spPr/>
      <dgm:t>
        <a:bodyPr/>
        <a:lstStyle/>
        <a:p>
          <a:pPr algn="l"/>
          <a:r>
            <a:rPr lang="ru-RU" sz="2000" dirty="0"/>
            <a:t>2. Комплекс научно-исследовательских приёмов. Содержание определяется лингвистическими основами метода.</a:t>
          </a:r>
          <a:endParaRPr lang="en-US" sz="2000" dirty="0"/>
        </a:p>
      </dgm:t>
    </dgm:pt>
    <dgm:pt modelId="{1CC6033F-9CA8-413A-B71F-4D3033BF76FB}" type="parTrans" cxnId="{2B3678CF-1E68-47AA-8CE8-8BE0FFA75C1A}">
      <dgm:prSet/>
      <dgm:spPr/>
      <dgm:t>
        <a:bodyPr/>
        <a:lstStyle/>
        <a:p>
          <a:endParaRPr lang="en-US"/>
        </a:p>
      </dgm:t>
    </dgm:pt>
    <dgm:pt modelId="{B55CB833-BE69-4A8A-93F1-F310783D017F}" type="sibTrans" cxnId="{2B3678CF-1E68-47AA-8CE8-8BE0FFA75C1A}">
      <dgm:prSet/>
      <dgm:spPr/>
      <dgm:t>
        <a:bodyPr/>
        <a:lstStyle/>
        <a:p>
          <a:endParaRPr lang="en-US"/>
        </a:p>
      </dgm:t>
    </dgm:pt>
    <dgm:pt modelId="{B4FA70F6-A27C-42EB-A878-B8330EC98764}">
      <dgm:prSet custT="1"/>
      <dgm:spPr/>
      <dgm:t>
        <a:bodyPr/>
        <a:lstStyle/>
        <a:p>
          <a:pPr algn="l"/>
          <a:r>
            <a:rPr lang="ru-RU" sz="2000"/>
            <a:t>3. Комплекс технических приёмов и процедур</a:t>
          </a:r>
          <a:endParaRPr lang="en-US" sz="2000"/>
        </a:p>
      </dgm:t>
    </dgm:pt>
    <dgm:pt modelId="{9BA2DBD6-5DEB-43F2-8F8C-0C6FAD9B9B4B}" type="parTrans" cxnId="{E7132AB6-ADD8-4257-90E3-33B5B782910B}">
      <dgm:prSet/>
      <dgm:spPr/>
      <dgm:t>
        <a:bodyPr/>
        <a:lstStyle/>
        <a:p>
          <a:endParaRPr lang="en-US"/>
        </a:p>
      </dgm:t>
    </dgm:pt>
    <dgm:pt modelId="{6B214421-EACB-4D9D-B745-AD60521C018E}" type="sibTrans" cxnId="{E7132AB6-ADD8-4257-90E3-33B5B782910B}">
      <dgm:prSet/>
      <dgm:spPr/>
      <dgm:t>
        <a:bodyPr/>
        <a:lstStyle/>
        <a:p>
          <a:endParaRPr lang="en-US"/>
        </a:p>
      </dgm:t>
    </dgm:pt>
    <dgm:pt modelId="{D1D9D4CF-386C-411F-AC27-D0753CF3AE77}" type="pres">
      <dgm:prSet presAssocID="{7FC29B93-E6AA-4264-99DC-96EFE1B10B17}" presName="hierChild1" presStyleCnt="0">
        <dgm:presLayoutVars>
          <dgm:chPref val="1"/>
          <dgm:dir/>
          <dgm:animOne val="branch"/>
          <dgm:animLvl val="lvl"/>
          <dgm:resizeHandles/>
        </dgm:presLayoutVars>
      </dgm:prSet>
      <dgm:spPr/>
    </dgm:pt>
    <dgm:pt modelId="{CF11A031-DDEA-48D7-BE1B-893A92B48812}" type="pres">
      <dgm:prSet presAssocID="{4F333DE8-5A86-44CF-9FEB-64159C1E85D6}" presName="hierRoot1" presStyleCnt="0"/>
      <dgm:spPr/>
    </dgm:pt>
    <dgm:pt modelId="{42D7F57B-A68B-4F2B-94A4-CA125E4576EC}" type="pres">
      <dgm:prSet presAssocID="{4F333DE8-5A86-44CF-9FEB-64159C1E85D6}" presName="composite" presStyleCnt="0"/>
      <dgm:spPr/>
    </dgm:pt>
    <dgm:pt modelId="{C09CDD7D-1526-4B3E-B833-AF0E1EE07009}" type="pres">
      <dgm:prSet presAssocID="{4F333DE8-5A86-44CF-9FEB-64159C1E85D6}" presName="background" presStyleLbl="node0" presStyleIdx="0" presStyleCnt="3"/>
      <dgm:spPr/>
    </dgm:pt>
    <dgm:pt modelId="{2A071C49-34DD-4230-BAD3-6F0E82FAF0E6}" type="pres">
      <dgm:prSet presAssocID="{4F333DE8-5A86-44CF-9FEB-64159C1E85D6}" presName="text" presStyleLbl="fgAcc0" presStyleIdx="0" presStyleCnt="3" custScaleX="120604" custScaleY="121139">
        <dgm:presLayoutVars>
          <dgm:chPref val="3"/>
        </dgm:presLayoutVars>
      </dgm:prSet>
      <dgm:spPr/>
    </dgm:pt>
    <dgm:pt modelId="{B393DF5B-215B-4340-944D-02F28D9AE7BB}" type="pres">
      <dgm:prSet presAssocID="{4F333DE8-5A86-44CF-9FEB-64159C1E85D6}" presName="hierChild2" presStyleCnt="0"/>
      <dgm:spPr/>
    </dgm:pt>
    <dgm:pt modelId="{2B6F4ABE-D4C2-4692-918B-B977B35A0080}" type="pres">
      <dgm:prSet presAssocID="{9D49BCE6-679F-41BA-B1FC-310506262B19}" presName="hierRoot1" presStyleCnt="0"/>
      <dgm:spPr/>
    </dgm:pt>
    <dgm:pt modelId="{EF20FCB8-782D-47DA-901F-A26413214253}" type="pres">
      <dgm:prSet presAssocID="{9D49BCE6-679F-41BA-B1FC-310506262B19}" presName="composite" presStyleCnt="0"/>
      <dgm:spPr/>
    </dgm:pt>
    <dgm:pt modelId="{D9276A92-271A-43E2-9C39-66C2412753B4}" type="pres">
      <dgm:prSet presAssocID="{9D49BCE6-679F-41BA-B1FC-310506262B19}" presName="background" presStyleLbl="node0" presStyleIdx="1" presStyleCnt="3"/>
      <dgm:spPr/>
    </dgm:pt>
    <dgm:pt modelId="{D513FB51-4434-4758-A712-DADC032AB4E6}" type="pres">
      <dgm:prSet presAssocID="{9D49BCE6-679F-41BA-B1FC-310506262B19}" presName="text" presStyleLbl="fgAcc0" presStyleIdx="1" presStyleCnt="3" custScaleX="109798" custScaleY="100124">
        <dgm:presLayoutVars>
          <dgm:chPref val="3"/>
        </dgm:presLayoutVars>
      </dgm:prSet>
      <dgm:spPr/>
    </dgm:pt>
    <dgm:pt modelId="{638973BA-F74C-4F18-A893-CBFE8CEE0D38}" type="pres">
      <dgm:prSet presAssocID="{9D49BCE6-679F-41BA-B1FC-310506262B19}" presName="hierChild2" presStyleCnt="0"/>
      <dgm:spPr/>
    </dgm:pt>
    <dgm:pt modelId="{EF0695B9-739D-4B7E-B819-A90C9BA572C2}" type="pres">
      <dgm:prSet presAssocID="{B4FA70F6-A27C-42EB-A878-B8330EC98764}" presName="hierRoot1" presStyleCnt="0"/>
      <dgm:spPr/>
    </dgm:pt>
    <dgm:pt modelId="{B6D490F6-8594-4D53-8E39-32DDCC0D444E}" type="pres">
      <dgm:prSet presAssocID="{B4FA70F6-A27C-42EB-A878-B8330EC98764}" presName="composite" presStyleCnt="0"/>
      <dgm:spPr/>
    </dgm:pt>
    <dgm:pt modelId="{47CC0098-F698-4437-B81C-AD0752F98C08}" type="pres">
      <dgm:prSet presAssocID="{B4FA70F6-A27C-42EB-A878-B8330EC98764}" presName="background" presStyleLbl="node0" presStyleIdx="2" presStyleCnt="3"/>
      <dgm:spPr/>
    </dgm:pt>
    <dgm:pt modelId="{508EEB3E-31C2-4055-B23A-1066C35A95EA}" type="pres">
      <dgm:prSet presAssocID="{B4FA70F6-A27C-42EB-A878-B8330EC98764}" presName="text" presStyleLbl="fgAcc0" presStyleIdx="2" presStyleCnt="3" custScaleX="84706" custScaleY="93101">
        <dgm:presLayoutVars>
          <dgm:chPref val="3"/>
        </dgm:presLayoutVars>
      </dgm:prSet>
      <dgm:spPr/>
    </dgm:pt>
    <dgm:pt modelId="{18D1636D-A4E7-46A3-B046-58456879550A}" type="pres">
      <dgm:prSet presAssocID="{B4FA70F6-A27C-42EB-A878-B8330EC98764}" presName="hierChild2" presStyleCnt="0"/>
      <dgm:spPr/>
    </dgm:pt>
  </dgm:ptLst>
  <dgm:cxnLst>
    <dgm:cxn modelId="{2A2DC252-CBF2-4999-B05D-4299CB6EFF35}" type="presOf" srcId="{B4FA70F6-A27C-42EB-A878-B8330EC98764}" destId="{508EEB3E-31C2-4055-B23A-1066C35A95EA}" srcOrd="0" destOrd="0" presId="urn:microsoft.com/office/officeart/2005/8/layout/hierarchy1"/>
    <dgm:cxn modelId="{E7132AB6-ADD8-4257-90E3-33B5B782910B}" srcId="{7FC29B93-E6AA-4264-99DC-96EFE1B10B17}" destId="{B4FA70F6-A27C-42EB-A878-B8330EC98764}" srcOrd="2" destOrd="0" parTransId="{9BA2DBD6-5DEB-43F2-8F8C-0C6FAD9B9B4B}" sibTransId="{6B214421-EACB-4D9D-B745-AD60521C018E}"/>
    <dgm:cxn modelId="{0436E3BF-40C9-4469-BDFD-6AC768FA5FE2}" type="presOf" srcId="{7FC29B93-E6AA-4264-99DC-96EFE1B10B17}" destId="{D1D9D4CF-386C-411F-AC27-D0753CF3AE77}" srcOrd="0" destOrd="0" presId="urn:microsoft.com/office/officeart/2005/8/layout/hierarchy1"/>
    <dgm:cxn modelId="{2B3678CF-1E68-47AA-8CE8-8BE0FFA75C1A}" srcId="{7FC29B93-E6AA-4264-99DC-96EFE1B10B17}" destId="{9D49BCE6-679F-41BA-B1FC-310506262B19}" srcOrd="1" destOrd="0" parTransId="{1CC6033F-9CA8-413A-B71F-4D3033BF76FB}" sibTransId="{B55CB833-BE69-4A8A-93F1-F310783D017F}"/>
    <dgm:cxn modelId="{B4937CCF-8765-47CD-8AED-8DE1C87A21BB}" type="presOf" srcId="{9D49BCE6-679F-41BA-B1FC-310506262B19}" destId="{D513FB51-4434-4758-A712-DADC032AB4E6}" srcOrd="0" destOrd="0" presId="urn:microsoft.com/office/officeart/2005/8/layout/hierarchy1"/>
    <dgm:cxn modelId="{D05201DC-B983-412F-88F5-6F2E1391E996}" type="presOf" srcId="{4F333DE8-5A86-44CF-9FEB-64159C1E85D6}" destId="{2A071C49-34DD-4230-BAD3-6F0E82FAF0E6}" srcOrd="0" destOrd="0" presId="urn:microsoft.com/office/officeart/2005/8/layout/hierarchy1"/>
    <dgm:cxn modelId="{3DFF28FF-87CC-4D49-9493-EC94508BC85A}" srcId="{7FC29B93-E6AA-4264-99DC-96EFE1B10B17}" destId="{4F333DE8-5A86-44CF-9FEB-64159C1E85D6}" srcOrd="0" destOrd="0" parTransId="{D215DBD3-6600-4C3D-B525-B05ABB625352}" sibTransId="{88DF5BCD-F434-4D0E-B6D0-D046A74F7D10}"/>
    <dgm:cxn modelId="{570DD27A-CB76-4ACC-9A68-DF028FED5E53}" type="presParOf" srcId="{D1D9D4CF-386C-411F-AC27-D0753CF3AE77}" destId="{CF11A031-DDEA-48D7-BE1B-893A92B48812}" srcOrd="0" destOrd="0" presId="urn:microsoft.com/office/officeart/2005/8/layout/hierarchy1"/>
    <dgm:cxn modelId="{2CB1ADA1-CF60-46F6-8C21-B19119E252AD}" type="presParOf" srcId="{CF11A031-DDEA-48D7-BE1B-893A92B48812}" destId="{42D7F57B-A68B-4F2B-94A4-CA125E4576EC}" srcOrd="0" destOrd="0" presId="urn:microsoft.com/office/officeart/2005/8/layout/hierarchy1"/>
    <dgm:cxn modelId="{4DEEC205-9520-4EC6-93D5-8AD52C795CC2}" type="presParOf" srcId="{42D7F57B-A68B-4F2B-94A4-CA125E4576EC}" destId="{C09CDD7D-1526-4B3E-B833-AF0E1EE07009}" srcOrd="0" destOrd="0" presId="urn:microsoft.com/office/officeart/2005/8/layout/hierarchy1"/>
    <dgm:cxn modelId="{16E16B88-6A13-45BE-AC1A-6950494FFA94}" type="presParOf" srcId="{42D7F57B-A68B-4F2B-94A4-CA125E4576EC}" destId="{2A071C49-34DD-4230-BAD3-6F0E82FAF0E6}" srcOrd="1" destOrd="0" presId="urn:microsoft.com/office/officeart/2005/8/layout/hierarchy1"/>
    <dgm:cxn modelId="{9D4E8253-6133-4057-9AF4-6E5868BC3930}" type="presParOf" srcId="{CF11A031-DDEA-48D7-BE1B-893A92B48812}" destId="{B393DF5B-215B-4340-944D-02F28D9AE7BB}" srcOrd="1" destOrd="0" presId="urn:microsoft.com/office/officeart/2005/8/layout/hierarchy1"/>
    <dgm:cxn modelId="{017F6EED-F0E7-4E8B-A006-79BA26104398}" type="presParOf" srcId="{D1D9D4CF-386C-411F-AC27-D0753CF3AE77}" destId="{2B6F4ABE-D4C2-4692-918B-B977B35A0080}" srcOrd="1" destOrd="0" presId="urn:microsoft.com/office/officeart/2005/8/layout/hierarchy1"/>
    <dgm:cxn modelId="{B94CADF8-3471-458B-886F-0FA5792F58B8}" type="presParOf" srcId="{2B6F4ABE-D4C2-4692-918B-B977B35A0080}" destId="{EF20FCB8-782D-47DA-901F-A26413214253}" srcOrd="0" destOrd="0" presId="urn:microsoft.com/office/officeart/2005/8/layout/hierarchy1"/>
    <dgm:cxn modelId="{14682E37-62CA-455A-B740-F79BB6A583A1}" type="presParOf" srcId="{EF20FCB8-782D-47DA-901F-A26413214253}" destId="{D9276A92-271A-43E2-9C39-66C2412753B4}" srcOrd="0" destOrd="0" presId="urn:microsoft.com/office/officeart/2005/8/layout/hierarchy1"/>
    <dgm:cxn modelId="{0AD6A50A-698F-4698-914F-B84C3C5B6530}" type="presParOf" srcId="{EF20FCB8-782D-47DA-901F-A26413214253}" destId="{D513FB51-4434-4758-A712-DADC032AB4E6}" srcOrd="1" destOrd="0" presId="urn:microsoft.com/office/officeart/2005/8/layout/hierarchy1"/>
    <dgm:cxn modelId="{A335BE32-A637-4621-BC9A-96BFB9352F47}" type="presParOf" srcId="{2B6F4ABE-D4C2-4692-918B-B977B35A0080}" destId="{638973BA-F74C-4F18-A893-CBFE8CEE0D38}" srcOrd="1" destOrd="0" presId="urn:microsoft.com/office/officeart/2005/8/layout/hierarchy1"/>
    <dgm:cxn modelId="{EE075905-5C18-4F6B-903F-5B287AD598D5}" type="presParOf" srcId="{D1D9D4CF-386C-411F-AC27-D0753CF3AE77}" destId="{EF0695B9-739D-4B7E-B819-A90C9BA572C2}" srcOrd="2" destOrd="0" presId="urn:microsoft.com/office/officeart/2005/8/layout/hierarchy1"/>
    <dgm:cxn modelId="{70DE8DA3-DC81-4062-B861-A64BD52CF0DC}" type="presParOf" srcId="{EF0695B9-739D-4B7E-B819-A90C9BA572C2}" destId="{B6D490F6-8594-4D53-8E39-32DDCC0D444E}" srcOrd="0" destOrd="0" presId="urn:microsoft.com/office/officeart/2005/8/layout/hierarchy1"/>
    <dgm:cxn modelId="{619EB70F-F7F5-434E-9FBC-CE587F83C71F}" type="presParOf" srcId="{B6D490F6-8594-4D53-8E39-32DDCC0D444E}" destId="{47CC0098-F698-4437-B81C-AD0752F98C08}" srcOrd="0" destOrd="0" presId="urn:microsoft.com/office/officeart/2005/8/layout/hierarchy1"/>
    <dgm:cxn modelId="{261D460E-40AF-4425-9AB9-C9B0D111CBCD}" type="presParOf" srcId="{B6D490F6-8594-4D53-8E39-32DDCC0D444E}" destId="{508EEB3E-31C2-4055-B23A-1066C35A95EA}" srcOrd="1" destOrd="0" presId="urn:microsoft.com/office/officeart/2005/8/layout/hierarchy1"/>
    <dgm:cxn modelId="{FC87F5C5-28F8-4077-AA36-F765E0021A9A}" type="presParOf" srcId="{EF0695B9-739D-4B7E-B819-A90C9BA572C2}" destId="{18D1636D-A4E7-46A3-B046-5845687955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27729-B9EA-4464-98A2-5B735A47EDB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E9E7C88-2E7B-4D34-B099-9580E2707BE8}">
      <dgm:prSet custT="1"/>
      <dgm:spPr/>
      <dgm:t>
        <a:bodyPr/>
        <a:lstStyle/>
        <a:p>
          <a:pPr>
            <a:lnSpc>
              <a:spcPct val="100000"/>
            </a:lnSpc>
          </a:pPr>
          <a:r>
            <a:rPr lang="ru-RU" sz="2000" b="0" i="0" baseline="0" dirty="0"/>
            <a:t>Философская методология, определяющая принципы и формы научного познания; </a:t>
          </a:r>
          <a:endParaRPr lang="en-US" sz="2000" dirty="0"/>
        </a:p>
      </dgm:t>
    </dgm:pt>
    <dgm:pt modelId="{C18BD7AA-0406-47C4-AE87-01E578F52947}" type="parTrans" cxnId="{23A6F081-FC10-4375-A7F2-14E3EE92296A}">
      <dgm:prSet/>
      <dgm:spPr/>
      <dgm:t>
        <a:bodyPr/>
        <a:lstStyle/>
        <a:p>
          <a:endParaRPr lang="en-US"/>
        </a:p>
      </dgm:t>
    </dgm:pt>
    <dgm:pt modelId="{55972E18-B88C-406C-8CA6-AA763A173ECB}" type="sibTrans" cxnId="{23A6F081-FC10-4375-A7F2-14E3EE92296A}">
      <dgm:prSet/>
      <dgm:spPr/>
      <dgm:t>
        <a:bodyPr/>
        <a:lstStyle/>
        <a:p>
          <a:endParaRPr lang="en-US"/>
        </a:p>
      </dgm:t>
    </dgm:pt>
    <dgm:pt modelId="{5DCF2BC3-7B03-48B0-ABA9-1A161EB11E09}">
      <dgm:prSet custT="1"/>
      <dgm:spPr/>
      <dgm:t>
        <a:bodyPr/>
        <a:lstStyle/>
        <a:p>
          <a:pPr>
            <a:lnSpc>
              <a:spcPct val="100000"/>
            </a:lnSpc>
          </a:pPr>
          <a:r>
            <a:rPr lang="ru-RU" sz="2000" b="0" i="0" baseline="0" dirty="0"/>
            <a:t>Общенаучная методология представляет собой обобщение методов и принципов изучения явлений различными науками (наблюдение, эксперимент, моделирование) </a:t>
          </a:r>
          <a:endParaRPr lang="en-US" sz="2000" dirty="0"/>
        </a:p>
      </dgm:t>
    </dgm:pt>
    <dgm:pt modelId="{C19A2868-8BC3-486E-9BFD-695C477548D2}" type="parTrans" cxnId="{9735C81E-4434-4AF1-A4E2-E368721E7897}">
      <dgm:prSet/>
      <dgm:spPr/>
      <dgm:t>
        <a:bodyPr/>
        <a:lstStyle/>
        <a:p>
          <a:endParaRPr lang="en-US"/>
        </a:p>
      </dgm:t>
    </dgm:pt>
    <dgm:pt modelId="{DD2090AA-C793-43C2-B7EB-85CB94A657BB}" type="sibTrans" cxnId="{9735C81E-4434-4AF1-A4E2-E368721E7897}">
      <dgm:prSet/>
      <dgm:spPr/>
      <dgm:t>
        <a:bodyPr/>
        <a:lstStyle/>
        <a:p>
          <a:endParaRPr lang="en-US"/>
        </a:p>
      </dgm:t>
    </dgm:pt>
    <dgm:pt modelId="{E231E50E-8B41-4356-9EFE-ADEA76AF6847}">
      <dgm:prSet custT="1"/>
      <dgm:spPr/>
      <dgm:t>
        <a:bodyPr/>
        <a:lstStyle/>
        <a:p>
          <a:pPr>
            <a:lnSpc>
              <a:spcPct val="100000"/>
            </a:lnSpc>
          </a:pPr>
          <a:r>
            <a:rPr lang="ru-RU" sz="2000" b="0" i="0" baseline="0"/>
            <a:t>Частная методология включает методы конкретных наук</a:t>
          </a:r>
          <a:endParaRPr lang="en-US" sz="2000"/>
        </a:p>
      </dgm:t>
    </dgm:pt>
    <dgm:pt modelId="{EAF8B9A8-3244-441C-A8F0-9ABCC0E2C4EE}" type="parTrans" cxnId="{11695A76-29C7-4E97-95AA-9D915C299EE9}">
      <dgm:prSet/>
      <dgm:spPr/>
      <dgm:t>
        <a:bodyPr/>
        <a:lstStyle/>
        <a:p>
          <a:endParaRPr lang="en-US"/>
        </a:p>
      </dgm:t>
    </dgm:pt>
    <dgm:pt modelId="{9AEE27CC-C331-4CE6-977F-F15300902CF1}" type="sibTrans" cxnId="{11695A76-29C7-4E97-95AA-9D915C299EE9}">
      <dgm:prSet/>
      <dgm:spPr/>
      <dgm:t>
        <a:bodyPr/>
        <a:lstStyle/>
        <a:p>
          <a:endParaRPr lang="en-US"/>
        </a:p>
      </dgm:t>
    </dgm:pt>
    <dgm:pt modelId="{4D81B966-CDED-4868-A7BA-2C8D1AD1E928}" type="pres">
      <dgm:prSet presAssocID="{C6727729-B9EA-4464-98A2-5B735A47EDBB}" presName="root" presStyleCnt="0">
        <dgm:presLayoutVars>
          <dgm:dir/>
          <dgm:resizeHandles val="exact"/>
        </dgm:presLayoutVars>
      </dgm:prSet>
      <dgm:spPr/>
    </dgm:pt>
    <dgm:pt modelId="{BEF73425-193E-46CC-9C0D-F3B7BFA2B646}" type="pres">
      <dgm:prSet presAssocID="{0E9E7C88-2E7B-4D34-B099-9580E2707BE8}" presName="compNode" presStyleCnt="0"/>
      <dgm:spPr/>
    </dgm:pt>
    <dgm:pt modelId="{62B96BFF-D480-4954-ABAE-B41A28584931}" type="pres">
      <dgm:prSet presAssocID="{0E9E7C88-2E7B-4D34-B099-9580E2707B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Танец"/>
        </a:ext>
      </dgm:extLst>
    </dgm:pt>
    <dgm:pt modelId="{F8FE59FB-DD2A-45F3-A46C-A114F6F1D713}" type="pres">
      <dgm:prSet presAssocID="{0E9E7C88-2E7B-4D34-B099-9580E2707BE8}" presName="spaceRect" presStyleCnt="0"/>
      <dgm:spPr/>
    </dgm:pt>
    <dgm:pt modelId="{B8E3669F-0D1D-4AEF-B367-9A20BA6380A1}" type="pres">
      <dgm:prSet presAssocID="{0E9E7C88-2E7B-4D34-B099-9580E2707BE8}" presName="textRect" presStyleLbl="revTx" presStyleIdx="0" presStyleCnt="3" custScaleX="450805">
        <dgm:presLayoutVars>
          <dgm:chMax val="1"/>
          <dgm:chPref val="1"/>
        </dgm:presLayoutVars>
      </dgm:prSet>
      <dgm:spPr/>
    </dgm:pt>
    <dgm:pt modelId="{9F92D425-119B-4E23-9A14-C5334C0D6332}" type="pres">
      <dgm:prSet presAssocID="{55972E18-B88C-406C-8CA6-AA763A173ECB}" presName="sibTrans" presStyleCnt="0"/>
      <dgm:spPr/>
    </dgm:pt>
    <dgm:pt modelId="{FCD2CCBD-919B-4E4C-94CF-9093BD85D6B2}" type="pres">
      <dgm:prSet presAssocID="{5DCF2BC3-7B03-48B0-ABA9-1A161EB11E09}" presName="compNode" presStyleCnt="0"/>
      <dgm:spPr/>
    </dgm:pt>
    <dgm:pt modelId="{38284E1B-CA89-4086-8EC6-2768D3938BCF}" type="pres">
      <dgm:prSet presAssocID="{5DCF2BC3-7B03-48B0-ABA9-1A161EB11E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C8C147C-D4CD-428B-AA20-1EF98F978E3A}" type="pres">
      <dgm:prSet presAssocID="{5DCF2BC3-7B03-48B0-ABA9-1A161EB11E09}" presName="spaceRect" presStyleCnt="0"/>
      <dgm:spPr/>
    </dgm:pt>
    <dgm:pt modelId="{A11CF0D3-FE52-40D1-B389-65B9656385C0}" type="pres">
      <dgm:prSet presAssocID="{5DCF2BC3-7B03-48B0-ABA9-1A161EB11E09}" presName="textRect" presStyleLbl="revTx" presStyleIdx="1" presStyleCnt="3" custScaleX="450805">
        <dgm:presLayoutVars>
          <dgm:chMax val="1"/>
          <dgm:chPref val="1"/>
        </dgm:presLayoutVars>
      </dgm:prSet>
      <dgm:spPr/>
    </dgm:pt>
    <dgm:pt modelId="{D13245B2-8D64-4D33-A85D-228CEFE97745}" type="pres">
      <dgm:prSet presAssocID="{DD2090AA-C793-43C2-B7EB-85CB94A657BB}" presName="sibTrans" presStyleCnt="0"/>
      <dgm:spPr/>
    </dgm:pt>
    <dgm:pt modelId="{14D5DFCB-488D-44FA-A009-F11B7FBB317A}" type="pres">
      <dgm:prSet presAssocID="{E231E50E-8B41-4356-9EFE-ADEA76AF6847}" presName="compNode" presStyleCnt="0"/>
      <dgm:spPr/>
    </dgm:pt>
    <dgm:pt modelId="{2021E7CD-714C-4731-A7BF-CF6200998C49}" type="pres">
      <dgm:prSet presAssocID="{E231E50E-8B41-4356-9EFE-ADEA76AF6847}" presName="iconRect" presStyleLbl="node1" presStyleIdx="2" presStyleCnt="3" custLinFactNeighborX="-14814" custLinFactNeighborY="6110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Микроскоп"/>
        </a:ext>
      </dgm:extLst>
    </dgm:pt>
    <dgm:pt modelId="{F2CF4E33-F21C-4942-8A5C-FC43B3D10B5C}" type="pres">
      <dgm:prSet presAssocID="{E231E50E-8B41-4356-9EFE-ADEA76AF6847}" presName="spaceRect" presStyleCnt="0"/>
      <dgm:spPr/>
    </dgm:pt>
    <dgm:pt modelId="{5C4AE371-0CDE-4F10-8BD3-A38F66971CFC}" type="pres">
      <dgm:prSet presAssocID="{E231E50E-8B41-4356-9EFE-ADEA76AF6847}" presName="textRect" presStyleLbl="revTx" presStyleIdx="2" presStyleCnt="3" custScaleX="450805" custLinFactNeighborX="-6666" custLinFactNeighborY="48924">
        <dgm:presLayoutVars>
          <dgm:chMax val="1"/>
          <dgm:chPref val="1"/>
        </dgm:presLayoutVars>
      </dgm:prSet>
      <dgm:spPr/>
    </dgm:pt>
  </dgm:ptLst>
  <dgm:cxnLst>
    <dgm:cxn modelId="{9735C81E-4434-4AF1-A4E2-E368721E7897}" srcId="{C6727729-B9EA-4464-98A2-5B735A47EDBB}" destId="{5DCF2BC3-7B03-48B0-ABA9-1A161EB11E09}" srcOrd="1" destOrd="0" parTransId="{C19A2868-8BC3-486E-9BFD-695C477548D2}" sibTransId="{DD2090AA-C793-43C2-B7EB-85CB94A657BB}"/>
    <dgm:cxn modelId="{11695A76-29C7-4E97-95AA-9D915C299EE9}" srcId="{C6727729-B9EA-4464-98A2-5B735A47EDBB}" destId="{E231E50E-8B41-4356-9EFE-ADEA76AF6847}" srcOrd="2" destOrd="0" parTransId="{EAF8B9A8-3244-441C-A8F0-9ABCC0E2C4EE}" sibTransId="{9AEE27CC-C331-4CE6-977F-F15300902CF1}"/>
    <dgm:cxn modelId="{23A6F081-FC10-4375-A7F2-14E3EE92296A}" srcId="{C6727729-B9EA-4464-98A2-5B735A47EDBB}" destId="{0E9E7C88-2E7B-4D34-B099-9580E2707BE8}" srcOrd="0" destOrd="0" parTransId="{C18BD7AA-0406-47C4-AE87-01E578F52947}" sibTransId="{55972E18-B88C-406C-8CA6-AA763A173ECB}"/>
    <dgm:cxn modelId="{355146BD-10E2-4736-9D27-55F95742BA3D}" type="presOf" srcId="{E231E50E-8B41-4356-9EFE-ADEA76AF6847}" destId="{5C4AE371-0CDE-4F10-8BD3-A38F66971CFC}" srcOrd="0" destOrd="0" presId="urn:microsoft.com/office/officeart/2018/2/layout/IconLabelList"/>
    <dgm:cxn modelId="{5100B9C4-C168-49C8-8184-C1F27B12C68A}" type="presOf" srcId="{C6727729-B9EA-4464-98A2-5B735A47EDBB}" destId="{4D81B966-CDED-4868-A7BA-2C8D1AD1E928}" srcOrd="0" destOrd="0" presId="urn:microsoft.com/office/officeart/2018/2/layout/IconLabelList"/>
    <dgm:cxn modelId="{F3E410C6-CEFD-45B9-B733-4A575A5B22B7}" type="presOf" srcId="{0E9E7C88-2E7B-4D34-B099-9580E2707BE8}" destId="{B8E3669F-0D1D-4AEF-B367-9A20BA6380A1}" srcOrd="0" destOrd="0" presId="urn:microsoft.com/office/officeart/2018/2/layout/IconLabelList"/>
    <dgm:cxn modelId="{53A73FE5-3A47-42DB-A178-63DF0C471D85}" type="presOf" srcId="{5DCF2BC3-7B03-48B0-ABA9-1A161EB11E09}" destId="{A11CF0D3-FE52-40D1-B389-65B9656385C0}" srcOrd="0" destOrd="0" presId="urn:microsoft.com/office/officeart/2018/2/layout/IconLabelList"/>
    <dgm:cxn modelId="{923A6C08-D114-46DD-8CF0-F0BB904D5A84}" type="presParOf" srcId="{4D81B966-CDED-4868-A7BA-2C8D1AD1E928}" destId="{BEF73425-193E-46CC-9C0D-F3B7BFA2B646}" srcOrd="0" destOrd="0" presId="urn:microsoft.com/office/officeart/2018/2/layout/IconLabelList"/>
    <dgm:cxn modelId="{C9924866-4E89-4176-90C4-D2C5630A59CC}" type="presParOf" srcId="{BEF73425-193E-46CC-9C0D-F3B7BFA2B646}" destId="{62B96BFF-D480-4954-ABAE-B41A28584931}" srcOrd="0" destOrd="0" presId="urn:microsoft.com/office/officeart/2018/2/layout/IconLabelList"/>
    <dgm:cxn modelId="{190780E4-59F4-434E-8581-F10D996D0EB7}" type="presParOf" srcId="{BEF73425-193E-46CC-9C0D-F3B7BFA2B646}" destId="{F8FE59FB-DD2A-45F3-A46C-A114F6F1D713}" srcOrd="1" destOrd="0" presId="urn:microsoft.com/office/officeart/2018/2/layout/IconLabelList"/>
    <dgm:cxn modelId="{049D7B24-9365-490B-BD89-640E3DE7A7FB}" type="presParOf" srcId="{BEF73425-193E-46CC-9C0D-F3B7BFA2B646}" destId="{B8E3669F-0D1D-4AEF-B367-9A20BA6380A1}" srcOrd="2" destOrd="0" presId="urn:microsoft.com/office/officeart/2018/2/layout/IconLabelList"/>
    <dgm:cxn modelId="{17F3DC34-0D04-402D-A7CB-D0F095792D50}" type="presParOf" srcId="{4D81B966-CDED-4868-A7BA-2C8D1AD1E928}" destId="{9F92D425-119B-4E23-9A14-C5334C0D6332}" srcOrd="1" destOrd="0" presId="urn:microsoft.com/office/officeart/2018/2/layout/IconLabelList"/>
    <dgm:cxn modelId="{8203FF93-119A-4DDD-B731-5E57A03F0E84}" type="presParOf" srcId="{4D81B966-CDED-4868-A7BA-2C8D1AD1E928}" destId="{FCD2CCBD-919B-4E4C-94CF-9093BD85D6B2}" srcOrd="2" destOrd="0" presId="urn:microsoft.com/office/officeart/2018/2/layout/IconLabelList"/>
    <dgm:cxn modelId="{AFFC2E2A-45E2-4150-A4C4-3F8F212B4DBC}" type="presParOf" srcId="{FCD2CCBD-919B-4E4C-94CF-9093BD85D6B2}" destId="{38284E1B-CA89-4086-8EC6-2768D3938BCF}" srcOrd="0" destOrd="0" presId="urn:microsoft.com/office/officeart/2018/2/layout/IconLabelList"/>
    <dgm:cxn modelId="{1AF506DE-EE1D-415A-A4FE-40061E1AF77B}" type="presParOf" srcId="{FCD2CCBD-919B-4E4C-94CF-9093BD85D6B2}" destId="{EC8C147C-D4CD-428B-AA20-1EF98F978E3A}" srcOrd="1" destOrd="0" presId="urn:microsoft.com/office/officeart/2018/2/layout/IconLabelList"/>
    <dgm:cxn modelId="{8DA6FECC-1CE1-4291-A4D2-22DD9EC11BA5}" type="presParOf" srcId="{FCD2CCBD-919B-4E4C-94CF-9093BD85D6B2}" destId="{A11CF0D3-FE52-40D1-B389-65B9656385C0}" srcOrd="2" destOrd="0" presId="urn:microsoft.com/office/officeart/2018/2/layout/IconLabelList"/>
    <dgm:cxn modelId="{587DE41F-EAF7-44F8-8834-531576EEA592}" type="presParOf" srcId="{4D81B966-CDED-4868-A7BA-2C8D1AD1E928}" destId="{D13245B2-8D64-4D33-A85D-228CEFE97745}" srcOrd="3" destOrd="0" presId="urn:microsoft.com/office/officeart/2018/2/layout/IconLabelList"/>
    <dgm:cxn modelId="{8968A874-9F11-4D25-9AAB-17889571EC07}" type="presParOf" srcId="{4D81B966-CDED-4868-A7BA-2C8D1AD1E928}" destId="{14D5DFCB-488D-44FA-A009-F11B7FBB317A}" srcOrd="4" destOrd="0" presId="urn:microsoft.com/office/officeart/2018/2/layout/IconLabelList"/>
    <dgm:cxn modelId="{8B172D68-EFE2-46EE-8471-765C4237FCE0}" type="presParOf" srcId="{14D5DFCB-488D-44FA-A009-F11B7FBB317A}" destId="{2021E7CD-714C-4731-A7BF-CF6200998C49}" srcOrd="0" destOrd="0" presId="urn:microsoft.com/office/officeart/2018/2/layout/IconLabelList"/>
    <dgm:cxn modelId="{4741D1E7-5090-4EB8-92AC-7D61407A1934}" type="presParOf" srcId="{14D5DFCB-488D-44FA-A009-F11B7FBB317A}" destId="{F2CF4E33-F21C-4942-8A5C-FC43B3D10B5C}" srcOrd="1" destOrd="0" presId="urn:microsoft.com/office/officeart/2018/2/layout/IconLabelList"/>
    <dgm:cxn modelId="{51966207-4D1C-41FF-B2A8-457C9AD46A91}" type="presParOf" srcId="{14D5DFCB-488D-44FA-A009-F11B7FBB317A}" destId="{5C4AE371-0CDE-4F10-8BD3-A38F66971CF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AA008-61ED-4D24-97BF-E7DDB6DB3830}">
      <dsp:nvSpPr>
        <dsp:cNvPr id="0" name=""/>
        <dsp:cNvSpPr/>
      </dsp:nvSpPr>
      <dsp:spPr>
        <a:xfrm>
          <a:off x="5720804" y="1416975"/>
          <a:ext cx="3955094" cy="601146"/>
        </a:xfrm>
        <a:custGeom>
          <a:avLst/>
          <a:gdLst/>
          <a:ahLst/>
          <a:cxnLst/>
          <a:rect l="0" t="0" r="0" b="0"/>
          <a:pathLst>
            <a:path>
              <a:moveTo>
                <a:pt x="0" y="0"/>
              </a:moveTo>
              <a:lnTo>
                <a:pt x="0" y="409663"/>
              </a:lnTo>
              <a:lnTo>
                <a:pt x="3955094" y="409663"/>
              </a:lnTo>
              <a:lnTo>
                <a:pt x="3955094" y="60114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49E621-1B17-484F-9739-40B18CCF27E5}">
      <dsp:nvSpPr>
        <dsp:cNvPr id="0" name=""/>
        <dsp:cNvSpPr/>
      </dsp:nvSpPr>
      <dsp:spPr>
        <a:xfrm>
          <a:off x="5573304" y="1416975"/>
          <a:ext cx="147499" cy="645037"/>
        </a:xfrm>
        <a:custGeom>
          <a:avLst/>
          <a:gdLst/>
          <a:ahLst/>
          <a:cxnLst/>
          <a:rect l="0" t="0" r="0" b="0"/>
          <a:pathLst>
            <a:path>
              <a:moveTo>
                <a:pt x="147499" y="0"/>
              </a:moveTo>
              <a:lnTo>
                <a:pt x="147499" y="453554"/>
              </a:lnTo>
              <a:lnTo>
                <a:pt x="0" y="453554"/>
              </a:lnTo>
              <a:lnTo>
                <a:pt x="0" y="64503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7EB0F6-058F-42AD-92C4-CA8804BA458D}">
      <dsp:nvSpPr>
        <dsp:cNvPr id="0" name=""/>
        <dsp:cNvSpPr/>
      </dsp:nvSpPr>
      <dsp:spPr>
        <a:xfrm>
          <a:off x="1564906" y="1416975"/>
          <a:ext cx="4155897" cy="601146"/>
        </a:xfrm>
        <a:custGeom>
          <a:avLst/>
          <a:gdLst/>
          <a:ahLst/>
          <a:cxnLst/>
          <a:rect l="0" t="0" r="0" b="0"/>
          <a:pathLst>
            <a:path>
              <a:moveTo>
                <a:pt x="4155897" y="0"/>
              </a:moveTo>
              <a:lnTo>
                <a:pt x="4155897" y="409663"/>
              </a:lnTo>
              <a:lnTo>
                <a:pt x="0" y="409663"/>
              </a:lnTo>
              <a:lnTo>
                <a:pt x="0" y="60114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EE54A2-1E24-4D4B-9857-C426A7AC1D16}">
      <dsp:nvSpPr>
        <dsp:cNvPr id="0" name=""/>
        <dsp:cNvSpPr/>
      </dsp:nvSpPr>
      <dsp:spPr>
        <a:xfrm>
          <a:off x="3898039" y="104444"/>
          <a:ext cx="3645528" cy="13125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742BE-8DA5-4854-9D94-E2220BB7CF6C}">
      <dsp:nvSpPr>
        <dsp:cNvPr id="0" name=""/>
        <dsp:cNvSpPr/>
      </dsp:nvSpPr>
      <dsp:spPr>
        <a:xfrm>
          <a:off x="4127704" y="322625"/>
          <a:ext cx="3645528" cy="13125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kern="1200" dirty="0"/>
            <a:t>Развитая система метода вклю­чает три вопроса: </a:t>
          </a:r>
          <a:endParaRPr lang="en-US" sz="2000" kern="1200" dirty="0"/>
        </a:p>
      </dsp:txBody>
      <dsp:txXfrm>
        <a:off x="4166147" y="361068"/>
        <a:ext cx="3568642" cy="1235644"/>
      </dsp:txXfrm>
    </dsp:sp>
    <dsp:sp modelId="{B124890A-A504-4213-B9C5-6A14AA7D039E}">
      <dsp:nvSpPr>
        <dsp:cNvPr id="0" name=""/>
        <dsp:cNvSpPr/>
      </dsp:nvSpPr>
      <dsp:spPr>
        <a:xfrm>
          <a:off x="-229664" y="2018121"/>
          <a:ext cx="3589141" cy="172805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A9955-C0DE-4CF5-A8BA-8FA6B7D96A2B}">
      <dsp:nvSpPr>
        <dsp:cNvPr id="0" name=""/>
        <dsp:cNvSpPr/>
      </dsp:nvSpPr>
      <dsp:spPr>
        <a:xfrm>
          <a:off x="0" y="2236302"/>
          <a:ext cx="3589141" cy="172805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dirty="0"/>
            <a:t>вопрос о способах выявления нового материала и его введения в научную теорию («методика»)</a:t>
          </a:r>
          <a:endParaRPr lang="en-US" sz="2000" kern="1200" dirty="0"/>
        </a:p>
      </dsp:txBody>
      <dsp:txXfrm>
        <a:off x="50613" y="2286915"/>
        <a:ext cx="3487915" cy="1626826"/>
      </dsp:txXfrm>
    </dsp:sp>
    <dsp:sp modelId="{D1694E1F-5DBB-4C14-9AC8-53EDD92F0B0D}">
      <dsp:nvSpPr>
        <dsp:cNvPr id="0" name=""/>
        <dsp:cNvSpPr/>
      </dsp:nvSpPr>
      <dsp:spPr>
        <a:xfrm>
          <a:off x="3872109" y="2062012"/>
          <a:ext cx="3402390" cy="17103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A0970F-E9A5-4C37-8F03-6731671134F8}">
      <dsp:nvSpPr>
        <dsp:cNvPr id="0" name=""/>
        <dsp:cNvSpPr/>
      </dsp:nvSpPr>
      <dsp:spPr>
        <a:xfrm>
          <a:off x="4101773" y="2280193"/>
          <a:ext cx="3402390" cy="17103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dirty="0"/>
            <a:t>вопрос о спо­собах систематизации и объяснения этого материала («метод») </a:t>
          </a:r>
          <a:endParaRPr lang="en-US" sz="2000" kern="1200" dirty="0"/>
        </a:p>
      </dsp:txBody>
      <dsp:txXfrm>
        <a:off x="4151869" y="2330289"/>
        <a:ext cx="3302198" cy="1610206"/>
      </dsp:txXfrm>
    </dsp:sp>
    <dsp:sp modelId="{B326B4A6-B921-48B3-8D49-4E139C1C130A}">
      <dsp:nvSpPr>
        <dsp:cNvPr id="0" name=""/>
        <dsp:cNvSpPr/>
      </dsp:nvSpPr>
      <dsp:spPr>
        <a:xfrm>
          <a:off x="7913614" y="2018121"/>
          <a:ext cx="3524569" cy="20704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96C974-5D57-4ED7-B7AD-5F36CE2C32A2}">
      <dsp:nvSpPr>
        <dsp:cNvPr id="0" name=""/>
        <dsp:cNvSpPr/>
      </dsp:nvSpPr>
      <dsp:spPr>
        <a:xfrm>
          <a:off x="8143278" y="2236302"/>
          <a:ext cx="3524569" cy="207047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dirty="0"/>
            <a:t>вопрос о соотнесении и способах соотнесения уже системати­зированного и объясненного материала с данными смежных наук и прежде всего с философией </a:t>
          </a:r>
          <a:endParaRPr lang="en-US" sz="2000" kern="1200" dirty="0"/>
        </a:p>
      </dsp:txBody>
      <dsp:txXfrm>
        <a:off x="8203920" y="2296944"/>
        <a:ext cx="3403285" cy="1949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CDD7D-1526-4B3E-B833-AF0E1EE07009}">
      <dsp:nvSpPr>
        <dsp:cNvPr id="0" name=""/>
        <dsp:cNvSpPr/>
      </dsp:nvSpPr>
      <dsp:spPr>
        <a:xfrm>
          <a:off x="8825" y="708330"/>
          <a:ext cx="3851890" cy="2456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71C49-34DD-4230-BAD3-6F0E82FAF0E6}">
      <dsp:nvSpPr>
        <dsp:cNvPr id="0" name=""/>
        <dsp:cNvSpPr/>
      </dsp:nvSpPr>
      <dsp:spPr>
        <a:xfrm>
          <a:off x="363696" y="1045457"/>
          <a:ext cx="3851890" cy="24568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dirty="0"/>
            <a:t>1. Теория метода. Занимается вопросом о соотношении субъектив­ной диалектики познания с объективной диалектикой объекта. Формулируется в виде законов науки. </a:t>
          </a:r>
          <a:endParaRPr lang="en-US" sz="2000" kern="1200" dirty="0"/>
        </a:p>
      </dsp:txBody>
      <dsp:txXfrm>
        <a:off x="435653" y="1117414"/>
        <a:ext cx="3707976" cy="2312886"/>
      </dsp:txXfrm>
    </dsp:sp>
    <dsp:sp modelId="{D9276A92-271A-43E2-9C39-66C2412753B4}">
      <dsp:nvSpPr>
        <dsp:cNvPr id="0" name=""/>
        <dsp:cNvSpPr/>
      </dsp:nvSpPr>
      <dsp:spPr>
        <a:xfrm>
          <a:off x="4570457" y="708330"/>
          <a:ext cx="3506765" cy="20305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3FB51-4434-4758-A712-DADC032AB4E6}">
      <dsp:nvSpPr>
        <dsp:cNvPr id="0" name=""/>
        <dsp:cNvSpPr/>
      </dsp:nvSpPr>
      <dsp:spPr>
        <a:xfrm>
          <a:off x="4925327" y="1045457"/>
          <a:ext cx="3506765" cy="20305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dirty="0"/>
            <a:t>2. Комплекс научно-исследовательских приёмов. Содержание определяется лингвистическими основами метода.</a:t>
          </a:r>
          <a:endParaRPr lang="en-US" sz="2000" kern="1200" dirty="0"/>
        </a:p>
      </dsp:txBody>
      <dsp:txXfrm>
        <a:off x="4984801" y="1104931"/>
        <a:ext cx="3387817" cy="1911650"/>
      </dsp:txXfrm>
    </dsp:sp>
    <dsp:sp modelId="{47CC0098-F698-4437-B81C-AD0752F98C08}">
      <dsp:nvSpPr>
        <dsp:cNvPr id="0" name=""/>
        <dsp:cNvSpPr/>
      </dsp:nvSpPr>
      <dsp:spPr>
        <a:xfrm>
          <a:off x="8786963" y="708330"/>
          <a:ext cx="2705368" cy="188816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EEB3E-31C2-4055-B23A-1066C35A95EA}">
      <dsp:nvSpPr>
        <dsp:cNvPr id="0" name=""/>
        <dsp:cNvSpPr/>
      </dsp:nvSpPr>
      <dsp:spPr>
        <a:xfrm>
          <a:off x="9141833" y="1045457"/>
          <a:ext cx="2705368" cy="188816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a:t>3. Комплекс технических приёмов и процедур</a:t>
          </a:r>
          <a:endParaRPr lang="en-US" sz="2000" kern="1200"/>
        </a:p>
      </dsp:txBody>
      <dsp:txXfrm>
        <a:off x="9197135" y="1100759"/>
        <a:ext cx="2594764" cy="1777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96BFF-D480-4954-ABAE-B41A28584931}">
      <dsp:nvSpPr>
        <dsp:cNvPr id="0" name=""/>
        <dsp:cNvSpPr/>
      </dsp:nvSpPr>
      <dsp:spPr>
        <a:xfrm>
          <a:off x="2612595" y="473557"/>
          <a:ext cx="542636" cy="542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E3669F-0D1D-4AEF-B367-9A20BA6380A1}">
      <dsp:nvSpPr>
        <dsp:cNvPr id="0" name=""/>
        <dsp:cNvSpPr/>
      </dsp:nvSpPr>
      <dsp:spPr>
        <a:xfrm>
          <a:off x="165876" y="1267743"/>
          <a:ext cx="5436074" cy="677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ru-RU" sz="2000" b="0" i="0" kern="1200" baseline="0" dirty="0"/>
            <a:t>Философская методология, определяющая принципы и формы научного познания; </a:t>
          </a:r>
          <a:endParaRPr lang="en-US" sz="2000" kern="1200" dirty="0"/>
        </a:p>
      </dsp:txBody>
      <dsp:txXfrm>
        <a:off x="165876" y="1267743"/>
        <a:ext cx="5436074" cy="677770"/>
      </dsp:txXfrm>
    </dsp:sp>
    <dsp:sp modelId="{38284E1B-CA89-4086-8EC6-2768D3938BCF}">
      <dsp:nvSpPr>
        <dsp:cNvPr id="0" name=""/>
        <dsp:cNvSpPr/>
      </dsp:nvSpPr>
      <dsp:spPr>
        <a:xfrm>
          <a:off x="8259695" y="473557"/>
          <a:ext cx="542636" cy="542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CF0D3-FE52-40D1-B389-65B9656385C0}">
      <dsp:nvSpPr>
        <dsp:cNvPr id="0" name=""/>
        <dsp:cNvSpPr/>
      </dsp:nvSpPr>
      <dsp:spPr>
        <a:xfrm>
          <a:off x="5812976" y="1267743"/>
          <a:ext cx="5436074" cy="677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ru-RU" sz="2000" b="0" i="0" kern="1200" baseline="0" dirty="0"/>
            <a:t>Общенаучная методология представляет собой обобщение методов и принципов изучения явлений различными науками (наблюдение, эксперимент, моделирование) </a:t>
          </a:r>
          <a:endParaRPr lang="en-US" sz="2000" kern="1200" dirty="0"/>
        </a:p>
      </dsp:txBody>
      <dsp:txXfrm>
        <a:off x="5812976" y="1267743"/>
        <a:ext cx="5436074" cy="677770"/>
      </dsp:txXfrm>
    </dsp:sp>
    <dsp:sp modelId="{2021E7CD-714C-4731-A7BF-CF6200998C49}">
      <dsp:nvSpPr>
        <dsp:cNvPr id="0" name=""/>
        <dsp:cNvSpPr/>
      </dsp:nvSpPr>
      <dsp:spPr>
        <a:xfrm>
          <a:off x="5355758" y="2578572"/>
          <a:ext cx="542636" cy="542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AE371-0CDE-4F10-8BD3-A38F66971CFC}">
      <dsp:nvSpPr>
        <dsp:cNvPr id="0" name=""/>
        <dsp:cNvSpPr/>
      </dsp:nvSpPr>
      <dsp:spPr>
        <a:xfrm>
          <a:off x="2909043" y="3372756"/>
          <a:ext cx="5436074" cy="677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ru-RU" sz="2000" b="0" i="0" kern="1200" baseline="0"/>
            <a:t>Частная методология включает методы конкретных наук</a:t>
          </a:r>
          <a:endParaRPr lang="en-US" sz="2000" kern="1200"/>
        </a:p>
      </dsp:txBody>
      <dsp:txXfrm>
        <a:off x="2909043" y="3372756"/>
        <a:ext cx="5436074" cy="6777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71ED5-985C-4E0C-8278-B9130432B2DA}" type="datetimeFigureOut">
              <a:rPr lang="ru-RU" smtClean="0"/>
              <a:t>10.02.2025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839EA-4D0F-43B6-8C95-B0FC446E573D}" type="slidenum">
              <a:rPr lang="ru-RU" smtClean="0"/>
              <a:t>‹#›</a:t>
            </a:fld>
            <a:endParaRPr lang="ru-RU"/>
          </a:p>
        </p:txBody>
      </p:sp>
    </p:spTree>
    <p:extLst>
      <p:ext uri="{BB962C8B-B14F-4D97-AF65-F5344CB8AC3E}">
        <p14:creationId xmlns:p14="http://schemas.microsoft.com/office/powerpoint/2010/main" val="15272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B8839EA-4D0F-43B6-8C95-B0FC446E573D}" type="slidenum">
              <a:rPr lang="ru-RU" smtClean="0"/>
              <a:t>7</a:t>
            </a:fld>
            <a:endParaRPr lang="ru-RU"/>
          </a:p>
        </p:txBody>
      </p:sp>
    </p:spTree>
    <p:extLst>
      <p:ext uri="{BB962C8B-B14F-4D97-AF65-F5344CB8AC3E}">
        <p14:creationId xmlns:p14="http://schemas.microsoft.com/office/powerpoint/2010/main" val="426707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49A9D-0B6A-0FE3-5E92-7717F95DDAD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DEE61DC5-445F-1606-B1EF-A1CB3E396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F067835-1BDB-45FD-9625-C83A84A93F2C}"/>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5" name="Нижний колонтитул 4">
            <a:extLst>
              <a:ext uri="{FF2B5EF4-FFF2-40B4-BE49-F238E27FC236}">
                <a16:creationId xmlns:a16="http://schemas.microsoft.com/office/drawing/2014/main" id="{863E7A1E-55CC-51B9-E58B-5691D10DF90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8F6CE36-489C-14F0-C435-28197CA6B299}"/>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348792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51E8F3-AA37-3120-AA3E-FEB3E9AF1E8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B4AF3F5-804B-B0F0-9F73-25B93209199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EABCA51-0C33-2E75-AC00-C300D139BDFC}"/>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5" name="Нижний колонтитул 4">
            <a:extLst>
              <a:ext uri="{FF2B5EF4-FFF2-40B4-BE49-F238E27FC236}">
                <a16:creationId xmlns:a16="http://schemas.microsoft.com/office/drawing/2014/main" id="{008F4F26-C29F-179F-62E5-DD222E92C0C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2CE89DE-E890-DCC5-9F5D-D8C21359C1F6}"/>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81672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F7C4500-2A14-BBDC-7AD5-7243C8D62D0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574371B-C60C-A5EE-0F12-4E5A1C165E1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9623639-1FF2-2082-8380-336958D6C1E6}"/>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5" name="Нижний колонтитул 4">
            <a:extLst>
              <a:ext uri="{FF2B5EF4-FFF2-40B4-BE49-F238E27FC236}">
                <a16:creationId xmlns:a16="http://schemas.microsoft.com/office/drawing/2014/main" id="{E00D2538-70AC-3BCE-19BB-C5C1A57519B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18DAE60-A4FD-699F-7D0A-126737CB84D5}"/>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281260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43FEF-3FCE-1538-28FB-AA785F6123A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21D12B4-A97B-2E9A-7385-700459692F4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1F5AA5-E432-1389-DE09-18993AC62954}"/>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5" name="Нижний колонтитул 4">
            <a:extLst>
              <a:ext uri="{FF2B5EF4-FFF2-40B4-BE49-F238E27FC236}">
                <a16:creationId xmlns:a16="http://schemas.microsoft.com/office/drawing/2014/main" id="{14D0E7D9-0E2E-0DFC-E12D-A295EC5C37E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0F49558-48B2-2768-E245-6F8009B0BE10}"/>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356452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3DDAB4-1BF2-1E31-A7DD-53F154164BF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5B8F78C-1EBF-980F-26CC-7512E18D2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DA583B2-3A68-7BE8-BE0D-E4D081CC37B3}"/>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5" name="Нижний колонтитул 4">
            <a:extLst>
              <a:ext uri="{FF2B5EF4-FFF2-40B4-BE49-F238E27FC236}">
                <a16:creationId xmlns:a16="http://schemas.microsoft.com/office/drawing/2014/main" id="{584A20AB-BDBC-A988-1070-A7527D9BD33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1F9520D-C7BD-3260-0713-9CDC735B336E}"/>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182358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C0162E-D16C-318A-7F0B-6AF1CCABBE2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077470D-57FB-D372-F510-8E60B1B4ACC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7A98868-4AB0-2CCD-F1A4-BE666D7A94B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034DFA4-D72F-332D-F555-E0D83B88FBC5}"/>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6" name="Нижний колонтитул 5">
            <a:extLst>
              <a:ext uri="{FF2B5EF4-FFF2-40B4-BE49-F238E27FC236}">
                <a16:creationId xmlns:a16="http://schemas.microsoft.com/office/drawing/2014/main" id="{7B193559-E2D6-5826-412F-B2F2AD92107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8B20779-3432-8BC6-CDE8-43C4133FA65B}"/>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356388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49507-A315-9E1C-0736-143FBCB7461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8643BF2C-9283-7A61-ADC1-E2F1A3ECE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018AE63-AA7E-49FE-7393-15027219ECC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A283388-4CB6-3FB3-8129-230CAB133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71BA7CB-098B-E645-9817-38816B8E4BB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706494A-1C9B-B9EF-7BA3-52F2716BD9F1}"/>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8" name="Нижний колонтитул 7">
            <a:extLst>
              <a:ext uri="{FF2B5EF4-FFF2-40B4-BE49-F238E27FC236}">
                <a16:creationId xmlns:a16="http://schemas.microsoft.com/office/drawing/2014/main" id="{4F23F337-DFAF-7A96-868B-BAD8408C80C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000845C4-C810-2257-FEE1-CB23376B0748}"/>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248291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E482E0-4E01-D809-17C0-BB9C10FBC9E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BE16AA7-FAC9-5ED2-51BC-9921D9450B2C}"/>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4" name="Нижний колонтитул 3">
            <a:extLst>
              <a:ext uri="{FF2B5EF4-FFF2-40B4-BE49-F238E27FC236}">
                <a16:creationId xmlns:a16="http://schemas.microsoft.com/office/drawing/2014/main" id="{846A826C-A427-A6C3-37E4-492E047A49C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7E42F5B-FD53-CEE1-9BBA-FB137D6E51DF}"/>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21838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DBE6EC8-C647-D7BC-FD05-2C0487703059}"/>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3" name="Нижний колонтитул 2">
            <a:extLst>
              <a:ext uri="{FF2B5EF4-FFF2-40B4-BE49-F238E27FC236}">
                <a16:creationId xmlns:a16="http://schemas.microsoft.com/office/drawing/2014/main" id="{E10603FA-A094-E548-4CA5-87A381024FB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A92D74E-0322-E381-769D-FCC6E2D952A6}"/>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303372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A0DFD3-A1F0-BEBB-21D3-4F7DB633783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65FFD24-9FE8-67E4-11C4-6C7B41E32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91FBA63-FF6F-1B32-9F65-6B15C708B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C91EB7E-B0C9-C3A2-B74E-89A3171752CA}"/>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6" name="Нижний колонтитул 5">
            <a:extLst>
              <a:ext uri="{FF2B5EF4-FFF2-40B4-BE49-F238E27FC236}">
                <a16:creationId xmlns:a16="http://schemas.microsoft.com/office/drawing/2014/main" id="{6D11FFC1-8F84-9FDE-BDA7-D01E69F926E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E54FDF-76D9-2AF1-DA3B-317758D8AAE5}"/>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25159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6F903E-5F6C-E07B-3BB4-F89DCFC78BA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164EA12-A8D0-9D00-BE08-B92D1C134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E3EAA5A-3A2E-1E96-5053-37F94CFFB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1A4DC9F-F535-BA68-E868-CCF845B19D91}"/>
              </a:ext>
            </a:extLst>
          </p:cNvPr>
          <p:cNvSpPr>
            <a:spLocks noGrp="1"/>
          </p:cNvSpPr>
          <p:nvPr>
            <p:ph type="dt" sz="half" idx="10"/>
          </p:nvPr>
        </p:nvSpPr>
        <p:spPr/>
        <p:txBody>
          <a:bodyPr/>
          <a:lstStyle/>
          <a:p>
            <a:fld id="{3D94E73E-6687-4BD5-A55B-049B47804685}" type="datetimeFigureOut">
              <a:rPr lang="ru-RU" smtClean="0"/>
              <a:t>10.02.2025</a:t>
            </a:fld>
            <a:endParaRPr lang="ru-RU"/>
          </a:p>
        </p:txBody>
      </p:sp>
      <p:sp>
        <p:nvSpPr>
          <p:cNvPr id="6" name="Нижний колонтитул 5">
            <a:extLst>
              <a:ext uri="{FF2B5EF4-FFF2-40B4-BE49-F238E27FC236}">
                <a16:creationId xmlns:a16="http://schemas.microsoft.com/office/drawing/2014/main" id="{010F7207-8F22-638B-8F63-8F2CC26181C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15A02A4-D399-6923-AA71-CE2EF690FD1B}"/>
              </a:ext>
            </a:extLst>
          </p:cNvPr>
          <p:cNvSpPr>
            <a:spLocks noGrp="1"/>
          </p:cNvSpPr>
          <p:nvPr>
            <p:ph type="sldNum" sz="quarter" idx="12"/>
          </p:nvPr>
        </p:nvSpPr>
        <p:spPr/>
        <p:txBody>
          <a:bodyPr/>
          <a:lstStyle/>
          <a:p>
            <a:fld id="{6CD21234-9AE5-4C38-A2EF-AB395DD508FA}" type="slidenum">
              <a:rPr lang="ru-RU" smtClean="0"/>
              <a:t>‹#›</a:t>
            </a:fld>
            <a:endParaRPr lang="ru-RU"/>
          </a:p>
        </p:txBody>
      </p:sp>
    </p:spTree>
    <p:extLst>
      <p:ext uri="{BB962C8B-B14F-4D97-AF65-F5344CB8AC3E}">
        <p14:creationId xmlns:p14="http://schemas.microsoft.com/office/powerpoint/2010/main" val="221298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5D12EA-46E0-A3BB-7A4C-F71898C2A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BD22B38-A274-5B91-A6EB-CDD882A145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0D10A7A-5659-7F4C-F96B-7F8E4D270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94E73E-6687-4BD5-A55B-049B47804685}" type="datetimeFigureOut">
              <a:rPr lang="ru-RU" smtClean="0"/>
              <a:t>10.02.2025</a:t>
            </a:fld>
            <a:endParaRPr lang="ru-RU"/>
          </a:p>
        </p:txBody>
      </p:sp>
      <p:sp>
        <p:nvSpPr>
          <p:cNvPr id="5" name="Нижний колонтитул 4">
            <a:extLst>
              <a:ext uri="{FF2B5EF4-FFF2-40B4-BE49-F238E27FC236}">
                <a16:creationId xmlns:a16="http://schemas.microsoft.com/office/drawing/2014/main" id="{8F3B2058-36A6-EAEA-AE67-978665D0A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22D1E09A-39F7-F39F-76A3-371BF20DE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D21234-9AE5-4C38-A2EF-AB395DD508FA}" type="slidenum">
              <a:rPr lang="ru-RU" smtClean="0"/>
              <a:t>‹#›</a:t>
            </a:fld>
            <a:endParaRPr lang="ru-RU"/>
          </a:p>
        </p:txBody>
      </p:sp>
    </p:spTree>
    <p:extLst>
      <p:ext uri="{BB962C8B-B14F-4D97-AF65-F5344CB8AC3E}">
        <p14:creationId xmlns:p14="http://schemas.microsoft.com/office/powerpoint/2010/main" val="2724152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dissercat.com/search?q=%D0%BB%D0%B8%D0%BD%D0%B3%D0%B2%D0%B8%D1%81%D1%82%D0%B8%D0%BA%D0%B0"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07F2FC5-2DBD-01BF-07BF-B7BF911EAA52}"/>
              </a:ext>
            </a:extLst>
          </p:cNvPr>
          <p:cNvSpPr>
            <a:spLocks noGrp="1"/>
          </p:cNvSpPr>
          <p:nvPr>
            <p:ph type="ctrTitle"/>
          </p:nvPr>
        </p:nvSpPr>
        <p:spPr>
          <a:xfrm>
            <a:off x="1524000" y="1293338"/>
            <a:ext cx="9144000" cy="3274592"/>
          </a:xfrm>
        </p:spPr>
        <p:txBody>
          <a:bodyPr anchor="ctr">
            <a:normAutofit/>
          </a:bodyPr>
          <a:lstStyle/>
          <a:p>
            <a:r>
              <a:rPr lang="ru-RU" sz="7200"/>
              <a:t>Понятие лингвистического метода. </a:t>
            </a:r>
          </a:p>
        </p:txBody>
      </p:sp>
      <p:sp>
        <p:nvSpPr>
          <p:cNvPr id="3" name="Подзаголовок 2">
            <a:extLst>
              <a:ext uri="{FF2B5EF4-FFF2-40B4-BE49-F238E27FC236}">
                <a16:creationId xmlns:a16="http://schemas.microsoft.com/office/drawing/2014/main" id="{B2B227AA-7CD2-38D5-7911-526D7626DB03}"/>
              </a:ext>
            </a:extLst>
          </p:cNvPr>
          <p:cNvSpPr>
            <a:spLocks noGrp="1"/>
          </p:cNvSpPr>
          <p:nvPr>
            <p:ph type="subTitle" idx="1"/>
          </p:nvPr>
        </p:nvSpPr>
        <p:spPr>
          <a:xfrm>
            <a:off x="1524000" y="5514052"/>
            <a:ext cx="9144000" cy="651910"/>
          </a:xfrm>
        </p:spPr>
        <p:txBody>
          <a:bodyPr anchor="ctr">
            <a:normAutofit/>
          </a:bodyPr>
          <a:lstStyle/>
          <a:p>
            <a:r>
              <a:rPr lang="ru-RU" dirty="0"/>
              <a:t>Трехчастное строение метода.</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81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81F24-5C9A-4C0D-FFC7-BECD20205D99}"/>
              </a:ext>
            </a:extLst>
          </p:cNvPr>
          <p:cNvSpPr txBox="1"/>
          <p:nvPr/>
        </p:nvSpPr>
        <p:spPr>
          <a:xfrm>
            <a:off x="363415" y="1120676"/>
            <a:ext cx="11465170" cy="2554545"/>
          </a:xfrm>
          <a:prstGeom prst="rect">
            <a:avLst/>
          </a:prstGeom>
          <a:noFill/>
        </p:spPr>
        <p:txBody>
          <a:bodyPr wrap="square">
            <a:spAutoFit/>
          </a:bodyPr>
          <a:lstStyle/>
          <a:p>
            <a:pPr marL="285750" indent="-285750">
              <a:buFont typeface="Arial" panose="020B0604020202020204" pitchFamily="34" charset="0"/>
              <a:buChar char="•"/>
            </a:pPr>
            <a:r>
              <a:rPr lang="ru-RU" sz="2000" dirty="0"/>
              <a:t>По философско-научным основаниям?</a:t>
            </a:r>
          </a:p>
          <a:p>
            <a:pPr marL="285750" indent="-285750">
              <a:buFont typeface="Arial" panose="020B0604020202020204" pitchFamily="34" charset="0"/>
              <a:buChar char="•"/>
            </a:pPr>
            <a:r>
              <a:rPr lang="ru-RU" sz="2000" dirty="0"/>
              <a:t>По соответствующей каждому теории? (не всегда возможно, так как соответствие «теория — метод» имеется лишь для наиболее общих и разработанных методов). </a:t>
            </a:r>
          </a:p>
          <a:p>
            <a:pPr marL="285750" indent="-285750">
              <a:buFont typeface="Arial" panose="020B0604020202020204" pitchFamily="34" charset="0"/>
              <a:buChar char="•"/>
            </a:pPr>
            <a:r>
              <a:rPr lang="ru-RU" sz="2000" dirty="0"/>
              <a:t>По методике и техническим приемам? </a:t>
            </a:r>
          </a:p>
          <a:p>
            <a:pPr marL="285750" indent="-285750">
              <a:buFont typeface="Arial" panose="020B0604020202020204" pitchFamily="34" charset="0"/>
              <a:buChar char="•"/>
            </a:pPr>
            <a:r>
              <a:rPr lang="ru-RU" sz="2000" dirty="0"/>
              <a:t>По сфере языка, на «методы фонологии», «методы морфологии», «методы синтаксиса» и т. д.?</a:t>
            </a:r>
          </a:p>
          <a:p>
            <a:endParaRPr lang="ru-RU" sz="2000" dirty="0"/>
          </a:p>
          <a:p>
            <a:r>
              <a:rPr lang="ru-RU" sz="2000" dirty="0"/>
              <a:t>Современная лингвистика характеризуется экстраполяцией методов; одни и те же методы переносятся из одной сферы языка в другую, на другой материал.</a:t>
            </a:r>
          </a:p>
        </p:txBody>
      </p:sp>
      <p:sp>
        <p:nvSpPr>
          <p:cNvPr id="2" name="Прямоугольник: скругленные углы 1">
            <a:extLst>
              <a:ext uri="{FF2B5EF4-FFF2-40B4-BE49-F238E27FC236}">
                <a16:creationId xmlns:a16="http://schemas.microsoft.com/office/drawing/2014/main" id="{5D174359-918A-0435-F537-A30A2DBF82E6}"/>
              </a:ext>
            </a:extLst>
          </p:cNvPr>
          <p:cNvSpPr/>
          <p:nvPr/>
        </p:nvSpPr>
        <p:spPr>
          <a:xfrm>
            <a:off x="0" y="174969"/>
            <a:ext cx="4411226"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Классификация методов</a:t>
            </a:r>
          </a:p>
        </p:txBody>
      </p:sp>
    </p:spTree>
    <p:extLst>
      <p:ext uri="{BB962C8B-B14F-4D97-AF65-F5344CB8AC3E}">
        <p14:creationId xmlns:p14="http://schemas.microsoft.com/office/powerpoint/2010/main" val="237117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кругленные углы 3">
            <a:extLst>
              <a:ext uri="{FF2B5EF4-FFF2-40B4-BE49-F238E27FC236}">
                <a16:creationId xmlns:a16="http://schemas.microsoft.com/office/drawing/2014/main" id="{AF95BA1D-FB95-BAC3-C323-5287D8B250DA}"/>
              </a:ext>
            </a:extLst>
          </p:cNvPr>
          <p:cNvSpPr/>
          <p:nvPr/>
        </p:nvSpPr>
        <p:spPr>
          <a:xfrm>
            <a:off x="0" y="174969"/>
            <a:ext cx="5888334"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a:t>
            </a:r>
          </a:p>
        </p:txBody>
      </p:sp>
      <p:sp>
        <p:nvSpPr>
          <p:cNvPr id="7" name="Прямоугольник: скругленные углы 6">
            <a:extLst>
              <a:ext uri="{FF2B5EF4-FFF2-40B4-BE49-F238E27FC236}">
                <a16:creationId xmlns:a16="http://schemas.microsoft.com/office/drawing/2014/main" id="{1B374169-9202-B04C-D2F3-1D1D2992664A}"/>
              </a:ext>
            </a:extLst>
          </p:cNvPr>
          <p:cNvSpPr/>
          <p:nvPr/>
        </p:nvSpPr>
        <p:spPr>
          <a:xfrm>
            <a:off x="3687745" y="982572"/>
            <a:ext cx="3917373" cy="6452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ru-RU" sz="2000" dirty="0"/>
              <a:t>Научное знание</a:t>
            </a:r>
          </a:p>
        </p:txBody>
      </p:sp>
      <p:sp>
        <p:nvSpPr>
          <p:cNvPr id="9" name="Прямоугольник: скругленные углы 8">
            <a:extLst>
              <a:ext uri="{FF2B5EF4-FFF2-40B4-BE49-F238E27FC236}">
                <a16:creationId xmlns:a16="http://schemas.microsoft.com/office/drawing/2014/main" id="{6D698B35-065C-86F8-0DD4-2EBB6870A6BA}"/>
              </a:ext>
            </a:extLst>
          </p:cNvPr>
          <p:cNvSpPr/>
          <p:nvPr/>
        </p:nvSpPr>
        <p:spPr>
          <a:xfrm>
            <a:off x="1992921" y="1957962"/>
            <a:ext cx="2719756" cy="6452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ru-RU" sz="2000" dirty="0"/>
              <a:t>эмпирическое</a:t>
            </a:r>
          </a:p>
        </p:txBody>
      </p:sp>
      <p:sp>
        <p:nvSpPr>
          <p:cNvPr id="10" name="Прямоугольник: скругленные углы 9">
            <a:extLst>
              <a:ext uri="{FF2B5EF4-FFF2-40B4-BE49-F238E27FC236}">
                <a16:creationId xmlns:a16="http://schemas.microsoft.com/office/drawing/2014/main" id="{2D02A19B-8F8F-3023-480D-E5CDC926340B}"/>
              </a:ext>
            </a:extLst>
          </p:cNvPr>
          <p:cNvSpPr/>
          <p:nvPr/>
        </p:nvSpPr>
        <p:spPr>
          <a:xfrm>
            <a:off x="6678805" y="1975927"/>
            <a:ext cx="2719756" cy="6452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ru-RU" sz="2000" dirty="0"/>
              <a:t>теоретическое</a:t>
            </a:r>
          </a:p>
        </p:txBody>
      </p:sp>
      <p:sp>
        <p:nvSpPr>
          <p:cNvPr id="13" name="TextBox 12">
            <a:extLst>
              <a:ext uri="{FF2B5EF4-FFF2-40B4-BE49-F238E27FC236}">
                <a16:creationId xmlns:a16="http://schemas.microsoft.com/office/drawing/2014/main" id="{3BC59489-D4D2-CAAA-0001-559AB07A392B}"/>
              </a:ext>
            </a:extLst>
          </p:cNvPr>
          <p:cNvSpPr txBox="1"/>
          <p:nvPr/>
        </p:nvSpPr>
        <p:spPr>
          <a:xfrm>
            <a:off x="1494691" y="3057781"/>
            <a:ext cx="3539533"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Wingdings" panose="05000000000000000000" pitchFamily="2" charset="2"/>
              <a:buChar char="ü"/>
            </a:pPr>
            <a:r>
              <a:rPr lang="ru-RU" sz="2000" b="0" u="none" strike="noStrike" baseline="0" dirty="0">
                <a:latin typeface="TimesNewRomanPS-ItalicMT"/>
              </a:rPr>
              <a:t>наблюдение, </a:t>
            </a:r>
          </a:p>
          <a:p>
            <a:pPr marL="342900" indent="-342900">
              <a:buFont typeface="Wingdings" panose="05000000000000000000" pitchFamily="2" charset="2"/>
              <a:buChar char="ü"/>
            </a:pPr>
            <a:r>
              <a:rPr lang="ru-RU" sz="2000" b="0" u="none" strike="noStrike" baseline="0" dirty="0">
                <a:latin typeface="TimesNewRomanPS-ItalicMT"/>
              </a:rPr>
              <a:t>сравнение, </a:t>
            </a:r>
          </a:p>
          <a:p>
            <a:pPr marL="342900" indent="-342900">
              <a:buFont typeface="Wingdings" panose="05000000000000000000" pitchFamily="2" charset="2"/>
              <a:buChar char="ü"/>
            </a:pPr>
            <a:r>
              <a:rPr lang="ru-RU" sz="2000" b="0" u="none" strike="noStrike" baseline="0" dirty="0">
                <a:latin typeface="TimesNewRomanPS-ItalicMT"/>
              </a:rPr>
              <a:t>описание, </a:t>
            </a:r>
          </a:p>
          <a:p>
            <a:pPr marL="342900" indent="-342900">
              <a:buFont typeface="Wingdings" panose="05000000000000000000" pitchFamily="2" charset="2"/>
              <a:buChar char="ü"/>
            </a:pPr>
            <a:r>
              <a:rPr lang="ru-RU" sz="2000" b="0" u="none" strike="noStrike" baseline="0" dirty="0">
                <a:latin typeface="TimesNewRomanPS-ItalicMT"/>
              </a:rPr>
              <a:t>измерение</a:t>
            </a:r>
            <a:endParaRPr lang="ru-RU" sz="2000" dirty="0"/>
          </a:p>
        </p:txBody>
      </p:sp>
      <p:sp>
        <p:nvSpPr>
          <p:cNvPr id="19" name="TextBox 18">
            <a:extLst>
              <a:ext uri="{FF2B5EF4-FFF2-40B4-BE49-F238E27FC236}">
                <a16:creationId xmlns:a16="http://schemas.microsoft.com/office/drawing/2014/main" id="{D474FD9E-9A87-D01D-B80C-1CEBAFE89DC8}"/>
              </a:ext>
            </a:extLst>
          </p:cNvPr>
          <p:cNvSpPr txBox="1"/>
          <p:nvPr/>
        </p:nvSpPr>
        <p:spPr>
          <a:xfrm>
            <a:off x="5828045" y="3057781"/>
            <a:ext cx="506437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Wingdings" panose="05000000000000000000" pitchFamily="2" charset="2"/>
              <a:buChar char="ü"/>
            </a:pPr>
            <a:r>
              <a:rPr lang="ru-RU" sz="2000" b="0" u="none" strike="noStrike" baseline="0" dirty="0">
                <a:latin typeface="TimesNewRomanPS-ItalicMT"/>
              </a:rPr>
              <a:t>анализ, </a:t>
            </a:r>
          </a:p>
          <a:p>
            <a:pPr marL="342900" indent="-342900">
              <a:buFont typeface="Wingdings" panose="05000000000000000000" pitchFamily="2" charset="2"/>
              <a:buChar char="ü"/>
            </a:pPr>
            <a:r>
              <a:rPr lang="ru-RU" sz="2000" b="0" u="none" strike="noStrike" baseline="0" dirty="0">
                <a:latin typeface="TimesNewRomanPS-ItalicMT"/>
              </a:rPr>
              <a:t>синтез, </a:t>
            </a:r>
          </a:p>
          <a:p>
            <a:pPr marL="342900" indent="-342900">
              <a:buFont typeface="Wingdings" panose="05000000000000000000" pitchFamily="2" charset="2"/>
              <a:buChar char="ü"/>
            </a:pPr>
            <a:r>
              <a:rPr lang="ru-RU" sz="2000" b="0" u="none" strike="noStrike" baseline="0" dirty="0">
                <a:latin typeface="TimesNewRomanPS-ItalicMT"/>
              </a:rPr>
              <a:t>классификация, </a:t>
            </a:r>
          </a:p>
          <a:p>
            <a:pPr marL="342900" indent="-342900">
              <a:buFont typeface="Wingdings" panose="05000000000000000000" pitchFamily="2" charset="2"/>
              <a:buChar char="ü"/>
            </a:pPr>
            <a:r>
              <a:rPr lang="ru-RU" sz="2000" b="0" u="none" strike="noStrike" baseline="0" dirty="0">
                <a:latin typeface="TimesNewRomanPS-ItalicMT"/>
              </a:rPr>
              <a:t>идеализация, </a:t>
            </a:r>
          </a:p>
          <a:p>
            <a:pPr marL="342900" indent="-342900">
              <a:buFont typeface="Wingdings" panose="05000000000000000000" pitchFamily="2" charset="2"/>
              <a:buChar char="ü"/>
            </a:pPr>
            <a:r>
              <a:rPr lang="ru-RU" sz="2000" b="0" u="none" strike="noStrike" baseline="0" dirty="0">
                <a:latin typeface="TimesNewRomanPS-ItalicMT"/>
              </a:rPr>
              <a:t>моделирование, </a:t>
            </a:r>
          </a:p>
          <a:p>
            <a:pPr marL="342900" indent="-342900">
              <a:buFont typeface="Wingdings" panose="05000000000000000000" pitchFamily="2" charset="2"/>
              <a:buChar char="ü"/>
            </a:pPr>
            <a:r>
              <a:rPr lang="ru-RU" sz="2000" b="0" u="none" strike="noStrike" baseline="0" dirty="0">
                <a:latin typeface="TimesNewRomanPS-ItalicMT"/>
              </a:rPr>
              <a:t>умозаключение по аналогии, </a:t>
            </a:r>
          </a:p>
          <a:p>
            <a:pPr marL="342900" indent="-342900">
              <a:buFont typeface="Wingdings" panose="05000000000000000000" pitchFamily="2" charset="2"/>
              <a:buChar char="ü"/>
            </a:pPr>
            <a:r>
              <a:rPr lang="ru-RU" sz="2000" b="0" u="none" strike="noStrike" baseline="0" dirty="0">
                <a:latin typeface="TimesNewRomanPS-ItalicMT"/>
              </a:rPr>
              <a:t>аксиоматический метод, </a:t>
            </a:r>
          </a:p>
          <a:p>
            <a:pPr marL="342900" indent="-342900">
              <a:buFont typeface="Wingdings" panose="05000000000000000000" pitchFamily="2" charset="2"/>
              <a:buChar char="ü"/>
            </a:pPr>
            <a:r>
              <a:rPr lang="ru-RU" sz="2000" b="0" u="none" strike="noStrike" baseline="0" dirty="0">
                <a:latin typeface="TimesNewRomanPS-ItalicMT"/>
              </a:rPr>
              <a:t>гипотетико-дедуктивный метод</a:t>
            </a:r>
            <a:endParaRPr lang="ru-RU" sz="2000" dirty="0"/>
          </a:p>
        </p:txBody>
      </p:sp>
      <p:sp>
        <p:nvSpPr>
          <p:cNvPr id="21" name="TextBox 20">
            <a:extLst>
              <a:ext uri="{FF2B5EF4-FFF2-40B4-BE49-F238E27FC236}">
                <a16:creationId xmlns:a16="http://schemas.microsoft.com/office/drawing/2014/main" id="{1CFD5F6D-5E29-7C2B-8573-180B4EC167A4}"/>
              </a:ext>
            </a:extLst>
          </p:cNvPr>
          <p:cNvSpPr txBox="1"/>
          <p:nvPr/>
        </p:nvSpPr>
        <p:spPr>
          <a:xfrm>
            <a:off x="4849587" y="6372186"/>
            <a:ext cx="7021285" cy="338554"/>
          </a:xfrm>
          <a:prstGeom prst="rect">
            <a:avLst/>
          </a:prstGeom>
          <a:noFill/>
        </p:spPr>
        <p:txBody>
          <a:bodyPr wrap="square">
            <a:spAutoFit/>
          </a:bodyPr>
          <a:lstStyle/>
          <a:p>
            <a:r>
              <a:rPr lang="ru-RU" sz="1600" b="1" i="1" u="none" strike="noStrike" baseline="0" dirty="0">
                <a:latin typeface="TimesNewRomanPS-BoldItalicMT"/>
              </a:rPr>
              <a:t>Пищальникова В. А., Сонин А. Г.</a:t>
            </a:r>
            <a:r>
              <a:rPr lang="ru-RU" sz="1000" b="1" i="0" u="none" strike="noStrike" baseline="0" dirty="0">
                <a:latin typeface="TimesNewRomanPS-BoldMT"/>
              </a:rPr>
              <a:t>2 </a:t>
            </a:r>
            <a:r>
              <a:rPr lang="ru-RU" sz="1600" b="1" i="1" u="none" strike="noStrike" baseline="0" dirty="0">
                <a:latin typeface="TimesNewRomanPS-BoldItalicMT"/>
              </a:rPr>
              <a:t>Общее языкознание (2003, 2009)</a:t>
            </a:r>
            <a:endParaRPr lang="ru-RU" sz="1600" dirty="0"/>
          </a:p>
        </p:txBody>
      </p:sp>
    </p:spTree>
    <p:extLst>
      <p:ext uri="{BB962C8B-B14F-4D97-AF65-F5344CB8AC3E}">
        <p14:creationId xmlns:p14="http://schemas.microsoft.com/office/powerpoint/2010/main" val="68189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81AC51A0-65C1-FF2C-CCF8-F4DAF6CED6D6}"/>
              </a:ext>
            </a:extLst>
          </p:cNvPr>
          <p:cNvSpPr/>
          <p:nvPr/>
        </p:nvSpPr>
        <p:spPr>
          <a:xfrm>
            <a:off x="0" y="174969"/>
            <a:ext cx="5888334"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Наблюдение</a:t>
            </a:r>
          </a:p>
        </p:txBody>
      </p:sp>
      <p:sp>
        <p:nvSpPr>
          <p:cNvPr id="3" name="TextBox 2">
            <a:extLst>
              <a:ext uri="{FF2B5EF4-FFF2-40B4-BE49-F238E27FC236}">
                <a16:creationId xmlns:a16="http://schemas.microsoft.com/office/drawing/2014/main" id="{77FEF6E4-B512-4873-5957-35B3E6662AA3}"/>
              </a:ext>
            </a:extLst>
          </p:cNvPr>
          <p:cNvSpPr txBox="1"/>
          <p:nvPr/>
        </p:nvSpPr>
        <p:spPr>
          <a:xfrm>
            <a:off x="376812" y="858255"/>
            <a:ext cx="11438375" cy="59093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Первичное знакомство с объектом.</a:t>
            </a:r>
          </a:p>
          <a:p>
            <a:endParaRPr lang="ru-RU" dirty="0"/>
          </a:p>
          <a:p>
            <a:r>
              <a:rPr lang="ru-RU" dirty="0"/>
              <a:t>Целенаправленное изучение объекта (сбор сведений) через органы чувств без активного вмешательства в его существование.</a:t>
            </a:r>
          </a:p>
          <a:p>
            <a:endParaRPr lang="ru-RU" dirty="0"/>
          </a:p>
          <a:p>
            <a:r>
              <a:rPr lang="ru-RU" dirty="0"/>
              <a:t>Регулярность и последовательность изучения.</a:t>
            </a:r>
          </a:p>
          <a:p>
            <a:endParaRPr lang="ru-RU" dirty="0"/>
          </a:p>
          <a:p>
            <a:r>
              <a:rPr lang="ru-RU" dirty="0"/>
              <a:t>Материал – тексты (в т.ч. речевые произведения информантов, словари)</a:t>
            </a:r>
          </a:p>
          <a:p>
            <a:endParaRPr lang="ru-RU" dirty="0"/>
          </a:p>
          <a:p>
            <a:r>
              <a:rPr lang="ru-RU" dirty="0"/>
              <a:t>Логический метод – индукция (когда явление неоднородно и многообразно логично двигаться от частного к общему, когда явлению свойственна однородность и повторяемость элементов </a:t>
            </a:r>
            <a:r>
              <a:rPr lang="ru-RU" dirty="0" err="1"/>
              <a:t>целесособразнее</a:t>
            </a:r>
            <a:r>
              <a:rPr lang="ru-RU" dirty="0"/>
              <a:t> двигаться от общего к частному).</a:t>
            </a:r>
          </a:p>
          <a:p>
            <a:endParaRPr lang="ru-RU" dirty="0"/>
          </a:p>
          <a:p>
            <a:r>
              <a:rPr lang="ru-RU" dirty="0"/>
              <a:t>Например: оканье</a:t>
            </a:r>
          </a:p>
          <a:p>
            <a:endParaRPr lang="ru-RU" dirty="0"/>
          </a:p>
          <a:p>
            <a:r>
              <a:rPr lang="ru-RU" dirty="0"/>
              <a:t>Дополнительные методы: эмпирические - описание, сравнение, сопоставление; теоретические – абстрагирование, обобщение.</a:t>
            </a:r>
          </a:p>
          <a:p>
            <a:endParaRPr lang="ru-RU" dirty="0"/>
          </a:p>
          <a:p>
            <a:r>
              <a:rPr lang="ru-RU" dirty="0"/>
              <a:t>Достаточность выборки: для анализа функционирования в тексте частотного грамматического явления – несколько тысяч; для анализа авторских неологизмов – полтысячи (по И.В. Арнольд).</a:t>
            </a:r>
          </a:p>
          <a:p>
            <a:endParaRPr lang="ru-RU" dirty="0"/>
          </a:p>
        </p:txBody>
      </p:sp>
    </p:spTree>
    <p:extLst>
      <p:ext uri="{BB962C8B-B14F-4D97-AF65-F5344CB8AC3E}">
        <p14:creationId xmlns:p14="http://schemas.microsoft.com/office/powerpoint/2010/main" val="302829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724AB-1E95-2C71-939A-AD793DEE13D3}"/>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0FD2BB93-1A2B-2304-76D2-4DA124E15E80}"/>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Наблюдение </a:t>
            </a:r>
            <a:r>
              <a:rPr lang="en-US" sz="2400" dirty="0"/>
              <a:t>VS</a:t>
            </a:r>
            <a:r>
              <a:rPr lang="ru-RU" sz="2400" dirty="0"/>
              <a:t> эксперимент</a:t>
            </a:r>
          </a:p>
        </p:txBody>
      </p:sp>
      <p:sp>
        <p:nvSpPr>
          <p:cNvPr id="3" name="TextBox 2">
            <a:extLst>
              <a:ext uri="{FF2B5EF4-FFF2-40B4-BE49-F238E27FC236}">
                <a16:creationId xmlns:a16="http://schemas.microsoft.com/office/drawing/2014/main" id="{F127F9DC-B3AD-7B70-077E-7EA1A62F0C93}"/>
              </a:ext>
            </a:extLst>
          </p:cNvPr>
          <p:cNvSpPr txBox="1"/>
          <p:nvPr/>
        </p:nvSpPr>
        <p:spPr>
          <a:xfrm>
            <a:off x="515814" y="1305341"/>
            <a:ext cx="10807004" cy="42473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Целенаправленное изучение объекта (сбор сведений) через органы чувств с активным вмешательством в его существование. Создание искусственной ситуации, которая </a:t>
            </a:r>
            <a:r>
              <a:rPr lang="ru-RU" dirty="0" err="1"/>
              <a:t>поможент</a:t>
            </a:r>
            <a:r>
              <a:rPr lang="ru-RU" dirty="0"/>
              <a:t> проявиться скрытым свойствам объекта или проверить предположение о неявной причине явления.</a:t>
            </a:r>
          </a:p>
          <a:p>
            <a:endParaRPr lang="ru-RU" dirty="0"/>
          </a:p>
          <a:p>
            <a:r>
              <a:rPr lang="ru-RU" dirty="0"/>
              <a:t>Жесткий контроль параметров созданной ситуации.</a:t>
            </a:r>
          </a:p>
          <a:p>
            <a:endParaRPr lang="ru-RU" dirty="0"/>
          </a:p>
          <a:p>
            <a:r>
              <a:rPr lang="ru-RU" dirty="0"/>
              <a:t>Материал – тексты (в т.ч. речевые произведения информантов, словари)</a:t>
            </a:r>
          </a:p>
          <a:p>
            <a:endParaRPr lang="ru-RU" dirty="0"/>
          </a:p>
          <a:p>
            <a:r>
              <a:rPr lang="ru-RU" dirty="0"/>
              <a:t>Логический метод – индукция</a:t>
            </a:r>
          </a:p>
          <a:p>
            <a:endParaRPr lang="ru-RU" dirty="0"/>
          </a:p>
          <a:p>
            <a:r>
              <a:rPr lang="ru-RU" dirty="0"/>
              <a:t>Например: исследование механизмов </a:t>
            </a:r>
            <a:r>
              <a:rPr lang="ru-RU" dirty="0" err="1"/>
              <a:t>признесения</a:t>
            </a:r>
            <a:r>
              <a:rPr lang="ru-RU" dirty="0"/>
              <a:t> звуков речи (2-я пол. 19 в.) – экспериментально – фонетический метод (</a:t>
            </a:r>
            <a:r>
              <a:rPr lang="ru-RU" dirty="0" err="1"/>
              <a:t>палатография</a:t>
            </a:r>
            <a:r>
              <a:rPr lang="ru-RU" dirty="0"/>
              <a:t>, </a:t>
            </a:r>
            <a:r>
              <a:rPr lang="ru-RU" dirty="0" err="1"/>
              <a:t>рентгенокиносъмка</a:t>
            </a:r>
            <a:r>
              <a:rPr lang="ru-RU" dirty="0"/>
              <a:t>, осциллографы, </a:t>
            </a:r>
            <a:r>
              <a:rPr lang="ru-RU" dirty="0" err="1"/>
              <a:t>спектографы</a:t>
            </a:r>
            <a:r>
              <a:rPr lang="ru-RU" dirty="0"/>
              <a:t>...</a:t>
            </a:r>
          </a:p>
          <a:p>
            <a:endParaRPr lang="ru-RU" dirty="0"/>
          </a:p>
          <a:p>
            <a:r>
              <a:rPr lang="ru-RU" dirty="0"/>
              <a:t>Дополнительные методы: эмпирические - описание, сравнение, сопоставление; теоретические – абстрагирование, обобщение.</a:t>
            </a:r>
          </a:p>
        </p:txBody>
      </p:sp>
    </p:spTree>
    <p:extLst>
      <p:ext uri="{BB962C8B-B14F-4D97-AF65-F5344CB8AC3E}">
        <p14:creationId xmlns:p14="http://schemas.microsoft.com/office/powerpoint/2010/main" val="37797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0342D-A5D8-DD37-A033-E1F5C18A1CB2}"/>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FB7901B6-B456-E469-E42A-26CF9022EC80}"/>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Сравнение. Сопоставление</a:t>
            </a:r>
          </a:p>
        </p:txBody>
      </p:sp>
      <p:sp>
        <p:nvSpPr>
          <p:cNvPr id="3" name="TextBox 2">
            <a:extLst>
              <a:ext uri="{FF2B5EF4-FFF2-40B4-BE49-F238E27FC236}">
                <a16:creationId xmlns:a16="http://schemas.microsoft.com/office/drawing/2014/main" id="{6E94FC4B-8F6F-EE45-986C-3F7CE86403CA}"/>
              </a:ext>
            </a:extLst>
          </p:cNvPr>
          <p:cNvSpPr txBox="1"/>
          <p:nvPr/>
        </p:nvSpPr>
        <p:spPr>
          <a:xfrm>
            <a:off x="515814" y="1305341"/>
            <a:ext cx="10807004"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Выявление сходства/различия двух или нескольких объектов или разных этапов в развитии одного и того же объекта.</a:t>
            </a:r>
          </a:p>
          <a:p>
            <a:endParaRPr lang="ru-RU" dirty="0"/>
          </a:p>
          <a:p>
            <a:r>
              <a:rPr lang="ru-RU" dirty="0"/>
              <a:t>Предшествуют любому выделению языковых единиц.</a:t>
            </a:r>
          </a:p>
          <a:p>
            <a:endParaRPr lang="ru-RU" dirty="0"/>
          </a:p>
          <a:p>
            <a:r>
              <a:rPr lang="ru-RU" dirty="0"/>
              <a:t>Например: функционирование падежа в русском языке (сравнить формы, сопоставить контексты, сравнить с формами других лексем в тех же контекстах, сравнить с функционированием этой категории в других языках) - синхрония</a:t>
            </a:r>
          </a:p>
          <a:p>
            <a:endParaRPr lang="ru-RU" dirty="0"/>
          </a:p>
          <a:p>
            <a:r>
              <a:rPr lang="ru-RU" dirty="0"/>
              <a:t>Например: историческое сравнение – диахрония</a:t>
            </a:r>
          </a:p>
          <a:p>
            <a:endParaRPr lang="ru-RU" dirty="0"/>
          </a:p>
          <a:p>
            <a:r>
              <a:rPr lang="ru-RU" dirty="0"/>
              <a:t>Например: сравните Ваня – Вася – Валя.</a:t>
            </a:r>
          </a:p>
        </p:txBody>
      </p:sp>
    </p:spTree>
    <p:extLst>
      <p:ext uri="{BB962C8B-B14F-4D97-AF65-F5344CB8AC3E}">
        <p14:creationId xmlns:p14="http://schemas.microsoft.com/office/powerpoint/2010/main" val="18766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AAB23-EC8F-E612-BAD0-AF7F2A3C11D7}"/>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F39DB17F-B50A-3FEB-7CCA-8A7959A5294C}"/>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Сравнение. Сопоставление</a:t>
            </a:r>
          </a:p>
        </p:txBody>
      </p:sp>
      <p:graphicFrame>
        <p:nvGraphicFramePr>
          <p:cNvPr id="7" name="Таблица 6">
            <a:extLst>
              <a:ext uri="{FF2B5EF4-FFF2-40B4-BE49-F238E27FC236}">
                <a16:creationId xmlns:a16="http://schemas.microsoft.com/office/drawing/2014/main" id="{C64F2880-61E4-DA46-6D12-25886B9EE31F}"/>
              </a:ext>
            </a:extLst>
          </p:cNvPr>
          <p:cNvGraphicFramePr>
            <a:graphicFrameLocks noGrp="1"/>
          </p:cNvGraphicFramePr>
          <p:nvPr>
            <p:extLst>
              <p:ext uri="{D42A27DB-BD31-4B8C-83A1-F6EECF244321}">
                <p14:modId xmlns:p14="http://schemas.microsoft.com/office/powerpoint/2010/main" val="1414425838"/>
              </p:ext>
            </p:extLst>
          </p:nvPr>
        </p:nvGraphicFramePr>
        <p:xfrm>
          <a:off x="438778" y="1306705"/>
          <a:ext cx="11314444" cy="4302760"/>
        </p:xfrm>
        <a:graphic>
          <a:graphicData uri="http://schemas.openxmlformats.org/drawingml/2006/table">
            <a:tbl>
              <a:tblPr firstRow="1" bandRow="1">
                <a:tableStyleId>{5C22544A-7EE6-4342-B048-85BDC9FD1C3A}</a:tableStyleId>
              </a:tblPr>
              <a:tblGrid>
                <a:gridCol w="5657222">
                  <a:extLst>
                    <a:ext uri="{9D8B030D-6E8A-4147-A177-3AD203B41FA5}">
                      <a16:colId xmlns:a16="http://schemas.microsoft.com/office/drawing/2014/main" val="3300573891"/>
                    </a:ext>
                  </a:extLst>
                </a:gridCol>
                <a:gridCol w="5657222">
                  <a:extLst>
                    <a:ext uri="{9D8B030D-6E8A-4147-A177-3AD203B41FA5}">
                      <a16:colId xmlns:a16="http://schemas.microsoft.com/office/drawing/2014/main" val="3773665043"/>
                    </a:ext>
                  </a:extLst>
                </a:gridCol>
              </a:tblGrid>
              <a:tr h="370840">
                <a:tc>
                  <a:txBody>
                    <a:bodyPr/>
                    <a:lstStyle/>
                    <a:p>
                      <a:r>
                        <a:rPr lang="ru-RU" dirty="0"/>
                        <a:t>Сравнительный метод </a:t>
                      </a:r>
                    </a:p>
                  </a:txBody>
                  <a:tcPr/>
                </a:tc>
                <a:tc>
                  <a:txBody>
                    <a:bodyPr/>
                    <a:lstStyle/>
                    <a:p>
                      <a:r>
                        <a:rPr lang="ru-RU" dirty="0"/>
                        <a:t>Сопоставительный метод</a:t>
                      </a:r>
                    </a:p>
                  </a:txBody>
                  <a:tcPr/>
                </a:tc>
                <a:extLst>
                  <a:ext uri="{0D108BD9-81ED-4DB2-BD59-A6C34878D82A}">
                    <a16:rowId xmlns:a16="http://schemas.microsoft.com/office/drawing/2014/main" val="1949668621"/>
                  </a:ext>
                </a:extLst>
              </a:tr>
              <a:tr h="370840">
                <a:tc>
                  <a:txBody>
                    <a:bodyPr/>
                    <a:lstStyle/>
                    <a:p>
                      <a:r>
                        <a:rPr lang="ru-RU" dirty="0"/>
                        <a:t>Поиск в языках схожего (отсеивать различное)</a:t>
                      </a:r>
                    </a:p>
                  </a:txBody>
                  <a:tcPr/>
                </a:tc>
                <a:tc>
                  <a:txBody>
                    <a:bodyPr/>
                    <a:lstStyle/>
                    <a:p>
                      <a:r>
                        <a:rPr lang="ru-RU" dirty="0"/>
                        <a:t>Поиск различного, должен опасаться любого схожего, так как оно толкает на</a:t>
                      </a:r>
                    </a:p>
                    <a:p>
                      <a:r>
                        <a:rPr lang="ru-RU" dirty="0"/>
                        <a:t>нивелировку индивидуального и провоцирует подмену чужого своим</a:t>
                      </a:r>
                    </a:p>
                  </a:txBody>
                  <a:tcPr/>
                </a:tc>
                <a:extLst>
                  <a:ext uri="{0D108BD9-81ED-4DB2-BD59-A6C34878D82A}">
                    <a16:rowId xmlns:a16="http://schemas.microsoft.com/office/drawing/2014/main" val="4244676406"/>
                  </a:ext>
                </a:extLst>
              </a:tr>
              <a:tr h="370840">
                <a:tc>
                  <a:txBody>
                    <a:bodyPr/>
                    <a:lstStyle/>
                    <a:p>
                      <a:r>
                        <a:rPr lang="ru-RU" dirty="0"/>
                        <a:t>Цель:. сравнение различных родственных языков производится в целях изучения их истории, в целях реконструкции древнего облика существующих форм и звуков</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Цель: последовательное определение контрастов и различий своего и чужого в практических целях</a:t>
                      </a:r>
                    </a:p>
                  </a:txBody>
                  <a:tcPr/>
                </a:tc>
                <a:extLst>
                  <a:ext uri="{0D108BD9-81ED-4DB2-BD59-A6C34878D82A}">
                    <a16:rowId xmlns:a16="http://schemas.microsoft.com/office/drawing/2014/main" val="1312470205"/>
                  </a:ext>
                </a:extLst>
              </a:tr>
              <a:tr h="370840">
                <a:tc>
                  <a:txBody>
                    <a:bodyPr/>
                    <a:lstStyle/>
                    <a:p>
                      <a:r>
                        <a:rPr lang="ru-RU" dirty="0"/>
                        <a:t>Историчен и </a:t>
                      </a:r>
                      <a:r>
                        <a:rPr lang="ru-RU" dirty="0" err="1"/>
                        <a:t>апрагматичен</a:t>
                      </a:r>
                      <a:endParaRPr lang="ru-RU" dirty="0"/>
                    </a:p>
                  </a:txBody>
                  <a:tcPr/>
                </a:tc>
                <a:tc>
                  <a:txBody>
                    <a:bodyPr/>
                    <a:lstStyle/>
                    <a:p>
                      <a:r>
                        <a:rPr lang="ru-RU" dirty="0"/>
                        <a:t>Принципиально прагматичен, направлен на определенные прикладные и практические цели.</a:t>
                      </a:r>
                    </a:p>
                  </a:txBody>
                  <a:tcPr/>
                </a:tc>
                <a:extLst>
                  <a:ext uri="{0D108BD9-81ED-4DB2-BD59-A6C34878D82A}">
                    <a16:rowId xmlns:a16="http://schemas.microsoft.com/office/drawing/2014/main" val="3360445348"/>
                  </a:ext>
                </a:extLst>
              </a:tr>
              <a:tr h="370840">
                <a:tc>
                  <a:txBody>
                    <a:bodyPr/>
                    <a:lstStyle/>
                    <a:p>
                      <a:r>
                        <a:rPr lang="ru-RU" dirty="0"/>
                        <a:t>Основной прием: используя вспомогательную диахронию, установить синхронии различного среза. </a:t>
                      </a:r>
                    </a:p>
                  </a:txBody>
                  <a:tcPr/>
                </a:tc>
                <a:tc>
                  <a:txBody>
                    <a:bodyPr/>
                    <a:lstStyle/>
                    <a:p>
                      <a:r>
                        <a:rPr lang="ru-RU" dirty="0"/>
                        <a:t>Основной прием: базируется только на синхронии</a:t>
                      </a:r>
                    </a:p>
                  </a:txBody>
                  <a:tcPr/>
                </a:tc>
                <a:extLst>
                  <a:ext uri="{0D108BD9-81ED-4DB2-BD59-A6C34878D82A}">
                    <a16:rowId xmlns:a16="http://schemas.microsoft.com/office/drawing/2014/main" val="1240366079"/>
                  </a:ext>
                </a:extLst>
              </a:tr>
            </a:tbl>
          </a:graphicData>
        </a:graphic>
      </p:graphicFrame>
    </p:spTree>
    <p:extLst>
      <p:ext uri="{BB962C8B-B14F-4D97-AF65-F5344CB8AC3E}">
        <p14:creationId xmlns:p14="http://schemas.microsoft.com/office/powerpoint/2010/main" val="318114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C2AB-CA0C-8B77-C460-048055FF4349}"/>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8A6C32F8-5048-FA42-21ED-678331A75306}"/>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Описание</a:t>
            </a:r>
          </a:p>
        </p:txBody>
      </p:sp>
      <p:sp>
        <p:nvSpPr>
          <p:cNvPr id="3" name="TextBox 2">
            <a:extLst>
              <a:ext uri="{FF2B5EF4-FFF2-40B4-BE49-F238E27FC236}">
                <a16:creationId xmlns:a16="http://schemas.microsoft.com/office/drawing/2014/main" id="{B344DF25-6396-5C37-618A-8FE2779BDD91}"/>
              </a:ext>
            </a:extLst>
          </p:cNvPr>
          <p:cNvSpPr txBox="1"/>
          <p:nvPr/>
        </p:nvSpPr>
        <p:spPr>
          <a:xfrm>
            <a:off x="515814" y="1305341"/>
            <a:ext cx="10807004"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Фиксация наблюдаемых признаков изучаемого объекта (условий их проявления и отношений зависимости между ними).</a:t>
            </a:r>
          </a:p>
          <a:p>
            <a:endParaRPr lang="ru-RU" dirty="0"/>
          </a:p>
          <a:p>
            <a:r>
              <a:rPr lang="ru-RU" dirty="0"/>
              <a:t>Научное описание – </a:t>
            </a:r>
            <a:r>
              <a:rPr lang="ru-RU" dirty="0" err="1"/>
              <a:t>стандартизированность</a:t>
            </a:r>
            <a:r>
              <a:rPr lang="ru-RU" dirty="0"/>
              <a:t> производимой регистрации (в т.ч. использование специальной терминологии).</a:t>
            </a:r>
          </a:p>
          <a:p>
            <a:endParaRPr lang="ru-RU" dirty="0"/>
          </a:p>
          <a:p>
            <a:r>
              <a:rPr lang="ru-RU" dirty="0"/>
              <a:t>Например: лингвистическое описание фразы – члены предложения, виды синтаксической связи, актуальное членение и т.д.</a:t>
            </a:r>
          </a:p>
        </p:txBody>
      </p:sp>
    </p:spTree>
    <p:extLst>
      <p:ext uri="{BB962C8B-B14F-4D97-AF65-F5344CB8AC3E}">
        <p14:creationId xmlns:p14="http://schemas.microsoft.com/office/powerpoint/2010/main" val="57875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2EB4-D9D4-A080-92CB-54A08CE66AF9}"/>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A605033D-0C9B-F11D-9C3C-0B9505C24960}"/>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Измерение</a:t>
            </a:r>
          </a:p>
        </p:txBody>
      </p:sp>
      <p:sp>
        <p:nvSpPr>
          <p:cNvPr id="3" name="TextBox 2">
            <a:extLst>
              <a:ext uri="{FF2B5EF4-FFF2-40B4-BE49-F238E27FC236}">
                <a16:creationId xmlns:a16="http://schemas.microsoft.com/office/drawing/2014/main" id="{42E6BA4C-86CA-1D7F-653F-1450DB891898}"/>
              </a:ext>
            </a:extLst>
          </p:cNvPr>
          <p:cNvSpPr txBox="1"/>
          <p:nvPr/>
        </p:nvSpPr>
        <p:spPr>
          <a:xfrm>
            <a:off x="505765" y="1144568"/>
            <a:ext cx="11361337" cy="48013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Совокупность действий, связанных с нахождением числового значения количественных и качественных характеристик изучаемого объекта и с выражением полученных величин в принятых единицах исчисления.</a:t>
            </a:r>
          </a:p>
          <a:p>
            <a:endParaRPr lang="ru-RU" dirty="0"/>
          </a:p>
          <a:p>
            <a:r>
              <a:rPr lang="ru-RU" dirty="0"/>
              <a:t>Например: метод глоттохронологии – применение количественных показателей словарного состава для определения родства между языками и времени их вычленения из единого </a:t>
            </a:r>
            <a:r>
              <a:rPr lang="ru-RU" dirty="0" err="1"/>
              <a:t>прязыка</a:t>
            </a:r>
            <a:r>
              <a:rPr lang="ru-RU" dirty="0"/>
              <a:t>.</a:t>
            </a:r>
          </a:p>
          <a:p>
            <a:endParaRPr lang="ru-RU" dirty="0"/>
          </a:p>
          <a:p>
            <a:r>
              <a:rPr lang="ru-RU" dirty="0"/>
              <a:t>Списки </a:t>
            </a:r>
            <a:r>
              <a:rPr lang="ru-RU" dirty="0" err="1"/>
              <a:t>Сводеша</a:t>
            </a:r>
            <a:r>
              <a:rPr lang="ru-RU" dirty="0"/>
              <a:t> (амер. лингвист сер. 20 в.) - стандартизированный перечень базовых лексем данного языка.</a:t>
            </a:r>
          </a:p>
          <a:p>
            <a:r>
              <a:rPr lang="ru-RU" dirty="0"/>
              <a:t>Доля общей лексики в сопоставляемых языках:</a:t>
            </a:r>
          </a:p>
          <a:p>
            <a:r>
              <a:rPr lang="ru-RU" dirty="0"/>
              <a:t>Русский – </a:t>
            </a:r>
            <a:r>
              <a:rPr lang="ru-RU" dirty="0" err="1"/>
              <a:t>белоруссский</a:t>
            </a:r>
            <a:r>
              <a:rPr lang="ru-RU" dirty="0"/>
              <a:t>  92</a:t>
            </a:r>
          </a:p>
          <a:p>
            <a:r>
              <a:rPr lang="ru-RU" dirty="0"/>
              <a:t>Русский – украинский  86</a:t>
            </a:r>
          </a:p>
          <a:p>
            <a:r>
              <a:rPr lang="ru-RU" dirty="0"/>
              <a:t>Русский – польский  77</a:t>
            </a:r>
          </a:p>
          <a:p>
            <a:r>
              <a:rPr lang="ru-RU" dirty="0"/>
              <a:t>Русский – чешский  74</a:t>
            </a:r>
          </a:p>
          <a:p>
            <a:r>
              <a:rPr lang="ru-RU" dirty="0"/>
              <a:t>Русский – болгарский  74</a:t>
            </a:r>
          </a:p>
          <a:p>
            <a:endParaRPr lang="ru-RU" dirty="0"/>
          </a:p>
          <a:p>
            <a:r>
              <a:rPr lang="ru-RU" dirty="0"/>
              <a:t>Например: подсчет частотности различных речевых фактов, их распределение в текстах разного жанра. (на тысячу самых употребительных слов приходится примерно 85% всех использованных в текстах слов).</a:t>
            </a:r>
          </a:p>
        </p:txBody>
      </p:sp>
    </p:spTree>
    <p:extLst>
      <p:ext uri="{BB962C8B-B14F-4D97-AF65-F5344CB8AC3E}">
        <p14:creationId xmlns:p14="http://schemas.microsoft.com/office/powerpoint/2010/main" val="316213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E8E8F7E-0D6C-67BE-064C-91AB951B4B8F}"/>
              </a:ext>
            </a:extLst>
          </p:cNvPr>
          <p:cNvPicPr>
            <a:picLocks noChangeAspect="1"/>
          </p:cNvPicPr>
          <p:nvPr/>
        </p:nvPicPr>
        <p:blipFill>
          <a:blip r:embed="rId2"/>
          <a:stretch>
            <a:fillRect/>
          </a:stretch>
        </p:blipFill>
        <p:spPr>
          <a:xfrm>
            <a:off x="573593" y="0"/>
            <a:ext cx="11044813" cy="6858000"/>
          </a:xfrm>
          <a:prstGeom prst="rect">
            <a:avLst/>
          </a:prstGeom>
        </p:spPr>
      </p:pic>
    </p:spTree>
    <p:extLst>
      <p:ext uri="{BB962C8B-B14F-4D97-AF65-F5344CB8AC3E}">
        <p14:creationId xmlns:p14="http://schemas.microsoft.com/office/powerpoint/2010/main" val="314882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39882-103E-3849-A441-E4C110662A88}"/>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58F92015-1F8A-5FB5-F529-6339B6293D83}"/>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Анализ. Синтез. Абстракция</a:t>
            </a:r>
          </a:p>
        </p:txBody>
      </p:sp>
      <p:sp>
        <p:nvSpPr>
          <p:cNvPr id="3" name="TextBox 2">
            <a:extLst>
              <a:ext uri="{FF2B5EF4-FFF2-40B4-BE49-F238E27FC236}">
                <a16:creationId xmlns:a16="http://schemas.microsoft.com/office/drawing/2014/main" id="{ED0BBAB6-FD9D-C5D1-6B63-54FE4522A165}"/>
              </a:ext>
            </a:extLst>
          </p:cNvPr>
          <p:cNvSpPr txBox="1"/>
          <p:nvPr/>
        </p:nvSpPr>
        <p:spPr>
          <a:xfrm>
            <a:off x="324896" y="1048998"/>
            <a:ext cx="1113022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Анализ. Реальное или мысленное разделение объекта на составные части. На его основе вычленяются элементы и связи между ними.</a:t>
            </a:r>
          </a:p>
          <a:p>
            <a:endParaRPr lang="ru-RU" dirty="0"/>
          </a:p>
          <a:p>
            <a:r>
              <a:rPr lang="ru-RU" dirty="0"/>
              <a:t>Синтез. Действие, обратное анализу. Получение из частей органического целого.</a:t>
            </a:r>
          </a:p>
        </p:txBody>
      </p:sp>
      <p:sp>
        <p:nvSpPr>
          <p:cNvPr id="4" name="Прямоугольник: скругленные углы 3">
            <a:extLst>
              <a:ext uri="{FF2B5EF4-FFF2-40B4-BE49-F238E27FC236}">
                <a16:creationId xmlns:a16="http://schemas.microsoft.com/office/drawing/2014/main" id="{E6749B91-BCD6-B547-CC08-852882C02D8E}"/>
              </a:ext>
            </a:extLst>
          </p:cNvPr>
          <p:cNvSpPr/>
          <p:nvPr/>
        </p:nvSpPr>
        <p:spPr>
          <a:xfrm>
            <a:off x="2709706" y="2684585"/>
            <a:ext cx="6189784" cy="877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2400" dirty="0"/>
              <a:t>Анализ + синтез </a:t>
            </a:r>
          </a:p>
          <a:p>
            <a:pPr algn="ctr"/>
            <a:r>
              <a:rPr lang="ru-RU" sz="2400" dirty="0"/>
              <a:t>Абстракция </a:t>
            </a:r>
          </a:p>
        </p:txBody>
      </p:sp>
      <p:sp>
        <p:nvSpPr>
          <p:cNvPr id="5" name="TextBox 4">
            <a:extLst>
              <a:ext uri="{FF2B5EF4-FFF2-40B4-BE49-F238E27FC236}">
                <a16:creationId xmlns:a16="http://schemas.microsoft.com/office/drawing/2014/main" id="{53D2436E-314A-0476-74FA-20BA67011C57}"/>
              </a:ext>
            </a:extLst>
          </p:cNvPr>
          <p:cNvSpPr txBox="1"/>
          <p:nvPr/>
        </p:nvSpPr>
        <p:spPr>
          <a:xfrm>
            <a:off x="324896" y="3997399"/>
            <a:ext cx="11130226"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Абстракция – познавательная процедура, суть которой состоит в мысленном отвлечении от ряда выявленных на основе анализа свойств и отношений изучаемого явления с одновременным выделением тех из них, которые интересуют исследователя.</a:t>
            </a:r>
          </a:p>
          <a:p>
            <a:endParaRPr lang="ru-RU" dirty="0"/>
          </a:p>
          <a:p>
            <a:r>
              <a:rPr lang="ru-RU" dirty="0"/>
              <a:t>Изолирующая абстракция – вычленяет исследуемое явление из некоторой целостности</a:t>
            </a:r>
          </a:p>
          <a:p>
            <a:endParaRPr lang="ru-RU" dirty="0"/>
          </a:p>
          <a:p>
            <a:r>
              <a:rPr lang="ru-RU" dirty="0"/>
              <a:t>Обобщающая абстракция – дает общую картину явления.</a:t>
            </a:r>
          </a:p>
        </p:txBody>
      </p:sp>
    </p:spTree>
    <p:extLst>
      <p:ext uri="{BB962C8B-B14F-4D97-AF65-F5344CB8AC3E}">
        <p14:creationId xmlns:p14="http://schemas.microsoft.com/office/powerpoint/2010/main" val="143666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8C547CB-78F0-8E03-03E4-7257E9194288}"/>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i="0" dirty="0" err="1">
                <a:effectLst/>
              </a:rPr>
              <a:t>Нау́чный</a:t>
            </a:r>
            <a:r>
              <a:rPr lang="en-US" sz="2400" b="1" i="0" dirty="0">
                <a:effectLst/>
              </a:rPr>
              <a:t> </a:t>
            </a:r>
            <a:r>
              <a:rPr lang="en-US" sz="2400" b="1" i="0" dirty="0" err="1">
                <a:effectLst/>
              </a:rPr>
              <a:t>ме́тод</a:t>
            </a:r>
            <a:r>
              <a:rPr lang="en-US" sz="2400" b="0" i="0" dirty="0">
                <a:effectLst/>
              </a:rPr>
              <a:t> (</a:t>
            </a:r>
            <a:r>
              <a:rPr lang="en-US" sz="2400" b="0" i="0" dirty="0" err="1">
                <a:effectLst/>
              </a:rPr>
              <a:t>от</a:t>
            </a:r>
            <a:r>
              <a:rPr lang="en-US" sz="2400" b="0" i="0" dirty="0">
                <a:effectLst/>
              </a:rPr>
              <a:t> </a:t>
            </a:r>
            <a:r>
              <a:rPr lang="en-US" sz="2400" b="0" i="0" dirty="0" err="1">
                <a:effectLst/>
              </a:rPr>
              <a:t>греч</a:t>
            </a:r>
            <a:r>
              <a:rPr lang="en-US" sz="2400" b="0" i="0" dirty="0">
                <a:effectLst/>
              </a:rPr>
              <a:t>. </a:t>
            </a:r>
            <a:r>
              <a:rPr lang="en-US" sz="2400" b="0" i="0" dirty="0" err="1">
                <a:effectLst/>
              </a:rPr>
              <a:t>méthodos</a:t>
            </a:r>
            <a:r>
              <a:rPr lang="en-US" sz="2400" b="0" i="0" dirty="0">
                <a:effectLst/>
              </a:rPr>
              <a:t> — </a:t>
            </a:r>
            <a:r>
              <a:rPr lang="en-US" sz="2400" b="0" i="0" dirty="0" err="1">
                <a:effectLst/>
              </a:rPr>
              <a:t>путь</a:t>
            </a:r>
            <a:r>
              <a:rPr lang="en-US" sz="2400" b="0" i="0" dirty="0">
                <a:effectLst/>
              </a:rPr>
              <a:t> </a:t>
            </a:r>
            <a:r>
              <a:rPr lang="en-US" sz="2400" b="0" i="0" dirty="0" err="1">
                <a:effectLst/>
              </a:rPr>
              <a:t>исследования</a:t>
            </a:r>
            <a:r>
              <a:rPr lang="en-US" sz="2400" b="0" i="0" dirty="0">
                <a:effectLst/>
              </a:rPr>
              <a:t> </a:t>
            </a:r>
            <a:r>
              <a:rPr lang="en-US" sz="2400" b="0" i="0" dirty="0" err="1">
                <a:effectLst/>
              </a:rPr>
              <a:t>или</a:t>
            </a:r>
            <a:r>
              <a:rPr lang="en-US" sz="2400" b="0" i="0" dirty="0">
                <a:effectLst/>
              </a:rPr>
              <a:t> </a:t>
            </a:r>
            <a:r>
              <a:rPr lang="en-US" sz="2400" b="0" i="0" dirty="0" err="1">
                <a:effectLst/>
              </a:rPr>
              <a:t>познания</a:t>
            </a:r>
            <a:r>
              <a:rPr lang="en-US" sz="2400" b="0" i="0" dirty="0">
                <a:effectLst/>
              </a:rPr>
              <a:t>) — </a:t>
            </a:r>
            <a:r>
              <a:rPr lang="en-US" sz="2400" b="0" i="0" dirty="0" err="1">
                <a:effectLst/>
              </a:rPr>
              <a:t>система</a:t>
            </a:r>
            <a:r>
              <a:rPr lang="en-US" sz="2400" b="0" i="0" dirty="0">
                <a:effectLst/>
              </a:rPr>
              <a:t> </a:t>
            </a:r>
            <a:r>
              <a:rPr lang="en-US" sz="2400" b="0" i="0" dirty="0" err="1">
                <a:effectLst/>
              </a:rPr>
              <a:t>процедур</a:t>
            </a:r>
            <a:r>
              <a:rPr lang="en-US" sz="2400" b="0" i="0" dirty="0">
                <a:effectLst/>
              </a:rPr>
              <a:t>, </a:t>
            </a:r>
            <a:r>
              <a:rPr lang="en-US" sz="2400" b="0" i="0" dirty="0" err="1">
                <a:effectLst/>
              </a:rPr>
              <a:t>совокупность</a:t>
            </a:r>
            <a:r>
              <a:rPr lang="en-US" sz="2400" b="0" i="0" dirty="0">
                <a:effectLst/>
              </a:rPr>
              <a:t> </a:t>
            </a:r>
            <a:r>
              <a:rPr lang="en-US" sz="2400" b="0" i="0" dirty="0" err="1">
                <a:effectLst/>
              </a:rPr>
              <a:t>приёмов</a:t>
            </a:r>
            <a:r>
              <a:rPr lang="en-US" sz="2400" b="0" i="0" dirty="0">
                <a:effectLst/>
              </a:rPr>
              <a:t> и </a:t>
            </a:r>
            <a:r>
              <a:rPr lang="en-US" sz="2400" b="0" i="0" dirty="0" err="1">
                <a:effectLst/>
              </a:rPr>
              <a:t>операций</a:t>
            </a:r>
            <a:r>
              <a:rPr lang="en-US" sz="2400" b="0" i="0" dirty="0">
                <a:effectLst/>
              </a:rPr>
              <a:t> </a:t>
            </a:r>
            <a:r>
              <a:rPr lang="en-US" sz="2400" b="0" i="0" dirty="0" err="1">
                <a:effectLst/>
              </a:rPr>
              <a:t>практического</a:t>
            </a:r>
            <a:r>
              <a:rPr lang="en-US" sz="2400" b="0" i="0" dirty="0">
                <a:effectLst/>
              </a:rPr>
              <a:t> </a:t>
            </a:r>
            <a:r>
              <a:rPr lang="en-US" sz="2400" b="0" i="0" dirty="0" err="1">
                <a:effectLst/>
              </a:rPr>
              <a:t>или</a:t>
            </a:r>
            <a:r>
              <a:rPr lang="en-US" sz="2400" b="0" i="0" dirty="0">
                <a:effectLst/>
              </a:rPr>
              <a:t> </a:t>
            </a:r>
            <a:r>
              <a:rPr lang="en-US" sz="2400" b="0" i="0" dirty="0" err="1">
                <a:effectLst/>
              </a:rPr>
              <a:t>теоретического</a:t>
            </a:r>
            <a:r>
              <a:rPr lang="en-US" sz="2400" b="0" i="0" dirty="0">
                <a:effectLst/>
              </a:rPr>
              <a:t> </a:t>
            </a:r>
            <a:r>
              <a:rPr lang="en-US" sz="2400" b="0" i="0" dirty="0" err="1">
                <a:effectLst/>
              </a:rPr>
              <a:t>освоения</a:t>
            </a:r>
            <a:r>
              <a:rPr lang="en-US" sz="2400" b="0" i="0" dirty="0">
                <a:effectLst/>
              </a:rPr>
              <a:t> </a:t>
            </a:r>
            <a:r>
              <a:rPr lang="en-US" sz="2400" b="0" i="0" dirty="0" err="1">
                <a:effectLst/>
              </a:rPr>
              <a:t>действительности</a:t>
            </a:r>
            <a:r>
              <a:rPr lang="en-US" sz="2400" b="0" i="0" dirty="0">
                <a:effectLst/>
              </a:rPr>
              <a:t>, а </a:t>
            </a:r>
            <a:r>
              <a:rPr lang="en-US" sz="2400" b="0" i="0" dirty="0" err="1">
                <a:effectLst/>
              </a:rPr>
              <a:t>также</a:t>
            </a:r>
            <a:r>
              <a:rPr lang="en-US" sz="2400" b="0" i="0" dirty="0">
                <a:effectLst/>
              </a:rPr>
              <a:t> </a:t>
            </a:r>
            <a:r>
              <a:rPr lang="en-US" sz="2400" b="0" i="0" dirty="0" err="1">
                <a:effectLst/>
              </a:rPr>
              <a:t>регулятивных</a:t>
            </a:r>
            <a:r>
              <a:rPr lang="en-US" sz="2400" b="0" i="0" dirty="0">
                <a:effectLst/>
              </a:rPr>
              <a:t> </a:t>
            </a:r>
            <a:r>
              <a:rPr lang="en-US" sz="2400" b="0" i="0" dirty="0" err="1">
                <a:effectLst/>
              </a:rPr>
              <a:t>принципов</a:t>
            </a:r>
            <a:r>
              <a:rPr lang="en-US" sz="2400" b="0" i="0" dirty="0">
                <a:effectLst/>
              </a:rPr>
              <a:t>, </a:t>
            </a:r>
            <a:r>
              <a:rPr lang="en-US" sz="2400" b="0" i="0" dirty="0" err="1">
                <a:effectLst/>
              </a:rPr>
              <a:t>способов</a:t>
            </a:r>
            <a:r>
              <a:rPr lang="en-US" sz="2400" b="0" i="0" dirty="0">
                <a:effectLst/>
              </a:rPr>
              <a:t> </a:t>
            </a:r>
            <a:r>
              <a:rPr lang="en-US" sz="2400" b="0" i="0" dirty="0" err="1">
                <a:effectLst/>
              </a:rPr>
              <a:t>обоснования</a:t>
            </a:r>
            <a:r>
              <a:rPr lang="en-US" sz="2400" b="0" i="0" dirty="0">
                <a:effectLst/>
              </a:rPr>
              <a:t>, </a:t>
            </a:r>
            <a:r>
              <a:rPr lang="en-US" sz="2400" b="0" i="0" dirty="0" err="1">
                <a:effectLst/>
              </a:rPr>
              <a:t>образцов</a:t>
            </a:r>
            <a:r>
              <a:rPr lang="en-US" sz="2400" b="0" i="0" dirty="0">
                <a:effectLst/>
              </a:rPr>
              <a:t> и т. д., </a:t>
            </a:r>
            <a:r>
              <a:rPr lang="en-US" sz="2400" b="0" i="0" dirty="0" err="1">
                <a:effectLst/>
              </a:rPr>
              <a:t>которыми</a:t>
            </a:r>
            <a:r>
              <a:rPr lang="en-US" sz="2400" b="0" i="0" dirty="0">
                <a:effectLst/>
              </a:rPr>
              <a:t> </a:t>
            </a:r>
            <a:r>
              <a:rPr lang="en-US" sz="2400" b="0" i="0" dirty="0" err="1">
                <a:effectLst/>
              </a:rPr>
              <a:t>руководствуется</a:t>
            </a:r>
            <a:r>
              <a:rPr lang="en-US" sz="2400" b="0" i="0" dirty="0">
                <a:effectLst/>
              </a:rPr>
              <a:t> в </a:t>
            </a:r>
            <a:r>
              <a:rPr lang="en-US" sz="2400" b="0" i="0" dirty="0" err="1">
                <a:effectLst/>
              </a:rPr>
              <a:t>своей</a:t>
            </a:r>
            <a:r>
              <a:rPr lang="en-US" sz="2400" b="0" i="0" dirty="0">
                <a:effectLst/>
              </a:rPr>
              <a:t> </a:t>
            </a:r>
            <a:r>
              <a:rPr lang="en-US" sz="2400" b="0" i="0" dirty="0" err="1">
                <a:effectLst/>
              </a:rPr>
              <a:t>деятельности</a:t>
            </a:r>
            <a:r>
              <a:rPr lang="en-US" sz="2400" b="0" i="0" dirty="0">
                <a:effectLst/>
              </a:rPr>
              <a:t> </a:t>
            </a:r>
            <a:r>
              <a:rPr lang="en-US" sz="2400" b="0" i="0" dirty="0" err="1">
                <a:effectLst/>
              </a:rPr>
              <a:t>научное</a:t>
            </a:r>
            <a:r>
              <a:rPr lang="en-US" sz="2400" b="0" i="0" dirty="0">
                <a:effectLst/>
              </a:rPr>
              <a:t> </a:t>
            </a:r>
            <a:r>
              <a:rPr lang="en-US" sz="2400" b="0" i="0" dirty="0" err="1">
                <a:effectLst/>
              </a:rPr>
              <a:t>сообщество</a:t>
            </a:r>
            <a:r>
              <a:rPr lang="en-US" sz="2400" b="0" i="0" dirty="0">
                <a:effectLst/>
              </a:rPr>
              <a:t> </a:t>
            </a:r>
            <a:r>
              <a:rPr lang="en-US" sz="2400" b="0" i="0" dirty="0" err="1">
                <a:effectLst/>
              </a:rPr>
              <a:t>или</a:t>
            </a:r>
            <a:r>
              <a:rPr lang="en-US" sz="2400" b="0" i="0" dirty="0">
                <a:effectLst/>
              </a:rPr>
              <a:t> </a:t>
            </a:r>
            <a:r>
              <a:rPr lang="en-US" sz="2400" b="0" i="0" dirty="0" err="1">
                <a:effectLst/>
              </a:rPr>
              <a:t>конкретный</a:t>
            </a:r>
            <a:r>
              <a:rPr lang="en-US" sz="2400" b="0" i="0" dirty="0">
                <a:effectLst/>
              </a:rPr>
              <a:t> </a:t>
            </a:r>
            <a:r>
              <a:rPr lang="en-US" sz="2400" b="0" i="0" dirty="0" err="1">
                <a:effectLst/>
              </a:rPr>
              <a:t>специалист</a:t>
            </a:r>
            <a:endParaRPr lang="en-US" sz="2400" dirty="0"/>
          </a:p>
        </p:txBody>
      </p:sp>
      <p:sp>
        <p:nvSpPr>
          <p:cNvPr id="9" name="TextBox 8">
            <a:extLst>
              <a:ext uri="{FF2B5EF4-FFF2-40B4-BE49-F238E27FC236}">
                <a16:creationId xmlns:a16="http://schemas.microsoft.com/office/drawing/2014/main" id="{35617026-E272-A7F2-531B-82BD248C6EB5}"/>
              </a:ext>
            </a:extLst>
          </p:cNvPr>
          <p:cNvSpPr txBox="1"/>
          <p:nvPr/>
        </p:nvSpPr>
        <p:spPr>
          <a:xfrm>
            <a:off x="5215095" y="6374061"/>
            <a:ext cx="6976906" cy="338554"/>
          </a:xfrm>
          <a:prstGeom prst="rect">
            <a:avLst/>
          </a:prstGeom>
          <a:noFill/>
        </p:spPr>
        <p:txBody>
          <a:bodyPr wrap="square">
            <a:spAutoFit/>
          </a:bodyPr>
          <a:lstStyle/>
          <a:p>
            <a:pPr>
              <a:spcAft>
                <a:spcPts val="600"/>
              </a:spcAft>
            </a:pPr>
            <a:r>
              <a:rPr lang="ru-RU" sz="1600" dirty="0"/>
              <a:t>Научный метод // Философия: Энциклопедический словарь</a:t>
            </a:r>
            <a:endParaRPr lang="ru-RU" sz="1600"/>
          </a:p>
        </p:txBody>
      </p:sp>
    </p:spTree>
    <p:extLst>
      <p:ext uri="{BB962C8B-B14F-4D97-AF65-F5344CB8AC3E}">
        <p14:creationId xmlns:p14="http://schemas.microsoft.com/office/powerpoint/2010/main" val="1110207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51356-9C31-8EBA-4628-523A81D1EDC3}"/>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4F94E57E-35A2-D698-4ED1-413AA8C17174}"/>
              </a:ext>
            </a:extLst>
          </p:cNvPr>
          <p:cNvSpPr/>
          <p:nvPr/>
        </p:nvSpPr>
        <p:spPr>
          <a:xfrm>
            <a:off x="-1" y="174969"/>
            <a:ext cx="1188720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Абстракция и восхождение от абстрактного к конкретному.</a:t>
            </a:r>
          </a:p>
        </p:txBody>
      </p:sp>
      <p:sp>
        <p:nvSpPr>
          <p:cNvPr id="4" name="TextBox 3">
            <a:extLst>
              <a:ext uri="{FF2B5EF4-FFF2-40B4-BE49-F238E27FC236}">
                <a16:creationId xmlns:a16="http://schemas.microsoft.com/office/drawing/2014/main" id="{F1B7815E-E183-0037-FFE4-F4BD9E5E39BA}"/>
              </a:ext>
            </a:extLst>
          </p:cNvPr>
          <p:cNvSpPr txBox="1"/>
          <p:nvPr/>
        </p:nvSpPr>
        <p:spPr>
          <a:xfrm>
            <a:off x="476738" y="1137138"/>
            <a:ext cx="10557468"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От полученного в результате абстракции теоретического построения (понятия, модели, закона) к целостному </a:t>
            </a:r>
            <a:r>
              <a:rPr lang="ru-RU" dirty="0" err="1"/>
              <a:t>воспроизвелению</a:t>
            </a:r>
            <a:r>
              <a:rPr lang="ru-RU" dirty="0"/>
              <a:t> исследуемого предмета через обоснованное включение в исходный научный конструкт дополнительных сведений.</a:t>
            </a:r>
          </a:p>
          <a:p>
            <a:endParaRPr lang="ru-RU" dirty="0"/>
          </a:p>
          <a:p>
            <a:r>
              <a:rPr lang="ru-RU" dirty="0"/>
              <a:t>Например: включение в языковые модели психологических данных.</a:t>
            </a:r>
          </a:p>
        </p:txBody>
      </p:sp>
      <p:sp>
        <p:nvSpPr>
          <p:cNvPr id="6" name="TextBox 5">
            <a:extLst>
              <a:ext uri="{FF2B5EF4-FFF2-40B4-BE49-F238E27FC236}">
                <a16:creationId xmlns:a16="http://schemas.microsoft.com/office/drawing/2014/main" id="{100AB557-F365-8A5A-9EC5-FA76BCF5408E}"/>
              </a:ext>
            </a:extLst>
          </p:cNvPr>
          <p:cNvSpPr txBox="1"/>
          <p:nvPr/>
        </p:nvSpPr>
        <p:spPr>
          <a:xfrm>
            <a:off x="476738" y="2997179"/>
            <a:ext cx="1064790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Индукция – движение от единичного (частного) к общему</a:t>
            </a:r>
          </a:p>
          <a:p>
            <a:r>
              <a:rPr lang="ru-RU" dirty="0"/>
              <a:t>Дедукция – движение от общего к конкретному.</a:t>
            </a:r>
          </a:p>
        </p:txBody>
      </p:sp>
      <p:graphicFrame>
        <p:nvGraphicFramePr>
          <p:cNvPr id="7" name="Таблица 6">
            <a:extLst>
              <a:ext uri="{FF2B5EF4-FFF2-40B4-BE49-F238E27FC236}">
                <a16:creationId xmlns:a16="http://schemas.microsoft.com/office/drawing/2014/main" id="{3A14D0C4-2219-7393-55B0-4B4E8F11264F}"/>
              </a:ext>
            </a:extLst>
          </p:cNvPr>
          <p:cNvGraphicFramePr>
            <a:graphicFrameLocks noGrp="1"/>
          </p:cNvGraphicFramePr>
          <p:nvPr>
            <p:extLst>
              <p:ext uri="{D42A27DB-BD31-4B8C-83A1-F6EECF244321}">
                <p14:modId xmlns:p14="http://schemas.microsoft.com/office/powerpoint/2010/main" val="452418634"/>
              </p:ext>
            </p:extLst>
          </p:nvPr>
        </p:nvGraphicFramePr>
        <p:xfrm>
          <a:off x="1691472" y="4608342"/>
          <a:ext cx="8128000" cy="1112520"/>
        </p:xfrm>
        <a:graphic>
          <a:graphicData uri="http://schemas.openxmlformats.org/drawingml/2006/table">
            <a:tbl>
              <a:tblPr bandRow="1">
                <a:tableStyleId>{3B4B98B0-60AC-42C2-AFA5-B58CD77FA1E5}</a:tableStyleId>
              </a:tblPr>
              <a:tblGrid>
                <a:gridCol w="4064000">
                  <a:extLst>
                    <a:ext uri="{9D8B030D-6E8A-4147-A177-3AD203B41FA5}">
                      <a16:colId xmlns:a16="http://schemas.microsoft.com/office/drawing/2014/main" val="2651577740"/>
                    </a:ext>
                  </a:extLst>
                </a:gridCol>
                <a:gridCol w="4064000">
                  <a:extLst>
                    <a:ext uri="{9D8B030D-6E8A-4147-A177-3AD203B41FA5}">
                      <a16:colId xmlns:a16="http://schemas.microsoft.com/office/drawing/2014/main" val="2490217860"/>
                    </a:ext>
                  </a:extLst>
                </a:gridCol>
              </a:tblGrid>
              <a:tr h="370840">
                <a:tc>
                  <a:txBody>
                    <a:bodyPr/>
                    <a:lstStyle/>
                    <a:p>
                      <a:r>
                        <a:rPr lang="ru-RU" dirty="0"/>
                        <a:t>Анализ</a:t>
                      </a:r>
                    </a:p>
                  </a:txBody>
                  <a:tcPr/>
                </a:tc>
                <a:tc>
                  <a:txBody>
                    <a:bodyPr/>
                    <a:lstStyle/>
                    <a:p>
                      <a:r>
                        <a:rPr lang="ru-RU" dirty="0"/>
                        <a:t>Синтез</a:t>
                      </a:r>
                    </a:p>
                  </a:txBody>
                  <a:tcPr/>
                </a:tc>
                <a:extLst>
                  <a:ext uri="{0D108BD9-81ED-4DB2-BD59-A6C34878D82A}">
                    <a16:rowId xmlns:a16="http://schemas.microsoft.com/office/drawing/2014/main" val="915001106"/>
                  </a:ext>
                </a:extLst>
              </a:tr>
              <a:tr h="370840">
                <a:tc>
                  <a:txBody>
                    <a:bodyPr/>
                    <a:lstStyle/>
                    <a:p>
                      <a:r>
                        <a:rPr lang="ru-RU" dirty="0"/>
                        <a:t>Индукция</a:t>
                      </a:r>
                    </a:p>
                  </a:txBody>
                  <a:tcPr/>
                </a:tc>
                <a:tc>
                  <a:txBody>
                    <a:bodyPr/>
                    <a:lstStyle/>
                    <a:p>
                      <a:r>
                        <a:rPr lang="ru-RU" dirty="0"/>
                        <a:t>Дедукция</a:t>
                      </a:r>
                    </a:p>
                  </a:txBody>
                  <a:tcPr/>
                </a:tc>
                <a:extLst>
                  <a:ext uri="{0D108BD9-81ED-4DB2-BD59-A6C34878D82A}">
                    <a16:rowId xmlns:a16="http://schemas.microsoft.com/office/drawing/2014/main" val="2615802100"/>
                  </a:ext>
                </a:extLst>
              </a:tr>
              <a:tr h="370840">
                <a:tc>
                  <a:txBody>
                    <a:bodyPr/>
                    <a:lstStyle/>
                    <a:p>
                      <a:r>
                        <a:rPr lang="ru-RU" dirty="0"/>
                        <a:t>Абстракция</a:t>
                      </a:r>
                    </a:p>
                  </a:txBody>
                  <a:tcPr/>
                </a:tc>
                <a:tc>
                  <a:txBody>
                    <a:bodyPr/>
                    <a:lstStyle/>
                    <a:p>
                      <a:r>
                        <a:rPr lang="ru-RU" dirty="0"/>
                        <a:t>Восхождение к конкретному</a:t>
                      </a:r>
                    </a:p>
                  </a:txBody>
                  <a:tcPr/>
                </a:tc>
                <a:extLst>
                  <a:ext uri="{0D108BD9-81ED-4DB2-BD59-A6C34878D82A}">
                    <a16:rowId xmlns:a16="http://schemas.microsoft.com/office/drawing/2014/main" val="3210952030"/>
                  </a:ext>
                </a:extLst>
              </a:tr>
            </a:tbl>
          </a:graphicData>
        </a:graphic>
      </p:graphicFrame>
    </p:spTree>
    <p:extLst>
      <p:ext uri="{BB962C8B-B14F-4D97-AF65-F5344CB8AC3E}">
        <p14:creationId xmlns:p14="http://schemas.microsoft.com/office/powerpoint/2010/main" val="222703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7D6E4-E003-C891-7214-8227E25D5546}"/>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D0A8CDB5-6805-290B-E965-C67F509912A6}"/>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Формализация</a:t>
            </a:r>
          </a:p>
        </p:txBody>
      </p:sp>
      <p:sp>
        <p:nvSpPr>
          <p:cNvPr id="3" name="TextBox 2">
            <a:extLst>
              <a:ext uri="{FF2B5EF4-FFF2-40B4-BE49-F238E27FC236}">
                <a16:creationId xmlns:a16="http://schemas.microsoft.com/office/drawing/2014/main" id="{61C1F736-A48A-F74E-6401-F3366DFD4B67}"/>
              </a:ext>
            </a:extLst>
          </p:cNvPr>
          <p:cNvSpPr txBox="1"/>
          <p:nvPr/>
        </p:nvSpPr>
        <p:spPr>
          <a:xfrm>
            <a:off x="425379" y="963697"/>
            <a:ext cx="11321143"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Замена работы с действительными объектами оперированием знаками (формулами).</a:t>
            </a:r>
          </a:p>
          <a:p>
            <a:endParaRPr lang="ru-RU" dirty="0"/>
          </a:p>
          <a:p>
            <a:r>
              <a:rPr lang="ru-RU" dirty="0"/>
              <a:t>Например: Генеративная грамматика Ноама Хомского — это модель, описывающая, как из ограниченного набора правил можно породить бесконечное множество грамматически правильных предложений.</a:t>
            </a:r>
          </a:p>
          <a:p>
            <a:endParaRPr lang="ru-RU" dirty="0"/>
          </a:p>
          <a:p>
            <a:r>
              <a:rPr lang="ru-RU" dirty="0"/>
              <a:t>Максимальная точность выражения мыслей за счет исключения возможных интерпретаций.</a:t>
            </a:r>
          </a:p>
        </p:txBody>
      </p:sp>
      <p:pic>
        <p:nvPicPr>
          <p:cNvPr id="5" name="Рисунок 4">
            <a:extLst>
              <a:ext uri="{FF2B5EF4-FFF2-40B4-BE49-F238E27FC236}">
                <a16:creationId xmlns:a16="http://schemas.microsoft.com/office/drawing/2014/main" id="{09306912-B93E-D392-2BEE-640C44A9F436}"/>
              </a:ext>
            </a:extLst>
          </p:cNvPr>
          <p:cNvPicPr>
            <a:picLocks noChangeAspect="1"/>
          </p:cNvPicPr>
          <p:nvPr/>
        </p:nvPicPr>
        <p:blipFill>
          <a:blip r:embed="rId2"/>
          <a:stretch>
            <a:fillRect/>
          </a:stretch>
        </p:blipFill>
        <p:spPr>
          <a:xfrm>
            <a:off x="8638455" y="3261236"/>
            <a:ext cx="3553545" cy="3596764"/>
          </a:xfrm>
          <a:prstGeom prst="rect">
            <a:avLst/>
          </a:prstGeom>
        </p:spPr>
      </p:pic>
    </p:spTree>
    <p:extLst>
      <p:ext uri="{BB962C8B-B14F-4D97-AF65-F5344CB8AC3E}">
        <p14:creationId xmlns:p14="http://schemas.microsoft.com/office/powerpoint/2010/main" val="150757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BD871-F019-1F24-0728-64CC99B115EC}"/>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8E4BC8DE-9A19-7ED2-CCB3-61438A067F1B}"/>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Классификация</a:t>
            </a:r>
          </a:p>
        </p:txBody>
      </p:sp>
      <p:sp>
        <p:nvSpPr>
          <p:cNvPr id="3" name="TextBox 2">
            <a:extLst>
              <a:ext uri="{FF2B5EF4-FFF2-40B4-BE49-F238E27FC236}">
                <a16:creationId xmlns:a16="http://schemas.microsoft.com/office/drawing/2014/main" id="{3E1C0629-7060-5968-48D9-9335BE3EA828}"/>
              </a:ext>
            </a:extLst>
          </p:cNvPr>
          <p:cNvSpPr txBox="1"/>
          <p:nvPr/>
        </p:nvSpPr>
        <p:spPr>
          <a:xfrm>
            <a:off x="334944" y="1034036"/>
            <a:ext cx="11381434"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Установление связей между изучаемыми объектами по наличию у них общего признака и их распределение на этой основе по классам.</a:t>
            </a:r>
          </a:p>
          <a:p>
            <a:endParaRPr lang="ru-RU" dirty="0"/>
          </a:p>
          <a:p>
            <a:r>
              <a:rPr lang="ru-RU" dirty="0"/>
              <a:t>Естественные классификации – по признакам, отражающим сущностные характеристики объекта, тесно связанные с его природой (классификация звуков речи по месту или способу образования)</a:t>
            </a:r>
          </a:p>
          <a:p>
            <a:endParaRPr lang="ru-RU" dirty="0"/>
          </a:p>
          <a:p>
            <a:r>
              <a:rPr lang="ru-RU" dirty="0"/>
              <a:t>Искусственные классификации – по условным, конвенциональным, формальным признакам (классификация слов по первой букве).</a:t>
            </a:r>
          </a:p>
          <a:p>
            <a:endParaRPr lang="ru-RU" dirty="0"/>
          </a:p>
        </p:txBody>
      </p:sp>
      <p:sp>
        <p:nvSpPr>
          <p:cNvPr id="4" name="TextBox 3">
            <a:extLst>
              <a:ext uri="{FF2B5EF4-FFF2-40B4-BE49-F238E27FC236}">
                <a16:creationId xmlns:a16="http://schemas.microsoft.com/office/drawing/2014/main" id="{374A5E5C-D598-635A-95E4-982C9B15BAE3}"/>
              </a:ext>
            </a:extLst>
          </p:cNvPr>
          <p:cNvSpPr txBox="1"/>
          <p:nvPr/>
        </p:nvSpPr>
        <p:spPr>
          <a:xfrm>
            <a:off x="334943" y="4071257"/>
            <a:ext cx="1138143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Например: Классификация языков</a:t>
            </a:r>
          </a:p>
          <a:p>
            <a:endParaRPr lang="ru-RU" dirty="0"/>
          </a:p>
          <a:p>
            <a:r>
              <a:rPr lang="ru-RU" dirty="0"/>
              <a:t>Генетическая классификация языков (420 языковых семей, более 100 изолятов и более 100 неклассифицированных языков)</a:t>
            </a:r>
          </a:p>
          <a:p>
            <a:r>
              <a:rPr lang="ru-RU" dirty="0"/>
              <a:t>Типологическая классификация языков (флективные, агглютинативные, изолирующие, инкорпорирующие)</a:t>
            </a:r>
          </a:p>
          <a:p>
            <a:r>
              <a:rPr lang="ru-RU" dirty="0"/>
              <a:t>Ареальная классификация языков</a:t>
            </a:r>
          </a:p>
        </p:txBody>
      </p:sp>
    </p:spTree>
    <p:extLst>
      <p:ext uri="{BB962C8B-B14F-4D97-AF65-F5344CB8AC3E}">
        <p14:creationId xmlns:p14="http://schemas.microsoft.com/office/powerpoint/2010/main" val="1716327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2872F-EFD4-F269-7512-CD2DA0DFFE43}"/>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E9FBE8FC-2945-EF6B-7E83-DA2EAC68A115}"/>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Идеализация</a:t>
            </a:r>
          </a:p>
        </p:txBody>
      </p:sp>
      <p:sp>
        <p:nvSpPr>
          <p:cNvPr id="3" name="TextBox 2">
            <a:extLst>
              <a:ext uri="{FF2B5EF4-FFF2-40B4-BE49-F238E27FC236}">
                <a16:creationId xmlns:a16="http://schemas.microsoft.com/office/drawing/2014/main" id="{8C1744DB-D29A-DF1F-F4C6-93F19CA42291}"/>
              </a:ext>
            </a:extLst>
          </p:cNvPr>
          <p:cNvSpPr txBox="1"/>
          <p:nvPr/>
        </p:nvSpPr>
        <p:spPr>
          <a:xfrm>
            <a:off x="324894" y="1214906"/>
            <a:ext cx="11461821"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Мысленное конструирование идеальных объектов, процессов и явлений, которые не существуют в действительности, но для которых можно найти прообразы в человеческом опыте.</a:t>
            </a:r>
          </a:p>
          <a:p>
            <a:endParaRPr lang="ru-RU" dirty="0"/>
          </a:p>
          <a:p>
            <a:r>
              <a:rPr lang="ru-RU" dirty="0"/>
              <a:t>Например: исследование фонемного строя языка</a:t>
            </a:r>
          </a:p>
          <a:p>
            <a:endParaRPr lang="ru-RU" dirty="0"/>
          </a:p>
          <a:p>
            <a:r>
              <a:rPr lang="ru-RU" dirty="0"/>
              <a:t> Пражской лингвистической школы (Н. Трубецкой), Московской фонологической школы (МФШ) (Р.И. Аванесов, А.А. Реформатский)</a:t>
            </a:r>
          </a:p>
          <a:p>
            <a:endParaRPr lang="ru-RU" dirty="0"/>
          </a:p>
          <a:p>
            <a:r>
              <a:rPr lang="ru-RU" dirty="0"/>
              <a:t>с[а]м — с[ʌ]</a:t>
            </a:r>
            <a:r>
              <a:rPr lang="ru-RU" dirty="0" err="1"/>
              <a:t>ма</a:t>
            </a:r>
            <a:r>
              <a:rPr lang="ru-RU" dirty="0"/>
              <a:t> — с[ъ]</a:t>
            </a:r>
            <a:r>
              <a:rPr lang="ru-RU" dirty="0" err="1"/>
              <a:t>мосвал</a:t>
            </a:r>
            <a:r>
              <a:rPr lang="ru-RU" dirty="0"/>
              <a:t> — &lt;а&gt;</a:t>
            </a:r>
          </a:p>
          <a:p>
            <a:r>
              <a:rPr lang="ru-RU" dirty="0"/>
              <a:t>д[о]м — д[ʌ]мой — д[ъ]мовой — &lt;о&gt;</a:t>
            </a:r>
          </a:p>
          <a:p>
            <a:endParaRPr lang="ru-RU" dirty="0"/>
          </a:p>
          <a:p>
            <a:r>
              <a:rPr lang="ru-RU" dirty="0"/>
              <a:t>Ленинградской фонологической школы (ЛФШ) (Л.В. Щерба)</a:t>
            </a:r>
          </a:p>
          <a:p>
            <a:endParaRPr lang="ru-RU" dirty="0"/>
          </a:p>
          <a:p>
            <a:r>
              <a:rPr lang="ru-RU" b="0" i="0" dirty="0">
                <a:solidFill>
                  <a:srgbClr val="202122"/>
                </a:solidFill>
                <a:effectLst/>
                <a:latin typeface="Arial" panose="020B0604020202020204" pitchFamily="34" charset="0"/>
              </a:rPr>
              <a:t>д[о]м — д[ʌ]мой   чередование фонем /о/ — /а/.</a:t>
            </a:r>
            <a:endParaRPr lang="ru-RU" dirty="0"/>
          </a:p>
        </p:txBody>
      </p:sp>
    </p:spTree>
    <p:extLst>
      <p:ext uri="{BB962C8B-B14F-4D97-AF65-F5344CB8AC3E}">
        <p14:creationId xmlns:p14="http://schemas.microsoft.com/office/powerpoint/2010/main" val="3297967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BAA07-834E-96E3-3E79-B226E72B9175}"/>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081282DD-D489-D3E5-7F3A-3B1020CA6FD3}"/>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Моделирование</a:t>
            </a:r>
          </a:p>
        </p:txBody>
      </p:sp>
      <p:sp>
        <p:nvSpPr>
          <p:cNvPr id="3" name="TextBox 2">
            <a:extLst>
              <a:ext uri="{FF2B5EF4-FFF2-40B4-BE49-F238E27FC236}">
                <a16:creationId xmlns:a16="http://schemas.microsoft.com/office/drawing/2014/main" id="{7B4E5034-1F63-AAED-A80E-07F292C09BB4}"/>
              </a:ext>
            </a:extLst>
          </p:cNvPr>
          <p:cNvSpPr txBox="1"/>
          <p:nvPr/>
        </p:nvSpPr>
        <p:spPr>
          <a:xfrm>
            <a:off x="415330" y="948690"/>
            <a:ext cx="11301048" cy="53553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latin typeface="Times New Roman" panose="02020603050405020304" pitchFamily="18" charset="0"/>
                <a:cs typeface="Times New Roman" panose="02020603050405020304" pitchFamily="18" charset="0"/>
              </a:rPr>
              <a:t>Построение материального или идеального объекта, на котором воспроизводятся существенные характеристики изучаемых предметов и явлений.</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Комплексный метод +абстракция +идеализация</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Между моделируемым объектом и моделью устанавливается отношение подобия в некоторых, интересующих исследователя, отношениях (физических, структурных, функциональных).</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Когда объект недоступен наблюдению – черный ящик. Вместо скрытых от нас свойств объекта изучить заданные в явном виде свойства модели и распространить на объект все те законы, которые выведены для модели.</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 этом случае модель рассматривается как гипотеза, а изучение ее функций – как проверка выдвинутой гипотезы.</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Жестко прописанные формальные характеристики: количество компонентов, выполняемые функции, связи между ними.</a:t>
            </a:r>
          </a:p>
          <a:p>
            <a:endParaRPr lang="ru-RU" dirty="0">
              <a:latin typeface="Times New Roman" panose="02020603050405020304" pitchFamily="18" charset="0"/>
              <a:cs typeface="Times New Roman" panose="02020603050405020304" pitchFamily="18" charset="0"/>
            </a:endParaRPr>
          </a:p>
          <a:p>
            <a:pPr algn="l"/>
            <a:r>
              <a:rPr lang="ru-RU" sz="1800" b="0" i="0" u="none" strike="noStrike" baseline="0" dirty="0">
                <a:latin typeface="Times New Roman" panose="02020603050405020304" pitchFamily="18" charset="0"/>
                <a:cs typeface="Times New Roman" panose="02020603050405020304" pitchFamily="18" charset="0"/>
              </a:rPr>
              <a:t>Естественный язык (далее по тексту ЕЯ) является сложнейшим объектом для моделирования</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59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E57EA-1B5F-8889-8D3A-5B3F3028A88D}"/>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AB3FBAB0-C841-02D6-7066-9D2454356DA2}"/>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Моделирование</a:t>
            </a:r>
          </a:p>
        </p:txBody>
      </p:sp>
      <p:sp>
        <p:nvSpPr>
          <p:cNvPr id="3" name="TextBox 2">
            <a:extLst>
              <a:ext uri="{FF2B5EF4-FFF2-40B4-BE49-F238E27FC236}">
                <a16:creationId xmlns:a16="http://schemas.microsoft.com/office/drawing/2014/main" id="{95D57F5D-95A7-6D04-FC89-0E7D23625AC3}"/>
              </a:ext>
            </a:extLst>
          </p:cNvPr>
          <p:cNvSpPr txBox="1"/>
          <p:nvPr/>
        </p:nvSpPr>
        <p:spPr>
          <a:xfrm>
            <a:off x="264605" y="1027990"/>
            <a:ext cx="11592450" cy="42473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ru-RU" sz="1800" b="0" i="0" u="none" strike="noStrike" baseline="0" dirty="0">
                <a:latin typeface="TimesNewRoman"/>
              </a:rPr>
              <a:t>Модель</a:t>
            </a:r>
            <a:r>
              <a:rPr lang="ru-RU" sz="1800" b="0" i="0" u="none" strike="noStrike" baseline="0" dirty="0">
                <a:latin typeface="Times New Roman" panose="02020603050405020304" pitchFamily="18" charset="0"/>
              </a:rPr>
              <a:t>, </a:t>
            </a:r>
            <a:r>
              <a:rPr lang="ru-RU" sz="1800" b="0" i="0" u="none" strike="noStrike" baseline="0" dirty="0">
                <a:latin typeface="TimesNewRoman"/>
              </a:rPr>
              <a:t>имитирующая речевую деятельность слушающего</a:t>
            </a:r>
            <a:r>
              <a:rPr lang="ru-RU" sz="1800" b="0" i="0" u="none" strike="noStrike" baseline="0" dirty="0">
                <a:latin typeface="Times New Roman" panose="02020603050405020304" pitchFamily="18" charset="0"/>
              </a:rPr>
              <a:t> (</a:t>
            </a:r>
            <a:r>
              <a:rPr lang="ru-RU" sz="1800" b="0" i="0" u="none" strike="noStrike" baseline="0" dirty="0">
                <a:latin typeface="TimesNewRoman"/>
              </a:rPr>
              <a:t>должна обладать способностью анализировать не только те речевые произведения</a:t>
            </a:r>
            <a:r>
              <a:rPr lang="ru-RU" sz="1800" b="0" i="0" u="none" strike="noStrike" baseline="0" dirty="0">
                <a:latin typeface="Times New Roman" panose="02020603050405020304" pitchFamily="18" charset="0"/>
              </a:rPr>
              <a:t>, </a:t>
            </a:r>
            <a:r>
              <a:rPr lang="ru-RU" sz="1800" b="0" i="0" u="none" strike="noStrike" baseline="0" dirty="0">
                <a:latin typeface="TimesNewRoman"/>
              </a:rPr>
              <a:t>которые послужили в качестве исходного материала при её разработке</a:t>
            </a:r>
            <a:r>
              <a:rPr lang="ru-RU" sz="1800" b="0" i="0" u="none" strike="noStrike" baseline="0" dirty="0">
                <a:latin typeface="Times New Roman" panose="02020603050405020304" pitchFamily="18" charset="0"/>
              </a:rPr>
              <a:t>, </a:t>
            </a:r>
            <a:r>
              <a:rPr lang="ru-RU" sz="1800" b="0" i="0" u="none" strike="noStrike" baseline="0" dirty="0">
                <a:latin typeface="TimesNewRoman"/>
              </a:rPr>
              <a:t>но и другие речевые произведения)</a:t>
            </a:r>
            <a:r>
              <a:rPr lang="ru-RU" sz="1800" b="0" i="0" u="none" strike="noStrike" baseline="0" dirty="0">
                <a:latin typeface="Times New Roman" panose="02020603050405020304" pitchFamily="18" charset="0"/>
              </a:rPr>
              <a:t>.</a:t>
            </a:r>
          </a:p>
          <a:p>
            <a:pPr algn="l"/>
            <a:endParaRPr lang="ru-RU" dirty="0">
              <a:latin typeface="Times New Roman" panose="02020603050405020304" pitchFamily="18" charset="0"/>
            </a:endParaRPr>
          </a:p>
          <a:p>
            <a:pPr algn="l"/>
            <a:r>
              <a:rPr lang="ru-RU" sz="1800" b="0" i="0" u="none" strike="noStrike" baseline="0" dirty="0">
                <a:latin typeface="TimesNewRoman"/>
              </a:rPr>
              <a:t>Модели</a:t>
            </a:r>
            <a:r>
              <a:rPr lang="ru-RU" sz="1800" b="0" i="0" u="none" strike="noStrike" baseline="0" dirty="0">
                <a:latin typeface="Times New Roman" panose="02020603050405020304" pitchFamily="18" charset="0"/>
              </a:rPr>
              <a:t>, </a:t>
            </a:r>
            <a:r>
              <a:rPr lang="ru-RU" sz="1800" b="0" i="0" u="none" strike="noStrike" baseline="0" dirty="0">
                <a:latin typeface="TimesNewRoman"/>
              </a:rPr>
              <a:t>направленные на </a:t>
            </a:r>
            <a:r>
              <a:rPr lang="ru-RU" sz="1800" b="0" i="1" u="none" strike="noStrike" baseline="0" dirty="0">
                <a:latin typeface="TimesNewRoman,Italic"/>
              </a:rPr>
              <a:t>порождение </a:t>
            </a:r>
            <a:r>
              <a:rPr lang="ru-RU" sz="1800" b="0" i="1" u="none" strike="noStrike" baseline="0" dirty="0">
                <a:latin typeface="Times New Roman" panose="02020603050405020304" pitchFamily="18" charset="0"/>
              </a:rPr>
              <a:t>(</a:t>
            </a:r>
            <a:r>
              <a:rPr lang="ru-RU" sz="1800" b="0" i="1" u="none" strike="noStrike" baseline="0" dirty="0">
                <a:latin typeface="TimesNewRoman,Italic"/>
              </a:rPr>
              <a:t>вербализацию</a:t>
            </a:r>
            <a:r>
              <a:rPr lang="ru-RU" sz="1800" b="0" i="1" u="none" strike="noStrike" baseline="0" dirty="0">
                <a:latin typeface="Times New Roman" panose="02020603050405020304" pitchFamily="18" charset="0"/>
              </a:rPr>
              <a:t>) </a:t>
            </a:r>
            <a:r>
              <a:rPr lang="ru-RU" sz="1800" b="0" i="0" u="none" strike="noStrike" baseline="0" dirty="0">
                <a:latin typeface="TimesNewRoman"/>
              </a:rPr>
              <a:t>текста</a:t>
            </a:r>
            <a:r>
              <a:rPr lang="ru-RU" sz="1800" b="0" i="0" u="none" strike="noStrike" baseline="0" dirty="0">
                <a:latin typeface="Times New Roman" panose="02020603050405020304" pitchFamily="18" charset="0"/>
              </a:rPr>
              <a:t>, </a:t>
            </a:r>
            <a:r>
              <a:rPr lang="ru-RU" sz="1800" b="0" i="0" u="none" strike="noStrike" baseline="0" dirty="0">
                <a:latin typeface="TimesNewRoman"/>
              </a:rPr>
              <a:t>и модели</a:t>
            </a:r>
            <a:r>
              <a:rPr lang="ru-RU" sz="1800" b="0" i="0" u="none" strike="noStrike" baseline="0" dirty="0">
                <a:latin typeface="Times New Roman" panose="02020603050405020304" pitchFamily="18" charset="0"/>
              </a:rPr>
              <a:t>, </a:t>
            </a:r>
            <a:r>
              <a:rPr lang="ru-RU" sz="1800" b="0" i="0" u="none" strike="noStrike" baseline="0" dirty="0">
                <a:latin typeface="TimesNewRoman"/>
              </a:rPr>
              <a:t>направленные на его </a:t>
            </a:r>
            <a:r>
              <a:rPr lang="ru-RU" sz="1800" b="0" i="1" u="none" strike="noStrike" baseline="0" dirty="0">
                <a:latin typeface="TimesNewRoman,Italic"/>
              </a:rPr>
              <a:t>понимание</a:t>
            </a:r>
            <a:r>
              <a:rPr lang="ru-RU" sz="1800" b="0" i="1" u="none" strike="noStrike" baseline="0" dirty="0">
                <a:latin typeface="Times New Roman" panose="02020603050405020304" pitchFamily="18" charset="0"/>
              </a:rPr>
              <a:t>.</a:t>
            </a:r>
          </a:p>
          <a:p>
            <a:pPr algn="l"/>
            <a:endParaRPr lang="ru-RU" i="1" dirty="0">
              <a:latin typeface="Times New Roman" panose="02020603050405020304" pitchFamily="18" charset="0"/>
            </a:endParaRPr>
          </a:p>
          <a:p>
            <a:pPr algn="l"/>
            <a:r>
              <a:rPr lang="ru-RU" sz="1800" b="1" i="0" u="none" strike="noStrike" baseline="0" dirty="0">
                <a:latin typeface="TimesNewRoman"/>
              </a:rPr>
              <a:t>С точки зрения характера рассматриваемого объекта </a:t>
            </a:r>
            <a:r>
              <a:rPr lang="ru-RU" sz="1800" b="0" i="0" u="none" strike="noStrike" baseline="0" dirty="0">
                <a:latin typeface="TimesNewRoman"/>
              </a:rPr>
              <a:t>можно выделить три типа моделей</a:t>
            </a:r>
            <a:r>
              <a:rPr lang="ru-RU" sz="1800" b="0" i="0" u="none" strike="noStrike" baseline="0" dirty="0">
                <a:latin typeface="Times New Roman" panose="02020603050405020304" pitchFamily="18" charset="0"/>
              </a:rPr>
              <a:t>. </a:t>
            </a:r>
          </a:p>
          <a:p>
            <a:pPr algn="l"/>
            <a:r>
              <a:rPr lang="ru-RU" sz="1800" b="0" i="0" u="none" strike="noStrike" baseline="0" dirty="0">
                <a:latin typeface="TimesNewRoman"/>
              </a:rPr>
              <a:t>Во</a:t>
            </a:r>
            <a:r>
              <a:rPr lang="ru-RU" sz="1800" b="0" i="0" u="none" strike="noStrike" baseline="0" dirty="0">
                <a:latin typeface="Times New Roman" panose="02020603050405020304" pitchFamily="18" charset="0"/>
              </a:rPr>
              <a:t>-</a:t>
            </a:r>
            <a:r>
              <a:rPr lang="ru-RU" sz="1800" b="0" i="0" u="none" strike="noStrike" baseline="0" dirty="0">
                <a:latin typeface="TimesNewRoman"/>
              </a:rPr>
              <a:t>первых</a:t>
            </a:r>
            <a:r>
              <a:rPr lang="ru-RU" sz="1800" b="0" i="0" u="none" strike="noStrike" baseline="0" dirty="0">
                <a:latin typeface="Times New Roman" panose="02020603050405020304" pitchFamily="18" charset="0"/>
              </a:rPr>
              <a:t>, </a:t>
            </a:r>
            <a:r>
              <a:rPr lang="ru-RU" sz="1800" b="0" i="0" u="none" strike="noStrike" baseline="0" dirty="0">
                <a:latin typeface="TimesNewRoman"/>
              </a:rPr>
              <a:t>это модели</a:t>
            </a:r>
            <a:r>
              <a:rPr lang="ru-RU" sz="1800" b="0" i="0" u="none" strike="noStrike" baseline="0" dirty="0">
                <a:latin typeface="Times New Roman" panose="02020603050405020304" pitchFamily="18" charset="0"/>
              </a:rPr>
              <a:t>, </a:t>
            </a:r>
            <a:r>
              <a:rPr lang="ru-RU" sz="1800" b="0" i="0" u="none" strike="noStrike" baseline="0" dirty="0">
                <a:latin typeface="TimesNewRoman"/>
              </a:rPr>
              <a:t>в которых в качестве объекта выступают конкретные языковые процессы и явления</a:t>
            </a:r>
            <a:r>
              <a:rPr lang="ru-RU" sz="1800" b="0" i="0" u="none" strike="noStrike" baseline="0" dirty="0">
                <a:latin typeface="Times New Roman" panose="02020603050405020304" pitchFamily="18" charset="0"/>
              </a:rPr>
              <a:t>, </a:t>
            </a:r>
            <a:r>
              <a:rPr lang="ru-RU" sz="1800" b="0" i="0" u="none" strike="noStrike" baseline="0" dirty="0">
                <a:latin typeface="TimesNewRoman"/>
              </a:rPr>
              <a:t>т</a:t>
            </a:r>
            <a:r>
              <a:rPr lang="ru-RU" sz="1800" b="0" i="0" u="none" strike="noStrike" baseline="0" dirty="0">
                <a:latin typeface="Times New Roman" panose="02020603050405020304" pitchFamily="18" charset="0"/>
              </a:rPr>
              <a:t>.</a:t>
            </a:r>
            <a:r>
              <a:rPr lang="ru-RU" sz="1800" b="0" i="0" u="none" strike="noStrike" baseline="0" dirty="0">
                <a:latin typeface="TimesNewRoman"/>
              </a:rPr>
              <a:t>е</a:t>
            </a:r>
            <a:r>
              <a:rPr lang="ru-RU" sz="1800" b="0" i="0" u="none" strike="noStrike" baseline="0" dirty="0">
                <a:latin typeface="Times New Roman" panose="02020603050405020304" pitchFamily="18" charset="0"/>
              </a:rPr>
              <a:t>. </a:t>
            </a:r>
            <a:r>
              <a:rPr lang="ru-RU" sz="1800" b="0" i="0" u="none" strike="noStrike" baseline="0" dirty="0">
                <a:latin typeface="TimesNewRoman"/>
              </a:rPr>
              <a:t>модели</a:t>
            </a:r>
            <a:r>
              <a:rPr lang="ru-RU" sz="1800" b="0" i="0" u="none" strike="noStrike" baseline="0" dirty="0">
                <a:latin typeface="Times New Roman" panose="02020603050405020304" pitchFamily="18" charset="0"/>
              </a:rPr>
              <a:t>, </a:t>
            </a:r>
            <a:r>
              <a:rPr lang="ru-RU" sz="1800" b="0" i="0" u="none" strike="noStrike" baseline="0" dirty="0">
                <a:latin typeface="TimesNewRoman"/>
              </a:rPr>
              <a:t>имитирующие речевую деятельность человека</a:t>
            </a:r>
            <a:r>
              <a:rPr lang="ru-RU" sz="1800" b="0" i="0" u="none" strike="noStrike" baseline="0" dirty="0">
                <a:latin typeface="Times New Roman" panose="02020603050405020304" pitchFamily="18" charset="0"/>
              </a:rPr>
              <a:t>. </a:t>
            </a:r>
            <a:endParaRPr lang="ru-RU" sz="1800" b="0" i="0" u="none" strike="noStrike" baseline="0" dirty="0">
              <a:latin typeface="TimesNewRoman"/>
            </a:endParaRPr>
          </a:p>
          <a:p>
            <a:pPr marL="285750" indent="-285750" algn="l">
              <a:buFont typeface="Wingdings" panose="05000000000000000000" pitchFamily="2" charset="2"/>
              <a:buChar char="ü"/>
            </a:pPr>
            <a:r>
              <a:rPr lang="ru-RU" sz="1800" b="0" i="1" u="none" strike="noStrike" baseline="0" dirty="0">
                <a:latin typeface="TimesNewRoman,Italic"/>
              </a:rPr>
              <a:t>порождающие модели</a:t>
            </a:r>
            <a:r>
              <a:rPr lang="ru-RU" sz="1800" b="0" i="0" u="none" strike="noStrike" baseline="0" dirty="0">
                <a:latin typeface="Times New Roman" panose="02020603050405020304" pitchFamily="18" charset="0"/>
              </a:rPr>
              <a:t>, </a:t>
            </a:r>
            <a:r>
              <a:rPr lang="ru-RU" sz="1800" b="0" i="0" u="none" strike="noStrike" baseline="0" dirty="0">
                <a:latin typeface="TimesNewRoman"/>
              </a:rPr>
              <a:t>включающие конечный набор правил</a:t>
            </a:r>
            <a:r>
              <a:rPr lang="ru-RU" sz="1800" b="0" i="0" u="none" strike="noStrike" baseline="0" dirty="0">
                <a:latin typeface="Times New Roman" panose="02020603050405020304" pitchFamily="18" charset="0"/>
              </a:rPr>
              <a:t>, </a:t>
            </a:r>
            <a:r>
              <a:rPr lang="ru-RU" sz="1800" b="0" i="0" u="none" strike="noStrike" baseline="0" dirty="0">
                <a:latin typeface="TimesNewRoman"/>
              </a:rPr>
              <a:t>способных задать все правильные объекты некоторого множества и приписать каждому объекту определённый анализ </a:t>
            </a:r>
            <a:r>
              <a:rPr lang="ru-RU" sz="1800" b="0" i="0" u="none" strike="noStrike" baseline="0" dirty="0">
                <a:latin typeface="Times New Roman" panose="02020603050405020304" pitchFamily="18" charset="0"/>
              </a:rPr>
              <a:t>(</a:t>
            </a:r>
            <a:r>
              <a:rPr lang="ru-RU" sz="1800" b="0" i="0" u="none" strike="noStrike" baseline="0" dirty="0">
                <a:latin typeface="TimesNewRoman"/>
              </a:rPr>
              <a:t>это</a:t>
            </a:r>
            <a:r>
              <a:rPr lang="ru-RU" sz="1800" b="0" i="0" u="none" strike="noStrike" baseline="0" dirty="0">
                <a:latin typeface="Times New Roman" panose="02020603050405020304" pitchFamily="18" charset="0"/>
              </a:rPr>
              <a:t>, </a:t>
            </a:r>
            <a:r>
              <a:rPr lang="ru-RU" sz="1800" b="0" i="0" u="none" strike="noStrike" baseline="0" dirty="0">
                <a:latin typeface="TimesNewRoman"/>
              </a:rPr>
              <a:t>например</a:t>
            </a:r>
            <a:r>
              <a:rPr lang="ru-RU" sz="1800" b="0" i="0" u="none" strike="noStrike" baseline="0" dirty="0">
                <a:latin typeface="Times New Roman" panose="02020603050405020304" pitchFamily="18" charset="0"/>
              </a:rPr>
              <a:t>, </a:t>
            </a:r>
            <a:r>
              <a:rPr lang="ru-RU" sz="1800" b="0" i="0" u="none" strike="noStrike" baseline="0" dirty="0">
                <a:latin typeface="TimesNewRoman"/>
              </a:rPr>
              <a:t>модель порождения по непосредственным составляющим</a:t>
            </a:r>
            <a:r>
              <a:rPr lang="ru-RU" sz="1800" b="0" i="0" u="none" strike="noStrike" baseline="0" dirty="0">
                <a:latin typeface="Times New Roman" panose="02020603050405020304" pitchFamily="18" charset="0"/>
              </a:rPr>
              <a:t>, </a:t>
            </a:r>
            <a:r>
              <a:rPr lang="ru-RU" sz="1800" b="0" i="0" u="none" strike="noStrike" baseline="0" dirty="0">
                <a:latin typeface="TimesNewRoman"/>
              </a:rPr>
              <a:t>трансформационная порождающая модель и аппликативная модель</a:t>
            </a:r>
            <a:r>
              <a:rPr lang="ru-RU" sz="1800" b="0" i="0" u="none" strike="noStrike" baseline="0" dirty="0">
                <a:latin typeface="Times New Roman" panose="02020603050405020304" pitchFamily="18" charset="0"/>
              </a:rPr>
              <a:t>); </a:t>
            </a:r>
          </a:p>
          <a:p>
            <a:pPr marL="285750" indent="-285750" algn="l">
              <a:buFont typeface="Wingdings" panose="05000000000000000000" pitchFamily="2" charset="2"/>
              <a:buChar char="ü"/>
            </a:pPr>
            <a:r>
              <a:rPr lang="ru-RU" sz="1800" b="0" i="1" u="none" strike="noStrike" baseline="0" dirty="0">
                <a:latin typeface="TimesNewRoman,Italic"/>
              </a:rPr>
              <a:t>синтаксические модели</a:t>
            </a:r>
            <a:r>
              <a:rPr lang="ru-RU" sz="1800" b="0" i="0" u="none" strike="noStrike" baseline="0" dirty="0">
                <a:latin typeface="Times New Roman" panose="02020603050405020304" pitchFamily="18" charset="0"/>
              </a:rPr>
              <a:t>, </a:t>
            </a:r>
            <a:r>
              <a:rPr lang="ru-RU" sz="1800" b="0" i="0" u="none" strike="noStrike" baseline="0" dirty="0">
                <a:latin typeface="TimesNewRoman"/>
              </a:rPr>
              <a:t>определяющие синтаксическую структуру языка </a:t>
            </a:r>
            <a:r>
              <a:rPr lang="ru-RU" sz="1800" b="0" i="0" u="none" strike="noStrike" baseline="0" dirty="0">
                <a:latin typeface="Times New Roman" panose="02020603050405020304" pitchFamily="18" charset="0"/>
              </a:rPr>
              <a:t>(</a:t>
            </a:r>
            <a:r>
              <a:rPr lang="ru-RU" sz="1800" b="0" i="0" u="none" strike="noStrike" baseline="0" dirty="0">
                <a:latin typeface="TimesNewRoman"/>
              </a:rPr>
              <a:t>например</a:t>
            </a:r>
            <a:r>
              <a:rPr lang="ru-RU" sz="1800" b="0" i="0" u="none" strike="noStrike" baseline="0" dirty="0">
                <a:latin typeface="Times New Roman" panose="02020603050405020304" pitchFamily="18" charset="0"/>
              </a:rPr>
              <a:t>, </a:t>
            </a:r>
            <a:r>
              <a:rPr lang="ru-RU" sz="1800" b="0" i="0" u="none" strike="noStrike" baseline="0" dirty="0">
                <a:latin typeface="TimesNewRoman"/>
              </a:rPr>
              <a:t>последовательный анализ</a:t>
            </a:r>
            <a:r>
              <a:rPr lang="ru-RU" sz="1800" b="0" i="0" u="none" strike="noStrike" baseline="0" dirty="0">
                <a:latin typeface="Times New Roman" panose="02020603050405020304" pitchFamily="18" charset="0"/>
              </a:rPr>
              <a:t>, </a:t>
            </a:r>
            <a:r>
              <a:rPr lang="ru-RU" sz="1800" b="0" i="0" u="none" strike="noStrike" baseline="0" dirty="0">
                <a:latin typeface="TimesNewRoman"/>
              </a:rPr>
              <a:t>предсказуемостный анализ</a:t>
            </a:r>
            <a:r>
              <a:rPr lang="ru-RU" sz="1800" b="0" i="0" u="none" strike="noStrike" baseline="0" dirty="0">
                <a:latin typeface="Times New Roman" panose="02020603050405020304" pitchFamily="18" charset="0"/>
              </a:rPr>
              <a:t>, </a:t>
            </a:r>
            <a:r>
              <a:rPr lang="ru-RU" sz="1800" b="0" i="0" u="none" strike="noStrike" baseline="0" dirty="0">
                <a:latin typeface="TimesNewRoman"/>
              </a:rPr>
              <a:t>поиск опорных точек и метод фильтров</a:t>
            </a:r>
            <a:r>
              <a:rPr lang="ru-RU" sz="1800" b="0" i="0" u="none" strike="noStrike" baseline="0" dirty="0">
                <a:latin typeface="Times New Roman" panose="02020603050405020304" pitchFamily="18" charset="0"/>
              </a:rPr>
              <a:t>); </a:t>
            </a:r>
            <a:endParaRPr lang="ru-RU" sz="1800" b="0" i="0" u="none" strike="noStrike" baseline="0" dirty="0">
              <a:latin typeface="TimesNewRoman"/>
            </a:endParaRPr>
          </a:p>
          <a:p>
            <a:pPr marL="285750" indent="-285750" algn="l">
              <a:buFont typeface="Wingdings" panose="05000000000000000000" pitchFamily="2" charset="2"/>
              <a:buChar char="ü"/>
            </a:pPr>
            <a:r>
              <a:rPr lang="ru-RU" sz="1800" b="0" i="1" u="none" strike="noStrike" baseline="0" dirty="0">
                <a:latin typeface="TimesNewRoman,Italic"/>
              </a:rPr>
              <a:t>семантические модели</a:t>
            </a:r>
            <a:r>
              <a:rPr lang="ru-RU" sz="1800" b="0" i="0" u="none" strike="noStrike" baseline="0" dirty="0">
                <a:latin typeface="Times New Roman" panose="02020603050405020304" pitchFamily="18" charset="0"/>
              </a:rPr>
              <a:t>, </a:t>
            </a:r>
            <a:r>
              <a:rPr lang="ru-RU" sz="1800" b="0" i="0" u="none" strike="noStrike" baseline="0" dirty="0">
                <a:latin typeface="TimesNewRoman"/>
              </a:rPr>
              <a:t>имитирующие не только владение грамматикой языка</a:t>
            </a:r>
            <a:r>
              <a:rPr lang="ru-RU" sz="1800" b="0" i="0" u="none" strike="noStrike" baseline="0" dirty="0">
                <a:latin typeface="Times New Roman" panose="02020603050405020304" pitchFamily="18" charset="0"/>
              </a:rPr>
              <a:t>, </a:t>
            </a:r>
            <a:r>
              <a:rPr lang="ru-RU" sz="1800" b="0" i="0" u="none" strike="noStrike" baseline="0" dirty="0">
                <a:latin typeface="TimesNewRoman"/>
              </a:rPr>
              <a:t>но и владение значением слов</a:t>
            </a:r>
            <a:r>
              <a:rPr lang="ru-RU" sz="1800" b="0" i="0" u="none" strike="noStrike" baseline="0" dirty="0">
                <a:latin typeface="Times New Roman" panose="02020603050405020304" pitchFamily="18" charset="0"/>
              </a:rPr>
              <a:t>.</a:t>
            </a:r>
            <a:endParaRPr lang="ru-RU" dirty="0"/>
          </a:p>
        </p:txBody>
      </p:sp>
      <p:sp>
        <p:nvSpPr>
          <p:cNvPr id="5" name="TextBox 4">
            <a:extLst>
              <a:ext uri="{FF2B5EF4-FFF2-40B4-BE49-F238E27FC236}">
                <a16:creationId xmlns:a16="http://schemas.microsoft.com/office/drawing/2014/main" id="{3FB0945A-71D7-56BC-79D8-59EBDF7A44E4}"/>
              </a:ext>
            </a:extLst>
          </p:cNvPr>
          <p:cNvSpPr txBox="1"/>
          <p:nvPr/>
        </p:nvSpPr>
        <p:spPr>
          <a:xfrm>
            <a:off x="4662435" y="6159811"/>
            <a:ext cx="7020448" cy="523220"/>
          </a:xfrm>
          <a:prstGeom prst="rect">
            <a:avLst/>
          </a:prstGeom>
          <a:noFill/>
        </p:spPr>
        <p:txBody>
          <a:bodyPr wrap="square">
            <a:spAutoFit/>
          </a:bodyPr>
          <a:lstStyle/>
          <a:p>
            <a:pPr algn="l"/>
            <a:r>
              <a:rPr lang="ru-RU" sz="1400" b="1" i="0" u="none" strike="noStrike" baseline="0" dirty="0">
                <a:latin typeface="TimesNewRoman,Bold"/>
              </a:rPr>
              <a:t>Ю.В. Поветкина. Моделирование как метод лингвистического исследования //Филологические науки. Вопросы теории и практики, № 6 (17) 2012</a:t>
            </a:r>
            <a:r>
              <a:rPr lang="ru-RU" sz="600" b="0" i="0" u="none" strike="noStrike" baseline="0" dirty="0">
                <a:latin typeface="TimesNewRoman,Bold"/>
              </a:rPr>
              <a:t>©</a:t>
            </a:r>
            <a:endParaRPr lang="ru-RU" sz="1400" dirty="0"/>
          </a:p>
        </p:txBody>
      </p:sp>
    </p:spTree>
    <p:extLst>
      <p:ext uri="{BB962C8B-B14F-4D97-AF65-F5344CB8AC3E}">
        <p14:creationId xmlns:p14="http://schemas.microsoft.com/office/powerpoint/2010/main" val="147097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0047F-F85D-9EA9-92F8-674399343D25}"/>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28ACE7C2-087B-2877-C2F9-90EB9F030581}"/>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Моделирование</a:t>
            </a:r>
          </a:p>
        </p:txBody>
      </p:sp>
      <p:sp>
        <p:nvSpPr>
          <p:cNvPr id="3" name="TextBox 2">
            <a:extLst>
              <a:ext uri="{FF2B5EF4-FFF2-40B4-BE49-F238E27FC236}">
                <a16:creationId xmlns:a16="http://schemas.microsoft.com/office/drawing/2014/main" id="{FF4F4FAA-A842-7975-5F60-FC11C5277A83}"/>
              </a:ext>
            </a:extLst>
          </p:cNvPr>
          <p:cNvSpPr txBox="1"/>
          <p:nvPr/>
        </p:nvSpPr>
        <p:spPr>
          <a:xfrm>
            <a:off x="445476" y="933552"/>
            <a:ext cx="10807004"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ru-RU" sz="1800" b="0" i="0" u="none" strike="noStrike" baseline="0" dirty="0">
                <a:latin typeface="TimesNewRoman"/>
              </a:rPr>
              <a:t>Модели</a:t>
            </a:r>
            <a:r>
              <a:rPr lang="ru-RU" sz="1800" b="0" i="0" u="none" strike="noStrike" baseline="0" dirty="0">
                <a:latin typeface="Times New Roman" panose="02020603050405020304" pitchFamily="18" charset="0"/>
              </a:rPr>
              <a:t>, </a:t>
            </a:r>
            <a:r>
              <a:rPr lang="ru-RU" sz="1800" b="0" i="0" u="none" strike="noStrike" baseline="0" dirty="0">
                <a:latin typeface="TimesNewRoman"/>
              </a:rPr>
              <a:t>имитирующие исследовательскую деятельность лингвиста</a:t>
            </a:r>
            <a:r>
              <a:rPr lang="ru-RU" sz="1800" b="0" i="0" u="none" strike="noStrike" baseline="0" dirty="0">
                <a:latin typeface="Times New Roman" panose="02020603050405020304" pitchFamily="18" charset="0"/>
              </a:rPr>
              <a:t>, </a:t>
            </a:r>
            <a:r>
              <a:rPr lang="ru-RU" sz="1800" b="0" i="0" u="none" strike="noStrike" baseline="0" dirty="0">
                <a:latin typeface="TimesNewRoman"/>
              </a:rPr>
              <a:t>именуются также моделями исследования</a:t>
            </a:r>
            <a:r>
              <a:rPr lang="ru-RU" sz="1800" b="0" i="0" u="none" strike="noStrike" baseline="0" dirty="0">
                <a:latin typeface="Times New Roman" panose="02020603050405020304" pitchFamily="18" charset="0"/>
              </a:rPr>
              <a:t>. </a:t>
            </a:r>
          </a:p>
          <a:p>
            <a:pPr algn="l"/>
            <a:endParaRPr lang="ru-RU" dirty="0">
              <a:latin typeface="Times New Roman" panose="02020603050405020304" pitchFamily="18" charset="0"/>
            </a:endParaRPr>
          </a:p>
          <a:p>
            <a:pPr marL="285750" indent="-285750" algn="l">
              <a:buFont typeface="Wingdings" panose="05000000000000000000" pitchFamily="2" charset="2"/>
              <a:buChar char="ü"/>
            </a:pPr>
            <a:r>
              <a:rPr lang="ru-RU" sz="1800" b="0" i="1" u="none" strike="noStrike" baseline="0" dirty="0">
                <a:latin typeface="TimesNewRoman,Italic"/>
              </a:rPr>
              <a:t>модели лингвистической дешифровки</a:t>
            </a:r>
            <a:r>
              <a:rPr lang="ru-RU" sz="1800" b="0" i="0" u="none" strike="noStrike" baseline="0" dirty="0">
                <a:latin typeface="Times New Roman" panose="02020603050405020304" pitchFamily="18" charset="0"/>
              </a:rPr>
              <a:t>, </a:t>
            </a:r>
            <a:r>
              <a:rPr lang="ru-RU" sz="1800" b="0" i="0" u="none" strike="noStrike" baseline="0" dirty="0">
                <a:latin typeface="TimesNewRoman"/>
              </a:rPr>
              <a:t>исходной информацией для которых является текст</a:t>
            </a:r>
            <a:r>
              <a:rPr lang="ru-RU" sz="1800" b="0" i="0" u="none" strike="noStrike" baseline="0" dirty="0">
                <a:latin typeface="Times New Roman" panose="02020603050405020304" pitchFamily="18" charset="0"/>
              </a:rPr>
              <a:t>, </a:t>
            </a:r>
            <a:r>
              <a:rPr lang="ru-RU" sz="1800" b="0" i="0" u="none" strike="noStrike" baseline="0" dirty="0">
                <a:latin typeface="TimesNewRoman"/>
              </a:rPr>
              <a:t>о котором заранее ничего неизвестно </a:t>
            </a:r>
            <a:r>
              <a:rPr lang="ru-RU" sz="1800" b="0" i="0" u="none" strike="noStrike" baseline="0" dirty="0">
                <a:latin typeface="Times New Roman" panose="02020603050405020304" pitchFamily="18" charset="0"/>
              </a:rPr>
              <a:t>(</a:t>
            </a:r>
            <a:r>
              <a:rPr lang="ru-RU" sz="1800" b="0" i="0" u="none" strike="noStrike" baseline="0" dirty="0">
                <a:latin typeface="TimesNewRoman"/>
              </a:rPr>
              <a:t>ни язык </a:t>
            </a:r>
            <a:r>
              <a:rPr lang="ru-RU" sz="1800" b="0" i="0" u="none" strike="noStrike" baseline="0" dirty="0">
                <a:latin typeface="Times New Roman" panose="02020603050405020304" pitchFamily="18" charset="0"/>
              </a:rPr>
              <a:t>(</a:t>
            </a:r>
            <a:r>
              <a:rPr lang="ru-RU" sz="1800" b="0" i="0" u="none" strike="noStrike" baseline="0" dirty="0">
                <a:latin typeface="TimesNewRoman"/>
              </a:rPr>
              <a:t>код</a:t>
            </a:r>
            <a:r>
              <a:rPr lang="ru-RU" sz="1800" b="0" i="0" u="none" strike="noStrike" baseline="0" dirty="0">
                <a:latin typeface="Times New Roman" panose="02020603050405020304" pitchFamily="18" charset="0"/>
              </a:rPr>
              <a:t>), </a:t>
            </a:r>
            <a:r>
              <a:rPr lang="ru-RU" sz="1800" b="0" i="0" u="none" strike="noStrike" baseline="0" dirty="0">
                <a:latin typeface="TimesNewRoman"/>
              </a:rPr>
              <a:t>использованный для шифровки</a:t>
            </a:r>
            <a:r>
              <a:rPr lang="ru-RU" sz="1800" b="0" i="0" u="none" strike="noStrike" baseline="0" dirty="0">
                <a:latin typeface="Times New Roman" panose="02020603050405020304" pitchFamily="18" charset="0"/>
              </a:rPr>
              <a:t>, </a:t>
            </a:r>
            <a:r>
              <a:rPr lang="ru-RU" sz="1800" b="0" i="0" u="none" strike="noStrike" baseline="0" dirty="0">
                <a:latin typeface="TimesNewRoman"/>
              </a:rPr>
              <a:t>ни генетические связи этого языка с уже известными языками</a:t>
            </a:r>
            <a:r>
              <a:rPr lang="ru-RU" sz="1800" b="0" i="0" u="none" strike="noStrike" baseline="0" dirty="0">
                <a:latin typeface="Times New Roman" panose="02020603050405020304" pitchFamily="18" charset="0"/>
              </a:rPr>
              <a:t>, </a:t>
            </a:r>
            <a:r>
              <a:rPr lang="ru-RU" sz="1800" b="0" i="0" u="none" strike="noStrike" baseline="0" dirty="0">
                <a:latin typeface="TimesNewRoman"/>
              </a:rPr>
              <a:t>ни область действительности</a:t>
            </a:r>
            <a:r>
              <a:rPr lang="ru-RU" sz="1800" b="0" i="0" u="none" strike="noStrike" baseline="0" dirty="0">
                <a:latin typeface="Times New Roman" panose="02020603050405020304" pitchFamily="18" charset="0"/>
              </a:rPr>
              <a:t>, </a:t>
            </a:r>
            <a:r>
              <a:rPr lang="ru-RU" sz="1800" b="0" i="0" u="none" strike="noStrike" baseline="0" dirty="0">
                <a:latin typeface="TimesNewRoman"/>
              </a:rPr>
              <a:t>которая описывается текстом</a:t>
            </a:r>
            <a:r>
              <a:rPr lang="ru-RU" sz="1800" b="0" i="0" u="none" strike="noStrike" baseline="0" dirty="0">
                <a:latin typeface="Times New Roman" panose="02020603050405020304" pitchFamily="18" charset="0"/>
              </a:rPr>
              <a:t>), </a:t>
            </a:r>
            <a:r>
              <a:rPr lang="ru-RU" sz="1800" b="0" i="0" u="none" strike="noStrike" baseline="0" dirty="0">
                <a:latin typeface="TimesNewRoman"/>
              </a:rPr>
              <a:t>а все остальные сведения об элементарных единицах текста и законах их сочетания должны быть автоматически получены из текста</a:t>
            </a:r>
            <a:r>
              <a:rPr lang="ru-RU" sz="1800" b="0" i="0" u="none" strike="noStrike" baseline="0" dirty="0">
                <a:latin typeface="Times New Roman" panose="02020603050405020304" pitchFamily="18" charset="0"/>
              </a:rPr>
              <a:t>; </a:t>
            </a:r>
            <a:endParaRPr lang="ru-RU" sz="1800" b="0" i="0" u="none" strike="noStrike" baseline="0" dirty="0">
              <a:latin typeface="TimesNewRoman"/>
            </a:endParaRPr>
          </a:p>
          <a:p>
            <a:pPr marL="285750" indent="-285750" algn="l">
              <a:buFont typeface="Wingdings" panose="05000000000000000000" pitchFamily="2" charset="2"/>
              <a:buChar char="ü"/>
            </a:pPr>
            <a:r>
              <a:rPr lang="ru-RU" sz="1800" b="0" i="1" u="none" strike="noStrike" baseline="0" dirty="0">
                <a:latin typeface="TimesNewRoman,Italic"/>
              </a:rPr>
              <a:t>экспериментальные модели</a:t>
            </a:r>
            <a:r>
              <a:rPr lang="ru-RU" sz="1800" b="0" i="0" u="none" strike="noStrike" baseline="0" dirty="0">
                <a:latin typeface="Times New Roman" panose="02020603050405020304" pitchFamily="18" charset="0"/>
              </a:rPr>
              <a:t>, </a:t>
            </a:r>
            <a:r>
              <a:rPr lang="ru-RU" sz="1800" b="0" i="0" u="none" strike="noStrike" baseline="0" dirty="0">
                <a:latin typeface="TimesNewRoman"/>
              </a:rPr>
              <a:t>преследующие ту же цель</a:t>
            </a:r>
            <a:r>
              <a:rPr lang="ru-RU" sz="1800" b="0" i="0" u="none" strike="noStrike" baseline="0" dirty="0">
                <a:latin typeface="Times New Roman" panose="02020603050405020304" pitchFamily="18" charset="0"/>
              </a:rPr>
              <a:t>, </a:t>
            </a:r>
            <a:r>
              <a:rPr lang="ru-RU" sz="1800" b="0" i="0" u="none" strike="noStrike" baseline="0" dirty="0">
                <a:latin typeface="TimesNewRoman"/>
              </a:rPr>
              <a:t>что и дешифровочные</a:t>
            </a:r>
            <a:r>
              <a:rPr lang="ru-RU" sz="1800" b="0" i="0" u="none" strike="noStrike" baseline="0" dirty="0">
                <a:latin typeface="Times New Roman" panose="02020603050405020304" pitchFamily="18" charset="0"/>
              </a:rPr>
              <a:t>: </a:t>
            </a:r>
            <a:r>
              <a:rPr lang="ru-RU" sz="1800" b="0" i="0" u="none" strike="noStrike" baseline="0" dirty="0">
                <a:latin typeface="TimesNewRoman"/>
              </a:rPr>
              <a:t>в них ставится задача перехода от текста к </a:t>
            </a:r>
            <a:r>
              <a:rPr lang="ru-RU" sz="1800" b="0" i="0" u="none" strike="noStrike" baseline="0" dirty="0">
                <a:latin typeface="Times New Roman" panose="02020603050405020304" pitchFamily="18" charset="0"/>
              </a:rPr>
              <a:t>«</a:t>
            </a:r>
            <a:r>
              <a:rPr lang="ru-RU" sz="1800" b="0" i="0" u="none" strike="noStrike" baseline="0" dirty="0">
                <a:latin typeface="TimesNewRoman"/>
              </a:rPr>
              <a:t>системе</a:t>
            </a:r>
            <a:r>
              <a:rPr lang="ru-RU" sz="1800" b="0" i="0" u="none" strike="noStrike" baseline="0" dirty="0">
                <a:latin typeface="Times New Roman" panose="02020603050405020304" pitchFamily="18" charset="0"/>
              </a:rPr>
              <a:t>».</a:t>
            </a:r>
          </a:p>
        </p:txBody>
      </p:sp>
      <p:sp>
        <p:nvSpPr>
          <p:cNvPr id="4" name="TextBox 3">
            <a:extLst>
              <a:ext uri="{FF2B5EF4-FFF2-40B4-BE49-F238E27FC236}">
                <a16:creationId xmlns:a16="http://schemas.microsoft.com/office/drawing/2014/main" id="{D0E6FFB8-0DA5-C198-9B0A-D72DA8B68BBE}"/>
              </a:ext>
            </a:extLst>
          </p:cNvPr>
          <p:cNvSpPr txBox="1"/>
          <p:nvPr/>
        </p:nvSpPr>
        <p:spPr>
          <a:xfrm>
            <a:off x="4662435" y="6159811"/>
            <a:ext cx="7020448" cy="523220"/>
          </a:xfrm>
          <a:prstGeom prst="rect">
            <a:avLst/>
          </a:prstGeom>
          <a:noFill/>
        </p:spPr>
        <p:txBody>
          <a:bodyPr wrap="square">
            <a:spAutoFit/>
          </a:bodyPr>
          <a:lstStyle/>
          <a:p>
            <a:pPr algn="l"/>
            <a:r>
              <a:rPr lang="ru-RU" sz="1400" b="1" i="0" u="none" strike="noStrike" baseline="0" dirty="0">
                <a:latin typeface="TimesNewRoman,Bold"/>
              </a:rPr>
              <a:t>Ю.В. Поветкина. Моделирование как метод лингвистического исследования //Филологические науки. Вопросы теории и практики, № 6 (17) 2012</a:t>
            </a:r>
            <a:r>
              <a:rPr lang="ru-RU" sz="600" b="0" i="0" u="none" strike="noStrike" baseline="0" dirty="0">
                <a:latin typeface="TimesNewRoman,Bold"/>
              </a:rPr>
              <a:t>©</a:t>
            </a:r>
            <a:endParaRPr lang="ru-RU" sz="1400" dirty="0"/>
          </a:p>
        </p:txBody>
      </p:sp>
    </p:spTree>
    <p:extLst>
      <p:ext uri="{BB962C8B-B14F-4D97-AF65-F5344CB8AC3E}">
        <p14:creationId xmlns:p14="http://schemas.microsoft.com/office/powerpoint/2010/main" val="88935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C5911-D200-757D-899F-C34F09E74168}"/>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9262E849-421D-5004-623E-94C447F8787D}"/>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Умозаключение по аналогии</a:t>
            </a:r>
          </a:p>
        </p:txBody>
      </p:sp>
      <p:sp>
        <p:nvSpPr>
          <p:cNvPr id="3" name="TextBox 2">
            <a:extLst>
              <a:ext uri="{FF2B5EF4-FFF2-40B4-BE49-F238E27FC236}">
                <a16:creationId xmlns:a16="http://schemas.microsoft.com/office/drawing/2014/main" id="{C629A967-789D-6CB2-EABC-B9B3A98651B8}"/>
              </a:ext>
            </a:extLst>
          </p:cNvPr>
          <p:cNvSpPr txBox="1"/>
          <p:nvPr/>
        </p:nvSpPr>
        <p:spPr>
          <a:xfrm>
            <a:off x="395233" y="1255099"/>
            <a:ext cx="11240757"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ru-RU" sz="1800" b="0" i="0" u="none" strike="noStrike" baseline="0" dirty="0">
                <a:latin typeface="TimesNewRoman"/>
              </a:rPr>
              <a:t>Неизученный или малоизученный объект, сходный по ряду существенных признаков (не менее 4-х) с другими, получившими более детальное изучение. </a:t>
            </a:r>
          </a:p>
          <a:p>
            <a:pPr algn="l"/>
            <a:endParaRPr lang="ru-RU" dirty="0">
              <a:latin typeface="TimesNewRoman"/>
            </a:endParaRPr>
          </a:p>
          <a:p>
            <a:pPr algn="l"/>
            <a:r>
              <a:rPr lang="ru-RU" sz="1800" b="0" i="0" u="none" strike="noStrike" baseline="0" dirty="0">
                <a:latin typeface="TimesNewRoman"/>
              </a:rPr>
              <a:t>Гипотеза – верификация</a:t>
            </a:r>
          </a:p>
          <a:p>
            <a:pPr algn="l"/>
            <a:endParaRPr lang="ru-RU" dirty="0">
              <a:latin typeface="TimesNewRoman"/>
            </a:endParaRPr>
          </a:p>
          <a:p>
            <a:pPr algn="l"/>
            <a:r>
              <a:rPr lang="ru-RU" sz="1800" b="0" i="0" u="none" strike="noStrike" baseline="0" dirty="0">
                <a:latin typeface="TimesNewRoman"/>
              </a:rPr>
              <a:t>Например: </a:t>
            </a:r>
            <a:r>
              <a:rPr lang="ru-RU" sz="1800" b="0" i="0" u="none" strike="noStrike" baseline="0" dirty="0" err="1">
                <a:latin typeface="TimesNewRoman"/>
              </a:rPr>
              <a:t>Ф.де</a:t>
            </a:r>
            <a:r>
              <a:rPr lang="ru-RU" sz="1800" b="0" i="0" u="none" strike="noStrike" baseline="0" dirty="0">
                <a:latin typeface="TimesNewRoman"/>
              </a:rPr>
              <a:t> Соссюр в 1878 году исследовал закономерности отношения между гласными звуками в ряде индоевропейских языков и предположил существование в праязыке особых фонем – ларингалов, что было позже подтверждено исследованиями на базе хеттского языка (</a:t>
            </a:r>
            <a:r>
              <a:rPr lang="ru-RU" dirty="0">
                <a:latin typeface="TimesNewRoman"/>
              </a:rPr>
              <a:t>Е. </a:t>
            </a:r>
            <a:r>
              <a:rPr lang="ru-RU" dirty="0" err="1">
                <a:latin typeface="TimesNewRoman"/>
              </a:rPr>
              <a:t>Куриловичем</a:t>
            </a:r>
            <a:r>
              <a:rPr lang="ru-RU" dirty="0">
                <a:latin typeface="TimesNewRoman"/>
              </a:rPr>
              <a:t>) </a:t>
            </a:r>
            <a:r>
              <a:rPr lang="ru-RU" sz="1800" b="0" i="0" u="none" strike="noStrike" baseline="0" dirty="0">
                <a:latin typeface="TimesNewRoman"/>
              </a:rPr>
              <a:t>и других языков.</a:t>
            </a:r>
            <a:endParaRPr lang="ru-RU"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95809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48F2C-022D-1319-EF0A-0576B3FA76DE}"/>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7A86B90F-9A3B-03D7-E491-43A488DC7ED7}"/>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Аксиоматический метод</a:t>
            </a:r>
          </a:p>
        </p:txBody>
      </p:sp>
      <p:sp>
        <p:nvSpPr>
          <p:cNvPr id="3" name="TextBox 2">
            <a:extLst>
              <a:ext uri="{FF2B5EF4-FFF2-40B4-BE49-F238E27FC236}">
                <a16:creationId xmlns:a16="http://schemas.microsoft.com/office/drawing/2014/main" id="{1D34274B-0C30-5ECD-F162-749ECADAA3E0}"/>
              </a:ext>
            </a:extLst>
          </p:cNvPr>
          <p:cNvSpPr txBox="1"/>
          <p:nvPr/>
        </p:nvSpPr>
        <p:spPr>
          <a:xfrm>
            <a:off x="445476" y="933552"/>
            <a:ext cx="10807004"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ru-RU" sz="1800" b="0" i="0" u="none" strike="noStrike" baseline="0" dirty="0">
                <a:latin typeface="TimesNewRoman"/>
              </a:rPr>
              <a:t>Способ построения теоретических конструктов, при котором за основу берутся интуитивно истинные (аксиомы), а не доказываемые постулаты.</a:t>
            </a:r>
          </a:p>
          <a:p>
            <a:pPr algn="l"/>
            <a:endParaRPr lang="ru-RU" dirty="0">
              <a:latin typeface="TimesNewRoman"/>
            </a:endParaRPr>
          </a:p>
          <a:p>
            <a:pPr algn="l"/>
            <a:r>
              <a:rPr lang="ru-RU" dirty="0">
                <a:latin typeface="TimesNewRoman"/>
              </a:rPr>
              <a:t>Через последовательное доказательство с жестким следованием законам логики из них выводятся новые утверждения.</a:t>
            </a:r>
            <a:endParaRPr lang="ru-RU" sz="1800" b="0" i="0" u="none" strike="noStrike" baseline="0" dirty="0">
              <a:latin typeface="Times New Roman" panose="02020603050405020304" pitchFamily="18" charset="0"/>
            </a:endParaRPr>
          </a:p>
        </p:txBody>
      </p:sp>
      <p:sp>
        <p:nvSpPr>
          <p:cNvPr id="4" name="Прямоугольник: скругленные углы 3">
            <a:extLst>
              <a:ext uri="{FF2B5EF4-FFF2-40B4-BE49-F238E27FC236}">
                <a16:creationId xmlns:a16="http://schemas.microsoft.com/office/drawing/2014/main" id="{4AC1DCA1-A2F1-2D7F-107F-C96444275A91}"/>
              </a:ext>
            </a:extLst>
          </p:cNvPr>
          <p:cNvSpPr/>
          <p:nvPr/>
        </p:nvSpPr>
        <p:spPr>
          <a:xfrm>
            <a:off x="-2" y="2878853"/>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Общенаучный подход. Гипотетико-дедуктивный метод</a:t>
            </a:r>
          </a:p>
        </p:txBody>
      </p:sp>
      <p:sp>
        <p:nvSpPr>
          <p:cNvPr id="5" name="TextBox 4">
            <a:extLst>
              <a:ext uri="{FF2B5EF4-FFF2-40B4-BE49-F238E27FC236}">
                <a16:creationId xmlns:a16="http://schemas.microsoft.com/office/drawing/2014/main" id="{F9416478-F9D2-B029-79B7-859215309615}"/>
              </a:ext>
            </a:extLst>
          </p:cNvPr>
          <p:cNvSpPr txBox="1"/>
          <p:nvPr/>
        </p:nvSpPr>
        <p:spPr>
          <a:xfrm>
            <a:off x="445476" y="3820709"/>
            <a:ext cx="10905811"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latin typeface="Times New Roman" panose="02020603050405020304" pitchFamily="18" charset="0"/>
                <a:cs typeface="Times New Roman" panose="02020603050405020304" pitchFamily="18" charset="0"/>
              </a:rPr>
              <a:t>В качестве базового используются не аксиоматическое, а гипотетическое знание.</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Теория представляет собой комплекс дедуктивно связанных (выведенных одна из другой) гипотез, представляющих системный взгляд на изучаемый фрагмент реальности.</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Нуждается в эмпирической проверке.</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Например: гипотеза о праязыке (для верификации необходимо на основе дедукции вывести из теоретического предположения следствия, которые могут быть подтверждены опытным путем.</a:t>
            </a:r>
          </a:p>
        </p:txBody>
      </p:sp>
    </p:spTree>
    <p:extLst>
      <p:ext uri="{BB962C8B-B14F-4D97-AF65-F5344CB8AC3E}">
        <p14:creationId xmlns:p14="http://schemas.microsoft.com/office/powerpoint/2010/main" val="2666652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93080A40-8D43-A0C2-70E4-0F82922F1B2A}"/>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Частные методы лингвистических исследований</a:t>
            </a:r>
          </a:p>
        </p:txBody>
      </p:sp>
      <p:sp>
        <p:nvSpPr>
          <p:cNvPr id="3" name="TextBox 2">
            <a:extLst>
              <a:ext uri="{FF2B5EF4-FFF2-40B4-BE49-F238E27FC236}">
                <a16:creationId xmlns:a16="http://schemas.microsoft.com/office/drawing/2014/main" id="{9AA33FAD-E3BA-3800-ABDF-7CC73C2842F0}"/>
              </a:ext>
            </a:extLst>
          </p:cNvPr>
          <p:cNvSpPr txBox="1"/>
          <p:nvPr/>
        </p:nvSpPr>
        <p:spPr>
          <a:xfrm>
            <a:off x="417007" y="1038330"/>
            <a:ext cx="1107830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Темпы развития лингвистического знания и направления научных поисков – разные в разных культурных ареалах.</a:t>
            </a:r>
          </a:p>
        </p:txBody>
      </p:sp>
      <p:sp>
        <p:nvSpPr>
          <p:cNvPr id="4" name="TextBox 3">
            <a:extLst>
              <a:ext uri="{FF2B5EF4-FFF2-40B4-BE49-F238E27FC236}">
                <a16:creationId xmlns:a16="http://schemas.microsoft.com/office/drawing/2014/main" id="{CC1B864B-612D-D258-9E4A-22E2E80F2F00}"/>
              </a:ext>
            </a:extLst>
          </p:cNvPr>
          <p:cNvSpPr txBox="1"/>
          <p:nvPr/>
        </p:nvSpPr>
        <p:spPr>
          <a:xfrm>
            <a:off x="417007" y="2025508"/>
            <a:ext cx="11078308"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Проблемы изобретения и </a:t>
            </a:r>
            <a:r>
              <a:rPr lang="ru-RU" dirty="0" err="1"/>
              <a:t>совешенствования</a:t>
            </a:r>
            <a:r>
              <a:rPr lang="ru-RU" dirty="0"/>
              <a:t> систем письма и совершенствования систем письма и интерпретация письменных текстов (Древний Китай, Древняя Греция)</a:t>
            </a:r>
          </a:p>
          <a:p>
            <a:endParaRPr lang="ru-RU" dirty="0"/>
          </a:p>
          <a:p>
            <a:r>
              <a:rPr lang="ru-RU" dirty="0"/>
              <a:t>Проблемы звучащей речи (Древняя Индия)</a:t>
            </a:r>
          </a:p>
          <a:p>
            <a:endParaRPr lang="ru-RU" dirty="0"/>
          </a:p>
          <a:p>
            <a:r>
              <a:rPr lang="ru-RU" dirty="0"/>
              <a:t>Лексикографическая деятельность (Китай)</a:t>
            </a:r>
          </a:p>
          <a:p>
            <a:r>
              <a:rPr lang="ru-RU" dirty="0"/>
              <a:t>Грамматический анализ (греко-римское языкознание – европейская традиция)</a:t>
            </a:r>
          </a:p>
          <a:p>
            <a:endParaRPr lang="ru-RU" dirty="0"/>
          </a:p>
          <a:p>
            <a:r>
              <a:rPr lang="ru-RU" dirty="0"/>
              <a:t>и т.д.</a:t>
            </a:r>
          </a:p>
        </p:txBody>
      </p:sp>
    </p:spTree>
    <p:extLst>
      <p:ext uri="{BB962C8B-B14F-4D97-AF65-F5344CB8AC3E}">
        <p14:creationId xmlns:p14="http://schemas.microsoft.com/office/powerpoint/2010/main" val="46912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233104-ADE7-AAB2-D7EB-6CA329FF4100}"/>
              </a:ext>
            </a:extLst>
          </p:cNvPr>
          <p:cNvSpPr txBox="1"/>
          <p:nvPr/>
        </p:nvSpPr>
        <p:spPr>
          <a:xfrm>
            <a:off x="6425808" y="6422684"/>
            <a:ext cx="6094324" cy="338554"/>
          </a:xfrm>
          <a:prstGeom prst="rect">
            <a:avLst/>
          </a:prstGeom>
          <a:noFill/>
        </p:spPr>
        <p:txBody>
          <a:bodyPr wrap="square">
            <a:spAutoFit/>
          </a:bodyPr>
          <a:lstStyle/>
          <a:p>
            <a:pPr algn="l" fontAlgn="base">
              <a:spcAft>
                <a:spcPts val="1125"/>
              </a:spcAft>
            </a:pPr>
            <a:r>
              <a:rPr lang="ru-RU" sz="1600" b="0" i="0" u="none" strike="noStrike" dirty="0">
                <a:solidFill>
                  <a:srgbClr val="000000"/>
                </a:solidFill>
                <a:effectLst/>
                <a:latin typeface="Times New Roman" panose="02020603050405020304" pitchFamily="18" charset="0"/>
                <a:cs typeface="Times New Roman" panose="02020603050405020304" pitchFamily="18" charset="0"/>
              </a:rPr>
              <a:t>Степанов Ю.С. Методы и принципы современной лингвистики</a:t>
            </a:r>
          </a:p>
        </p:txBody>
      </p:sp>
      <p:graphicFrame>
        <p:nvGraphicFramePr>
          <p:cNvPr id="7" name="TextBox 2">
            <a:extLst>
              <a:ext uri="{FF2B5EF4-FFF2-40B4-BE49-F238E27FC236}">
                <a16:creationId xmlns:a16="http://schemas.microsoft.com/office/drawing/2014/main" id="{ABC9F396-4ECE-45C1-2F57-E904A8ECF97A}"/>
              </a:ext>
            </a:extLst>
          </p:cNvPr>
          <p:cNvGraphicFramePr/>
          <p:nvPr>
            <p:extLst>
              <p:ext uri="{D42A27DB-BD31-4B8C-83A1-F6EECF244321}">
                <p14:modId xmlns:p14="http://schemas.microsoft.com/office/powerpoint/2010/main" val="2530766844"/>
              </p:ext>
            </p:extLst>
          </p:nvPr>
        </p:nvGraphicFramePr>
        <p:xfrm>
          <a:off x="391717" y="1125415"/>
          <a:ext cx="11671273" cy="4411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Прямоугольник: скругленные углы 1">
            <a:extLst>
              <a:ext uri="{FF2B5EF4-FFF2-40B4-BE49-F238E27FC236}">
                <a16:creationId xmlns:a16="http://schemas.microsoft.com/office/drawing/2014/main" id="{4EC488C3-0939-BD52-322D-AC8113E74D6C}"/>
              </a:ext>
            </a:extLst>
          </p:cNvPr>
          <p:cNvSpPr/>
          <p:nvPr/>
        </p:nvSpPr>
        <p:spPr>
          <a:xfrm>
            <a:off x="0" y="160774"/>
            <a:ext cx="5920992"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Система метода</a:t>
            </a:r>
          </a:p>
        </p:txBody>
      </p:sp>
    </p:spTree>
    <p:extLst>
      <p:ext uri="{BB962C8B-B14F-4D97-AF65-F5344CB8AC3E}">
        <p14:creationId xmlns:p14="http://schemas.microsoft.com/office/powerpoint/2010/main" val="1716458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E831E-5BCF-0D8D-5847-E59B0B8C1A31}"/>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9AD4A69B-6105-70F9-1503-DBF127E44682}"/>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Сравнительно-исторический метод</a:t>
            </a:r>
          </a:p>
        </p:txBody>
      </p:sp>
      <p:sp>
        <p:nvSpPr>
          <p:cNvPr id="3" name="TextBox 2">
            <a:extLst>
              <a:ext uri="{FF2B5EF4-FFF2-40B4-BE49-F238E27FC236}">
                <a16:creationId xmlns:a16="http://schemas.microsoft.com/office/drawing/2014/main" id="{DD792E61-6718-4C91-DDAC-1CFCC38DF5E1}"/>
              </a:ext>
            </a:extLst>
          </p:cNvPr>
          <p:cNvSpPr txBox="1"/>
          <p:nvPr/>
        </p:nvSpPr>
        <p:spPr>
          <a:xfrm>
            <a:off x="315685" y="847410"/>
            <a:ext cx="11560629" cy="59093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Первая половина 19 в.</a:t>
            </a:r>
          </a:p>
          <a:p>
            <a:endParaRPr lang="ru-RU" dirty="0"/>
          </a:p>
          <a:p>
            <a:r>
              <a:rPr lang="ru-RU" dirty="0"/>
              <a:t>Утверждение в Европе в качестве ведущей мировоззренческой позиции немецкой классической философии.</a:t>
            </a:r>
          </a:p>
          <a:p>
            <a:endParaRPr lang="ru-RU" dirty="0"/>
          </a:p>
          <a:p>
            <a:r>
              <a:rPr lang="ru-RU" dirty="0"/>
              <a:t>Связь языка и мышления. Язык в качестве эмпирического материала для познания законов мышления.</a:t>
            </a:r>
          </a:p>
          <a:p>
            <a:endParaRPr lang="ru-RU" dirty="0"/>
          </a:p>
          <a:p>
            <a:r>
              <a:rPr lang="ru-RU" dirty="0"/>
              <a:t>Естествознание – открытие и описание многообразия видов.</a:t>
            </a:r>
          </a:p>
          <a:p>
            <a:endParaRPr lang="ru-RU" dirty="0"/>
          </a:p>
          <a:p>
            <a:r>
              <a:rPr lang="ru-RU" dirty="0"/>
              <a:t>А. </a:t>
            </a:r>
            <a:r>
              <a:rPr lang="ru-RU" dirty="0" err="1"/>
              <a:t>Шлейхер</a:t>
            </a:r>
            <a:r>
              <a:rPr lang="ru-RU" dirty="0"/>
              <a:t>: Язык живой организм, а эволюция языка – борьба за существование.</a:t>
            </a:r>
          </a:p>
          <a:p>
            <a:endParaRPr lang="ru-RU" dirty="0"/>
          </a:p>
          <a:p>
            <a:r>
              <a:rPr lang="ru-RU" dirty="0"/>
              <a:t>Открытие европейскими лингвистами санскрита и обнаружение сходства между ним и древними европейскими языками.</a:t>
            </a:r>
          </a:p>
          <a:p>
            <a:r>
              <a:rPr lang="ru-RU" dirty="0"/>
              <a:t>Задача – 1. продемонстрировать место каждого из них в цепи развития единого праязыка. 2. Установление регулярных фонетических и иных соответствий между изучаемыми языками с целью доказательства их родства (общности происхождения) и в описании на этой основе их эволюции.</a:t>
            </a:r>
          </a:p>
          <a:p>
            <a:r>
              <a:rPr lang="ru-RU" dirty="0"/>
              <a:t>Объект – каждый отдельный язык</a:t>
            </a:r>
          </a:p>
          <a:p>
            <a:r>
              <a:rPr lang="ru-RU" dirty="0"/>
              <a:t>Важнейшее свойство языка – историческая изменчивость</a:t>
            </a:r>
          </a:p>
          <a:p>
            <a:r>
              <a:rPr lang="ru-RU" dirty="0"/>
              <a:t>Главный принцип исследования – историзм, компаративизм.</a:t>
            </a:r>
          </a:p>
          <a:p>
            <a:endParaRPr lang="ru-RU" dirty="0"/>
          </a:p>
          <a:p>
            <a:r>
              <a:rPr lang="ru-RU" dirty="0"/>
              <a:t>Разработка метода – </a:t>
            </a:r>
            <a:r>
              <a:rPr lang="ru-RU" dirty="0" err="1"/>
              <a:t>Р.Раск</a:t>
            </a:r>
            <a:r>
              <a:rPr lang="ru-RU" dirty="0"/>
              <a:t>, Я. Гримм, Ф. </a:t>
            </a:r>
            <a:r>
              <a:rPr lang="ru-RU" dirty="0" err="1"/>
              <a:t>Бопп</a:t>
            </a:r>
            <a:r>
              <a:rPr lang="ru-RU" dirty="0"/>
              <a:t> и др.</a:t>
            </a:r>
          </a:p>
        </p:txBody>
      </p:sp>
    </p:spTree>
    <p:extLst>
      <p:ext uri="{BB962C8B-B14F-4D97-AF65-F5344CB8AC3E}">
        <p14:creationId xmlns:p14="http://schemas.microsoft.com/office/powerpoint/2010/main" val="2626710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265F9-8069-00C2-7DC8-40E5E0689080}"/>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1FB8C417-1313-04A6-8A4F-522411784251}"/>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Сравнительно-исторический метод</a:t>
            </a:r>
          </a:p>
        </p:txBody>
      </p:sp>
      <p:sp>
        <p:nvSpPr>
          <p:cNvPr id="3" name="TextBox 2">
            <a:extLst>
              <a:ext uri="{FF2B5EF4-FFF2-40B4-BE49-F238E27FC236}">
                <a16:creationId xmlns:a16="http://schemas.microsoft.com/office/drawing/2014/main" id="{A7D6511A-47D8-585C-B44E-8AF4AD2DEC37}"/>
              </a:ext>
            </a:extLst>
          </p:cNvPr>
          <p:cNvSpPr txBox="1"/>
          <p:nvPr/>
        </p:nvSpPr>
        <p:spPr>
          <a:xfrm>
            <a:off x="289727" y="773721"/>
            <a:ext cx="11612546" cy="59093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b="1" dirty="0">
                <a:latin typeface="Times New Roman" panose="02020603050405020304" pitchFamily="18" charset="0"/>
                <a:cs typeface="Times New Roman" panose="02020603050405020304" pitchFamily="18" charset="0"/>
              </a:rPr>
              <a:t>Первая</a:t>
            </a:r>
            <a:r>
              <a:rPr lang="ru-RU" dirty="0">
                <a:latin typeface="Times New Roman" panose="02020603050405020304" pitchFamily="18" charset="0"/>
                <a:cs typeface="Times New Roman" panose="02020603050405020304" pitchFamily="18" charset="0"/>
              </a:rPr>
              <a:t> операция: отбор и синхронное сопоставление материально тождественных и/или семантически близких единиц.</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Происходит от </a:t>
            </a:r>
            <a:r>
              <a:rPr lang="ru-RU" dirty="0" err="1">
                <a:latin typeface="Times New Roman" panose="02020603050405020304" pitchFamily="18" charset="0"/>
                <a:cs typeface="Times New Roman" panose="02020603050405020304" pitchFamily="18" charset="0"/>
              </a:rPr>
              <a:t>праслав</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a:t>
            </a:r>
            <a:r>
              <a:rPr lang="ru-RU" dirty="0">
                <a:latin typeface="Times New Roman" panose="02020603050405020304" pitchFamily="18" charset="0"/>
                <a:cs typeface="Times New Roman" panose="02020603050405020304" pitchFamily="18" charset="0"/>
              </a:rPr>
              <a:t>ь</a:t>
            </a:r>
            <a:r>
              <a:rPr lang="en-US" dirty="0">
                <a:latin typeface="Times New Roman" panose="02020603050405020304" pitchFamily="18" charset="0"/>
                <a:cs typeface="Times New Roman" panose="02020603050405020304" pitchFamily="18" charset="0"/>
              </a:rPr>
              <a:t>c</a:t>
            </a:r>
            <a:r>
              <a:rPr lang="ru-RU" dirty="0">
                <a:latin typeface="Times New Roman" panose="02020603050405020304" pitchFamily="18" charset="0"/>
                <a:cs typeface="Times New Roman" panose="02020603050405020304" pitchFamily="18" charset="0"/>
              </a:rPr>
              <a:t>ь, от кот. в числе прочего произошли: др.-русск., ст.-слав. </a:t>
            </a:r>
            <a:r>
              <a:rPr lang="ru-RU" dirty="0" err="1">
                <a:latin typeface="Times New Roman" panose="02020603050405020304" pitchFamily="18" charset="0"/>
                <a:cs typeface="Times New Roman" panose="02020603050405020304" pitchFamily="18" charset="0"/>
              </a:rPr>
              <a:t>отьць</a:t>
            </a:r>
            <a:r>
              <a:rPr lang="ru-RU" dirty="0">
                <a:latin typeface="Times New Roman" panose="02020603050405020304" pitchFamily="18" charset="0"/>
                <a:cs typeface="Times New Roman" panose="02020603050405020304" pitchFamily="18" charset="0"/>
              </a:rPr>
              <a:t> (др.-греч. </a:t>
            </a:r>
            <a:r>
              <a:rPr lang="el-GR" dirty="0">
                <a:latin typeface="Times New Roman" panose="02020603050405020304" pitchFamily="18" charset="0"/>
                <a:cs typeface="Times New Roman" panose="02020603050405020304" pitchFamily="18" charset="0"/>
              </a:rPr>
              <a:t>πατήρ), </a:t>
            </a:r>
            <a:r>
              <a:rPr lang="ru-RU" dirty="0">
                <a:latin typeface="Times New Roman" panose="02020603050405020304" pitchFamily="18" charset="0"/>
                <a:cs typeface="Times New Roman" panose="02020603050405020304" pitchFamily="18" charset="0"/>
              </a:rPr>
              <a:t>русск. отец, укр. </a:t>
            </a:r>
            <a:r>
              <a:rPr lang="ru-RU" dirty="0" err="1">
                <a:latin typeface="Times New Roman" panose="02020603050405020304" pitchFamily="18" charset="0"/>
                <a:cs typeface="Times New Roman" panose="02020603050405020304" pitchFamily="18" charset="0"/>
              </a:rPr>
              <a:t>оте́ць</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белор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оце́ц</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болг</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оте́ц</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сербохорв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о̀тац</a:t>
            </a:r>
            <a:r>
              <a:rPr lang="ru-RU" dirty="0">
                <a:latin typeface="Times New Roman" panose="02020603050405020304" pitchFamily="18" charset="0"/>
                <a:cs typeface="Times New Roman" panose="02020603050405020304" pitchFamily="18" charset="0"/>
              </a:rPr>
              <a:t> (род. п. </a:t>
            </a:r>
            <a:r>
              <a:rPr lang="ru-RU" dirty="0" err="1">
                <a:latin typeface="Times New Roman" panose="02020603050405020304" pitchFamily="18" charset="0"/>
                <a:cs typeface="Times New Roman" panose="02020603050405020304" pitchFamily="18" charset="0"/>
              </a:rPr>
              <a:t>о̀ца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словенск</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óč</a:t>
            </a:r>
            <a:r>
              <a:rPr lang="ru-RU" dirty="0">
                <a:latin typeface="Times New Roman" panose="02020603050405020304" pitchFamily="18" charset="0"/>
                <a:cs typeface="Times New Roman" panose="02020603050405020304" pitchFamily="18" charset="0"/>
              </a:rPr>
              <a:t>е, -</a:t>
            </a:r>
            <a:r>
              <a:rPr lang="en-US" dirty="0" err="1">
                <a:latin typeface="Times New Roman" panose="02020603050405020304" pitchFamily="18" charset="0"/>
                <a:cs typeface="Times New Roman" panose="02020603050405020304" pitchFamily="18" charset="0"/>
              </a:rPr>
              <a:t>ét</a:t>
            </a:r>
            <a:r>
              <a:rPr lang="ru-RU" dirty="0">
                <a:latin typeface="Times New Roman" panose="02020603050405020304" pitchFamily="18" charset="0"/>
                <a:cs typeface="Times New Roman" panose="02020603050405020304" pitchFamily="18" charset="0"/>
              </a:rPr>
              <a:t>а (от </a:t>
            </a:r>
            <a:r>
              <a:rPr lang="ru-RU" dirty="0" err="1">
                <a:latin typeface="Times New Roman" panose="02020603050405020304" pitchFamily="18" charset="0"/>
                <a:cs typeface="Times New Roman" panose="02020603050405020304" pitchFamily="18" charset="0"/>
              </a:rPr>
              <a:t>зв</a:t>
            </a:r>
            <a:r>
              <a:rPr lang="ru-RU" dirty="0">
                <a:latin typeface="Times New Roman" panose="02020603050405020304" pitchFamily="18" charset="0"/>
                <a:cs typeface="Times New Roman" panose="02020603050405020304" pitchFamily="18" charset="0"/>
              </a:rPr>
              <a:t>. *о</a:t>
            </a:r>
            <a:r>
              <a:rPr lang="en-US" dirty="0">
                <a:latin typeface="Times New Roman" panose="02020603050405020304" pitchFamily="18" charset="0"/>
                <a:cs typeface="Times New Roman" panose="02020603050405020304" pitchFamily="18" charset="0"/>
              </a:rPr>
              <a:t>t</a:t>
            </a:r>
            <a:r>
              <a:rPr lang="ru-RU" dirty="0">
                <a:latin typeface="Times New Roman" panose="02020603050405020304" pitchFamily="18" charset="0"/>
                <a:cs typeface="Times New Roman" panose="02020603050405020304" pitchFamily="18" charset="0"/>
              </a:rPr>
              <a:t>ь</a:t>
            </a:r>
            <a:r>
              <a:rPr lang="en-US" dirty="0">
                <a:latin typeface="Times New Roman" panose="02020603050405020304" pitchFamily="18" charset="0"/>
                <a:cs typeface="Times New Roman" panose="02020603050405020304" pitchFamily="18" charset="0"/>
              </a:rPr>
              <a:t>č</a:t>
            </a:r>
            <a:r>
              <a:rPr lang="ru-RU" dirty="0">
                <a:latin typeface="Times New Roman" panose="02020603050405020304" pitchFamily="18" charset="0"/>
                <a:cs typeface="Times New Roman" panose="02020603050405020304" pitchFamily="18" charset="0"/>
              </a:rPr>
              <a:t>е), </a:t>
            </a:r>
            <a:r>
              <a:rPr lang="ru-RU" dirty="0" err="1">
                <a:latin typeface="Times New Roman" panose="02020603050405020304" pitchFamily="18" charset="0"/>
                <a:cs typeface="Times New Roman" panose="02020603050405020304" pitchFamily="18" charset="0"/>
              </a:rPr>
              <a:t>чешск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словацк</a:t>
            </a:r>
            <a:r>
              <a:rPr lang="ru-RU" dirty="0">
                <a:latin typeface="Times New Roman" panose="02020603050405020304" pitchFamily="18" charset="0"/>
                <a:cs typeface="Times New Roman" panose="02020603050405020304" pitchFamily="18" charset="0"/>
              </a:rPr>
              <a:t>. о</a:t>
            </a:r>
            <a:r>
              <a:rPr lang="en-US" dirty="0">
                <a:latin typeface="Times New Roman" panose="02020603050405020304" pitchFamily="18" charset="0"/>
                <a:cs typeface="Times New Roman" panose="02020603050405020304" pitchFamily="18" charset="0"/>
              </a:rPr>
              <a:t>t</a:t>
            </a:r>
            <a:r>
              <a:rPr lang="ru-RU" dirty="0" err="1">
                <a:latin typeface="Times New Roman" panose="02020603050405020304" pitchFamily="18" charset="0"/>
                <a:cs typeface="Times New Roman" panose="02020603050405020304" pitchFamily="18" charset="0"/>
              </a:rPr>
              <a:t>ес</a:t>
            </a:r>
            <a:r>
              <a:rPr lang="ru-RU" dirty="0">
                <a:latin typeface="Times New Roman" panose="02020603050405020304" pitchFamily="18" charset="0"/>
                <a:cs typeface="Times New Roman" panose="02020603050405020304" pitchFamily="18" charset="0"/>
              </a:rPr>
              <a:t>, польск. </a:t>
            </a:r>
            <a:r>
              <a:rPr lang="en-US" dirty="0" err="1">
                <a:latin typeface="Times New Roman" panose="02020603050405020304" pitchFamily="18" charset="0"/>
                <a:cs typeface="Times New Roman" panose="02020603050405020304" pitchFamily="18" charset="0"/>
              </a:rPr>
              <a:t>ojciec</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в.-луж. </a:t>
            </a:r>
            <a:r>
              <a:rPr lang="en-US" dirty="0" err="1">
                <a:latin typeface="Times New Roman" panose="02020603050405020304" pitchFamily="18" charset="0"/>
                <a:cs typeface="Times New Roman" panose="02020603050405020304" pitchFamily="18" charset="0"/>
              </a:rPr>
              <a:t>wótc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wóćec</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н.-луж. </a:t>
            </a:r>
            <a:r>
              <a:rPr lang="en-US" dirty="0" err="1">
                <a:latin typeface="Times New Roman" panose="02020603050405020304" pitchFamily="18" charset="0"/>
                <a:cs typeface="Times New Roman" panose="02020603050405020304" pitchFamily="18" charset="0"/>
              </a:rPr>
              <a:t>wóśc</a:t>
            </a:r>
            <a:r>
              <a:rPr lang="en-US"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Праслав</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a:t>
            </a:r>
            <a:r>
              <a:rPr lang="ru-RU" dirty="0">
                <a:latin typeface="Times New Roman" panose="02020603050405020304" pitchFamily="18" charset="0"/>
                <a:cs typeface="Times New Roman" panose="02020603050405020304" pitchFamily="18" charset="0"/>
              </a:rPr>
              <a:t>ь</a:t>
            </a:r>
            <a:r>
              <a:rPr lang="en-US" dirty="0">
                <a:latin typeface="Times New Roman" panose="02020603050405020304" pitchFamily="18" charset="0"/>
                <a:cs typeface="Times New Roman" panose="02020603050405020304" pitchFamily="18" charset="0"/>
              </a:rPr>
              <a:t>c</a:t>
            </a:r>
            <a:r>
              <a:rPr lang="ru-RU" dirty="0">
                <a:latin typeface="Times New Roman" panose="02020603050405020304" pitchFamily="18" charset="0"/>
                <a:cs typeface="Times New Roman" panose="02020603050405020304" pitchFamily="18" charset="0"/>
              </a:rPr>
              <a:t>ь из *о</a:t>
            </a:r>
            <a:r>
              <a:rPr lang="en-US" dirty="0">
                <a:latin typeface="Times New Roman" panose="02020603050405020304" pitchFamily="18" charset="0"/>
                <a:cs typeface="Times New Roman" panose="02020603050405020304" pitchFamily="18" charset="0"/>
              </a:rPr>
              <a:t>t</a:t>
            </a:r>
            <a:r>
              <a:rPr lang="ru-RU" dirty="0">
                <a:latin typeface="Times New Roman" panose="02020603050405020304" pitchFamily="18" charset="0"/>
                <a:cs typeface="Times New Roman" panose="02020603050405020304" pitchFamily="18" charset="0"/>
              </a:rPr>
              <a:t>ь</a:t>
            </a:r>
            <a:r>
              <a:rPr lang="en-US"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ъ, производного от *о</a:t>
            </a:r>
            <a:r>
              <a:rPr lang="en-US" dirty="0">
                <a:latin typeface="Times New Roman" panose="02020603050405020304" pitchFamily="18" charset="0"/>
                <a:cs typeface="Times New Roman" panose="02020603050405020304" pitchFamily="18" charset="0"/>
              </a:rPr>
              <a:t>t</a:t>
            </a:r>
            <a:r>
              <a:rPr lang="ru-RU" dirty="0">
                <a:latin typeface="Times New Roman" panose="02020603050405020304" pitchFamily="18" charset="0"/>
                <a:cs typeface="Times New Roman" panose="02020603050405020304" pitchFamily="18" charset="0"/>
              </a:rPr>
              <a:t>ъ «отец», которое предполагается на основе др.-русск., церк.-слав. </a:t>
            </a:r>
            <a:r>
              <a:rPr lang="ru-RU" dirty="0" err="1">
                <a:latin typeface="Times New Roman" panose="02020603050405020304" pitchFamily="18" charset="0"/>
                <a:cs typeface="Times New Roman" panose="02020603050405020304" pitchFamily="18" charset="0"/>
              </a:rPr>
              <a:t>отьнь</a:t>
            </a:r>
            <a:r>
              <a:rPr lang="ru-RU" dirty="0">
                <a:latin typeface="Times New Roman" panose="02020603050405020304" pitchFamily="18" charset="0"/>
                <a:cs typeface="Times New Roman" panose="02020603050405020304" pitchFamily="18" charset="0"/>
              </a:rPr>
              <a:t> «отчий», а также диал. </a:t>
            </a:r>
            <a:r>
              <a:rPr lang="ru-RU" dirty="0" err="1">
                <a:latin typeface="Times New Roman" panose="02020603050405020304" pitchFamily="18" charset="0"/>
                <a:cs typeface="Times New Roman" panose="02020603050405020304" pitchFamily="18" charset="0"/>
              </a:rPr>
              <a:t>о́тик</a:t>
            </a:r>
            <a:r>
              <a:rPr lang="ru-RU" dirty="0">
                <a:latin typeface="Times New Roman" panose="02020603050405020304" pitchFamily="18" charset="0"/>
                <a:cs typeface="Times New Roman" panose="02020603050405020304" pitchFamily="18" charset="0"/>
              </a:rPr>
              <a:t> «самец животного», </a:t>
            </a:r>
            <a:r>
              <a:rPr lang="ru-RU" dirty="0" err="1">
                <a:latin typeface="Times New Roman" panose="02020603050405020304" pitchFamily="18" charset="0"/>
                <a:cs typeface="Times New Roman" panose="02020603050405020304" pitchFamily="18" charset="0"/>
              </a:rPr>
              <a:t>олонецк</a:t>
            </a:r>
            <a:r>
              <a:rPr lang="ru-RU" dirty="0">
                <a:latin typeface="Times New Roman" panose="02020603050405020304" pitchFamily="18" charset="0"/>
                <a:cs typeface="Times New Roman" panose="02020603050405020304" pitchFamily="18" charset="0"/>
              </a:rPr>
              <a:t>., отёк «отец», </a:t>
            </a:r>
            <a:r>
              <a:rPr lang="ru-RU" dirty="0" err="1">
                <a:latin typeface="Times New Roman" panose="02020603050405020304" pitchFamily="18" charset="0"/>
                <a:cs typeface="Times New Roman" panose="02020603050405020304" pitchFamily="18" charset="0"/>
              </a:rPr>
              <a:t>ряз</a:t>
            </a:r>
            <a:r>
              <a:rPr lang="ru-RU" dirty="0">
                <a:latin typeface="Times New Roman" panose="02020603050405020304" pitchFamily="18" charset="0"/>
                <a:cs typeface="Times New Roman" panose="02020603050405020304" pitchFamily="18" charset="0"/>
              </a:rPr>
              <a:t>.. Ср. др.-греч. </a:t>
            </a:r>
            <a:r>
              <a:rPr lang="el-GR" dirty="0">
                <a:latin typeface="Times New Roman" panose="02020603050405020304" pitchFamily="18" charset="0"/>
                <a:cs typeface="Times New Roman" panose="02020603050405020304" pitchFamily="18" charset="0"/>
              </a:rPr>
              <a:t>ἄττα «</a:t>
            </a:r>
            <a:r>
              <a:rPr lang="ru-RU" dirty="0">
                <a:latin typeface="Times New Roman" panose="02020603050405020304" pitchFamily="18" charset="0"/>
                <a:cs typeface="Times New Roman" panose="02020603050405020304" pitchFamily="18" charset="0"/>
              </a:rPr>
              <a:t>отец», лат. а</a:t>
            </a:r>
            <a:r>
              <a:rPr lang="en-US" dirty="0" err="1">
                <a:latin typeface="Times New Roman" panose="02020603050405020304" pitchFamily="18" charset="0"/>
                <a:cs typeface="Times New Roman" panose="02020603050405020304" pitchFamily="18" charset="0"/>
              </a:rPr>
              <a:t>tt</a:t>
            </a:r>
            <a:r>
              <a:rPr lang="ru-RU" dirty="0">
                <a:latin typeface="Times New Roman" panose="02020603050405020304" pitchFamily="18" charset="0"/>
                <a:cs typeface="Times New Roman" panose="02020603050405020304" pitchFamily="18" charset="0"/>
              </a:rPr>
              <a:t>а, </a:t>
            </a:r>
            <a:r>
              <a:rPr lang="ru-RU" dirty="0" err="1">
                <a:latin typeface="Times New Roman" panose="02020603050405020304" pitchFamily="18" charset="0"/>
                <a:cs typeface="Times New Roman" panose="02020603050405020304" pitchFamily="18" charset="0"/>
              </a:rPr>
              <a:t>готск</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atta «</a:t>
            </a:r>
            <a:r>
              <a:rPr lang="ru-RU" dirty="0">
                <a:latin typeface="Times New Roman" panose="02020603050405020304" pitchFamily="18" charset="0"/>
                <a:cs typeface="Times New Roman" panose="02020603050405020304" pitchFamily="18" charset="0"/>
              </a:rPr>
              <a:t>отец», </a:t>
            </a:r>
            <a:r>
              <a:rPr lang="ru-RU" dirty="0" err="1">
                <a:latin typeface="Times New Roman" panose="02020603050405020304" pitchFamily="18" charset="0"/>
                <a:cs typeface="Times New Roman" panose="02020603050405020304" pitchFamily="18" charset="0"/>
              </a:rPr>
              <a:t>алб</a:t>
            </a:r>
            <a:r>
              <a:rPr lang="ru-RU" dirty="0">
                <a:latin typeface="Times New Roman" panose="02020603050405020304" pitchFamily="18" charset="0"/>
                <a:cs typeface="Times New Roman" panose="02020603050405020304" pitchFamily="18" charset="0"/>
              </a:rPr>
              <a:t>. а</a:t>
            </a:r>
            <a:r>
              <a:rPr lang="en-US" dirty="0">
                <a:latin typeface="Times New Roman" panose="02020603050405020304" pitchFamily="18" charset="0"/>
                <a:cs typeface="Times New Roman" panose="02020603050405020304" pitchFamily="18" charset="0"/>
              </a:rPr>
              <a:t>t, </a:t>
            </a:r>
            <a:r>
              <a:rPr lang="ru-RU" dirty="0">
                <a:latin typeface="Times New Roman" panose="02020603050405020304" pitchFamily="18" charset="0"/>
                <a:cs typeface="Times New Roman" panose="02020603050405020304" pitchFamily="18" charset="0"/>
              </a:rPr>
              <a:t>ирл. </a:t>
            </a:r>
            <a:r>
              <a:rPr lang="en-US" dirty="0" err="1">
                <a:latin typeface="Times New Roman" panose="02020603050405020304" pitchFamily="18" charset="0"/>
                <a:cs typeface="Times New Roman" panose="02020603050405020304" pitchFamily="18" charset="0"/>
              </a:rPr>
              <a:t>aite</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опекун, воспитатель», </a:t>
            </a:r>
            <a:r>
              <a:rPr lang="ru-RU" dirty="0" err="1">
                <a:latin typeface="Times New Roman" panose="02020603050405020304" pitchFamily="18" charset="0"/>
                <a:cs typeface="Times New Roman" panose="02020603050405020304" pitchFamily="18" charset="0"/>
              </a:rPr>
              <a:t>хеттск</a:t>
            </a:r>
            <a:r>
              <a:rPr lang="ru-RU" dirty="0">
                <a:latin typeface="Times New Roman" panose="02020603050405020304" pitchFamily="18" charset="0"/>
                <a:cs typeface="Times New Roman" panose="02020603050405020304" pitchFamily="18" charset="0"/>
              </a:rPr>
              <a:t>. а</a:t>
            </a:r>
            <a:r>
              <a:rPr lang="en-US" dirty="0" err="1">
                <a:latin typeface="Times New Roman" panose="02020603050405020304" pitchFamily="18" charset="0"/>
                <a:cs typeface="Times New Roman" panose="02020603050405020304" pitchFamily="18" charset="0"/>
              </a:rPr>
              <a:t>tt</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š «</a:t>
            </a:r>
            <a:r>
              <a:rPr lang="ru-RU" dirty="0">
                <a:latin typeface="Times New Roman" panose="02020603050405020304" pitchFamily="18" charset="0"/>
                <a:cs typeface="Times New Roman" panose="02020603050405020304" pitchFamily="18" charset="0"/>
              </a:rPr>
              <a:t>отец», осет. </a:t>
            </a:r>
            <a:r>
              <a:rPr lang="en-US" dirty="0" err="1">
                <a:latin typeface="Times New Roman" panose="02020603050405020304" pitchFamily="18" charset="0"/>
                <a:cs typeface="Times New Roman" panose="02020603050405020304" pitchFamily="18" charset="0"/>
              </a:rPr>
              <a:t>æd</a:t>
            </a:r>
            <a:r>
              <a:rPr lang="ru-RU" dirty="0">
                <a:latin typeface="Times New Roman" panose="02020603050405020304" pitchFamily="18" charset="0"/>
                <a:cs typeface="Times New Roman" panose="02020603050405020304" pitchFamily="18" charset="0"/>
              </a:rPr>
              <a:t>а «папа, отец», также др.-инд. </a:t>
            </a:r>
            <a:r>
              <a:rPr lang="en-US" dirty="0" err="1">
                <a:latin typeface="Times New Roman" panose="02020603050405020304" pitchFamily="18" charset="0"/>
                <a:cs typeface="Times New Roman" panose="02020603050405020304" pitchFamily="18" charset="0"/>
              </a:rPr>
              <a:t>attā</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мать, старшая сестра матери». Распространённое слово детской речи, которое в слав. заменило и.-е. *</a:t>
            </a:r>
            <a:r>
              <a:rPr lang="en-US" dirty="0" err="1">
                <a:latin typeface="Times New Roman" panose="02020603050405020304" pitchFamily="18" charset="0"/>
                <a:cs typeface="Times New Roman" panose="02020603050405020304" pitchFamily="18" charset="0"/>
              </a:rPr>
              <a:t>pǝtēr</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p>
          <a:p>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Вторая</a:t>
            </a:r>
            <a:r>
              <a:rPr lang="ru-RU" dirty="0">
                <a:latin typeface="Times New Roman" panose="02020603050405020304" pitchFamily="18" charset="0"/>
                <a:cs typeface="Times New Roman" panose="02020603050405020304" pitchFamily="18" charset="0"/>
              </a:rPr>
              <a:t> операция – установление закономерных соответствий и выбор критерия сравнения.</a:t>
            </a:r>
          </a:p>
          <a:p>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Третья</a:t>
            </a:r>
            <a:r>
              <a:rPr lang="ru-RU" dirty="0">
                <a:latin typeface="Times New Roman" panose="02020603050405020304" pitchFamily="18" charset="0"/>
                <a:cs typeface="Times New Roman" panose="02020603050405020304" pitchFamily="18" charset="0"/>
              </a:rPr>
              <a:t> операция – построение на его основе рядов сравниваемых единиц (а не отдельных фактов).</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Например: строгие регулярные фонетические соответствия гласных и согласных звуков в родственных языках. Звуковые/фонетические законы. заднеязычный Г перед гласными переднего ряда в бол-</a:t>
            </a:r>
            <a:r>
              <a:rPr lang="ru-RU" dirty="0" err="1">
                <a:latin typeface="Times New Roman" panose="02020603050405020304" pitchFamily="18" charset="0"/>
                <a:cs typeface="Times New Roman" panose="02020603050405020304" pitchFamily="18" charset="0"/>
              </a:rPr>
              <a:t>ве</a:t>
            </a:r>
            <a:r>
              <a:rPr lang="ru-RU" dirty="0">
                <a:latin typeface="Times New Roman" panose="02020603050405020304" pitchFamily="18" charset="0"/>
                <a:cs typeface="Times New Roman" panose="02020603050405020304" pitchFamily="18" charset="0"/>
              </a:rPr>
              <a:t> романских перешел в палатализованный звук (ж’, </a:t>
            </a:r>
            <a:r>
              <a:rPr lang="ru-RU" dirty="0" err="1">
                <a:latin typeface="Times New Roman" panose="02020603050405020304" pitchFamily="18" charset="0"/>
                <a:cs typeface="Times New Roman" panose="02020603050405020304" pitchFamily="18" charset="0"/>
              </a:rPr>
              <a:t>д’ж</a:t>
            </a:r>
            <a:r>
              <a:rPr lang="ru-RU" dirty="0">
                <a:latin typeface="Times New Roman" panose="02020603050405020304" pitchFamily="18" charset="0"/>
                <a:cs typeface="Times New Roman" panose="02020603050405020304" pitchFamily="18" charset="0"/>
              </a:rPr>
              <a:t>’) </a:t>
            </a:r>
          </a:p>
          <a:p>
            <a:r>
              <a:rPr lang="ru-RU" dirty="0">
                <a:latin typeface="Times New Roman" panose="02020603050405020304" pitchFamily="18" charset="0"/>
                <a:cs typeface="Times New Roman" panose="02020603050405020304" pitchFamily="18" charset="0"/>
              </a:rPr>
              <a:t>General (родовой, общий, генеральный) – ср. генеалогия (греч.) </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Важным для становления метода стало заключение, что фонетические изменения происходят быстрее чем другие.</a:t>
            </a:r>
          </a:p>
        </p:txBody>
      </p:sp>
    </p:spTree>
    <p:extLst>
      <p:ext uri="{BB962C8B-B14F-4D97-AF65-F5344CB8AC3E}">
        <p14:creationId xmlns:p14="http://schemas.microsoft.com/office/powerpoint/2010/main" val="3540670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16BDF-E1D6-0394-79A9-E5D2E030A920}"/>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FFB7B8CD-1F47-5EC9-66A6-9B9CD16DFCB7}"/>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Сравнительно-исторический метод</a:t>
            </a:r>
          </a:p>
        </p:txBody>
      </p:sp>
      <p:sp>
        <p:nvSpPr>
          <p:cNvPr id="3" name="TextBox 2">
            <a:extLst>
              <a:ext uri="{FF2B5EF4-FFF2-40B4-BE49-F238E27FC236}">
                <a16:creationId xmlns:a16="http://schemas.microsoft.com/office/drawing/2014/main" id="{11A695CC-91B2-6F75-ACC7-1245096CCC12}"/>
              </a:ext>
            </a:extLst>
          </p:cNvPr>
          <p:cNvSpPr txBox="1"/>
          <p:nvPr/>
        </p:nvSpPr>
        <p:spPr>
          <a:xfrm>
            <a:off x="274654" y="924447"/>
            <a:ext cx="11488618"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b="1" dirty="0">
                <a:latin typeface="Times New Roman" panose="02020603050405020304" pitchFamily="18" charset="0"/>
                <a:cs typeface="Times New Roman" panose="02020603050405020304" pitchFamily="18" charset="0"/>
              </a:rPr>
              <a:t>Четвертая</a:t>
            </a:r>
            <a:r>
              <a:rPr lang="ru-RU" dirty="0">
                <a:latin typeface="Times New Roman" panose="02020603050405020304" pitchFamily="18" charset="0"/>
                <a:cs typeface="Times New Roman" panose="02020603050405020304" pitchFamily="18" charset="0"/>
              </a:rPr>
              <a:t> операция – временное соотнесение исследуемых единиц.</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На определенном этапе совокупность открытых законов позволяет построить научную модель – праязык как совокупность частных реконструкций соотносимых с определенными хронологическими уровнями существования родственных языков.</a:t>
            </a:r>
          </a:p>
          <a:p>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Пятая</a:t>
            </a:r>
            <a:r>
              <a:rPr lang="ru-RU" dirty="0">
                <a:latin typeface="Times New Roman" panose="02020603050405020304" pitchFamily="18" charset="0"/>
                <a:cs typeface="Times New Roman" panose="02020603050405020304" pitchFamily="18" charset="0"/>
              </a:rPr>
              <a:t> операция – использование модели для реконструкции первоначальных и промежуточных состояний языка.</a:t>
            </a:r>
          </a:p>
        </p:txBody>
      </p:sp>
      <p:sp>
        <p:nvSpPr>
          <p:cNvPr id="7" name="TextBox 6">
            <a:extLst>
              <a:ext uri="{FF2B5EF4-FFF2-40B4-BE49-F238E27FC236}">
                <a16:creationId xmlns:a16="http://schemas.microsoft.com/office/drawing/2014/main" id="{255AF4E2-86C0-C38B-88E8-C8F5F5F7597F}"/>
              </a:ext>
            </a:extLst>
          </p:cNvPr>
          <p:cNvSpPr txBox="1"/>
          <p:nvPr/>
        </p:nvSpPr>
        <p:spPr>
          <a:xfrm>
            <a:off x="274654" y="3239834"/>
            <a:ext cx="11488617"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latin typeface="Times New Roman" panose="02020603050405020304" pitchFamily="18" charset="0"/>
                <a:cs typeface="Times New Roman" panose="02020603050405020304" pitchFamily="18" charset="0"/>
              </a:rPr>
              <a:t>От </a:t>
            </a:r>
            <a:r>
              <a:rPr lang="ru-RU" dirty="0" err="1">
                <a:highlight>
                  <a:srgbClr val="FFFF00"/>
                </a:highlight>
                <a:latin typeface="Times New Roman" panose="02020603050405020304" pitchFamily="18" charset="0"/>
                <a:cs typeface="Times New Roman" panose="02020603050405020304" pitchFamily="18" charset="0"/>
              </a:rPr>
              <a:t>праслав</a:t>
            </a:r>
            <a:r>
              <a:rPr lang="ru-RU" dirty="0">
                <a:highlight>
                  <a:srgbClr val="FFFF00"/>
                </a:highlight>
                <a:latin typeface="Times New Roman" panose="02020603050405020304" pitchFamily="18" charset="0"/>
                <a:cs typeface="Times New Roman" panose="02020603050405020304" pitchFamily="18" charset="0"/>
              </a:rPr>
              <a:t>. *</a:t>
            </a:r>
            <a:r>
              <a:rPr lang="en-US" dirty="0" err="1">
                <a:highlight>
                  <a:srgbClr val="FFFF00"/>
                </a:highlight>
                <a:latin typeface="Times New Roman" panose="02020603050405020304" pitchFamily="18" charset="0"/>
                <a:cs typeface="Times New Roman" panose="02020603050405020304" pitchFamily="18" charset="0"/>
              </a:rPr>
              <a:t>kon</a:t>
            </a:r>
            <a:r>
              <a:rPr lang="ru-RU" dirty="0">
                <a:highlight>
                  <a:srgbClr val="FFFF00"/>
                </a:highlight>
                <a:latin typeface="Times New Roman" panose="02020603050405020304" pitchFamily="18" charset="0"/>
                <a:cs typeface="Times New Roman" panose="02020603050405020304" pitchFamily="18" charset="0"/>
              </a:rPr>
              <a:t>ь</a:t>
            </a:r>
            <a:r>
              <a:rPr lang="en-US" dirty="0">
                <a:highlight>
                  <a:srgbClr val="FFFF00"/>
                </a:highlight>
                <a:latin typeface="Times New Roman" panose="02020603050405020304" pitchFamily="18" charset="0"/>
                <a:cs typeface="Times New Roman" panose="02020603050405020304" pitchFamily="18" charset="0"/>
              </a:rPr>
              <a:t>c</a:t>
            </a:r>
            <a:r>
              <a:rPr lang="ru-RU" dirty="0">
                <a:highlight>
                  <a:srgbClr val="FFFF00"/>
                </a:highlight>
                <a:latin typeface="Times New Roman" panose="02020603050405020304" pitchFamily="18" charset="0"/>
                <a:cs typeface="Times New Roman" panose="02020603050405020304" pitchFamily="18" charset="0"/>
              </a:rPr>
              <a:t>ь</a:t>
            </a:r>
            <a:r>
              <a:rPr lang="ru-RU" dirty="0">
                <a:latin typeface="Times New Roman" panose="02020603050405020304" pitchFamily="18" charset="0"/>
                <a:cs typeface="Times New Roman" panose="02020603050405020304" pitchFamily="18" charset="0"/>
              </a:rPr>
              <a:t>, от кот. в числе прочего произошли: ст.-слав. </a:t>
            </a:r>
            <a:r>
              <a:rPr lang="ru-RU" dirty="0" err="1">
                <a:latin typeface="Times New Roman" panose="02020603050405020304" pitchFamily="18" charset="0"/>
                <a:cs typeface="Times New Roman" panose="02020603050405020304" pitchFamily="18" charset="0"/>
              </a:rPr>
              <a:t>коньць</a:t>
            </a:r>
            <a:r>
              <a:rPr lang="ru-RU" dirty="0">
                <a:latin typeface="Times New Roman" panose="02020603050405020304" pitchFamily="18" charset="0"/>
                <a:cs typeface="Times New Roman" panose="02020603050405020304" pitchFamily="18" charset="0"/>
              </a:rPr>
              <a:t> (др.-греч. </a:t>
            </a:r>
            <a:r>
              <a:rPr lang="el-GR" dirty="0">
                <a:latin typeface="Times New Roman" panose="02020603050405020304" pitchFamily="18" charset="0"/>
                <a:cs typeface="Times New Roman" panose="02020603050405020304" pitchFamily="18" charset="0"/>
              </a:rPr>
              <a:t>ἄκρον, τέλος), </a:t>
            </a:r>
            <a:r>
              <a:rPr lang="ru-RU" dirty="0">
                <a:latin typeface="Times New Roman" panose="02020603050405020304" pitchFamily="18" charset="0"/>
                <a:cs typeface="Times New Roman" panose="02020603050405020304" pitchFamily="18" charset="0"/>
              </a:rPr>
              <a:t>укр. к</a:t>
            </a:r>
            <a:r>
              <a:rPr lang="en-US" dirty="0" err="1">
                <a:latin typeface="Times New Roman" panose="02020603050405020304" pitchFamily="18" charset="0"/>
                <a:cs typeface="Times New Roman" panose="02020603050405020304" pitchFamily="18" charset="0"/>
              </a:rPr>
              <a:t>i</a:t>
            </a:r>
            <a:r>
              <a:rPr lang="ru-RU" dirty="0" err="1">
                <a:latin typeface="Times New Roman" panose="02020603050405020304" pitchFamily="18" charset="0"/>
                <a:cs typeface="Times New Roman" panose="02020603050405020304" pitchFamily="18" charset="0"/>
              </a:rPr>
              <a:t>нець</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белор</a:t>
            </a:r>
            <a:r>
              <a:rPr lang="ru-RU" dirty="0">
                <a:latin typeface="Times New Roman" panose="02020603050405020304" pitchFamily="18" charset="0"/>
                <a:cs typeface="Times New Roman" panose="02020603050405020304" pitchFamily="18" charset="0"/>
              </a:rPr>
              <a:t>. конец, </a:t>
            </a:r>
            <a:r>
              <a:rPr lang="ru-RU" dirty="0" err="1">
                <a:latin typeface="Times New Roman" panose="02020603050405020304" pitchFamily="18" charset="0"/>
                <a:cs typeface="Times New Roman" panose="02020603050405020304" pitchFamily="18" charset="0"/>
              </a:rPr>
              <a:t>болг</a:t>
            </a:r>
            <a:r>
              <a:rPr lang="ru-RU" dirty="0">
                <a:latin typeface="Times New Roman" panose="02020603050405020304" pitchFamily="18" charset="0"/>
                <a:cs typeface="Times New Roman" panose="02020603050405020304" pitchFamily="18" charset="0"/>
              </a:rPr>
              <a:t>. конец, </a:t>
            </a:r>
            <a:r>
              <a:rPr lang="ru-RU" dirty="0" err="1">
                <a:latin typeface="Times New Roman" panose="02020603050405020304" pitchFamily="18" charset="0"/>
                <a:cs typeface="Times New Roman" panose="02020603050405020304" pitchFamily="18" charset="0"/>
              </a:rPr>
              <a:t>сербохорв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ко̀нац</a:t>
            </a:r>
            <a:r>
              <a:rPr lang="ru-RU" dirty="0">
                <a:latin typeface="Times New Roman" panose="02020603050405020304" pitchFamily="18" charset="0"/>
                <a:cs typeface="Times New Roman" panose="02020603050405020304" pitchFamily="18" charset="0"/>
              </a:rPr>
              <a:t> (род. п. </a:t>
            </a:r>
            <a:r>
              <a:rPr lang="ru-RU" dirty="0" err="1">
                <a:latin typeface="Times New Roman" panose="02020603050405020304" pitchFamily="18" charset="0"/>
                <a:cs typeface="Times New Roman" panose="02020603050405020304" pitchFamily="18" charset="0"/>
              </a:rPr>
              <a:t>ко́нца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словенск</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kónǝc</a:t>
            </a:r>
            <a:r>
              <a:rPr lang="en-US"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чешск</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konec</a:t>
            </a:r>
            <a:r>
              <a:rPr lang="en-US"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словацк</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ni</a:t>
            </a:r>
            <a:r>
              <a:rPr lang="ru-RU" dirty="0" err="1">
                <a:latin typeface="Times New Roman" panose="02020603050405020304" pitchFamily="18" charset="0"/>
                <a:cs typeface="Times New Roman" panose="02020603050405020304" pitchFamily="18" charset="0"/>
              </a:rPr>
              <a:t>ес</a:t>
            </a:r>
            <a:r>
              <a:rPr lang="ru-RU" dirty="0">
                <a:latin typeface="Times New Roman" panose="02020603050405020304" pitchFamily="18" charset="0"/>
                <a:cs typeface="Times New Roman" panose="02020603050405020304" pitchFamily="18" charset="0"/>
              </a:rPr>
              <a:t>, польск. </a:t>
            </a:r>
            <a:r>
              <a:rPr lang="en-US"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ni</a:t>
            </a:r>
            <a:r>
              <a:rPr lang="ru-RU" dirty="0" err="1">
                <a:latin typeface="Times New Roman" panose="02020603050405020304" pitchFamily="18" charset="0"/>
                <a:cs typeface="Times New Roman" panose="02020603050405020304" pitchFamily="18" charset="0"/>
              </a:rPr>
              <a:t>ес</a:t>
            </a:r>
            <a:r>
              <a:rPr lang="ru-RU" dirty="0">
                <a:latin typeface="Times New Roman" panose="02020603050405020304" pitchFamily="18" charset="0"/>
                <a:cs typeface="Times New Roman" panose="02020603050405020304" pitchFamily="18" charset="0"/>
              </a:rPr>
              <a:t>, в.-луж. </a:t>
            </a:r>
            <a:r>
              <a:rPr lang="en-US" dirty="0" err="1">
                <a:latin typeface="Times New Roman" panose="02020603050405020304" pitchFamily="18" charset="0"/>
                <a:cs typeface="Times New Roman" panose="02020603050405020304" pitchFamily="18" charset="0"/>
              </a:rPr>
              <a:t>kónc</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н.-луж. </a:t>
            </a:r>
            <a:r>
              <a:rPr lang="en-US" dirty="0" err="1">
                <a:latin typeface="Times New Roman" panose="02020603050405020304" pitchFamily="18" charset="0"/>
                <a:cs typeface="Times New Roman" panose="02020603050405020304" pitchFamily="18" charset="0"/>
              </a:rPr>
              <a:t>kóńc</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сюда же кон, </a:t>
            </a:r>
            <a:r>
              <a:rPr lang="ru-RU" dirty="0" err="1">
                <a:latin typeface="Times New Roman" panose="02020603050405020304" pitchFamily="18" charset="0"/>
                <a:cs typeface="Times New Roman" panose="02020603050405020304" pitchFamily="18" charset="0"/>
              </a:rPr>
              <a:t>на-ча́ть</a:t>
            </a:r>
            <a:r>
              <a:rPr lang="ru-RU" dirty="0">
                <a:latin typeface="Times New Roman" panose="02020603050405020304" pitchFamily="18" charset="0"/>
                <a:cs typeface="Times New Roman" panose="02020603050405020304" pitchFamily="18" charset="0"/>
              </a:rPr>
              <a:t>, др.-русск. искони, ст.-слав. искони, др.-русск. </a:t>
            </a:r>
            <a:r>
              <a:rPr lang="ru-RU" dirty="0" err="1">
                <a:latin typeface="Times New Roman" panose="02020603050405020304" pitchFamily="18" charset="0"/>
                <a:cs typeface="Times New Roman" panose="02020603050405020304" pitchFamily="18" charset="0"/>
              </a:rPr>
              <a:t>поконъ</a:t>
            </a:r>
            <a:r>
              <a:rPr lang="ru-RU" dirty="0">
                <a:latin typeface="Times New Roman" panose="02020603050405020304" pitchFamily="18" charset="0"/>
                <a:cs typeface="Times New Roman" panose="02020603050405020304" pitchFamily="18" charset="0"/>
              </a:rPr>
              <a:t> «начало; обычай»; восходит к </a:t>
            </a:r>
            <a:r>
              <a:rPr lang="ru-RU" dirty="0" err="1">
                <a:highlight>
                  <a:srgbClr val="FFFF00"/>
                </a:highlight>
                <a:latin typeface="Times New Roman" panose="02020603050405020304" pitchFamily="18" charset="0"/>
                <a:cs typeface="Times New Roman" panose="02020603050405020304" pitchFamily="18" charset="0"/>
              </a:rPr>
              <a:t>праиндоевр</a:t>
            </a:r>
            <a:r>
              <a:rPr lang="ru-RU" dirty="0">
                <a:highlight>
                  <a:srgbClr val="FFFF00"/>
                </a:highlight>
                <a:latin typeface="Times New Roman" panose="02020603050405020304" pitchFamily="18" charset="0"/>
                <a:cs typeface="Times New Roman" panose="02020603050405020304" pitchFamily="18" charset="0"/>
              </a:rPr>
              <a:t>. *</a:t>
            </a:r>
            <a:r>
              <a:rPr lang="en-US" dirty="0" err="1">
                <a:highlight>
                  <a:srgbClr val="FFFF00"/>
                </a:highlight>
                <a:latin typeface="Times New Roman" panose="02020603050405020304" pitchFamily="18" charset="0"/>
                <a:cs typeface="Times New Roman" panose="02020603050405020304" pitchFamily="18" charset="0"/>
              </a:rPr>
              <a:t>kan</a:t>
            </a:r>
            <a:r>
              <a:rPr lang="en-US" dirty="0">
                <a:highlight>
                  <a:srgbClr val="FFFF00"/>
                </a:highlight>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Родств</a:t>
            </a:r>
            <a:r>
              <a:rPr lang="ru-RU" dirty="0">
                <a:latin typeface="Times New Roman" panose="02020603050405020304" pitchFamily="18" charset="0"/>
                <a:cs typeface="Times New Roman" panose="02020603050405020304" pitchFamily="18" charset="0"/>
              </a:rPr>
              <a:t>. лат. </a:t>
            </a:r>
            <a:r>
              <a:rPr lang="en-US" dirty="0">
                <a:latin typeface="Times New Roman" panose="02020603050405020304" pitchFamily="18" charset="0"/>
                <a:cs typeface="Times New Roman" panose="02020603050405020304" pitchFamily="18" charset="0"/>
              </a:rPr>
              <a:t>r</a:t>
            </a:r>
            <a:r>
              <a:rPr lang="ru-RU" dirty="0" err="1">
                <a:latin typeface="Times New Roman" panose="02020603050405020304" pitchFamily="18" charset="0"/>
                <a:cs typeface="Times New Roman" panose="02020603050405020304" pitchFamily="18" charset="0"/>
              </a:rPr>
              <a:t>ес</a:t>
            </a:r>
            <a:r>
              <a:rPr lang="en-US" dirty="0" err="1">
                <a:latin typeface="Times New Roman" panose="02020603050405020304" pitchFamily="18" charset="0"/>
                <a:cs typeface="Times New Roman" panose="02020603050405020304" pitchFamily="18" charset="0"/>
              </a:rPr>
              <a:t>ēns</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свежий», ср.-ирл. </a:t>
            </a:r>
            <a:r>
              <a:rPr lang="en-US" dirty="0" err="1">
                <a:latin typeface="Times New Roman" panose="02020603050405020304" pitchFamily="18" charset="0"/>
                <a:cs typeface="Times New Roman" panose="02020603050405020304" pitchFamily="18" charset="0"/>
              </a:rPr>
              <a:t>cinim</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происхожу; возникаю», </a:t>
            </a:r>
            <a:r>
              <a:rPr lang="en-US" dirty="0" err="1">
                <a:latin typeface="Times New Roman" panose="02020603050405020304" pitchFamily="18" charset="0"/>
                <a:cs typeface="Times New Roman" panose="02020603050405020304" pitchFamily="18" charset="0"/>
              </a:rPr>
              <a:t>cinis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или греч. </a:t>
            </a:r>
            <a:r>
              <a:rPr lang="el-GR" dirty="0">
                <a:latin typeface="Times New Roman" panose="02020603050405020304" pitchFamily="18" charset="0"/>
                <a:cs typeface="Times New Roman" panose="02020603050405020304" pitchFamily="18" charset="0"/>
              </a:rPr>
              <a:t>καινός «</a:t>
            </a:r>
            <a:r>
              <a:rPr lang="ru-RU" dirty="0">
                <a:latin typeface="Times New Roman" panose="02020603050405020304" pitchFamily="18" charset="0"/>
                <a:cs typeface="Times New Roman" panose="02020603050405020304" pitchFamily="18" charset="0"/>
              </a:rPr>
              <a:t>новый», санскр. </a:t>
            </a:r>
            <a:r>
              <a:rPr lang="en-US" dirty="0" err="1">
                <a:latin typeface="Times New Roman" panose="02020603050405020304" pitchFamily="18" charset="0"/>
                <a:cs typeface="Times New Roman" panose="02020603050405020304" pitchFamily="18" charset="0"/>
              </a:rPr>
              <a:t>kanī́nas</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молодой»</a:t>
            </a:r>
          </a:p>
        </p:txBody>
      </p:sp>
      <p:sp>
        <p:nvSpPr>
          <p:cNvPr id="8" name="TextBox 7">
            <a:extLst>
              <a:ext uri="{FF2B5EF4-FFF2-40B4-BE49-F238E27FC236}">
                <a16:creationId xmlns:a16="http://schemas.microsoft.com/office/drawing/2014/main" id="{3EF68ACE-C9EB-CD2A-C827-429F97274385}"/>
              </a:ext>
            </a:extLst>
          </p:cNvPr>
          <p:cNvSpPr txBox="1"/>
          <p:nvPr/>
        </p:nvSpPr>
        <p:spPr>
          <a:xfrm>
            <a:off x="274654" y="5001224"/>
            <a:ext cx="1148861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latin typeface="Times New Roman" panose="02020603050405020304" pitchFamily="18" charset="0"/>
                <a:cs typeface="Times New Roman" panose="02020603050405020304" pitchFamily="18" charset="0"/>
              </a:rPr>
              <a:t>Метод внешней реконструкции – сравнение разных языков</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Метод внутренней реконструкции – один язык в разное время на базе данных письменных памятников, диалектов, ономастики и архаических элементов.</a:t>
            </a:r>
          </a:p>
        </p:txBody>
      </p:sp>
    </p:spTree>
    <p:extLst>
      <p:ext uri="{BB962C8B-B14F-4D97-AF65-F5344CB8AC3E}">
        <p14:creationId xmlns:p14="http://schemas.microsoft.com/office/powerpoint/2010/main" val="1243999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00417-8BA8-6F24-F124-0AD2F0DFB1C7}"/>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7746B618-BF86-B941-8DD1-299DD62C3E31}"/>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Структурный метод</a:t>
            </a:r>
          </a:p>
        </p:txBody>
      </p:sp>
      <p:sp>
        <p:nvSpPr>
          <p:cNvPr id="3" name="TextBox 2">
            <a:extLst>
              <a:ext uri="{FF2B5EF4-FFF2-40B4-BE49-F238E27FC236}">
                <a16:creationId xmlns:a16="http://schemas.microsoft.com/office/drawing/2014/main" id="{D95D77D2-8139-992B-E903-D58C77A2EC75}"/>
              </a:ext>
            </a:extLst>
          </p:cNvPr>
          <p:cNvSpPr txBox="1"/>
          <p:nvPr/>
        </p:nvSpPr>
        <p:spPr>
          <a:xfrm>
            <a:off x="304799" y="974689"/>
            <a:ext cx="11602498"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Конец 19 в. – нач. 20 в.</a:t>
            </a:r>
          </a:p>
          <a:p>
            <a:endParaRPr lang="ru-RU" dirty="0"/>
          </a:p>
          <a:p>
            <a:r>
              <a:rPr lang="ru-RU" dirty="0"/>
              <a:t>Открытия в науке: периодический закон химических элементов Менделеев (1869), изучение мельчайших частиц в физике (открытие электрона 1897 г. </a:t>
            </a:r>
            <a:r>
              <a:rPr lang="ru-RU" dirty="0" err="1"/>
              <a:t>англ</a:t>
            </a:r>
            <a:r>
              <a:rPr lang="ru-RU" dirty="0"/>
              <a:t> физик </a:t>
            </a:r>
            <a:r>
              <a:rPr lang="ru-RU" dirty="0" err="1"/>
              <a:t>Дж.Томсон</a:t>
            </a:r>
            <a:r>
              <a:rPr lang="ru-RU" dirty="0"/>
              <a:t>)</a:t>
            </a:r>
          </a:p>
          <a:p>
            <a:endParaRPr lang="ru-RU" dirty="0"/>
          </a:p>
          <a:p>
            <a:r>
              <a:rPr lang="ru-RU" dirty="0"/>
              <a:t>Задача лингвистики – не в описании истории, а в обнаружении элементарных единиц, через соединение которых возможно построение бесконечного разнообразия текстов.</a:t>
            </a:r>
          </a:p>
          <a:p>
            <a:endParaRPr lang="ru-RU" dirty="0"/>
          </a:p>
          <a:p>
            <a:r>
              <a:rPr lang="ru-RU" dirty="0"/>
              <a:t>Фердинанд де Соссюр (Женевский университет)</a:t>
            </a:r>
          </a:p>
          <a:p>
            <a:endParaRPr lang="ru-RU" dirty="0"/>
          </a:p>
          <a:p>
            <a:r>
              <a:rPr lang="ru-RU" dirty="0"/>
              <a:t>От раскрытия системных отношений к выявлению элементов языка.</a:t>
            </a:r>
          </a:p>
        </p:txBody>
      </p:sp>
    </p:spTree>
    <p:extLst>
      <p:ext uri="{BB962C8B-B14F-4D97-AF65-F5344CB8AC3E}">
        <p14:creationId xmlns:p14="http://schemas.microsoft.com/office/powerpoint/2010/main" val="1397654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45C98-C99A-3CEB-C853-A8E3C467277F}"/>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9A3D1899-2188-4BA0-46B0-481C49CBBECB}"/>
              </a:ext>
            </a:extLst>
          </p:cNvPr>
          <p:cNvSpPr/>
          <p:nvPr/>
        </p:nvSpPr>
        <p:spPr>
          <a:xfrm>
            <a:off x="-1" y="174969"/>
            <a:ext cx="11977636"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Структурный метод. Метод фонологических оппозиций</a:t>
            </a:r>
          </a:p>
        </p:txBody>
      </p:sp>
      <p:sp>
        <p:nvSpPr>
          <p:cNvPr id="3" name="TextBox 2">
            <a:extLst>
              <a:ext uri="{FF2B5EF4-FFF2-40B4-BE49-F238E27FC236}">
                <a16:creationId xmlns:a16="http://schemas.microsoft.com/office/drawing/2014/main" id="{CE1531E9-02EE-D3A3-B476-F01304152F5F}"/>
              </a:ext>
            </a:extLst>
          </p:cNvPr>
          <p:cNvSpPr txBox="1"/>
          <p:nvPr/>
        </p:nvSpPr>
        <p:spPr>
          <a:xfrm>
            <a:off x="293075" y="994787"/>
            <a:ext cx="11503689" cy="50783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Н.С. Трубецкой</a:t>
            </a:r>
          </a:p>
          <a:p>
            <a:endParaRPr lang="ru-RU" dirty="0"/>
          </a:p>
          <a:p>
            <a:r>
              <a:rPr lang="ru-RU" dirty="0"/>
              <a:t>«Признак звука может приобрести смыслоразличительную функцию, если он противопоставлен другому признаку, т.е. если он является членом звуковой оппозиции. Звуковые противоположения, которые могут дифференцировать значения двух слов данного языка, мы называем фонологическими оппозициями.»</a:t>
            </a:r>
          </a:p>
          <a:p>
            <a:endParaRPr lang="ru-RU" dirty="0"/>
          </a:p>
          <a:p>
            <a:r>
              <a:rPr lang="ru-RU" dirty="0"/>
              <a:t>«В фонологии основная роль принадлежит не фонемам, а смыслоразличительным оппозициям».</a:t>
            </a:r>
          </a:p>
          <a:p>
            <a:endParaRPr lang="ru-RU" dirty="0"/>
          </a:p>
          <a:p>
            <a:r>
              <a:rPr lang="ru-RU" dirty="0"/>
              <a:t>Замена психологического критерия вычленения фонем (их узнаваемость носителем языка) на функциональный (вычленение характеристик фонемы, участвующих в различении смысла).</a:t>
            </a:r>
          </a:p>
          <a:p>
            <a:endParaRPr lang="ru-RU" dirty="0"/>
          </a:p>
          <a:p>
            <a:r>
              <a:rPr lang="ru-RU" dirty="0"/>
              <a:t>Системная классификация оппозиций разных типов:</a:t>
            </a:r>
          </a:p>
          <a:p>
            <a:endParaRPr lang="ru-RU" dirty="0"/>
          </a:p>
          <a:p>
            <a:pPr marL="285750" indent="-285750">
              <a:buFont typeface="Wingdings" panose="05000000000000000000" pitchFamily="2" charset="2"/>
              <a:buChar char="ü"/>
            </a:pPr>
            <a:r>
              <a:rPr lang="ru-RU" dirty="0"/>
              <a:t>Одномерные (свойственные только данной паре единиц) и многомерные (включающие более двух единиц)</a:t>
            </a:r>
          </a:p>
          <a:p>
            <a:pPr marL="285750" indent="-285750">
              <a:buFont typeface="Wingdings" panose="05000000000000000000" pitchFamily="2" charset="2"/>
              <a:buChar char="ü"/>
            </a:pPr>
            <a:r>
              <a:rPr lang="ru-RU" dirty="0"/>
              <a:t>Пропорциональные (однотипные противопоставления имеют место для нескольких пар) и изолированные (данное противопоставление более нигде не встречается)</a:t>
            </a:r>
          </a:p>
          <a:p>
            <a:pPr marL="285750" indent="-285750">
              <a:buFont typeface="Wingdings" panose="05000000000000000000" pitchFamily="2" charset="2"/>
              <a:buChar char="ü"/>
            </a:pPr>
            <a:r>
              <a:rPr lang="ru-RU" dirty="0"/>
              <a:t>Постоянные и нейтрализуемые</a:t>
            </a:r>
          </a:p>
        </p:txBody>
      </p:sp>
    </p:spTree>
    <p:extLst>
      <p:ext uri="{BB962C8B-B14F-4D97-AF65-F5344CB8AC3E}">
        <p14:creationId xmlns:p14="http://schemas.microsoft.com/office/powerpoint/2010/main" val="3116754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EE119-447E-0C46-F522-BF839E9FF93B}"/>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71CEE4B2-F7EA-D76D-E037-EF43AC47C362}"/>
              </a:ext>
            </a:extLst>
          </p:cNvPr>
          <p:cNvSpPr/>
          <p:nvPr/>
        </p:nvSpPr>
        <p:spPr>
          <a:xfrm>
            <a:off x="-1" y="174969"/>
            <a:ext cx="11746524"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Структурный метод. Метод фонологических оппозиций</a:t>
            </a:r>
          </a:p>
        </p:txBody>
      </p:sp>
      <p:sp>
        <p:nvSpPr>
          <p:cNvPr id="3" name="TextBox 2">
            <a:extLst>
              <a:ext uri="{FF2B5EF4-FFF2-40B4-BE49-F238E27FC236}">
                <a16:creationId xmlns:a16="http://schemas.microsoft.com/office/drawing/2014/main" id="{BABCFF61-562C-98AF-FD95-589A18A4B7B3}"/>
              </a:ext>
            </a:extLst>
          </p:cNvPr>
          <p:cNvSpPr txBox="1"/>
          <p:nvPr/>
        </p:nvSpPr>
        <p:spPr>
          <a:xfrm>
            <a:off x="311499" y="1045028"/>
            <a:ext cx="11435024" cy="53553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b="1" dirty="0">
                <a:latin typeface="Times New Roman" panose="02020603050405020304" pitchFamily="18" charset="0"/>
                <a:cs typeface="Times New Roman" panose="02020603050405020304" pitchFamily="18" charset="0"/>
              </a:rPr>
              <a:t>Одномерные и многомерные: </a:t>
            </a:r>
          </a:p>
          <a:p>
            <a:r>
              <a:rPr lang="ru-RU" i="0" dirty="0">
                <a:effectLst/>
                <a:latin typeface="Times New Roman" panose="02020603050405020304" pitchFamily="18" charset="0"/>
                <a:cs typeface="Times New Roman" panose="02020603050405020304" pitchFamily="18" charset="0"/>
              </a:rPr>
              <a:t>Противоположение букв Е и F в</a:t>
            </a:r>
            <a:br>
              <a:rPr lang="ru-RU" dirty="0">
                <a:latin typeface="Times New Roman" panose="02020603050405020304" pitchFamily="18" charset="0"/>
                <a:cs typeface="Times New Roman" panose="02020603050405020304" pitchFamily="18" charset="0"/>
              </a:rPr>
            </a:br>
            <a:r>
              <a:rPr lang="ru-RU" i="0" dirty="0">
                <a:effectLst/>
                <a:latin typeface="Times New Roman" panose="02020603050405020304" pitchFamily="18" charset="0"/>
                <a:cs typeface="Times New Roman" panose="02020603050405020304" pitchFamily="18" charset="0"/>
              </a:rPr>
              <a:t>нем одномерно, поскольку совокупность черт, общих этим двум буквам (вертикальный стержень и два горизонтальных направленных вправо штриха, один из которых укреплен на верхнем конце стержня, а другой – посередине его), не повторяется ни в одной другой букве латинского алфавита. Напротив, противоположение букв Р и R является многомерным, так как совокупность черт, общих двум буквам (направленная вправо петелька в верхнем конце вертикального стержня), помимо этих двух букв, имеется еще в букве В.</a:t>
            </a:r>
          </a:p>
          <a:p>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Пропорциональные и изолированные: </a:t>
            </a:r>
            <a:endParaRPr lang="ru-RU" sz="1800" b="1" i="0" u="none" strike="noStrike" baseline="0" dirty="0">
              <a:latin typeface="Times New Roman" panose="02020603050405020304" pitchFamily="18" charset="0"/>
              <a:cs typeface="Times New Roman" panose="02020603050405020304" pitchFamily="18" charset="0"/>
            </a:endParaRPr>
          </a:p>
          <a:p>
            <a:r>
              <a:rPr lang="ru-RU" sz="1800" i="0" u="none" strike="noStrike" baseline="0" dirty="0">
                <a:latin typeface="Times New Roman" panose="02020603050405020304" pitchFamily="18" charset="0"/>
                <a:cs typeface="Times New Roman" panose="02020603050405020304" pitchFamily="18" charset="0"/>
              </a:rPr>
              <a:t>Пропорциональные: оппозиции, существующие между несколькими парами фонем. </a:t>
            </a:r>
          </a:p>
          <a:p>
            <a:r>
              <a:rPr lang="pl-PL" sz="1800" i="0" u="none" strike="noStrike" baseline="0" dirty="0">
                <a:latin typeface="Times New Roman" panose="02020603050405020304" pitchFamily="18" charset="0"/>
                <a:cs typeface="Times New Roman" panose="02020603050405020304" pitchFamily="18" charset="0"/>
              </a:rPr>
              <a:t>(рус.) /b/–/p/=/d/–/t/=/z/–/s/=/ž/–/š/ и т. д. </a:t>
            </a:r>
          </a:p>
          <a:p>
            <a:r>
              <a:rPr lang="ru-RU" sz="1800" i="0" u="none" strike="noStrike" baseline="0" dirty="0">
                <a:latin typeface="Times New Roman" panose="02020603050405020304" pitchFamily="18" charset="0"/>
                <a:cs typeface="Times New Roman" panose="02020603050405020304" pitchFamily="18" charset="0"/>
              </a:rPr>
              <a:t>Изолированные: оппозиции, существующие только между одной парой фонем в системе. </a:t>
            </a:r>
          </a:p>
          <a:p>
            <a:r>
              <a:rPr lang="ru-RU" sz="1800" i="0" u="none" strike="noStrike" baseline="0" dirty="0">
                <a:latin typeface="Times New Roman" panose="02020603050405020304" pitchFamily="18" charset="0"/>
                <a:cs typeface="Times New Roman" panose="02020603050405020304" pitchFamily="18" charset="0"/>
              </a:rPr>
              <a:t>(рус.) /t/–/</a:t>
            </a:r>
            <a:r>
              <a:rPr lang="ru-RU" sz="1800" i="0" u="none" strike="noStrike" baseline="0" dirty="0" err="1">
                <a:latin typeface="Times New Roman" panose="02020603050405020304" pitchFamily="18" charset="0"/>
                <a:cs typeface="Times New Roman" panose="02020603050405020304" pitchFamily="18" charset="0"/>
              </a:rPr>
              <a:t>ts</a:t>
            </a:r>
            <a:r>
              <a:rPr lang="ru-RU" sz="1800" i="0" u="none" strike="noStrike" baseline="0"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Постоянные</a:t>
            </a:r>
            <a:r>
              <a:rPr lang="ru-RU" dirty="0">
                <a:latin typeface="Times New Roman" panose="02020603050405020304" pitchFamily="18" charset="0"/>
                <a:cs typeface="Times New Roman" panose="02020603050405020304" pitchFamily="18" charset="0"/>
              </a:rPr>
              <a:t>: действие различительного признака не ограничено и две единицы различаются во всех возможных позициях.</a:t>
            </a:r>
          </a:p>
          <a:p>
            <a:r>
              <a:rPr lang="ru-RU" dirty="0">
                <a:latin typeface="Times New Roman" panose="02020603050405020304" pitchFamily="18" charset="0"/>
                <a:cs typeface="Times New Roman" panose="02020603050405020304" pitchFamily="18" charset="0"/>
              </a:rPr>
              <a:t>(рус.) /p/–/m/, /t/–/n/.</a:t>
            </a:r>
          </a:p>
          <a:p>
            <a:r>
              <a:rPr lang="ru-RU" b="1" dirty="0">
                <a:latin typeface="Times New Roman" panose="02020603050405020304" pitchFamily="18" charset="0"/>
                <a:cs typeface="Times New Roman" panose="02020603050405020304" pitchFamily="18" charset="0"/>
              </a:rPr>
              <a:t>Нейтрализуемые</a:t>
            </a:r>
            <a:r>
              <a:rPr lang="ru-RU" dirty="0">
                <a:latin typeface="Times New Roman" panose="02020603050405020304" pitchFamily="18" charset="0"/>
                <a:cs typeface="Times New Roman" panose="02020603050405020304" pitchFamily="18" charset="0"/>
              </a:rPr>
              <a:t>: в некоторых позициях данный признак лишается фонологической значимости.</a:t>
            </a:r>
          </a:p>
          <a:p>
            <a:r>
              <a:rPr lang="ru-RU" dirty="0">
                <a:latin typeface="Times New Roman" panose="02020603050405020304" pitchFamily="18" charset="0"/>
                <a:cs typeface="Times New Roman" panose="02020603050405020304" pitchFamily="18" charset="0"/>
              </a:rPr>
              <a:t>(рус.) звонкость/глухость для шумных согласных: /t/–/d/ (кот [t] – код [t]).</a:t>
            </a:r>
          </a:p>
        </p:txBody>
      </p:sp>
    </p:spTree>
    <p:extLst>
      <p:ext uri="{BB962C8B-B14F-4D97-AF65-F5344CB8AC3E}">
        <p14:creationId xmlns:p14="http://schemas.microsoft.com/office/powerpoint/2010/main" val="1725566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213F7-10F6-187A-3C52-AECEB190FF7F}"/>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0ACBE3CE-8C84-1298-64A3-B1A04491B93D}"/>
              </a:ext>
            </a:extLst>
          </p:cNvPr>
          <p:cNvSpPr/>
          <p:nvPr/>
        </p:nvSpPr>
        <p:spPr>
          <a:xfrm>
            <a:off x="-1" y="174969"/>
            <a:ext cx="11696282"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Структурный метод. Метод фонологических оппозиций</a:t>
            </a:r>
          </a:p>
        </p:txBody>
      </p:sp>
      <p:sp>
        <p:nvSpPr>
          <p:cNvPr id="3" name="TextBox 2">
            <a:extLst>
              <a:ext uri="{FF2B5EF4-FFF2-40B4-BE49-F238E27FC236}">
                <a16:creationId xmlns:a16="http://schemas.microsoft.com/office/drawing/2014/main" id="{F0AD8EE7-EFB1-29FA-2A52-96116A9ECDD7}"/>
              </a:ext>
            </a:extLst>
          </p:cNvPr>
          <p:cNvSpPr txBox="1"/>
          <p:nvPr/>
        </p:nvSpPr>
        <p:spPr>
          <a:xfrm>
            <a:off x="308148" y="1195754"/>
            <a:ext cx="11307747"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Привативные оппозиции (наличие / отсутствие признака)</a:t>
            </a:r>
          </a:p>
          <a:p>
            <a:r>
              <a:rPr lang="ru-RU" dirty="0"/>
              <a:t>Звонкий – </a:t>
            </a:r>
            <a:r>
              <a:rPr lang="ru-RU" dirty="0" err="1"/>
              <a:t>незвонкий</a:t>
            </a:r>
            <a:r>
              <a:rPr lang="ru-RU" dirty="0"/>
              <a:t>, назализованный – неназализованный, лабиализованный – нелабиализованный</a:t>
            </a:r>
          </a:p>
          <a:p>
            <a:endParaRPr lang="ru-RU" dirty="0"/>
          </a:p>
          <a:p>
            <a:r>
              <a:rPr lang="ru-RU" dirty="0"/>
              <a:t>Градуальные оппозиции (противопоставление по разной степени выраженности одного признака)</a:t>
            </a:r>
          </a:p>
          <a:p>
            <a:r>
              <a:rPr lang="ru-RU" dirty="0"/>
              <a:t>Разные ступени высоты тона;</a:t>
            </a:r>
          </a:p>
          <a:p>
            <a:r>
              <a:rPr lang="ru-RU" dirty="0"/>
              <a:t> /а/–/о/–/u/; </a:t>
            </a:r>
          </a:p>
          <a:p>
            <a:r>
              <a:rPr lang="ru-RU" dirty="0"/>
              <a:t>маленький – средний – большой</a:t>
            </a:r>
          </a:p>
          <a:p>
            <a:endParaRPr lang="ru-RU" dirty="0"/>
          </a:p>
          <a:p>
            <a:r>
              <a:rPr lang="ru-RU" dirty="0" err="1"/>
              <a:t>Эквиполентные</a:t>
            </a:r>
            <a:r>
              <a:rPr lang="ru-RU" dirty="0"/>
              <a:t> оппозиции (оба члена логически равноправны)</a:t>
            </a:r>
          </a:p>
          <a:p>
            <a:r>
              <a:rPr lang="ru-RU" dirty="0"/>
              <a:t>Оппозиции между согласными разного места образования. (рус., англ., нем., исп. и т.д.) /p/–/l/ </a:t>
            </a:r>
          </a:p>
        </p:txBody>
      </p:sp>
    </p:spTree>
    <p:extLst>
      <p:ext uri="{BB962C8B-B14F-4D97-AF65-F5344CB8AC3E}">
        <p14:creationId xmlns:p14="http://schemas.microsoft.com/office/powerpoint/2010/main" val="2114180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68AAD-1DA2-CA39-08E2-E713D7ACA53F}"/>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5C656622-9F78-38B6-D501-3D67BC50794C}"/>
              </a:ext>
            </a:extLst>
          </p:cNvPr>
          <p:cNvSpPr/>
          <p:nvPr/>
        </p:nvSpPr>
        <p:spPr>
          <a:xfrm>
            <a:off x="-1" y="174969"/>
            <a:ext cx="11625944"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Структурный метод. Метод оппозиций</a:t>
            </a:r>
          </a:p>
        </p:txBody>
      </p:sp>
      <p:sp>
        <p:nvSpPr>
          <p:cNvPr id="3" name="TextBox 2">
            <a:extLst>
              <a:ext uri="{FF2B5EF4-FFF2-40B4-BE49-F238E27FC236}">
                <a16:creationId xmlns:a16="http://schemas.microsoft.com/office/drawing/2014/main" id="{001D428D-F7D9-EEC6-DB87-B9595B7DA2BA}"/>
              </a:ext>
            </a:extLst>
          </p:cNvPr>
          <p:cNvSpPr txBox="1"/>
          <p:nvPr/>
        </p:nvSpPr>
        <p:spPr>
          <a:xfrm>
            <a:off x="365759" y="1307357"/>
            <a:ext cx="1137071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Метод оппозиций использовался при анализе европейских языков, в качестве единицы могло быть, например, слово.</a:t>
            </a:r>
          </a:p>
        </p:txBody>
      </p:sp>
      <p:sp>
        <p:nvSpPr>
          <p:cNvPr id="4" name="TextBox 3">
            <a:extLst>
              <a:ext uri="{FF2B5EF4-FFF2-40B4-BE49-F238E27FC236}">
                <a16:creationId xmlns:a16="http://schemas.microsoft.com/office/drawing/2014/main" id="{7D7F5D21-229F-EC6E-25CD-9B3EECAE1EE5}"/>
              </a:ext>
            </a:extLst>
          </p:cNvPr>
          <p:cNvSpPr txBox="1"/>
          <p:nvPr/>
        </p:nvSpPr>
        <p:spPr>
          <a:xfrm>
            <a:off x="410642" y="2373923"/>
            <a:ext cx="1137071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Не подходил для изучения языков американских индейцев (структурные расхождения, расхождения в картине мира). </a:t>
            </a:r>
          </a:p>
        </p:txBody>
      </p:sp>
    </p:spTree>
    <p:extLst>
      <p:ext uri="{BB962C8B-B14F-4D97-AF65-F5344CB8AC3E}">
        <p14:creationId xmlns:p14="http://schemas.microsoft.com/office/powerpoint/2010/main" val="3712440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3C422-5763-3A75-7743-90DF965CB601}"/>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7FF246BD-69BE-9BBB-5B2C-AAAB8227EE18}"/>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Дистрибутивный анализ (метод)</a:t>
            </a:r>
          </a:p>
        </p:txBody>
      </p:sp>
      <p:sp>
        <p:nvSpPr>
          <p:cNvPr id="3" name="TextBox 2">
            <a:extLst>
              <a:ext uri="{FF2B5EF4-FFF2-40B4-BE49-F238E27FC236}">
                <a16:creationId xmlns:a16="http://schemas.microsoft.com/office/drawing/2014/main" id="{735FDA97-3BEC-C33B-F062-D718A438A0D9}"/>
              </a:ext>
            </a:extLst>
          </p:cNvPr>
          <p:cNvSpPr txBox="1"/>
          <p:nvPr/>
        </p:nvSpPr>
        <p:spPr>
          <a:xfrm>
            <a:off x="251342" y="945206"/>
            <a:ext cx="11689315" cy="53553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Для изучения неизвестных языков бесписьменных племен (близко к дешифровке)</a:t>
            </a:r>
          </a:p>
          <a:p>
            <a:endParaRPr lang="ru-RU" dirty="0"/>
          </a:p>
          <a:p>
            <a:r>
              <a:rPr lang="ru-RU" dirty="0"/>
              <a:t>Первая пол. 20 в. Леонард </a:t>
            </a:r>
            <a:r>
              <a:rPr lang="ru-RU" dirty="0" err="1"/>
              <a:t>Блумфилд</a:t>
            </a:r>
            <a:endParaRPr lang="ru-RU" dirty="0"/>
          </a:p>
          <a:p>
            <a:endParaRPr lang="ru-RU" dirty="0"/>
          </a:p>
          <a:p>
            <a:r>
              <a:rPr lang="ru-RU" b="1" dirty="0"/>
              <a:t>Процедуры анализа текста</a:t>
            </a:r>
          </a:p>
          <a:p>
            <a:pPr marL="285750" indent="-285750">
              <a:buFont typeface="Wingdings" panose="05000000000000000000" pitchFamily="2" charset="2"/>
              <a:buChar char="ü"/>
            </a:pPr>
            <a:r>
              <a:rPr lang="ru-RU" dirty="0"/>
              <a:t>Сегментация речевого произведения (дробление на элементарные единицы) с выявлением ближайшего окружения полученных при </a:t>
            </a:r>
            <a:r>
              <a:rPr lang="ru-RU" dirty="0" err="1"/>
              <a:t>сементации</a:t>
            </a:r>
            <a:r>
              <a:rPr lang="ru-RU" dirty="0"/>
              <a:t> единиц (их дистрибуции) </a:t>
            </a:r>
          </a:p>
          <a:p>
            <a:pPr marL="285750" indent="-285750">
              <a:buFont typeface="Wingdings" panose="05000000000000000000" pitchFamily="2" charset="2"/>
              <a:buChar char="ü"/>
            </a:pPr>
            <a:r>
              <a:rPr lang="ru-RU" dirty="0"/>
              <a:t>Субституция (подстановка элемента)</a:t>
            </a:r>
          </a:p>
          <a:p>
            <a:endParaRPr lang="ru-RU" dirty="0"/>
          </a:p>
          <a:p>
            <a:r>
              <a:rPr lang="ru-RU" b="1" dirty="0"/>
              <a:t>Модели дистрибуции</a:t>
            </a:r>
          </a:p>
          <a:p>
            <a:pPr marL="285750" indent="-285750">
              <a:buFont typeface="Wingdings" panose="05000000000000000000" pitchFamily="2" charset="2"/>
              <a:buChar char="ü"/>
            </a:pPr>
            <a:r>
              <a:rPr lang="ru-RU" dirty="0" err="1"/>
              <a:t>Контрастивная</a:t>
            </a:r>
            <a:r>
              <a:rPr lang="ru-RU" dirty="0"/>
              <a:t> </a:t>
            </a:r>
            <a:r>
              <a:rPr lang="ru-RU" dirty="0" err="1"/>
              <a:t>дестрибуция</a:t>
            </a:r>
            <a:r>
              <a:rPr lang="ru-RU" dirty="0"/>
              <a:t> – отношение элементов, взаимная замена которых в определенной позиции приводит к изменению значения фрагмента: рог – рок – род – ром – ров – роль.</a:t>
            </a:r>
          </a:p>
          <a:p>
            <a:pPr marL="285750" indent="-285750">
              <a:buFont typeface="Wingdings" panose="05000000000000000000" pitchFamily="2" charset="2"/>
              <a:buChar char="ü"/>
            </a:pPr>
            <a:r>
              <a:rPr lang="ru-RU" dirty="0"/>
              <a:t>Дополнительная дистрибуция – отношение между элементами, которые не встречаются в одной позиции:  гласные </a:t>
            </a:r>
            <a:r>
              <a:rPr lang="en-US" dirty="0"/>
              <a:t>[</a:t>
            </a:r>
            <a:r>
              <a:rPr lang="ru-RU" dirty="0"/>
              <a:t>и</a:t>
            </a:r>
            <a:r>
              <a:rPr lang="en-US" dirty="0"/>
              <a:t>]</a:t>
            </a:r>
            <a:r>
              <a:rPr lang="ru-RU" dirty="0"/>
              <a:t> и </a:t>
            </a:r>
            <a:r>
              <a:rPr lang="en-US" dirty="0"/>
              <a:t>[</a:t>
            </a:r>
            <a:r>
              <a:rPr lang="ru-RU" dirty="0"/>
              <a:t>ы</a:t>
            </a:r>
            <a:r>
              <a:rPr lang="en-US" dirty="0"/>
              <a:t>] </a:t>
            </a:r>
            <a:r>
              <a:rPr lang="ru-RU" dirty="0"/>
              <a:t>в русском языке; более открытый и более закрытый гласный в рус. дед и деть, первый из которых встречается в русской речи перед твёрдыми, а второй — перед мягкими согласными; оба гласных являются вариантами фонемы /е/</a:t>
            </a:r>
          </a:p>
          <a:p>
            <a:pPr marL="285750" indent="-285750">
              <a:buFont typeface="Wingdings" panose="05000000000000000000" pitchFamily="2" charset="2"/>
              <a:buChar char="ü"/>
            </a:pPr>
            <a:r>
              <a:rPr lang="ru-RU" dirty="0"/>
              <a:t>Свободное варьирование – отношение между элементами, которые могут заменять друг друга в любом окружении без изменения значения рассматриваемого фрагмента: диалектные варианты одного слова; окончания -ой и -</a:t>
            </a:r>
            <a:r>
              <a:rPr lang="ru-RU" dirty="0" err="1"/>
              <a:t>ою</a:t>
            </a:r>
            <a:r>
              <a:rPr lang="ru-RU" dirty="0"/>
              <a:t> в творительном падеже единственного числа в русском языке</a:t>
            </a:r>
          </a:p>
        </p:txBody>
      </p:sp>
    </p:spTree>
    <p:extLst>
      <p:ext uri="{BB962C8B-B14F-4D97-AF65-F5344CB8AC3E}">
        <p14:creationId xmlns:p14="http://schemas.microsoft.com/office/powerpoint/2010/main" val="3550525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BF712-8AC9-6376-B5D0-3D18A30473A4}"/>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DDF2D531-870C-B1EB-0764-8639508AF29D}"/>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Дистрибутивный анализ (метод)</a:t>
            </a:r>
          </a:p>
        </p:txBody>
      </p:sp>
      <p:sp>
        <p:nvSpPr>
          <p:cNvPr id="3" name="TextBox 2">
            <a:extLst>
              <a:ext uri="{FF2B5EF4-FFF2-40B4-BE49-F238E27FC236}">
                <a16:creationId xmlns:a16="http://schemas.microsoft.com/office/drawing/2014/main" id="{A6274B0E-83E6-5A42-C1D0-84391BDF3C71}"/>
              </a:ext>
            </a:extLst>
          </p:cNvPr>
          <p:cNvSpPr txBox="1"/>
          <p:nvPr/>
        </p:nvSpPr>
        <p:spPr>
          <a:xfrm>
            <a:off x="365759" y="1307357"/>
            <a:ext cx="978876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Применяется в лексикологии для определения комбинаторных возможностей слова.</a:t>
            </a:r>
          </a:p>
          <a:p>
            <a:r>
              <a:rPr lang="ru-RU" dirty="0"/>
              <a:t>Например: анализируя, в каких контекстах встречается слово «крутой», мы можем выделить его разные значения: «крутой склон» (крутой = «отвесный»), «крутой парень» (крутой = «впечатляющий, отличный»)  </a:t>
            </a:r>
          </a:p>
        </p:txBody>
      </p:sp>
      <p:sp>
        <p:nvSpPr>
          <p:cNvPr id="5" name="TextBox 4">
            <a:extLst>
              <a:ext uri="{FF2B5EF4-FFF2-40B4-BE49-F238E27FC236}">
                <a16:creationId xmlns:a16="http://schemas.microsoft.com/office/drawing/2014/main" id="{9166B795-1FF3-D2FF-F3F1-171E6B185BF3}"/>
              </a:ext>
            </a:extLst>
          </p:cNvPr>
          <p:cNvSpPr txBox="1"/>
          <p:nvPr/>
        </p:nvSpPr>
        <p:spPr>
          <a:xfrm>
            <a:off x="365759" y="2794394"/>
            <a:ext cx="871192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Дистрибутивные свойства единиц широко используются при выделении вершин и зависимых в синтаксисе и морфологии.</a:t>
            </a:r>
          </a:p>
        </p:txBody>
      </p:sp>
      <p:pic>
        <p:nvPicPr>
          <p:cNvPr id="6" name="Рисунок 5">
            <a:extLst>
              <a:ext uri="{FF2B5EF4-FFF2-40B4-BE49-F238E27FC236}">
                <a16:creationId xmlns:a16="http://schemas.microsoft.com/office/drawing/2014/main" id="{5AFF2A35-B57D-2758-A33D-442C5F95BB76}"/>
              </a:ext>
            </a:extLst>
          </p:cNvPr>
          <p:cNvPicPr>
            <a:picLocks noChangeAspect="1"/>
          </p:cNvPicPr>
          <p:nvPr/>
        </p:nvPicPr>
        <p:blipFill>
          <a:blip r:embed="rId2"/>
          <a:stretch>
            <a:fillRect/>
          </a:stretch>
        </p:blipFill>
        <p:spPr>
          <a:xfrm>
            <a:off x="9077679" y="3799208"/>
            <a:ext cx="2302285" cy="2330286"/>
          </a:xfrm>
          <a:prstGeom prst="rect">
            <a:avLst/>
          </a:prstGeom>
        </p:spPr>
      </p:pic>
    </p:spTree>
    <p:extLst>
      <p:ext uri="{BB962C8B-B14F-4D97-AF65-F5344CB8AC3E}">
        <p14:creationId xmlns:p14="http://schemas.microsoft.com/office/powerpoint/2010/main" val="363844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9F8C232D-AE26-0B68-9F3F-E51222C23DFE}"/>
              </a:ext>
            </a:extLst>
          </p:cNvPr>
          <p:cNvPicPr>
            <a:picLocks noChangeAspect="1"/>
          </p:cNvPicPr>
          <p:nvPr/>
        </p:nvPicPr>
        <p:blipFill>
          <a:blip r:embed="rId2"/>
          <a:stretch>
            <a:fillRect/>
          </a:stretch>
        </p:blipFill>
        <p:spPr>
          <a:xfrm>
            <a:off x="1271752" y="1971790"/>
            <a:ext cx="8986673" cy="2714510"/>
          </a:xfrm>
          <a:prstGeom prst="rect">
            <a:avLst/>
          </a:prstGeom>
        </p:spPr>
      </p:pic>
      <p:sp>
        <p:nvSpPr>
          <p:cNvPr id="5" name="TextBox 4">
            <a:extLst>
              <a:ext uri="{FF2B5EF4-FFF2-40B4-BE49-F238E27FC236}">
                <a16:creationId xmlns:a16="http://schemas.microsoft.com/office/drawing/2014/main" id="{DAF8CA5C-997D-DD00-4FCC-33AAEA20D093}"/>
              </a:ext>
            </a:extLst>
          </p:cNvPr>
          <p:cNvSpPr txBox="1"/>
          <p:nvPr/>
        </p:nvSpPr>
        <p:spPr>
          <a:xfrm>
            <a:off x="3321269" y="6211669"/>
            <a:ext cx="8738313" cy="584775"/>
          </a:xfrm>
          <a:prstGeom prst="rect">
            <a:avLst/>
          </a:prstGeom>
          <a:noFill/>
        </p:spPr>
        <p:txBody>
          <a:bodyPr wrap="square">
            <a:spAutoFit/>
          </a:bodyPr>
          <a:lstStyle/>
          <a:p>
            <a:pPr algn="l"/>
            <a:r>
              <a:rPr lang="ru-RU" sz="1600" b="1" i="0" u="none" strike="noStrike" baseline="0" dirty="0">
                <a:latin typeface="TimesNewRomanPS-BoldMT"/>
              </a:rPr>
              <a:t>«Общее языкознание. Методы лингвистических исследований» </a:t>
            </a:r>
            <a:r>
              <a:rPr lang="ru-RU" sz="1600" b="0" i="0" u="none" strike="noStrike" baseline="0" dirty="0">
                <a:latin typeface="TimesNewRomanPSMT"/>
              </a:rPr>
              <a:t>(под ред. Б. А. Серебренникова</a:t>
            </a:r>
            <a:endParaRPr lang="ru-RU" sz="1600" dirty="0"/>
          </a:p>
        </p:txBody>
      </p:sp>
    </p:spTree>
    <p:extLst>
      <p:ext uri="{BB962C8B-B14F-4D97-AF65-F5344CB8AC3E}">
        <p14:creationId xmlns:p14="http://schemas.microsoft.com/office/powerpoint/2010/main" val="424108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369E9-2637-563B-160B-D90E2C644321}"/>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1B31F679-C9BF-07E0-2024-748C078ADA4E}"/>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Метод непосредственно составляющих</a:t>
            </a:r>
          </a:p>
        </p:txBody>
      </p:sp>
      <p:sp>
        <p:nvSpPr>
          <p:cNvPr id="3" name="TextBox 2">
            <a:extLst>
              <a:ext uri="{FF2B5EF4-FFF2-40B4-BE49-F238E27FC236}">
                <a16:creationId xmlns:a16="http://schemas.microsoft.com/office/drawing/2014/main" id="{35EFC4E8-61A7-7565-9C61-4A67D40250C9}"/>
              </a:ext>
            </a:extLst>
          </p:cNvPr>
          <p:cNvSpPr txBox="1"/>
          <p:nvPr/>
        </p:nvSpPr>
        <p:spPr>
          <a:xfrm>
            <a:off x="365759" y="995858"/>
            <a:ext cx="1109941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Выявление закономерностей в сочетаниях элементов</a:t>
            </a:r>
          </a:p>
          <a:p>
            <a:endParaRPr lang="ru-RU" dirty="0"/>
          </a:p>
          <a:p>
            <a:r>
              <a:rPr lang="ru-RU" dirty="0"/>
              <a:t>Применяется для анализа словообразовательной структуры слова и синтаксической структуры словосочетания или предложения.</a:t>
            </a:r>
          </a:p>
          <a:p>
            <a:endParaRPr lang="ru-RU" dirty="0"/>
          </a:p>
          <a:p>
            <a:r>
              <a:rPr lang="ru-RU" dirty="0"/>
              <a:t>Постулат о разложимости сложных языковых единиц на более простые, связанные линейными (синтагматическими) отношениями. </a:t>
            </a:r>
          </a:p>
        </p:txBody>
      </p:sp>
      <p:sp>
        <p:nvSpPr>
          <p:cNvPr id="9" name="TextBox 8">
            <a:extLst>
              <a:ext uri="{FF2B5EF4-FFF2-40B4-BE49-F238E27FC236}">
                <a16:creationId xmlns:a16="http://schemas.microsoft.com/office/drawing/2014/main" id="{72B36C0F-9A71-50AD-43CE-75DBE36A9781}"/>
              </a:ext>
            </a:extLst>
          </p:cNvPr>
          <p:cNvSpPr txBox="1"/>
          <p:nvPr/>
        </p:nvSpPr>
        <p:spPr>
          <a:xfrm>
            <a:off x="365759" y="3429000"/>
            <a:ext cx="1109941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Границы между НС всегда проводятся так, чтобы получающиеся части были макси­маль­но независимы друг от друга, т. е. способны к само­сто­я­тель­но­му употреблению и вне данной конструк­ции. </a:t>
            </a:r>
          </a:p>
          <a:p>
            <a:endParaRPr lang="ru-RU" dirty="0"/>
          </a:p>
          <a:p>
            <a:r>
              <a:rPr lang="ru-RU" dirty="0"/>
              <a:t>Например, правильное членение на НС слова «исподнизу» — (испод‑) (‑низу) с дальней­шим ((</a:t>
            </a:r>
            <a:r>
              <a:rPr lang="ru-RU" dirty="0" err="1"/>
              <a:t>ис</a:t>
            </a:r>
            <a:r>
              <a:rPr lang="ru-RU" dirty="0"/>
              <a:t>‑) (‑под‑)) ((‑низ‑) (‑у), а не (</a:t>
            </a:r>
            <a:r>
              <a:rPr lang="ru-RU" dirty="0" err="1"/>
              <a:t>ис</a:t>
            </a:r>
            <a:r>
              <a:rPr lang="ru-RU" dirty="0"/>
              <a:t>‑) (‑</a:t>
            </a:r>
            <a:r>
              <a:rPr lang="ru-RU" dirty="0" err="1"/>
              <a:t>поднизу</a:t>
            </a:r>
            <a:r>
              <a:rPr lang="ru-RU" dirty="0"/>
              <a:t>) или (</a:t>
            </a:r>
            <a:r>
              <a:rPr lang="ru-RU" dirty="0" err="1"/>
              <a:t>исподниз</a:t>
            </a:r>
            <a:r>
              <a:rPr lang="ru-RU" dirty="0"/>
              <a:t>‑) (‑у), поскольку части «</a:t>
            </a:r>
            <a:r>
              <a:rPr lang="ru-RU" dirty="0" err="1"/>
              <a:t>поднизу</a:t>
            </a:r>
            <a:r>
              <a:rPr lang="ru-RU" dirty="0"/>
              <a:t>» и «</a:t>
            </a:r>
            <a:r>
              <a:rPr lang="ru-RU" dirty="0" err="1"/>
              <a:t>исподниз</a:t>
            </a:r>
            <a:r>
              <a:rPr lang="ru-RU" dirty="0"/>
              <a:t>» как само­сто­я­тель­ные единицы языка не существуют.</a:t>
            </a:r>
          </a:p>
        </p:txBody>
      </p:sp>
    </p:spTree>
    <p:extLst>
      <p:ext uri="{BB962C8B-B14F-4D97-AF65-F5344CB8AC3E}">
        <p14:creationId xmlns:p14="http://schemas.microsoft.com/office/powerpoint/2010/main" val="4216134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3D1AF-9E0F-2A42-DED9-4ECA2221D721}"/>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15DD2E7A-FA17-0CA0-780D-C82159C5E1C7}"/>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Метод непосредственно составляющих</a:t>
            </a:r>
          </a:p>
        </p:txBody>
      </p:sp>
      <p:sp>
        <p:nvSpPr>
          <p:cNvPr id="9" name="TextBox 8">
            <a:extLst>
              <a:ext uri="{FF2B5EF4-FFF2-40B4-BE49-F238E27FC236}">
                <a16:creationId xmlns:a16="http://schemas.microsoft.com/office/drawing/2014/main" id="{475F5E54-7E44-2A9C-9E41-6CE09C3773E4}"/>
              </a:ext>
            </a:extLst>
          </p:cNvPr>
          <p:cNvSpPr txBox="1"/>
          <p:nvPr/>
        </p:nvSpPr>
        <p:spPr>
          <a:xfrm>
            <a:off x="174171" y="857646"/>
            <a:ext cx="11588164"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latin typeface="Times New Roman" panose="02020603050405020304" pitchFamily="18" charset="0"/>
                <a:cs typeface="Times New Roman" panose="02020603050405020304" pitchFamily="18" charset="0"/>
              </a:rPr>
              <a:t>При членении на НС слово­со­че­та­ния или предло­же­ния применя­ет­ся ещё один принцип: </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одна из НС должна быть ядром членимой конструк­ции (представлять всю конструкцию в её внешних синтаксических связях), а другая — марги­наль­ным элемен­том. </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 именной группе «мой брат» ядром является существи­тель­ное, марги­наль­ным элемен­том — определение; </a:t>
            </a:r>
          </a:p>
          <a:p>
            <a:r>
              <a:rPr lang="ru-RU" dirty="0">
                <a:latin typeface="Times New Roman" panose="02020603050405020304" pitchFamily="18" charset="0"/>
                <a:cs typeface="Times New Roman" panose="02020603050405020304" pitchFamily="18" charset="0"/>
              </a:rPr>
              <a:t>в глагольной группе «написать статью» ядро — глагол, а маргинальный элемент — именная группа. </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 соот­вет­ствии с обоими указанными принци­па­ми предло­же­ние «Мой брат за день написал большую статью» членится на НС (с упрощениями) следующим образом (в скобки заклю­ча­ют­ся маргинальные элементы): </a:t>
            </a:r>
          </a:p>
          <a:p>
            <a:endParaRPr lang="ru-RU" dirty="0">
              <a:latin typeface="Times New Roman" panose="02020603050405020304" pitchFamily="18" charset="0"/>
              <a:cs typeface="Times New Roman" panose="02020603050405020304" pitchFamily="18" charset="0"/>
            </a:endParaRPr>
          </a:p>
          <a:p>
            <a:pPr algn="ctr"/>
            <a:r>
              <a:rPr lang="ru-RU" dirty="0">
                <a:latin typeface="Times New Roman" panose="02020603050405020304" pitchFamily="18" charset="0"/>
                <a:cs typeface="Times New Roman" panose="02020603050405020304" pitchFamily="18" charset="0"/>
              </a:rPr>
              <a:t>((Мой) брат) (за (день)) написал ((большую) статью). </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Содержа­тель­но это членение соответ­ству­ет разбиению основного состава предложения на группу подлежащего и группу сказуемого, с выделением в последней группы обстоятельства (за день) и остающейся части глагольной группы (написал большую статью) и т. д.</a:t>
            </a:r>
          </a:p>
        </p:txBody>
      </p:sp>
      <p:sp>
        <p:nvSpPr>
          <p:cNvPr id="7" name="TextBox 6">
            <a:extLst>
              <a:ext uri="{FF2B5EF4-FFF2-40B4-BE49-F238E27FC236}">
                <a16:creationId xmlns:a16="http://schemas.microsoft.com/office/drawing/2014/main" id="{B54F11FA-5D1C-4A28-F4B6-07A7591BD7C1}"/>
              </a:ext>
            </a:extLst>
          </p:cNvPr>
          <p:cNvSpPr txBox="1"/>
          <p:nvPr/>
        </p:nvSpPr>
        <p:spPr>
          <a:xfrm>
            <a:off x="174172" y="5585335"/>
            <a:ext cx="1158816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latin typeface="Times New Roman" panose="02020603050405020304" pitchFamily="18" charset="0"/>
                <a:cs typeface="Times New Roman" panose="02020603050405020304" pitchFamily="18" charset="0"/>
              </a:rPr>
              <a:t>разработанный способ представления синтаксической струк­ту­ры предложения в виде иерархии НС, благо­да­ря своей относи­тель­но лёгкой </a:t>
            </a:r>
            <a:r>
              <a:rPr lang="ru-RU" dirty="0" err="1">
                <a:latin typeface="Times New Roman" panose="02020603050405020304" pitchFamily="18" charset="0"/>
                <a:cs typeface="Times New Roman" panose="02020603050405020304" pitchFamily="18" charset="0"/>
              </a:rPr>
              <a:t>формали­зу­е­мо­сти</a:t>
            </a:r>
            <a:r>
              <a:rPr lang="ru-RU" dirty="0">
                <a:latin typeface="Times New Roman" panose="02020603050405020304" pitchFamily="18" charset="0"/>
                <a:cs typeface="Times New Roman" panose="02020603050405020304" pitchFamily="18" charset="0"/>
              </a:rPr>
              <a:t> был освоен и развит в формальных моделях языка. </a:t>
            </a:r>
          </a:p>
          <a:p>
            <a:r>
              <a:rPr lang="ru-RU" dirty="0">
                <a:latin typeface="Times New Roman" panose="02020603050405020304" pitchFamily="18" charset="0"/>
                <a:cs typeface="Times New Roman" panose="02020603050405020304" pitchFamily="18" charset="0"/>
              </a:rPr>
              <a:t>В 60‑х гг. этот способ стал применяться в системах автомати­че­ско­го перевода для синтаксического анализа и синтеза предложений (свёртывания и развёртывания по НС).</a:t>
            </a:r>
          </a:p>
        </p:txBody>
      </p:sp>
    </p:spTree>
    <p:extLst>
      <p:ext uri="{BB962C8B-B14F-4D97-AF65-F5344CB8AC3E}">
        <p14:creationId xmlns:p14="http://schemas.microsoft.com/office/powerpoint/2010/main" val="1821484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9CC12-3CEC-CDD3-0224-DBC6DC8A3AB0}"/>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8D3F67EB-81D8-563D-FC8B-805C48DA0537}"/>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Компонентный анализ</a:t>
            </a:r>
          </a:p>
        </p:txBody>
      </p:sp>
      <p:sp>
        <p:nvSpPr>
          <p:cNvPr id="9" name="TextBox 8">
            <a:extLst>
              <a:ext uri="{FF2B5EF4-FFF2-40B4-BE49-F238E27FC236}">
                <a16:creationId xmlns:a16="http://schemas.microsoft.com/office/drawing/2014/main" id="{5C959BE3-3727-9E5A-B1D9-D02AAAAA89D0}"/>
              </a:ext>
            </a:extLst>
          </p:cNvPr>
          <p:cNvSpPr txBox="1"/>
          <p:nvPr/>
        </p:nvSpPr>
        <p:spPr>
          <a:xfrm>
            <a:off x="329182" y="993339"/>
            <a:ext cx="11537921" cy="480131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Вторая пол. 20 в.</a:t>
            </a:r>
          </a:p>
          <a:p>
            <a:r>
              <a:rPr lang="ru-RU" dirty="0"/>
              <a:t>Вариант развития метода оппозиций</a:t>
            </a:r>
          </a:p>
          <a:p>
            <a:endParaRPr lang="ru-RU" dirty="0"/>
          </a:p>
          <a:p>
            <a:r>
              <a:rPr lang="ru-RU" dirty="0"/>
              <a:t>Значение языковых единиц разбивается на минимальные компоненты (семы)</a:t>
            </a:r>
          </a:p>
          <a:p>
            <a:endParaRPr lang="ru-RU" dirty="0"/>
          </a:p>
          <a:p>
            <a:r>
              <a:rPr lang="ru-RU" dirty="0"/>
              <a:t>Впервые использован </a:t>
            </a:r>
            <a:r>
              <a:rPr lang="ru-RU" dirty="0" err="1"/>
              <a:t>амер</a:t>
            </a:r>
            <a:r>
              <a:rPr lang="ru-RU" dirty="0"/>
              <a:t> антропологами (У. </a:t>
            </a:r>
            <a:r>
              <a:rPr lang="ru-RU" dirty="0" err="1"/>
              <a:t>Лаунсбери</a:t>
            </a:r>
            <a:r>
              <a:rPr lang="ru-RU" dirty="0"/>
              <a:t> и Ф. </a:t>
            </a:r>
            <a:r>
              <a:rPr lang="ru-RU" dirty="0" err="1"/>
              <a:t>Гудинаф</a:t>
            </a:r>
            <a:r>
              <a:rPr lang="ru-RU" dirty="0"/>
              <a:t>) для сопоставления терминов родства в языках племен североамериканских индейцев.</a:t>
            </a:r>
          </a:p>
          <a:p>
            <a:endParaRPr lang="ru-RU" dirty="0"/>
          </a:p>
          <a:p>
            <a:r>
              <a:rPr lang="ru-RU" dirty="0"/>
              <a:t>Значимые для установления родства признаки:</a:t>
            </a:r>
          </a:p>
          <a:p>
            <a:pPr marL="285750" indent="-285750">
              <a:buFont typeface="Wingdings" panose="05000000000000000000" pitchFamily="2" charset="2"/>
              <a:buChar char="ü"/>
            </a:pPr>
            <a:r>
              <a:rPr lang="ru-RU" dirty="0"/>
              <a:t>Пол (м/ж)</a:t>
            </a:r>
          </a:p>
          <a:p>
            <a:pPr marL="285750" indent="-285750">
              <a:buFont typeface="Wingdings" panose="05000000000000000000" pitchFamily="2" charset="2"/>
              <a:buChar char="ü"/>
            </a:pPr>
            <a:r>
              <a:rPr lang="ru-RU" dirty="0"/>
              <a:t>Степень родства (прямое/непрямое)</a:t>
            </a:r>
          </a:p>
          <a:p>
            <a:pPr marL="285750" indent="-285750">
              <a:buFont typeface="Wingdings" panose="05000000000000000000" pitchFamily="2" charset="2"/>
              <a:buChar char="ü"/>
            </a:pPr>
            <a:r>
              <a:rPr lang="ru-RU" dirty="0"/>
              <a:t>Поколение (старшее/младшее)</a:t>
            </a:r>
          </a:p>
          <a:p>
            <a:endParaRPr lang="ru-RU" dirty="0"/>
          </a:p>
          <a:p>
            <a:r>
              <a:rPr lang="ru-RU" dirty="0"/>
              <a:t>Отец – м., прямое, старшее</a:t>
            </a:r>
          </a:p>
          <a:p>
            <a:r>
              <a:rPr lang="ru-RU" dirty="0"/>
              <a:t>Дядя – м., непрямое, старшее и т.д.</a:t>
            </a:r>
          </a:p>
          <a:p>
            <a:endParaRPr lang="ru-RU" dirty="0"/>
          </a:p>
          <a:p>
            <a:r>
              <a:rPr lang="ru-RU" dirty="0"/>
              <a:t>Исследование компонентов дефиниций, взятых из толковых или идеографических словарей.</a:t>
            </a:r>
          </a:p>
        </p:txBody>
      </p:sp>
    </p:spTree>
    <p:extLst>
      <p:ext uri="{BB962C8B-B14F-4D97-AF65-F5344CB8AC3E}">
        <p14:creationId xmlns:p14="http://schemas.microsoft.com/office/powerpoint/2010/main" val="2999461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CA298-437C-8CEA-E50B-C828B741A138}"/>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089C19EF-E3B6-9848-D8AC-202A816D8414}"/>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Компонентный анализ</a:t>
            </a:r>
          </a:p>
        </p:txBody>
      </p:sp>
      <p:sp>
        <p:nvSpPr>
          <p:cNvPr id="9" name="TextBox 8">
            <a:extLst>
              <a:ext uri="{FF2B5EF4-FFF2-40B4-BE49-F238E27FC236}">
                <a16:creationId xmlns:a16="http://schemas.microsoft.com/office/drawing/2014/main" id="{1BD77648-0492-70AD-932F-30259BB7CDAF}"/>
              </a:ext>
            </a:extLst>
          </p:cNvPr>
          <p:cNvSpPr txBox="1"/>
          <p:nvPr/>
        </p:nvSpPr>
        <p:spPr>
          <a:xfrm>
            <a:off x="329182" y="993339"/>
            <a:ext cx="11497728"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Перенесение принципов, выработанных в рамках фонологии Н. С. Трубецкого, в грамматику и семантику. </a:t>
            </a:r>
          </a:p>
          <a:p>
            <a:endParaRPr lang="ru-RU" dirty="0"/>
          </a:p>
          <a:p>
            <a:r>
              <a:rPr lang="ru-RU" dirty="0"/>
              <a:t>На основе метода компонентного анализа семантическое поле может быть определено как ряд слов или их отдельных значений, связанных парадигматическими отношениями, имеющих в своем составе общий (интегральный) семантический признак и различающихся по меньшей мере по одному дифференциальному признаку. </a:t>
            </a:r>
          </a:p>
          <a:p>
            <a:endParaRPr lang="ru-RU" dirty="0"/>
          </a:p>
          <a:p>
            <a:r>
              <a:rPr lang="ru-RU" dirty="0"/>
              <a:t>В различных семантических полях один и тот же признак может иметь разный иерархический статус: от компонента дифференциального признака до категориального признака, существенного для языковой системы в целом (таков, к примеру, признак «пол» в значениях слов с признаком одушевлённости). </a:t>
            </a:r>
          </a:p>
          <a:p>
            <a:endParaRPr lang="ru-RU" dirty="0"/>
          </a:p>
          <a:p>
            <a:r>
              <a:rPr lang="ru-RU" dirty="0"/>
              <a:t>Предполагается, что наиболее общие из категориальных признаков так или иначе представлены во многих или всех языках мира</a:t>
            </a:r>
          </a:p>
        </p:txBody>
      </p:sp>
    </p:spTree>
    <p:extLst>
      <p:ext uri="{BB962C8B-B14F-4D97-AF65-F5344CB8AC3E}">
        <p14:creationId xmlns:p14="http://schemas.microsoft.com/office/powerpoint/2010/main" val="3309098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E60C0-D87E-A686-584E-FDA2A67400B0}"/>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78192092-6038-120E-641B-E22B2AFBB659}"/>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Компонентный анализ</a:t>
            </a:r>
          </a:p>
        </p:txBody>
      </p:sp>
      <p:sp>
        <p:nvSpPr>
          <p:cNvPr id="9" name="TextBox 8">
            <a:extLst>
              <a:ext uri="{FF2B5EF4-FFF2-40B4-BE49-F238E27FC236}">
                <a16:creationId xmlns:a16="http://schemas.microsoft.com/office/drawing/2014/main" id="{D8574983-B494-855A-60DC-547229038211}"/>
              </a:ext>
            </a:extLst>
          </p:cNvPr>
          <p:cNvSpPr txBox="1"/>
          <p:nvPr/>
        </p:nvSpPr>
        <p:spPr>
          <a:xfrm>
            <a:off x="218650" y="912952"/>
            <a:ext cx="11568066"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Сема – это мельчайший элемент значения, </a:t>
            </a:r>
            <a:r>
              <a:rPr lang="ru-RU" dirty="0" err="1"/>
              <a:t>операциональная</a:t>
            </a:r>
            <a:r>
              <a:rPr lang="ru-RU" dirty="0"/>
              <a:t> единица компонентного анализа при исследовании семантического поля слов, лексико-семантических вариантов слов и установления их сходства и различия. </a:t>
            </a:r>
          </a:p>
          <a:p>
            <a:endParaRPr lang="ru-RU" dirty="0"/>
          </a:p>
          <a:p>
            <a:r>
              <a:rPr lang="ru-RU" dirty="0"/>
              <a:t>Семы как конструктивные компоненты значения не одинаковы по своему характеру и иерархическому статусу, так как отражаемые ими объективные свойства предметов и явлений имеют разную значимость для систематизации и различения внеязыковых объектов. Выделяются следующие признаки, различные по степени абстракции и обобщенности:</a:t>
            </a:r>
          </a:p>
          <a:p>
            <a:endParaRPr lang="ru-RU" dirty="0"/>
          </a:p>
          <a:p>
            <a:r>
              <a:rPr lang="ru-RU" dirty="0"/>
              <a:t>категориальные (предметность, </a:t>
            </a:r>
            <a:r>
              <a:rPr lang="ru-RU" dirty="0" err="1"/>
              <a:t>процессуальность</a:t>
            </a:r>
            <a:r>
              <a:rPr lang="ru-RU" dirty="0"/>
              <a:t>, качество);</a:t>
            </a:r>
          </a:p>
          <a:p>
            <a:endParaRPr lang="ru-RU" dirty="0"/>
          </a:p>
          <a:p>
            <a:r>
              <a:rPr lang="ru-RU" dirty="0" err="1"/>
              <a:t>субкатегориальные</a:t>
            </a:r>
            <a:r>
              <a:rPr lang="ru-RU" dirty="0"/>
              <a:t> (движение, говорение, животное, человек);</a:t>
            </a:r>
          </a:p>
          <a:p>
            <a:endParaRPr lang="ru-RU" dirty="0"/>
          </a:p>
          <a:p>
            <a:r>
              <a:rPr lang="ru-RU" dirty="0"/>
              <a:t>классифицирующие (домашнее животное, птица);</a:t>
            </a:r>
          </a:p>
          <a:p>
            <a:endParaRPr lang="ru-RU" dirty="0"/>
          </a:p>
          <a:p>
            <a:r>
              <a:rPr lang="ru-RU" dirty="0"/>
              <a:t>дифференцирующие (определяющие индивидуальную семантику слова).</a:t>
            </a:r>
          </a:p>
        </p:txBody>
      </p:sp>
      <p:sp>
        <p:nvSpPr>
          <p:cNvPr id="3" name="TextBox 2">
            <a:extLst>
              <a:ext uri="{FF2B5EF4-FFF2-40B4-BE49-F238E27FC236}">
                <a16:creationId xmlns:a16="http://schemas.microsoft.com/office/drawing/2014/main" id="{FB2DB67C-D256-FEC2-3DE6-1FA51272D2D1}"/>
              </a:ext>
            </a:extLst>
          </p:cNvPr>
          <p:cNvSpPr txBox="1"/>
          <p:nvPr/>
        </p:nvSpPr>
        <p:spPr>
          <a:xfrm>
            <a:off x="218650" y="5652736"/>
            <a:ext cx="1156806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Мужчина, женщина, мальчик, девочка, бык, корова</a:t>
            </a:r>
          </a:p>
          <a:p>
            <a:r>
              <a:rPr lang="ru-RU" dirty="0"/>
              <a:t>Бинарные оппозиции?</a:t>
            </a:r>
          </a:p>
        </p:txBody>
      </p:sp>
    </p:spTree>
    <p:extLst>
      <p:ext uri="{BB962C8B-B14F-4D97-AF65-F5344CB8AC3E}">
        <p14:creationId xmlns:p14="http://schemas.microsoft.com/office/powerpoint/2010/main" val="2480469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37AE0-6A48-E696-FA48-D8E946549BB2}"/>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C7091761-1B63-0FFB-AE27-C16EF9BA1801}"/>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Компонентный анализ</a:t>
            </a:r>
          </a:p>
        </p:txBody>
      </p:sp>
      <p:sp>
        <p:nvSpPr>
          <p:cNvPr id="9" name="TextBox 8">
            <a:extLst>
              <a:ext uri="{FF2B5EF4-FFF2-40B4-BE49-F238E27FC236}">
                <a16:creationId xmlns:a16="http://schemas.microsoft.com/office/drawing/2014/main" id="{763AA4BC-FFDB-DD1B-0C5D-5A18EF68F69B}"/>
              </a:ext>
            </a:extLst>
          </p:cNvPr>
          <p:cNvSpPr txBox="1"/>
          <p:nvPr/>
        </p:nvSpPr>
        <p:spPr>
          <a:xfrm>
            <a:off x="200764" y="789660"/>
            <a:ext cx="11837161"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Для определения общих и отличительных черт семантики исследуемых слов используется </a:t>
            </a:r>
            <a:r>
              <a:rPr lang="ru-RU" b="1" dirty="0"/>
              <a:t>анализ словарных дефиниций</a:t>
            </a:r>
            <a:r>
              <a:rPr lang="ru-RU" dirty="0"/>
              <a:t>. Словарная дефиниция при этом рассматривается как разложение смысла слова на его составляющие, и в качестве компонентов значения выступают слова, представляющие определение в словаре того или иного слова.</a:t>
            </a:r>
          </a:p>
          <a:p>
            <a:endParaRPr lang="ru-RU" dirty="0"/>
          </a:p>
          <a:p>
            <a:r>
              <a:rPr lang="ru-RU" dirty="0"/>
              <a:t>Например: </a:t>
            </a:r>
            <a:r>
              <a:rPr lang="en-US" dirty="0"/>
              <a:t>to promise </a:t>
            </a:r>
            <a:r>
              <a:rPr lang="ru-RU" dirty="0"/>
              <a:t>(</a:t>
            </a:r>
            <a:r>
              <a:rPr lang="en-US" dirty="0"/>
              <a:t>Oxford dictionary) — to undertake or engage, by word or writing addressed to another person, to do or refrain from (some specified act), or to give or bestow (some specified thing): usually to the benefit or advantage of the person concerned, to give verbal assurance of.</a:t>
            </a:r>
            <a:r>
              <a:rPr lang="ru-RU" dirty="0"/>
              <a:t> / взять на себя обязательство или обязать в устной или письменной форме, адресованной другому лицу, совершить или воздержаться от (какого-либо определенного действия), или дать или подарить (какую-либо определенную вещь): обычно к выгоде или преимуществу заинтересованного лица, дать устное заверение в чем-то.</a:t>
            </a:r>
            <a:endParaRPr lang="en-US" dirty="0"/>
          </a:p>
          <a:p>
            <a:endParaRPr lang="en-US" dirty="0"/>
          </a:p>
          <a:p>
            <a:r>
              <a:rPr lang="ru-RU" dirty="0"/>
              <a:t>Анализ данной словарной дефиниции позволяет выявить в содержании глагола </a:t>
            </a:r>
            <a:r>
              <a:rPr lang="en-US" dirty="0"/>
              <a:t>promise </a:t>
            </a:r>
            <a:r>
              <a:rPr lang="ru-RU" dirty="0"/>
              <a:t>следующие компоненты: </a:t>
            </a:r>
          </a:p>
          <a:p>
            <a:pPr marL="285750" indent="-285750">
              <a:buFont typeface="Wingdings" panose="05000000000000000000" pitchFamily="2" charset="2"/>
              <a:buChar char="ü"/>
            </a:pPr>
            <a:r>
              <a:rPr lang="ru-RU" dirty="0"/>
              <a:t>«речевое действие» («</a:t>
            </a:r>
            <a:r>
              <a:rPr lang="en-US" dirty="0"/>
              <a:t>by word or writing», «verbal»), </a:t>
            </a:r>
            <a:endParaRPr lang="ru-RU" dirty="0"/>
          </a:p>
          <a:p>
            <a:pPr marL="285750" indent="-285750">
              <a:buFont typeface="Wingdings" panose="05000000000000000000" pitchFamily="2" charset="2"/>
              <a:buChar char="ü"/>
            </a:pPr>
            <a:r>
              <a:rPr lang="en-US" dirty="0"/>
              <a:t>«</a:t>
            </a:r>
            <a:r>
              <a:rPr lang="ru-RU" dirty="0"/>
              <a:t>воздействие на адресата» («</a:t>
            </a:r>
            <a:r>
              <a:rPr lang="en-US" dirty="0"/>
              <a:t>addressed to another person»), </a:t>
            </a:r>
            <a:endParaRPr lang="ru-RU" dirty="0"/>
          </a:p>
          <a:p>
            <a:pPr marL="285750" indent="-285750">
              <a:buFont typeface="Wingdings" panose="05000000000000000000" pitchFamily="2" charset="2"/>
              <a:buChar char="ü"/>
            </a:pPr>
            <a:r>
              <a:rPr lang="en-US" dirty="0"/>
              <a:t>«</a:t>
            </a:r>
            <a:r>
              <a:rPr lang="ru-RU" dirty="0"/>
              <a:t>взятие на себя обязательства говорящим», или «</a:t>
            </a:r>
            <a:r>
              <a:rPr lang="ru-RU" dirty="0" err="1"/>
              <a:t>автокаузация</a:t>
            </a:r>
            <a:r>
              <a:rPr lang="ru-RU" dirty="0"/>
              <a:t>» («</a:t>
            </a:r>
            <a:r>
              <a:rPr lang="en-US" dirty="0"/>
              <a:t>to undertake or engage»), </a:t>
            </a:r>
            <a:endParaRPr lang="ru-RU" dirty="0"/>
          </a:p>
          <a:p>
            <a:pPr marL="285750" indent="-285750">
              <a:buFont typeface="Wingdings" panose="05000000000000000000" pitchFamily="2" charset="2"/>
              <a:buChar char="ü"/>
            </a:pPr>
            <a:r>
              <a:rPr lang="en-US" dirty="0"/>
              <a:t>«</a:t>
            </a:r>
            <a:r>
              <a:rPr lang="ru-RU" dirty="0"/>
              <a:t>содержание обязательства» («</a:t>
            </a:r>
            <a:r>
              <a:rPr lang="en-US" dirty="0"/>
              <a:t>to do or refrain from (some specified act), or to give or bestow (some specified thing)»), </a:t>
            </a:r>
            <a:endParaRPr lang="ru-RU" dirty="0"/>
          </a:p>
          <a:p>
            <a:pPr marL="285750" indent="-285750">
              <a:buFont typeface="Wingdings" panose="05000000000000000000" pitchFamily="2" charset="2"/>
              <a:buChar char="ü"/>
            </a:pPr>
            <a:r>
              <a:rPr lang="en-US" dirty="0"/>
              <a:t>«</a:t>
            </a:r>
            <a:r>
              <a:rPr lang="ru-RU" dirty="0"/>
              <a:t>благоприятность, выгодность обещаемого события для адресата» («</a:t>
            </a:r>
            <a:r>
              <a:rPr lang="en-US" dirty="0"/>
              <a:t>usually to the benefit or advantage of the person concerned»), </a:t>
            </a:r>
            <a:endParaRPr lang="ru-RU" dirty="0"/>
          </a:p>
          <a:p>
            <a:pPr marL="285750" indent="-285750">
              <a:buFont typeface="Wingdings" panose="05000000000000000000" pitchFamily="2" charset="2"/>
              <a:buChar char="ü"/>
            </a:pPr>
            <a:r>
              <a:rPr lang="en-US" dirty="0"/>
              <a:t>«</a:t>
            </a:r>
            <a:r>
              <a:rPr lang="ru-RU" dirty="0"/>
              <a:t>цель действия» («</a:t>
            </a:r>
            <a:r>
              <a:rPr lang="en-US" dirty="0"/>
              <a:t>give assurance»). </a:t>
            </a:r>
            <a:endParaRPr lang="ru-RU" dirty="0"/>
          </a:p>
        </p:txBody>
      </p:sp>
    </p:spTree>
    <p:extLst>
      <p:ext uri="{BB962C8B-B14F-4D97-AF65-F5344CB8AC3E}">
        <p14:creationId xmlns:p14="http://schemas.microsoft.com/office/powerpoint/2010/main" val="1460606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7090F-C1AB-3E72-DED3-6A2D14C3DDAF}"/>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A69CEF86-4C40-079C-6569-6AC384124896}"/>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Трансформационный метод</a:t>
            </a:r>
          </a:p>
        </p:txBody>
      </p:sp>
      <p:sp>
        <p:nvSpPr>
          <p:cNvPr id="9" name="TextBox 8">
            <a:extLst>
              <a:ext uri="{FF2B5EF4-FFF2-40B4-BE49-F238E27FC236}">
                <a16:creationId xmlns:a16="http://schemas.microsoft.com/office/drawing/2014/main" id="{F914FFD7-39E9-55C2-00B3-47352A4CAC79}"/>
              </a:ext>
            </a:extLst>
          </p:cNvPr>
          <p:cNvSpPr txBox="1"/>
          <p:nvPr/>
        </p:nvSpPr>
        <p:spPr>
          <a:xfrm>
            <a:off x="207262" y="960482"/>
            <a:ext cx="11710083"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50-е гг. 20 в.</a:t>
            </a:r>
          </a:p>
          <a:p>
            <a:r>
              <a:rPr lang="ru-RU" dirty="0"/>
              <a:t>Задача – нужен четкий набор алгоритмов, направленных на построение из заданных единиц целых высказываний (текстов).</a:t>
            </a:r>
          </a:p>
          <a:p>
            <a:endParaRPr lang="ru-RU" dirty="0"/>
          </a:p>
          <a:p>
            <a:r>
              <a:rPr lang="ru-RU" dirty="0"/>
              <a:t>Амер. Лингвисты З. Харрис, Н. Хомский</a:t>
            </a:r>
          </a:p>
          <a:p>
            <a:endParaRPr lang="ru-RU" dirty="0"/>
          </a:p>
          <a:p>
            <a:pPr marL="285750" indent="-285750">
              <a:buFont typeface="Wingdings" panose="05000000000000000000" pitchFamily="2" charset="2"/>
              <a:buChar char="ü"/>
            </a:pPr>
            <a:r>
              <a:rPr lang="ru-RU" dirty="0"/>
              <a:t>Каждое предложение – это принципиально новая комбинация слов, следовательно мозг должен содержать определенную программу, чтобы создавать неограниченное число предложений из ограниченного числа слов.</a:t>
            </a:r>
          </a:p>
          <a:p>
            <a:pPr marL="285750" indent="-285750">
              <a:buFont typeface="Wingdings" panose="05000000000000000000" pitchFamily="2" charset="2"/>
              <a:buChar char="ü"/>
            </a:pPr>
            <a:r>
              <a:rPr lang="ru-RU" dirty="0"/>
              <a:t>В детях эта сложно организованная программа (грамматика) развивается быстро и самопроизвольно, поэтому дети должны нести в себе некую Универсальную (для всех языков) грамматику, которая подсказывает им, как выделять синтаксические модели в речи родителей.</a:t>
            </a:r>
          </a:p>
          <a:p>
            <a:endParaRPr lang="ru-RU" dirty="0"/>
          </a:p>
          <a:p>
            <a:r>
              <a:rPr lang="ru-RU" dirty="0"/>
              <a:t>Все многообразие синтаксических конструкций любого языка может быть сведено к простому набору ядерных типов, которые преобразуются в различные синтаксические конструкции с помощью небольшого числа трансформационных правил.</a:t>
            </a:r>
          </a:p>
          <a:p>
            <a:endParaRPr lang="ru-RU" dirty="0"/>
          </a:p>
          <a:p>
            <a:r>
              <a:rPr lang="ru-RU" dirty="0"/>
              <a:t>В центре лингвистического исследования – высказывание (а не элементарные и строевые системы языка).</a:t>
            </a:r>
          </a:p>
        </p:txBody>
      </p:sp>
    </p:spTree>
    <p:extLst>
      <p:ext uri="{BB962C8B-B14F-4D97-AF65-F5344CB8AC3E}">
        <p14:creationId xmlns:p14="http://schemas.microsoft.com/office/powerpoint/2010/main" val="872046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250C6-ABA2-9113-6A20-902C8190CC18}"/>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5871815D-D565-7D18-5957-65CD57A5E7FB}"/>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Трансформационный метод</a:t>
            </a:r>
          </a:p>
        </p:txBody>
      </p:sp>
      <p:sp>
        <p:nvSpPr>
          <p:cNvPr id="4" name="TextBox 3">
            <a:extLst>
              <a:ext uri="{FF2B5EF4-FFF2-40B4-BE49-F238E27FC236}">
                <a16:creationId xmlns:a16="http://schemas.microsoft.com/office/drawing/2014/main" id="{CB4BA2F6-5D68-D52E-C24D-C7A63E3B7907}"/>
              </a:ext>
            </a:extLst>
          </p:cNvPr>
          <p:cNvSpPr txBox="1"/>
          <p:nvPr/>
        </p:nvSpPr>
        <p:spPr>
          <a:xfrm>
            <a:off x="207263" y="1111829"/>
            <a:ext cx="11599550" cy="480131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Мысль Н. Хомского, что в основе многообразия синтаксических типов в естественных языках лежит относи­тель­но простая </a:t>
            </a:r>
            <a:r>
              <a:rPr lang="ru-RU" b="1" dirty="0"/>
              <a:t>система ядерных типов</a:t>
            </a:r>
            <a:r>
              <a:rPr lang="ru-RU" dirty="0"/>
              <a:t>, преобразуемых с помощью </a:t>
            </a:r>
            <a:r>
              <a:rPr lang="ru-RU" b="1" dirty="0"/>
              <a:t>небольшого числа трансформационных правил (алгоритмов, процедур), </a:t>
            </a:r>
            <a:r>
              <a:rPr lang="ru-RU" dirty="0"/>
              <a:t>послужила отправной точкой для развитой Н. Хомским концепции порождающей грамматики. </a:t>
            </a:r>
          </a:p>
          <a:p>
            <a:endParaRPr lang="ru-RU" dirty="0"/>
          </a:p>
          <a:p>
            <a:r>
              <a:rPr lang="ru-RU" dirty="0"/>
              <a:t>Трансфор­ма­ци­он­ная порож­да­ю­щая грамматика, в свою очередь, дала импульс исследованиям в области порождающей семантики, «интер­пре­ти­ру­ю­щей семантики», падежной грамма­ти­ки и др. и стимулировала разработку формаль­ных моделей языка (Изучение свойств формальных моделей матема­ти­че­ски­ми методами привело к формированию матема­ти­че­ской лингвистики).</a:t>
            </a:r>
          </a:p>
          <a:p>
            <a:endParaRPr lang="ru-RU" dirty="0"/>
          </a:p>
          <a:p>
            <a:r>
              <a:rPr lang="ru-RU" dirty="0"/>
              <a:t>Этот метод позволяет:</a:t>
            </a:r>
          </a:p>
          <a:p>
            <a:pPr marL="285750" indent="-285750">
              <a:buFont typeface="Wingdings" panose="05000000000000000000" pitchFamily="2" charset="2"/>
              <a:buChar char="ü"/>
            </a:pPr>
            <a:r>
              <a:rPr lang="ru-RU" dirty="0"/>
              <a:t>выявить глубинную структуру предложений;</a:t>
            </a:r>
          </a:p>
          <a:p>
            <a:pPr marL="285750" indent="-285750">
              <a:buFont typeface="Wingdings" panose="05000000000000000000" pitchFamily="2" charset="2"/>
              <a:buChar char="ü"/>
            </a:pPr>
            <a:r>
              <a:rPr lang="ru-RU" dirty="0"/>
              <a:t>объяснить отношения между разными синтаксическими конструкциями;</a:t>
            </a:r>
          </a:p>
          <a:p>
            <a:pPr marL="285750" indent="-285750">
              <a:buFont typeface="Wingdings" panose="05000000000000000000" pitchFamily="2" charset="2"/>
              <a:buChar char="ü"/>
            </a:pPr>
            <a:r>
              <a:rPr lang="ru-RU" dirty="0"/>
              <a:t>изучить семантические отношения между предложениями.</a:t>
            </a:r>
          </a:p>
          <a:p>
            <a:endParaRPr lang="ru-RU" dirty="0"/>
          </a:p>
          <a:p>
            <a:r>
              <a:rPr lang="ru-RU" dirty="0"/>
              <a:t>Например: Предложения «Кошка поймала мышь» и «Мышь была поймана кошкой» связаны трансформацией </a:t>
            </a:r>
            <a:r>
              <a:rPr lang="ru-RU" dirty="0" err="1"/>
              <a:t>пассивизации</a:t>
            </a:r>
            <a:r>
              <a:rPr lang="ru-RU" dirty="0"/>
              <a:t>. Это показывает их глубинное смысловое сходство при различии поверхностных структур</a:t>
            </a:r>
          </a:p>
        </p:txBody>
      </p:sp>
    </p:spTree>
    <p:extLst>
      <p:ext uri="{BB962C8B-B14F-4D97-AF65-F5344CB8AC3E}">
        <p14:creationId xmlns:p14="http://schemas.microsoft.com/office/powerpoint/2010/main" val="1478574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25EDE-03CF-836E-B77F-1557E2F8B13C}"/>
              </a:ext>
            </a:extLst>
          </p:cNvPr>
          <p:cNvSpPr txBox="1"/>
          <p:nvPr/>
        </p:nvSpPr>
        <p:spPr>
          <a:xfrm>
            <a:off x="247859" y="1125645"/>
            <a:ext cx="11696281"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b="0" i="0" dirty="0">
                <a:solidFill>
                  <a:srgbClr val="000000"/>
                </a:solidFill>
                <a:effectLst/>
                <a:latin typeface="REG"/>
              </a:rPr>
              <a:t>Моделирование концептуальных структур в определенном </a:t>
            </a:r>
            <a:r>
              <a:rPr lang="ru-RU" b="0" i="0" dirty="0" err="1">
                <a:solidFill>
                  <a:srgbClr val="000000"/>
                </a:solidFill>
                <a:effectLst/>
                <a:latin typeface="REG"/>
              </a:rPr>
              <a:t>лингвокультурологическом</a:t>
            </a:r>
            <a:r>
              <a:rPr lang="ru-RU" b="0" i="0" dirty="0">
                <a:solidFill>
                  <a:srgbClr val="000000"/>
                </a:solidFill>
                <a:effectLst/>
                <a:latin typeface="REG"/>
              </a:rPr>
              <a:t> пространстве</a:t>
            </a:r>
            <a:endParaRPr lang="ru-RU" dirty="0"/>
          </a:p>
          <a:p>
            <a:r>
              <a:rPr lang="ru-RU" dirty="0"/>
              <a:t> </a:t>
            </a:r>
          </a:p>
          <a:p>
            <a:r>
              <a:rPr lang="ru-RU" dirty="0"/>
              <a:t>Концептуальный анализ — это метод исследования концептов (ментальных единиц, отражающих культурно обусловленное представление о мире) через язык.</a:t>
            </a:r>
          </a:p>
          <a:p>
            <a:endParaRPr lang="ru-RU" dirty="0"/>
          </a:p>
          <a:p>
            <a:r>
              <a:rPr lang="ru-RU" b="0" i="0" dirty="0">
                <a:solidFill>
                  <a:srgbClr val="000000"/>
                </a:solidFill>
                <a:effectLst/>
                <a:latin typeface="REG"/>
              </a:rPr>
              <a:t>Объект концептуального анализа - смыслы, передаваемые отдельными словами или коллокациями.</a:t>
            </a:r>
            <a:endParaRPr lang="ru-RU" dirty="0"/>
          </a:p>
          <a:p>
            <a:endParaRPr lang="ru-RU" dirty="0"/>
          </a:p>
          <a:p>
            <a:pPr marL="285750" indent="-285750">
              <a:buFont typeface="Wingdings" panose="05000000000000000000" pitchFamily="2" charset="2"/>
              <a:buChar char="ü"/>
            </a:pPr>
            <a:r>
              <a:rPr lang="ru-RU" dirty="0"/>
              <a:t>анализ лексических средств выражения концепта;</a:t>
            </a:r>
          </a:p>
          <a:p>
            <a:pPr marL="285750" indent="-285750">
              <a:buFont typeface="Wingdings" panose="05000000000000000000" pitchFamily="2" charset="2"/>
              <a:buChar char="ü"/>
            </a:pPr>
            <a:r>
              <a:rPr lang="ru-RU" dirty="0"/>
              <a:t>изучение метафор и других образных средств;</a:t>
            </a:r>
          </a:p>
          <a:p>
            <a:pPr marL="285750" indent="-285750">
              <a:buFont typeface="Wingdings" panose="05000000000000000000" pitchFamily="2" charset="2"/>
              <a:buChar char="ü"/>
            </a:pPr>
            <a:r>
              <a:rPr lang="ru-RU" dirty="0"/>
              <a:t>рассмотрение культурного и исторического контекста.</a:t>
            </a:r>
          </a:p>
          <a:p>
            <a:endParaRPr lang="ru-RU" dirty="0"/>
          </a:p>
          <a:p>
            <a:r>
              <a:rPr lang="ru-RU" dirty="0"/>
              <a:t>Например: изучая концепт «душа» в русском языке, мы анализируем не только прямые значения этого слова, но и устойчивые выражения («душа нараспашку»), метафоры, культурные ассоциации.</a:t>
            </a:r>
          </a:p>
        </p:txBody>
      </p:sp>
      <p:sp>
        <p:nvSpPr>
          <p:cNvPr id="2" name="Прямоугольник: скругленные углы 1">
            <a:extLst>
              <a:ext uri="{FF2B5EF4-FFF2-40B4-BE49-F238E27FC236}">
                <a16:creationId xmlns:a16="http://schemas.microsoft.com/office/drawing/2014/main" id="{11B20866-11AF-0C50-CBF8-4CD79EE05672}"/>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Метод концептуального анализа</a:t>
            </a:r>
          </a:p>
        </p:txBody>
      </p:sp>
    </p:spTree>
    <p:extLst>
      <p:ext uri="{BB962C8B-B14F-4D97-AF65-F5344CB8AC3E}">
        <p14:creationId xmlns:p14="http://schemas.microsoft.com/office/powerpoint/2010/main" val="803136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C3A4EB5-3F06-DFF7-8EF7-9C3C40DD966A}"/>
              </a:ext>
            </a:extLst>
          </p:cNvPr>
          <p:cNvPicPr>
            <a:picLocks noChangeAspect="1"/>
          </p:cNvPicPr>
          <p:nvPr/>
        </p:nvPicPr>
        <p:blipFill>
          <a:blip r:embed="rId2"/>
          <a:stretch>
            <a:fillRect/>
          </a:stretch>
        </p:blipFill>
        <p:spPr>
          <a:xfrm>
            <a:off x="2237785" y="0"/>
            <a:ext cx="7716429" cy="6858000"/>
          </a:xfrm>
          <a:prstGeom prst="rect">
            <a:avLst/>
          </a:prstGeom>
        </p:spPr>
      </p:pic>
    </p:spTree>
    <p:extLst>
      <p:ext uri="{BB962C8B-B14F-4D97-AF65-F5344CB8AC3E}">
        <p14:creationId xmlns:p14="http://schemas.microsoft.com/office/powerpoint/2010/main" val="108626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EAC6A0-75BD-328A-DD70-5BFA0E3E2FD0}"/>
              </a:ext>
            </a:extLst>
          </p:cNvPr>
          <p:cNvSpPr txBox="1"/>
          <p:nvPr/>
        </p:nvSpPr>
        <p:spPr>
          <a:xfrm>
            <a:off x="160772" y="2174670"/>
            <a:ext cx="1179676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Roman"/>
              </a:rPr>
              <a:t>Методика - способ нахождения нового материала, т.е. совокупность приемов </a:t>
            </a:r>
            <a:r>
              <a:rPr lang="ru-RU" sz="1800" b="0" i="0" u="none" strike="noStrike" baseline="0" dirty="0" err="1">
                <a:latin typeface="Times-Roman"/>
              </a:rPr>
              <a:t>наблюдения,эксперимента</a:t>
            </a:r>
            <a:r>
              <a:rPr lang="ru-RU" sz="1800" b="0" i="0" u="none" strike="noStrike" baseline="0" dirty="0">
                <a:latin typeface="Times-Roman"/>
              </a:rPr>
              <a:t> и описания.</a:t>
            </a:r>
            <a:endParaRPr lang="ru-RU" dirty="0"/>
          </a:p>
        </p:txBody>
      </p:sp>
      <p:sp>
        <p:nvSpPr>
          <p:cNvPr id="7" name="TextBox 6">
            <a:extLst>
              <a:ext uri="{FF2B5EF4-FFF2-40B4-BE49-F238E27FC236}">
                <a16:creationId xmlns:a16="http://schemas.microsoft.com/office/drawing/2014/main" id="{FBDF07F0-DD8D-E81F-8F5E-2467EA77EC03}"/>
              </a:ext>
            </a:extLst>
          </p:cNvPr>
          <p:cNvSpPr txBox="1"/>
          <p:nvPr/>
        </p:nvSpPr>
        <p:spPr>
          <a:xfrm>
            <a:off x="160772" y="835853"/>
            <a:ext cx="11796765"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Roman"/>
              </a:rPr>
              <a:t>Методология — применение к процессу познания принципов мировоззрения, т.е. соотнесение полученных данных с другими фундаментальными науками и в первую очередь с философией.</a:t>
            </a:r>
          </a:p>
        </p:txBody>
      </p:sp>
      <p:sp>
        <p:nvSpPr>
          <p:cNvPr id="9" name="TextBox 8">
            <a:extLst>
              <a:ext uri="{FF2B5EF4-FFF2-40B4-BE49-F238E27FC236}">
                <a16:creationId xmlns:a16="http://schemas.microsoft.com/office/drawing/2014/main" id="{902D30CD-BDA7-AD9F-AAA3-4BCB22031BAD}"/>
              </a:ext>
            </a:extLst>
          </p:cNvPr>
          <p:cNvSpPr txBox="1"/>
          <p:nvPr/>
        </p:nvSpPr>
        <p:spPr>
          <a:xfrm>
            <a:off x="2150347" y="2750461"/>
            <a:ext cx="9720521" cy="33855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600" b="1" i="1" u="none" strike="noStrike" baseline="0" dirty="0">
                <a:latin typeface="TimesNewRomanPS-BoldItalicMT"/>
              </a:rPr>
              <a:t>Степанов Ю. С.</a:t>
            </a:r>
            <a:r>
              <a:rPr lang="ru-RU" sz="1000" b="1" i="0" u="none" strike="noStrike" baseline="0" dirty="0">
                <a:latin typeface="TimesNewRomanPS-BoldMT"/>
              </a:rPr>
              <a:t> </a:t>
            </a:r>
            <a:r>
              <a:rPr lang="ru-RU" sz="1600" b="1" i="0" u="none" strike="noStrike" baseline="0" dirty="0">
                <a:latin typeface="TimesNewRomanPS-BoldMT"/>
              </a:rPr>
              <a:t>Методы и принципы современной лингвистики </a:t>
            </a:r>
            <a:r>
              <a:rPr lang="ru-RU" sz="1600" b="0" i="0" u="none" strike="noStrike" baseline="0" dirty="0">
                <a:latin typeface="TimesNewRomanPSMT"/>
              </a:rPr>
              <a:t>(1975, Изд. 7-е. – М.: Изд-во ЛКИ, 2009)</a:t>
            </a:r>
            <a:endParaRPr lang="ru-RU" sz="1600" dirty="0"/>
          </a:p>
        </p:txBody>
      </p:sp>
      <p:sp>
        <p:nvSpPr>
          <p:cNvPr id="2" name="Прямоугольник: скругленные углы 1">
            <a:extLst>
              <a:ext uri="{FF2B5EF4-FFF2-40B4-BE49-F238E27FC236}">
                <a16:creationId xmlns:a16="http://schemas.microsoft.com/office/drawing/2014/main" id="{32FC033E-DCB0-9A84-3588-C3CB734DE411}"/>
              </a:ext>
            </a:extLst>
          </p:cNvPr>
          <p:cNvSpPr/>
          <p:nvPr/>
        </p:nvSpPr>
        <p:spPr>
          <a:xfrm>
            <a:off x="0" y="160774"/>
            <a:ext cx="5920992"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Методология – метод - методика</a:t>
            </a:r>
          </a:p>
        </p:txBody>
      </p:sp>
      <p:sp>
        <p:nvSpPr>
          <p:cNvPr id="4" name="TextBox 3">
            <a:extLst>
              <a:ext uri="{FF2B5EF4-FFF2-40B4-BE49-F238E27FC236}">
                <a16:creationId xmlns:a16="http://schemas.microsoft.com/office/drawing/2014/main" id="{04F354EB-DBBB-D272-3B10-5DBF095778C0}"/>
              </a:ext>
            </a:extLst>
          </p:cNvPr>
          <p:cNvSpPr txBox="1"/>
          <p:nvPr/>
        </p:nvSpPr>
        <p:spPr>
          <a:xfrm>
            <a:off x="160772" y="1635470"/>
            <a:ext cx="1179676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Roman"/>
              </a:rPr>
              <a:t>Метод — это подход к изучаемому материалу, его. систематизация и теоретическое осмысление (теория).</a:t>
            </a:r>
          </a:p>
        </p:txBody>
      </p:sp>
      <p:sp>
        <p:nvSpPr>
          <p:cNvPr id="8" name="TextBox 7">
            <a:extLst>
              <a:ext uri="{FF2B5EF4-FFF2-40B4-BE49-F238E27FC236}">
                <a16:creationId xmlns:a16="http://schemas.microsoft.com/office/drawing/2014/main" id="{F824D29E-7C98-90BC-9803-6F526DADEA51}"/>
              </a:ext>
            </a:extLst>
          </p:cNvPr>
          <p:cNvSpPr txBox="1"/>
          <p:nvPr/>
        </p:nvSpPr>
        <p:spPr>
          <a:xfrm>
            <a:off x="160772" y="3206517"/>
            <a:ext cx="1179676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NewRomanPSMT"/>
              </a:rPr>
              <a:t>Методология - учение о научном методе вообще и методах отдельных (частных) наук. «Представляет собой</a:t>
            </a:r>
          </a:p>
          <a:p>
            <a:pPr algn="l"/>
            <a:r>
              <a:rPr lang="ru-RU" sz="1800" b="0" i="0" u="none" strike="noStrike" baseline="0" dirty="0">
                <a:latin typeface="TimesNewRomanPSMT"/>
              </a:rPr>
              <a:t>совокупность научно-исследовательских аспектов и методов исследования, которые могут иметь общие процедурные моменты, а могут и отличаться методикой исследования и способами описания</a:t>
            </a:r>
            <a:endParaRPr lang="ru-RU" dirty="0"/>
          </a:p>
        </p:txBody>
      </p:sp>
      <p:sp>
        <p:nvSpPr>
          <p:cNvPr id="12" name="TextBox 11">
            <a:extLst>
              <a:ext uri="{FF2B5EF4-FFF2-40B4-BE49-F238E27FC236}">
                <a16:creationId xmlns:a16="http://schemas.microsoft.com/office/drawing/2014/main" id="{D0BAB370-0858-DD22-7898-E57C474F87F7}"/>
              </a:ext>
            </a:extLst>
          </p:cNvPr>
          <p:cNvSpPr txBox="1"/>
          <p:nvPr/>
        </p:nvSpPr>
        <p:spPr>
          <a:xfrm>
            <a:off x="160772" y="4879160"/>
            <a:ext cx="1179676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NewRomanPSMT"/>
              </a:rPr>
              <a:t>Методика исследования – термин синонимический термину метод , но «чаще этот термин означает не метод как приём, а самую процедуру применения того или иного метода-приёма». С методикой исследования непосредственно связан способ (или манера) описания полученных результатов и ведения доказательства, причём «способы описания не являются методами исследования: они всего лишь внешняя форма того или иного приёма и методики анализа» </a:t>
            </a:r>
            <a:endParaRPr lang="ru-RU" dirty="0"/>
          </a:p>
        </p:txBody>
      </p:sp>
      <p:sp>
        <p:nvSpPr>
          <p:cNvPr id="16" name="TextBox 15">
            <a:extLst>
              <a:ext uri="{FF2B5EF4-FFF2-40B4-BE49-F238E27FC236}">
                <a16:creationId xmlns:a16="http://schemas.microsoft.com/office/drawing/2014/main" id="{C514C51C-ED47-0045-2A6F-DE388B6D205B}"/>
              </a:ext>
            </a:extLst>
          </p:cNvPr>
          <p:cNvSpPr txBox="1"/>
          <p:nvPr/>
        </p:nvSpPr>
        <p:spPr>
          <a:xfrm>
            <a:off x="160772" y="4297610"/>
            <a:ext cx="117967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NewRomanPSMT"/>
              </a:rPr>
              <a:t>Метод – это способ подхода к действительности, способ познания природы, общества и мышления</a:t>
            </a:r>
            <a:endParaRPr lang="ru-RU" dirty="0"/>
          </a:p>
        </p:txBody>
      </p:sp>
      <p:sp>
        <p:nvSpPr>
          <p:cNvPr id="17" name="TextBox 16">
            <a:extLst>
              <a:ext uri="{FF2B5EF4-FFF2-40B4-BE49-F238E27FC236}">
                <a16:creationId xmlns:a16="http://schemas.microsoft.com/office/drawing/2014/main" id="{3B1AC5F7-DBAA-7120-FF54-B34CCFB6FA6C}"/>
              </a:ext>
            </a:extLst>
          </p:cNvPr>
          <p:cNvSpPr txBox="1"/>
          <p:nvPr/>
        </p:nvSpPr>
        <p:spPr>
          <a:xfrm>
            <a:off x="5863212" y="6291707"/>
            <a:ext cx="6094324" cy="338554"/>
          </a:xfrm>
          <a:prstGeom prst="rect">
            <a:avLst/>
          </a:prstGeom>
          <a:noFill/>
        </p:spPr>
        <p:txBody>
          <a:bodyPr wrap="square">
            <a:spAutoFit/>
          </a:bodyPr>
          <a:lstStyle/>
          <a:p>
            <a:r>
              <a:rPr lang="ru-RU" sz="1600" b="1" i="1" u="none" strike="noStrike" baseline="0" dirty="0" err="1">
                <a:latin typeface="TimesNewRomanPS-BoldItalicMT"/>
              </a:rPr>
              <a:t>Кодухов</a:t>
            </a:r>
            <a:r>
              <a:rPr lang="ru-RU" sz="1600" b="1" i="1" u="none" strike="noStrike" baseline="0" dirty="0">
                <a:latin typeface="TimesNewRomanPS-BoldItalicMT"/>
              </a:rPr>
              <a:t> В. И.</a:t>
            </a:r>
            <a:r>
              <a:rPr lang="ru-RU" sz="1000" b="1" i="0" u="none" strike="noStrike" baseline="0" dirty="0">
                <a:latin typeface="TimesNewRomanPS-BoldMT"/>
              </a:rPr>
              <a:t> </a:t>
            </a:r>
            <a:r>
              <a:rPr lang="ru-RU" sz="1600" b="1" i="1" u="none" strike="noStrike" baseline="0" dirty="0">
                <a:latin typeface="TimesNewRomanPS-BoldItalicMT"/>
              </a:rPr>
              <a:t>Общее языкознание (1974)</a:t>
            </a:r>
            <a:endParaRPr lang="ru-RU" sz="1600" dirty="0"/>
          </a:p>
        </p:txBody>
      </p:sp>
    </p:spTree>
    <p:extLst>
      <p:ext uri="{BB962C8B-B14F-4D97-AF65-F5344CB8AC3E}">
        <p14:creationId xmlns:p14="http://schemas.microsoft.com/office/powerpoint/2010/main" val="3941159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BCF1B6-ECF2-10AB-1942-ED26AB1B71BF}"/>
              </a:ext>
            </a:extLst>
          </p:cNvPr>
          <p:cNvSpPr txBox="1"/>
          <p:nvPr/>
        </p:nvSpPr>
        <p:spPr>
          <a:xfrm>
            <a:off x="271305" y="996355"/>
            <a:ext cx="11505362" cy="2585323"/>
          </a:xfrm>
          <a:prstGeom prst="rect">
            <a:avLst/>
          </a:prstGeom>
          <a:noFill/>
        </p:spPr>
        <p:txBody>
          <a:bodyPr wrap="square">
            <a:spAutoFit/>
          </a:bodyPr>
          <a:lstStyle/>
          <a:p>
            <a:r>
              <a:rPr lang="ru-RU" dirty="0"/>
              <a:t>Метод </a:t>
            </a:r>
            <a:r>
              <a:rPr lang="ru-RU" dirty="0" err="1"/>
              <a:t>валентностного</a:t>
            </a:r>
            <a:r>
              <a:rPr lang="ru-RU" dirty="0"/>
              <a:t> анализа и анализа сочетаемости слов, применяемых при исследовании синтаксических свойств языковых единиц. При </a:t>
            </a:r>
            <a:r>
              <a:rPr lang="ru-RU" dirty="0" err="1"/>
              <a:t>валентностном</a:t>
            </a:r>
            <a:r>
              <a:rPr lang="ru-RU" dirty="0"/>
              <a:t> анализе исследуется валентность слова, то есть его потенциальная способность (заложенная в самом его значении) к использованию с определёнными классами слов в конкретной синтаксической функции, например: способность глагола сочетаться с определёнными типами субъектов, объектов (предикативная синтагма) и обстоятельств. </a:t>
            </a:r>
          </a:p>
          <a:p>
            <a:endParaRPr lang="ru-RU" dirty="0"/>
          </a:p>
          <a:p>
            <a:r>
              <a:rPr lang="ru-RU" dirty="0"/>
              <a:t>Анализ сочетаемости предполагает изучение синтаксических связей данного слова в предложении, например, сочетаемость глагола и существительного (согласование по нескольким грамматическим категориям в зависимости от типологического статуса данного языка).</a:t>
            </a:r>
          </a:p>
        </p:txBody>
      </p:sp>
      <p:sp>
        <p:nvSpPr>
          <p:cNvPr id="4" name="Прямоугольник: скругленные углы 3">
            <a:extLst>
              <a:ext uri="{FF2B5EF4-FFF2-40B4-BE49-F238E27FC236}">
                <a16:creationId xmlns:a16="http://schemas.microsoft.com/office/drawing/2014/main" id="{F14649BC-C4B1-DDC5-0658-B834C24D1AF9}"/>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Метод </a:t>
            </a:r>
            <a:r>
              <a:rPr lang="ru-RU" sz="2400" dirty="0" err="1"/>
              <a:t>валентностного</a:t>
            </a:r>
            <a:r>
              <a:rPr lang="ru-RU" sz="2400" dirty="0"/>
              <a:t> анализа</a:t>
            </a:r>
          </a:p>
        </p:txBody>
      </p:sp>
      <p:sp>
        <p:nvSpPr>
          <p:cNvPr id="8" name="TextBox 7">
            <a:extLst>
              <a:ext uri="{FF2B5EF4-FFF2-40B4-BE49-F238E27FC236}">
                <a16:creationId xmlns:a16="http://schemas.microsoft.com/office/drawing/2014/main" id="{302B0950-8662-E7AC-F0C6-4467E2F77409}"/>
              </a:ext>
            </a:extLst>
          </p:cNvPr>
          <p:cNvSpPr txBox="1"/>
          <p:nvPr/>
        </p:nvSpPr>
        <p:spPr>
          <a:xfrm>
            <a:off x="267956" y="3843482"/>
            <a:ext cx="11656088" cy="2308324"/>
          </a:xfrm>
          <a:prstGeom prst="rect">
            <a:avLst/>
          </a:prstGeom>
          <a:noFill/>
        </p:spPr>
        <p:txBody>
          <a:bodyPr wrap="square">
            <a:spAutoFit/>
          </a:bodyPr>
          <a:lstStyle/>
          <a:p>
            <a:r>
              <a:rPr lang="ru-RU" dirty="0"/>
              <a:t>Валентность предиката, например, характеризуется числом открываемых им мест. </a:t>
            </a:r>
          </a:p>
          <a:p>
            <a:endParaRPr lang="ru-RU" dirty="0"/>
          </a:p>
          <a:p>
            <a:r>
              <a:rPr lang="ru-RU" dirty="0"/>
              <a:t>Событийные непереходные предикаты (падать, тонуть) одновалентны. В них события не выходят за пределы субъекта. </a:t>
            </a:r>
          </a:p>
          <a:p>
            <a:endParaRPr lang="ru-RU" dirty="0"/>
          </a:p>
          <a:p>
            <a:r>
              <a:rPr lang="ru-RU" dirty="0"/>
              <a:t>Предикаты относительные выражают события, происходящие между двумя или больше участниками (Подводная лодка потопила транспорт. ) В таких случаях валентность определяется числом ролей, их обычно не больше трех-четырех. </a:t>
            </a:r>
          </a:p>
        </p:txBody>
      </p:sp>
    </p:spTree>
    <p:extLst>
      <p:ext uri="{BB962C8B-B14F-4D97-AF65-F5344CB8AC3E}">
        <p14:creationId xmlns:p14="http://schemas.microsoft.com/office/powerpoint/2010/main" val="3397527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59F41-4E3F-EF19-FFB8-F3B56F5D2616}"/>
              </a:ext>
            </a:extLst>
          </p:cNvPr>
          <p:cNvSpPr txBox="1"/>
          <p:nvPr/>
        </p:nvSpPr>
        <p:spPr>
          <a:xfrm>
            <a:off x="371789" y="844791"/>
            <a:ext cx="11535506"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Метод контекстуального анализа используется для изучения функциональной специфики слов и их значений, он представляет собой анализ текста (фрагмента текста, предложения), в котором использовано данное слово, а также анализ зависимости значения слова от этого контекста. </a:t>
            </a:r>
          </a:p>
          <a:p>
            <a:endParaRPr lang="ru-RU" dirty="0"/>
          </a:p>
          <a:p>
            <a:r>
              <a:rPr lang="ru-RU" dirty="0"/>
              <a:t>Выделяют – соответственно – контекстуально обусловленные и контекстуально независимые значения слов и определяют условия их реализации в зависимости от того или иного контекста.</a:t>
            </a:r>
          </a:p>
        </p:txBody>
      </p:sp>
      <p:sp>
        <p:nvSpPr>
          <p:cNvPr id="4" name="Прямоугольник: скругленные углы 3">
            <a:extLst>
              <a:ext uri="{FF2B5EF4-FFF2-40B4-BE49-F238E27FC236}">
                <a16:creationId xmlns:a16="http://schemas.microsoft.com/office/drawing/2014/main" id="{C1EC83CE-E007-0AFB-66CB-539ACD3708FE}"/>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Метод контекстуального анализа</a:t>
            </a:r>
          </a:p>
        </p:txBody>
      </p:sp>
      <p:sp>
        <p:nvSpPr>
          <p:cNvPr id="8" name="TextBox 7">
            <a:extLst>
              <a:ext uri="{FF2B5EF4-FFF2-40B4-BE49-F238E27FC236}">
                <a16:creationId xmlns:a16="http://schemas.microsoft.com/office/drawing/2014/main" id="{A631BA64-BBD5-5E68-0E71-39F73BA73B5C}"/>
              </a:ext>
            </a:extLst>
          </p:cNvPr>
          <p:cNvSpPr txBox="1"/>
          <p:nvPr/>
        </p:nvSpPr>
        <p:spPr>
          <a:xfrm>
            <a:off x="371788" y="3612552"/>
            <a:ext cx="11535508"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Например: Диссертационное исследование (80-е гг.) </a:t>
            </a:r>
          </a:p>
          <a:p>
            <a:r>
              <a:rPr lang="ru-RU" dirty="0"/>
              <a:t>Анализируется слово </a:t>
            </a:r>
            <a:r>
              <a:rPr lang="ru-RU" dirty="0" err="1"/>
              <a:t>pain</a:t>
            </a:r>
            <a:r>
              <a:rPr lang="ru-RU" dirty="0"/>
              <a:t> и его лексико-семантическое поле. </a:t>
            </a:r>
          </a:p>
          <a:p>
            <a:pPr marL="342900" indent="-342900">
              <a:buAutoNum type="arabicPeriod"/>
            </a:pPr>
            <a:r>
              <a:rPr lang="ru-RU" dirty="0"/>
              <a:t>Сбора фактического материала: путем сплошной выборки из словарей было отобрано 60 единиц. Критерием для отбора служило наличие инвариантного элемента в дефинициях. Наличие общего семантического компонента позволило признать эти 60 единиц лексико-семантическим полем </a:t>
            </a:r>
            <a:r>
              <a:rPr lang="ru-RU" dirty="0" err="1"/>
              <a:t>pain</a:t>
            </a:r>
            <a:r>
              <a:rPr lang="ru-RU" dirty="0"/>
              <a:t>.  </a:t>
            </a:r>
          </a:p>
          <a:p>
            <a:pPr marL="342900" indent="-342900">
              <a:buAutoNum type="arabicPeriod"/>
            </a:pPr>
            <a:r>
              <a:rPr lang="ru-RU" dirty="0"/>
              <a:t>По текстовому материалу (15 000 - 30 000 страниц) были определены типичные лексические и синтаксические контексты. </a:t>
            </a:r>
          </a:p>
          <a:p>
            <a:pPr marL="342900" indent="-342900">
              <a:buAutoNum type="arabicPeriod"/>
            </a:pPr>
            <a:endParaRPr lang="ru-RU" dirty="0"/>
          </a:p>
          <a:p>
            <a:r>
              <a:rPr lang="ru-RU" dirty="0"/>
              <a:t>Результат (один из): значение физическая боль реализуется в лексическом контексте первой степени в структуре N+Prep+N1, где лексическим индикатором N1 является слово, означающее какую-нибудь часть тела.</a:t>
            </a:r>
          </a:p>
        </p:txBody>
      </p:sp>
      <p:sp>
        <p:nvSpPr>
          <p:cNvPr id="12" name="TextBox 11">
            <a:extLst>
              <a:ext uri="{FF2B5EF4-FFF2-40B4-BE49-F238E27FC236}">
                <a16:creationId xmlns:a16="http://schemas.microsoft.com/office/drawing/2014/main" id="{7FA802A3-3D5A-D6C9-0C95-2B9E49D6A498}"/>
              </a:ext>
            </a:extLst>
          </p:cNvPr>
          <p:cNvSpPr txBox="1"/>
          <p:nvPr/>
        </p:nvSpPr>
        <p:spPr>
          <a:xfrm>
            <a:off x="371788" y="2782669"/>
            <a:ext cx="11535507"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Контекстуальный анализ часто сочетается с компонентным анализом по словарным дефинициям и имеет немало общего с рассмотренными выше </a:t>
            </a:r>
            <a:r>
              <a:rPr lang="ru-RU" dirty="0" err="1"/>
              <a:t>валентностным</a:t>
            </a:r>
            <a:r>
              <a:rPr lang="ru-RU" dirty="0"/>
              <a:t> и дистрибутивным анализами</a:t>
            </a:r>
          </a:p>
        </p:txBody>
      </p:sp>
    </p:spTree>
    <p:extLst>
      <p:ext uri="{BB962C8B-B14F-4D97-AF65-F5344CB8AC3E}">
        <p14:creationId xmlns:p14="http://schemas.microsoft.com/office/powerpoint/2010/main" val="3777809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E16304-CF56-75B0-96D2-CA5959231153}"/>
              </a:ext>
            </a:extLst>
          </p:cNvPr>
          <p:cNvSpPr txBox="1"/>
          <p:nvPr/>
        </p:nvSpPr>
        <p:spPr>
          <a:xfrm>
            <a:off x="5689881" y="5931934"/>
            <a:ext cx="6094324" cy="646331"/>
          </a:xfrm>
          <a:prstGeom prst="rect">
            <a:avLst/>
          </a:prstGeom>
          <a:noFill/>
        </p:spPr>
        <p:txBody>
          <a:bodyPr wrap="square">
            <a:spAutoFit/>
          </a:bodyPr>
          <a:lstStyle/>
          <a:p>
            <a:r>
              <a:rPr lang="ru-RU" sz="1800" b="1" i="1" u="none" strike="noStrike" baseline="0" dirty="0">
                <a:latin typeface="TimesNewRomanPS-BoldItalicMT"/>
              </a:rPr>
              <a:t>Пищальникова В. А., Сонин А. Г.</a:t>
            </a:r>
            <a:r>
              <a:rPr lang="ru-RU" sz="1050" b="1" i="0" u="none" strike="noStrike" baseline="0" dirty="0">
                <a:latin typeface="TimesNewRomanPS-BoldMT"/>
              </a:rPr>
              <a:t>2 </a:t>
            </a:r>
            <a:r>
              <a:rPr lang="ru-RU" sz="1800" b="1" i="1" u="none" strike="noStrike" baseline="0" dirty="0">
                <a:latin typeface="TimesNewRomanPS-BoldItalicMT"/>
              </a:rPr>
              <a:t>Общее языкознание (2003, 2009)</a:t>
            </a:r>
            <a:endParaRPr lang="ru-RU" dirty="0"/>
          </a:p>
        </p:txBody>
      </p:sp>
      <p:sp>
        <p:nvSpPr>
          <p:cNvPr id="7" name="TextBox 6">
            <a:extLst>
              <a:ext uri="{FF2B5EF4-FFF2-40B4-BE49-F238E27FC236}">
                <a16:creationId xmlns:a16="http://schemas.microsoft.com/office/drawing/2014/main" id="{7C3BF63C-C311-FAFA-8AD9-E9FFBEEA73A9}"/>
              </a:ext>
            </a:extLst>
          </p:cNvPr>
          <p:cNvSpPr txBox="1"/>
          <p:nvPr/>
        </p:nvSpPr>
        <p:spPr>
          <a:xfrm>
            <a:off x="271306" y="2400838"/>
            <a:ext cx="11512898"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NewRomanPSMT"/>
              </a:rPr>
              <a:t>Это обусловило возникновение и формирование </a:t>
            </a:r>
            <a:r>
              <a:rPr lang="ru-RU" sz="1800" b="1" i="0" u="none" strike="noStrike" baseline="0" dirty="0">
                <a:latin typeface="TimesNewRomanPS-BoldMT"/>
              </a:rPr>
              <a:t>методов внешней лингвистики</a:t>
            </a:r>
            <a:r>
              <a:rPr lang="ru-RU" sz="1800" b="0" i="0" u="none" strike="noStrike" baseline="0" dirty="0">
                <a:latin typeface="TimesNewRomanPSMT"/>
              </a:rPr>
              <a:t>: </a:t>
            </a:r>
          </a:p>
          <a:p>
            <a:pPr marL="285750" indent="-285750" algn="l">
              <a:buFont typeface="Wingdings" panose="05000000000000000000" pitchFamily="2" charset="2"/>
              <a:buChar char="ü"/>
            </a:pPr>
            <a:r>
              <a:rPr lang="ru-RU" sz="1800" b="0" i="1" u="none" strike="noStrike" baseline="0" dirty="0">
                <a:latin typeface="TimesNewRomanPS-ItalicMT"/>
              </a:rPr>
              <a:t>наблюдения в клинических условиях (нейролингвистика, психолингвистика), </a:t>
            </a:r>
          </a:p>
          <a:p>
            <a:pPr marL="285750" indent="-285750" algn="l">
              <a:buFont typeface="Wingdings" panose="05000000000000000000" pitchFamily="2" charset="2"/>
              <a:buChar char="ü"/>
            </a:pPr>
            <a:r>
              <a:rPr lang="ru-RU" sz="1800" b="0" i="1" u="none" strike="noStrike" baseline="0" dirty="0">
                <a:latin typeface="TimesNewRomanPS-ItalicMT"/>
              </a:rPr>
              <a:t>социологические методики, </a:t>
            </a:r>
          </a:p>
          <a:p>
            <a:pPr marL="285750" indent="-285750" algn="l">
              <a:buFont typeface="Wingdings" panose="05000000000000000000" pitchFamily="2" charset="2"/>
              <a:buChar char="ü"/>
            </a:pPr>
            <a:r>
              <a:rPr lang="ru-RU" sz="1800" b="0" i="1" u="none" strike="noStrike" baseline="0" dirty="0">
                <a:latin typeface="TimesNewRomanPS-ItalicMT"/>
              </a:rPr>
              <a:t>экспериментальные методики, </a:t>
            </a:r>
          </a:p>
          <a:p>
            <a:pPr marL="285750" indent="-285750" algn="l">
              <a:buFont typeface="Wingdings" panose="05000000000000000000" pitchFamily="2" charset="2"/>
              <a:buChar char="ü"/>
            </a:pPr>
            <a:r>
              <a:rPr lang="ru-RU" sz="1800" b="0" i="1" u="none" strike="noStrike" baseline="0" dirty="0">
                <a:latin typeface="TimesNewRomanPS-ItalicMT"/>
              </a:rPr>
              <a:t>метод семантического дифференциала, </a:t>
            </a:r>
          </a:p>
          <a:p>
            <a:pPr marL="285750" indent="-285750" algn="l">
              <a:buFont typeface="Wingdings" panose="05000000000000000000" pitchFamily="2" charset="2"/>
              <a:buChar char="ü"/>
            </a:pPr>
            <a:r>
              <a:rPr lang="ru-RU" sz="1800" b="0" i="1" u="none" strike="noStrike" baseline="0" dirty="0">
                <a:latin typeface="TimesNewRomanPS-ItalicMT"/>
              </a:rPr>
              <a:t>методики анкетирования и тестирования, </a:t>
            </a:r>
          </a:p>
          <a:p>
            <a:pPr marL="285750" indent="-285750" algn="l">
              <a:buFont typeface="Wingdings" panose="05000000000000000000" pitchFamily="2" charset="2"/>
              <a:buChar char="ü"/>
            </a:pPr>
            <a:r>
              <a:rPr lang="ru-RU" sz="1800" b="0" i="1" u="none" strike="noStrike" baseline="0" dirty="0">
                <a:latin typeface="TimesNewRomanPS-ItalicMT"/>
              </a:rPr>
              <a:t>методы математической статистики, </a:t>
            </a:r>
          </a:p>
          <a:p>
            <a:pPr marL="285750" indent="-285750" algn="l">
              <a:buFont typeface="Wingdings" panose="05000000000000000000" pitchFamily="2" charset="2"/>
              <a:buChar char="ü"/>
            </a:pPr>
            <a:r>
              <a:rPr lang="ru-RU" sz="1800" b="0" i="1" u="none" strike="noStrike" baseline="0" dirty="0">
                <a:latin typeface="TimesNewRomanPS-ItalicMT"/>
              </a:rPr>
              <a:t>контент-анализ, </a:t>
            </a:r>
          </a:p>
          <a:p>
            <a:pPr marL="285750" indent="-285750" algn="l">
              <a:buFont typeface="Wingdings" panose="05000000000000000000" pitchFamily="2" charset="2"/>
              <a:buChar char="ü"/>
            </a:pPr>
            <a:r>
              <a:rPr lang="ru-RU" sz="1800" b="0" i="1" u="none" strike="noStrike" baseline="0" dirty="0">
                <a:latin typeface="TimesNewRomanPS-ItalicMT"/>
              </a:rPr>
              <a:t>анализ дискурса</a:t>
            </a:r>
            <a:endParaRPr lang="ru-RU" i="1" dirty="0">
              <a:latin typeface="TimesNewRomanPS-ItalicMT"/>
            </a:endParaRPr>
          </a:p>
        </p:txBody>
      </p:sp>
      <p:sp>
        <p:nvSpPr>
          <p:cNvPr id="9" name="TextBox 8">
            <a:extLst>
              <a:ext uri="{FF2B5EF4-FFF2-40B4-BE49-F238E27FC236}">
                <a16:creationId xmlns:a16="http://schemas.microsoft.com/office/drawing/2014/main" id="{D946ADFF-87CE-BCA2-80D1-238027B18BE7}"/>
              </a:ext>
            </a:extLst>
          </p:cNvPr>
          <p:cNvSpPr txBox="1"/>
          <p:nvPr/>
        </p:nvSpPr>
        <p:spPr>
          <a:xfrm>
            <a:off x="271306" y="948996"/>
            <a:ext cx="1151289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NewRomanPSMT"/>
              </a:rPr>
              <a:t>В последние десятилетия XX в. и в начале XXI учёные перешли «к созданию </a:t>
            </a:r>
            <a:r>
              <a:rPr lang="ru-RU" sz="1800" b="1" i="0" u="none" strike="noStrike" baseline="0" dirty="0">
                <a:latin typeface="TimesNewRomanPS-BoldMT"/>
              </a:rPr>
              <a:t>многомерной модели языка</a:t>
            </a:r>
            <a:r>
              <a:rPr lang="ru-RU" sz="1800" b="0" i="0" u="none" strike="noStrike" baseline="0" dirty="0">
                <a:latin typeface="TimesNewRomanPSMT"/>
              </a:rPr>
              <a:t>, к исследованию в нем феноменов разного порядка с включением в общую картину языковых фактов в различном (социальном, психологическом, культурном, биологическом, общем философском и любом другом их применении)».</a:t>
            </a:r>
            <a:endParaRPr lang="ru-RU" dirty="0"/>
          </a:p>
        </p:txBody>
      </p:sp>
      <p:sp>
        <p:nvSpPr>
          <p:cNvPr id="2" name="Прямоугольник: скругленные углы 1">
            <a:extLst>
              <a:ext uri="{FF2B5EF4-FFF2-40B4-BE49-F238E27FC236}">
                <a16:creationId xmlns:a16="http://schemas.microsoft.com/office/drawing/2014/main" id="{3B9B4911-74EF-42D9-7686-E7CE55BF2FB6}"/>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Частные методы</a:t>
            </a:r>
          </a:p>
        </p:txBody>
      </p:sp>
    </p:spTree>
    <p:extLst>
      <p:ext uri="{BB962C8B-B14F-4D97-AF65-F5344CB8AC3E}">
        <p14:creationId xmlns:p14="http://schemas.microsoft.com/office/powerpoint/2010/main" val="2095619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1D767215-6BD1-B81B-7392-6C81775B2B97}"/>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Приемы  «внешней» лингвистики на стыке наук</a:t>
            </a:r>
          </a:p>
        </p:txBody>
      </p:sp>
      <p:sp>
        <p:nvSpPr>
          <p:cNvPr id="3" name="TextBox 2">
            <a:extLst>
              <a:ext uri="{FF2B5EF4-FFF2-40B4-BE49-F238E27FC236}">
                <a16:creationId xmlns:a16="http://schemas.microsoft.com/office/drawing/2014/main" id="{07EF2983-BA9D-95F7-5D30-48F520B9EC08}"/>
              </a:ext>
            </a:extLst>
          </p:cNvPr>
          <p:cNvSpPr txBox="1"/>
          <p:nvPr/>
        </p:nvSpPr>
        <p:spPr>
          <a:xfrm>
            <a:off x="311499" y="1153391"/>
            <a:ext cx="11485265"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Физиология: наблюдения в клинических условиях за больными, страдающими от разного рода речевых нарушений. Позволяет связать речевой механизм с конкретными зонами человеческого мозга. Нейролингвистика (отображения магнитного резонанса, томография и т.п.)</a:t>
            </a:r>
          </a:p>
          <a:p>
            <a:endParaRPr lang="ru-RU" dirty="0"/>
          </a:p>
          <a:p>
            <a:r>
              <a:rPr lang="ru-RU" dirty="0"/>
              <a:t>Социология: социолингвистические методики – включенное наблюдение (ученый как участник речевого акта), интервьюирование, анкетирование, тестирование, контент –анализ (поиск в тексте (в группе текстов) близких по значению слов и словосочетаний), стратификация (изучает языковые различия между представителями различных слоёв общества). </a:t>
            </a:r>
          </a:p>
          <a:p>
            <a:endParaRPr lang="ru-RU" dirty="0"/>
          </a:p>
          <a:p>
            <a:r>
              <a:rPr lang="ru-RU" dirty="0"/>
              <a:t>Психология: анализ дискурса (дискурсивный анализ) – исследование текста в его социально-психологическом измерении с использованием моделей коммуникации и различных моделей интерпретации.</a:t>
            </a:r>
          </a:p>
          <a:p>
            <a:endParaRPr lang="ru-RU" dirty="0"/>
          </a:p>
          <a:p>
            <a:r>
              <a:rPr lang="ru-RU" dirty="0"/>
              <a:t>Математика: математическая статистика - количественные методы: использование подсчётов и измерений при изучении языка и речи. Например, определение частотности языковых единиц, выявление корреляций частотности семантических свойств и т.д. </a:t>
            </a:r>
          </a:p>
        </p:txBody>
      </p:sp>
    </p:spTree>
    <p:extLst>
      <p:ext uri="{BB962C8B-B14F-4D97-AF65-F5344CB8AC3E}">
        <p14:creationId xmlns:p14="http://schemas.microsoft.com/office/powerpoint/2010/main" val="39569957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8EFF5-2FD7-9196-EAB8-CFE9FB82A7FD}"/>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899D802C-DEDB-3F71-1DB5-E0EC177C18FE}"/>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Методы  «внешней» лингвистики на стыке наук</a:t>
            </a:r>
          </a:p>
        </p:txBody>
      </p:sp>
      <p:sp>
        <p:nvSpPr>
          <p:cNvPr id="3" name="TextBox 2">
            <a:extLst>
              <a:ext uri="{FF2B5EF4-FFF2-40B4-BE49-F238E27FC236}">
                <a16:creationId xmlns:a16="http://schemas.microsoft.com/office/drawing/2014/main" id="{33972C6A-C288-7A6A-0048-18514A8D2E66}"/>
              </a:ext>
            </a:extLst>
          </p:cNvPr>
          <p:cNvSpPr txBox="1"/>
          <p:nvPr/>
        </p:nvSpPr>
        <p:spPr>
          <a:xfrm>
            <a:off x="311499" y="1153391"/>
            <a:ext cx="11545556"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Экспериментальные методы: </a:t>
            </a:r>
          </a:p>
          <a:p>
            <a:r>
              <a:rPr lang="ru-RU" dirty="0"/>
              <a:t>Лингвистический эксперимент (понятие введено Л.В. Щербой, далее разрабатывался О.Н. Селиверстовой) – проверка правильности/приемлемости языкового выражения, построенного исследователем на основании теоретической модели. </a:t>
            </a:r>
          </a:p>
          <a:p>
            <a:endParaRPr lang="ru-RU" dirty="0"/>
          </a:p>
          <a:p>
            <a:pPr algn="ctr"/>
            <a:r>
              <a:rPr lang="ru-RU" i="1" dirty="0"/>
              <a:t>Преступник выстрелил и убил служанку актрисы, которая стояла на балконе.</a:t>
            </a:r>
          </a:p>
          <a:p>
            <a:endParaRPr lang="ru-RU" dirty="0"/>
          </a:p>
          <a:p>
            <a:r>
              <a:rPr lang="ru-RU" dirty="0"/>
              <a:t>Психолингвистический эксперимент – обращение к языковой интуиции носителей языка, при этом субъективность результатов компенсируется большим количеством испытуемых.</a:t>
            </a:r>
          </a:p>
          <a:p>
            <a:endParaRPr lang="ru-RU" dirty="0"/>
          </a:p>
          <a:p>
            <a:r>
              <a:rPr lang="ru-RU" dirty="0"/>
              <a:t>Приемы: ассоциативный эксперимент, измерение времени, потраченного на поиск ответа, прием семантического дифференциала (оценить языковые явления по разработанной ученым шкале, например близость значений слов), задания на подстановку слов, узнавание языковых единиц, выделение ключевых слов и т.п.</a:t>
            </a:r>
          </a:p>
        </p:txBody>
      </p:sp>
    </p:spTree>
    <p:extLst>
      <p:ext uri="{BB962C8B-B14F-4D97-AF65-F5344CB8AC3E}">
        <p14:creationId xmlns:p14="http://schemas.microsoft.com/office/powerpoint/2010/main" val="1409697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14E21-7B4C-3051-CC29-7095D2075594}"/>
              </a:ext>
            </a:extLst>
          </p:cNvPr>
          <p:cNvSpPr txBox="1"/>
          <p:nvPr/>
        </p:nvSpPr>
        <p:spPr>
          <a:xfrm>
            <a:off x="281354" y="1079259"/>
            <a:ext cx="11384782" cy="3416320"/>
          </a:xfrm>
          <a:prstGeom prst="rect">
            <a:avLst/>
          </a:prstGeom>
          <a:noFill/>
        </p:spPr>
        <p:txBody>
          <a:bodyPr wrap="square">
            <a:spAutoFit/>
          </a:bodyPr>
          <a:lstStyle/>
          <a:p>
            <a:pPr algn="l"/>
            <a:r>
              <a:rPr lang="ru-RU" sz="1800" b="0" i="0" u="none" strike="noStrike" baseline="0" dirty="0">
                <a:latin typeface="Times New Roman" panose="02020603050405020304" pitchFamily="18" charset="0"/>
                <a:cs typeface="Times New Roman" panose="02020603050405020304" pitchFamily="18" charset="0"/>
              </a:rPr>
              <a:t>Непосредственное выполнение задач, которые ставит перед наукой практика. </a:t>
            </a:r>
          </a:p>
          <a:p>
            <a:pPr algn="l"/>
            <a:endParaRPr lang="ru-RU"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ru-RU" sz="1800" b="0" i="0" u="none" strike="noStrike" baseline="0" dirty="0">
                <a:latin typeface="Times New Roman" panose="02020603050405020304" pitchFamily="18" charset="0"/>
                <a:cs typeface="Times New Roman" panose="02020603050405020304" pitchFamily="18" charset="0"/>
              </a:rPr>
              <a:t>теоретические основы преподавания родного и иностранного языков, </a:t>
            </a:r>
          </a:p>
          <a:p>
            <a:pPr marL="285750" indent="-285750" algn="l">
              <a:buFont typeface="Wingdings" panose="05000000000000000000" pitchFamily="2" charset="2"/>
              <a:buChar char="ü"/>
            </a:pPr>
            <a:r>
              <a:rPr lang="ru-RU" sz="1800" b="0" i="0" u="none" strike="noStrike" baseline="0" dirty="0">
                <a:latin typeface="Times New Roman" panose="02020603050405020304" pitchFamily="18" charset="0"/>
                <a:cs typeface="Times New Roman" panose="02020603050405020304" pitchFamily="18" charset="0"/>
              </a:rPr>
              <a:t>лексикография, </a:t>
            </a:r>
          </a:p>
          <a:p>
            <a:pPr marL="285750" indent="-285750" algn="l">
              <a:buFont typeface="Wingdings" panose="05000000000000000000" pitchFamily="2" charset="2"/>
              <a:buChar char="ü"/>
            </a:pPr>
            <a:r>
              <a:rPr lang="ru-RU" sz="1800" b="0" i="0" u="none" strike="noStrike" baseline="0" dirty="0" err="1">
                <a:latin typeface="Times New Roman" panose="02020603050405020304" pitchFamily="18" charset="0"/>
                <a:cs typeface="Times New Roman" panose="02020603050405020304" pitchFamily="18" charset="0"/>
              </a:rPr>
              <a:t>терминоведение</a:t>
            </a:r>
            <a:r>
              <a:rPr lang="ru-RU" sz="1800" b="0" i="0" u="none" strike="noStrike" baseline="0" dirty="0">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ü"/>
            </a:pPr>
            <a:r>
              <a:rPr lang="ru-RU" sz="1800" b="0" i="0" u="none" strike="noStrike" baseline="0" dirty="0">
                <a:latin typeface="Times New Roman" panose="02020603050405020304" pitchFamily="18" charset="0"/>
                <a:cs typeface="Times New Roman" panose="02020603050405020304" pitchFamily="18" charset="0"/>
              </a:rPr>
              <a:t>практическая стилистика. </a:t>
            </a:r>
          </a:p>
          <a:p>
            <a:pPr marL="285750" indent="-285750" algn="l">
              <a:buFont typeface="Wingdings" panose="05000000000000000000" pitchFamily="2" charset="2"/>
              <a:buChar char="ü"/>
            </a:pPr>
            <a:r>
              <a:rPr lang="ru-RU" sz="1800" b="0" i="0" u="none" strike="noStrike" baseline="0" dirty="0">
                <a:latin typeface="Times New Roman" panose="02020603050405020304" pitchFamily="18" charset="0"/>
                <a:cs typeface="Times New Roman" panose="02020603050405020304" pitchFamily="18" charset="0"/>
              </a:rPr>
              <a:t>теория создания машинных языков для автоматизированного поиска информации, машинного перевода и для автоматизации процессов управления</a:t>
            </a:r>
            <a:r>
              <a:rPr lang="ru-RU" dirty="0">
                <a:latin typeface="Times New Roman" panose="02020603050405020304" pitchFamily="18" charset="0"/>
                <a:cs typeface="Times New Roman" panose="02020603050405020304" pitchFamily="18" charset="0"/>
              </a:rPr>
              <a:t> - </a:t>
            </a:r>
            <a:r>
              <a:rPr lang="ru-RU" sz="1800" b="0" i="0" u="none" strike="noStrike" baseline="0" dirty="0">
                <a:latin typeface="Times New Roman" panose="02020603050405020304" pitchFamily="18" charset="0"/>
                <a:cs typeface="Times New Roman" panose="02020603050405020304" pitchFamily="18" charset="0"/>
              </a:rPr>
              <a:t>создание формального аппарата для описания естественных и порождения искусственных языков. В таких математических моделях языка используются как лингвистические понятия и концепции, так и некоторые математические средства: теоретико-множественные, теоретико-вероятностные, статистические и другие.</a:t>
            </a:r>
          </a:p>
          <a:p>
            <a:pPr marL="285750" indent="-285750" algn="l">
              <a:buFont typeface="Wingdings" panose="05000000000000000000" pitchFamily="2" charset="2"/>
              <a:buChar char="ü"/>
            </a:pPr>
            <a:r>
              <a:rPr lang="ru-RU" dirty="0">
                <a:latin typeface="Times New Roman" panose="02020603050405020304" pitchFamily="18" charset="0"/>
                <a:cs typeface="Times New Roman" panose="02020603050405020304" pitchFamily="18" charset="0"/>
              </a:rPr>
              <a:t>обучение нейросетей</a:t>
            </a:r>
          </a:p>
        </p:txBody>
      </p:sp>
      <p:sp>
        <p:nvSpPr>
          <p:cNvPr id="2" name="Прямоугольник: скругленные углы 1">
            <a:extLst>
              <a:ext uri="{FF2B5EF4-FFF2-40B4-BE49-F238E27FC236}">
                <a16:creationId xmlns:a16="http://schemas.microsoft.com/office/drawing/2014/main" id="{95AFA427-2EBC-1928-E70E-18669616512C}"/>
              </a:ext>
            </a:extLst>
          </p:cNvPr>
          <p:cNvSpPr/>
          <p:nvPr/>
        </p:nvSpPr>
        <p:spPr>
          <a:xfrm>
            <a:off x="-1" y="174969"/>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Прикладная лингвистика</a:t>
            </a:r>
          </a:p>
        </p:txBody>
      </p:sp>
    </p:spTree>
    <p:extLst>
      <p:ext uri="{BB962C8B-B14F-4D97-AF65-F5344CB8AC3E}">
        <p14:creationId xmlns:p14="http://schemas.microsoft.com/office/powerpoint/2010/main" val="666641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9374B5A6-F541-8CC6-9058-497BA522F54E}"/>
              </a:ext>
            </a:extLst>
          </p:cNvPr>
          <p:cNvSpPr/>
          <p:nvPr/>
        </p:nvSpPr>
        <p:spPr>
          <a:xfrm>
            <a:off x="1820426" y="828111"/>
            <a:ext cx="8711921"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2400" dirty="0"/>
              <a:t>Задание</a:t>
            </a:r>
          </a:p>
        </p:txBody>
      </p:sp>
      <p:sp>
        <p:nvSpPr>
          <p:cNvPr id="3" name="TextBox 2">
            <a:extLst>
              <a:ext uri="{FF2B5EF4-FFF2-40B4-BE49-F238E27FC236}">
                <a16:creationId xmlns:a16="http://schemas.microsoft.com/office/drawing/2014/main" id="{074D0874-EB24-E23C-8E55-47D814471437}"/>
              </a:ext>
            </a:extLst>
          </p:cNvPr>
          <p:cNvSpPr txBox="1"/>
          <p:nvPr/>
        </p:nvSpPr>
        <p:spPr>
          <a:xfrm>
            <a:off x="1205802" y="2130251"/>
            <a:ext cx="6119789" cy="3416320"/>
          </a:xfrm>
          <a:prstGeom prst="rect">
            <a:avLst/>
          </a:prstGeom>
          <a:noFill/>
        </p:spPr>
        <p:txBody>
          <a:bodyPr wrap="square" rtlCol="0">
            <a:spAutoFit/>
          </a:bodyPr>
          <a:lstStyle/>
          <a:p>
            <a:pPr marL="342900" indent="-342900">
              <a:buAutoNum type="arabicPeriod"/>
            </a:pPr>
            <a:r>
              <a:rPr lang="ru-RU" dirty="0"/>
              <a:t>Заходим на сайт </a:t>
            </a:r>
            <a:r>
              <a:rPr lang="en-US" dirty="0">
                <a:hlinkClick r:id="rId2"/>
              </a:rPr>
              <a:t>https://www.dissercat.com/search?q=%D0%BB%D0%B8%D0%BD%D0%B3%D0%B2%D0%B8%D1%81%D1%82%D0%B8%D0%BA%D0%B0</a:t>
            </a:r>
            <a:r>
              <a:rPr lang="ru-RU" dirty="0"/>
              <a:t> </a:t>
            </a:r>
          </a:p>
          <a:p>
            <a:pPr marL="342900" indent="-342900">
              <a:buAutoNum type="arabicPeriod"/>
            </a:pPr>
            <a:endParaRPr lang="ru-RU" dirty="0"/>
          </a:p>
          <a:p>
            <a:pPr marL="342900" indent="-342900">
              <a:buAutoNum type="arabicPeriod"/>
            </a:pPr>
            <a:r>
              <a:rPr lang="ru-RU" dirty="0"/>
              <a:t>Выбираем диссертацию.</a:t>
            </a:r>
          </a:p>
          <a:p>
            <a:pPr marL="342900" indent="-342900">
              <a:buAutoNum type="arabicPeriod"/>
            </a:pPr>
            <a:r>
              <a:rPr lang="ru-RU" dirty="0"/>
              <a:t>Читаем автореферат</a:t>
            </a:r>
          </a:p>
          <a:p>
            <a:pPr marL="342900" indent="-342900">
              <a:buAutoNum type="arabicPeriod"/>
            </a:pPr>
            <a:r>
              <a:rPr lang="ru-RU" dirty="0"/>
              <a:t>Находим методологическую основу исследования и методы лингвистического исследования, заявленные автором.</a:t>
            </a:r>
          </a:p>
          <a:p>
            <a:pPr marL="342900" indent="-342900">
              <a:buAutoNum type="arabicPeriod"/>
            </a:pPr>
            <a:r>
              <a:rPr lang="ru-RU" dirty="0"/>
              <a:t>Делаем мини-сообщение с описанием методов и комментарием</a:t>
            </a:r>
          </a:p>
        </p:txBody>
      </p:sp>
      <p:pic>
        <p:nvPicPr>
          <p:cNvPr id="5" name="Рисунок 4">
            <a:extLst>
              <a:ext uri="{FF2B5EF4-FFF2-40B4-BE49-F238E27FC236}">
                <a16:creationId xmlns:a16="http://schemas.microsoft.com/office/drawing/2014/main" id="{C40C3709-5373-F081-837C-F6EA07A41974}"/>
              </a:ext>
            </a:extLst>
          </p:cNvPr>
          <p:cNvPicPr>
            <a:picLocks noChangeAspect="1"/>
          </p:cNvPicPr>
          <p:nvPr/>
        </p:nvPicPr>
        <p:blipFill>
          <a:blip r:embed="rId3"/>
          <a:stretch>
            <a:fillRect/>
          </a:stretch>
        </p:blipFill>
        <p:spPr>
          <a:xfrm>
            <a:off x="7584098" y="2829186"/>
            <a:ext cx="4057650" cy="3952875"/>
          </a:xfrm>
          <a:prstGeom prst="rect">
            <a:avLst/>
          </a:prstGeom>
        </p:spPr>
      </p:pic>
    </p:spTree>
    <p:extLst>
      <p:ext uri="{BB962C8B-B14F-4D97-AF65-F5344CB8AC3E}">
        <p14:creationId xmlns:p14="http://schemas.microsoft.com/office/powerpoint/2010/main" val="1047988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6200B123-809C-A981-4455-9AE5E58D1B2D}"/>
              </a:ext>
            </a:extLst>
          </p:cNvPr>
          <p:cNvPicPr>
            <a:picLocks noChangeAspect="1"/>
          </p:cNvPicPr>
          <p:nvPr/>
        </p:nvPicPr>
        <p:blipFill>
          <a:blip r:embed="rId2"/>
          <a:stretch>
            <a:fillRect/>
          </a:stretch>
        </p:blipFill>
        <p:spPr>
          <a:xfrm>
            <a:off x="2980026" y="394855"/>
            <a:ext cx="5488565" cy="2771634"/>
          </a:xfrm>
          <a:prstGeom prst="rect">
            <a:avLst/>
          </a:prstGeom>
        </p:spPr>
      </p:pic>
    </p:spTree>
    <p:extLst>
      <p:ext uri="{BB962C8B-B14F-4D97-AF65-F5344CB8AC3E}">
        <p14:creationId xmlns:p14="http://schemas.microsoft.com/office/powerpoint/2010/main" val="95463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A2034-F6F9-07D0-286C-7A44B58C15E6}"/>
              </a:ext>
            </a:extLst>
          </p:cNvPr>
          <p:cNvSpPr txBox="1"/>
          <p:nvPr/>
        </p:nvSpPr>
        <p:spPr>
          <a:xfrm>
            <a:off x="271305" y="3039234"/>
            <a:ext cx="11603333"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NewRomanPSMT"/>
              </a:rPr>
              <a:t>Методика – это «конкретные действия (операции), а также их устойчивые комбинации, направленные на решения ограниченного класса задач». Всякий метод включает множество таких стандартных операций, далеко</a:t>
            </a:r>
          </a:p>
          <a:p>
            <a:pPr algn="l"/>
            <a:r>
              <a:rPr lang="ru-RU" sz="1800" b="0" i="0" u="none" strike="noStrike" baseline="0" dirty="0">
                <a:latin typeface="TimesNewRomanPSMT"/>
              </a:rPr>
              <a:t>не все из которых специфичны, т. е. одна и та же методика может быть использована в разных методологических подходах</a:t>
            </a:r>
            <a:endParaRPr lang="ru-RU" dirty="0"/>
          </a:p>
        </p:txBody>
      </p:sp>
      <p:sp>
        <p:nvSpPr>
          <p:cNvPr id="4" name="TextBox 3">
            <a:extLst>
              <a:ext uri="{FF2B5EF4-FFF2-40B4-BE49-F238E27FC236}">
                <a16:creationId xmlns:a16="http://schemas.microsoft.com/office/drawing/2014/main" id="{6CD2050A-674C-7167-9D0D-CC5455621E53}"/>
              </a:ext>
            </a:extLst>
          </p:cNvPr>
          <p:cNvSpPr txBox="1"/>
          <p:nvPr/>
        </p:nvSpPr>
        <p:spPr>
          <a:xfrm>
            <a:off x="4401178" y="4496349"/>
            <a:ext cx="7473460" cy="338554"/>
          </a:xfrm>
          <a:prstGeom prst="rect">
            <a:avLst/>
          </a:prstGeom>
          <a:noFill/>
        </p:spPr>
        <p:txBody>
          <a:bodyPr wrap="square">
            <a:spAutoFit/>
          </a:bodyPr>
          <a:lstStyle/>
          <a:p>
            <a:r>
              <a:rPr lang="ru-RU" sz="1600" b="1" i="1" u="none" strike="noStrike" baseline="0" dirty="0">
                <a:latin typeface="TimesNewRomanPS-BoldItalicMT"/>
              </a:rPr>
              <a:t>Пищальникова В. А., Сонин А. Г.</a:t>
            </a:r>
            <a:r>
              <a:rPr lang="ru-RU" sz="1000" b="1" i="0" u="none" strike="noStrike" baseline="0" dirty="0">
                <a:latin typeface="TimesNewRomanPS-BoldMT"/>
              </a:rPr>
              <a:t>2 </a:t>
            </a:r>
            <a:r>
              <a:rPr lang="ru-RU" sz="1600" b="1" i="1" u="none" strike="noStrike" baseline="0" dirty="0">
                <a:latin typeface="TimesNewRomanPS-BoldItalicMT"/>
              </a:rPr>
              <a:t>Общее языкознание (2003, 2009)</a:t>
            </a:r>
            <a:endParaRPr lang="ru-RU" sz="1600" dirty="0"/>
          </a:p>
        </p:txBody>
      </p:sp>
      <p:sp>
        <p:nvSpPr>
          <p:cNvPr id="5" name="Прямоугольник: скругленные углы 4">
            <a:extLst>
              <a:ext uri="{FF2B5EF4-FFF2-40B4-BE49-F238E27FC236}">
                <a16:creationId xmlns:a16="http://schemas.microsoft.com/office/drawing/2014/main" id="{35FBCA7E-08C1-7D77-C5EB-8217722357B4}"/>
              </a:ext>
            </a:extLst>
          </p:cNvPr>
          <p:cNvSpPr/>
          <p:nvPr/>
        </p:nvSpPr>
        <p:spPr>
          <a:xfrm>
            <a:off x="0" y="160774"/>
            <a:ext cx="5920992"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Методология – метод - методика</a:t>
            </a:r>
          </a:p>
        </p:txBody>
      </p:sp>
      <p:sp>
        <p:nvSpPr>
          <p:cNvPr id="7" name="TextBox 6">
            <a:extLst>
              <a:ext uri="{FF2B5EF4-FFF2-40B4-BE49-F238E27FC236}">
                <a16:creationId xmlns:a16="http://schemas.microsoft.com/office/drawing/2014/main" id="{4B406676-E905-18A0-146D-A37877AADEC2}"/>
              </a:ext>
            </a:extLst>
          </p:cNvPr>
          <p:cNvSpPr txBox="1"/>
          <p:nvPr/>
        </p:nvSpPr>
        <p:spPr>
          <a:xfrm>
            <a:off x="271305" y="1697285"/>
            <a:ext cx="11603333"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NewRomanPSMT"/>
              </a:rPr>
              <a:t>Методом «в науке называют продуктивный способ познания, прошедший проверку временем и достаточно проанализированный учёными». При этом метод «рождается не в голове теоретика так же, как не рождается он в материале. Он вычленяется из деятельности исследователя в окружающем мире, диалектически сочетая в себе объективное и субъективное»</a:t>
            </a:r>
          </a:p>
        </p:txBody>
      </p:sp>
      <p:sp>
        <p:nvSpPr>
          <p:cNvPr id="9" name="TextBox 8">
            <a:extLst>
              <a:ext uri="{FF2B5EF4-FFF2-40B4-BE49-F238E27FC236}">
                <a16:creationId xmlns:a16="http://schemas.microsoft.com/office/drawing/2014/main" id="{1FCC8951-19EF-0E27-7FFA-1A225A82F3CB}"/>
              </a:ext>
            </a:extLst>
          </p:cNvPr>
          <p:cNvSpPr txBox="1"/>
          <p:nvPr/>
        </p:nvSpPr>
        <p:spPr>
          <a:xfrm>
            <a:off x="271305" y="867121"/>
            <a:ext cx="11603333"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ru-RU" sz="1800" b="0" i="0" u="none" strike="noStrike" baseline="0" dirty="0">
                <a:latin typeface="TimesNewRomanPSMT"/>
              </a:rPr>
              <a:t>Методология – «учение о том, как методы правильно разрабатывать и применять…, это совокупность методов, используемых в определенной отрасли знания». </a:t>
            </a:r>
          </a:p>
        </p:txBody>
      </p:sp>
    </p:spTree>
    <p:extLst>
      <p:ext uri="{BB962C8B-B14F-4D97-AF65-F5344CB8AC3E}">
        <p14:creationId xmlns:p14="http://schemas.microsoft.com/office/powerpoint/2010/main" val="297974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Прямоугольник: скругленные углы 5">
            <a:extLst>
              <a:ext uri="{FF2B5EF4-FFF2-40B4-BE49-F238E27FC236}">
                <a16:creationId xmlns:a16="http://schemas.microsoft.com/office/drawing/2014/main" id="{CCBCC8F8-2A43-0CEF-E506-237FFEFE6D07}"/>
              </a:ext>
            </a:extLst>
          </p:cNvPr>
          <p:cNvSpPr/>
          <p:nvPr/>
        </p:nvSpPr>
        <p:spPr>
          <a:xfrm>
            <a:off x="1383564" y="348865"/>
            <a:ext cx="9718111" cy="15764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000" kern="1200" dirty="0" err="1">
                <a:solidFill>
                  <a:srgbClr val="FFFFFF"/>
                </a:solidFill>
                <a:latin typeface="+mj-lt"/>
                <a:ea typeface="+mj-ea"/>
                <a:cs typeface="+mj-cs"/>
              </a:rPr>
              <a:t>Тр</a:t>
            </a:r>
            <a:r>
              <a:rPr lang="ru-RU" sz="4000" kern="1200" dirty="0">
                <a:solidFill>
                  <a:srgbClr val="FFFFFF"/>
                </a:solidFill>
                <a:latin typeface="+mj-lt"/>
                <a:ea typeface="+mj-ea"/>
                <a:cs typeface="+mj-cs"/>
              </a:rPr>
              <a:t>ё</a:t>
            </a:r>
            <a:r>
              <a:rPr lang="en-US" sz="4000" kern="1200" dirty="0" err="1">
                <a:solidFill>
                  <a:srgbClr val="FFFFFF"/>
                </a:solidFill>
                <a:latin typeface="+mj-lt"/>
                <a:ea typeface="+mj-ea"/>
                <a:cs typeface="+mj-cs"/>
              </a:rPr>
              <a:t>хчастная</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система</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метода</a:t>
            </a:r>
            <a:endParaRPr lang="en-US" sz="4000"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D529DECD-6A09-71E5-5CDD-53C585328372}"/>
              </a:ext>
            </a:extLst>
          </p:cNvPr>
          <p:cNvSpPr txBox="1"/>
          <p:nvPr/>
        </p:nvSpPr>
        <p:spPr>
          <a:xfrm>
            <a:off x="97701" y="6501805"/>
            <a:ext cx="9161583" cy="338554"/>
          </a:xfrm>
          <a:prstGeom prst="rect">
            <a:avLst/>
          </a:prstGeom>
          <a:noFill/>
        </p:spPr>
        <p:txBody>
          <a:bodyPr wrap="square">
            <a:spAutoFit/>
          </a:bodyPr>
          <a:lstStyle/>
          <a:p>
            <a:pPr algn="l">
              <a:spcAft>
                <a:spcPts val="600"/>
              </a:spcAft>
            </a:pPr>
            <a:r>
              <a:rPr lang="ru-RU" sz="1600" b="1" i="0" u="none" strike="noStrike" baseline="0" dirty="0">
                <a:latin typeface="TimesNewRomanPS-BoldMT"/>
              </a:rPr>
              <a:t>«Общее языкознание. Методы лингвистических исследований» </a:t>
            </a:r>
            <a:r>
              <a:rPr lang="ru-RU" sz="1600" b="0" i="0" u="none" strike="noStrike" baseline="0" dirty="0">
                <a:latin typeface="TimesNewRomanPSMT"/>
              </a:rPr>
              <a:t>(под ред. Б. А. Серебренникова)</a:t>
            </a:r>
            <a:endParaRPr lang="ru-RU" sz="1600" dirty="0"/>
          </a:p>
        </p:txBody>
      </p:sp>
      <p:graphicFrame>
        <p:nvGraphicFramePr>
          <p:cNvPr id="9" name="TextBox 4">
            <a:extLst>
              <a:ext uri="{FF2B5EF4-FFF2-40B4-BE49-F238E27FC236}">
                <a16:creationId xmlns:a16="http://schemas.microsoft.com/office/drawing/2014/main" id="{B1D3C28E-E98A-2494-59AD-735B7E888B8B}"/>
              </a:ext>
            </a:extLst>
          </p:cNvPr>
          <p:cNvGraphicFramePr/>
          <p:nvPr>
            <p:extLst>
              <p:ext uri="{D42A27DB-BD31-4B8C-83A1-F6EECF244321}">
                <p14:modId xmlns:p14="http://schemas.microsoft.com/office/powerpoint/2010/main" val="1630499501"/>
              </p:ext>
            </p:extLst>
          </p:nvPr>
        </p:nvGraphicFramePr>
        <p:xfrm>
          <a:off x="124690" y="2273574"/>
          <a:ext cx="11856028" cy="4210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257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79155-19DD-2EE6-612A-26777756791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DD4A2AE-2550-064D-0564-BDB876C071CE}"/>
              </a:ext>
            </a:extLst>
          </p:cNvPr>
          <p:cNvSpPr txBox="1"/>
          <p:nvPr/>
        </p:nvSpPr>
        <p:spPr>
          <a:xfrm>
            <a:off x="3030417" y="6497804"/>
            <a:ext cx="9161583" cy="338554"/>
          </a:xfrm>
          <a:prstGeom prst="rect">
            <a:avLst/>
          </a:prstGeom>
          <a:noFill/>
        </p:spPr>
        <p:txBody>
          <a:bodyPr wrap="square">
            <a:spAutoFit/>
          </a:bodyPr>
          <a:lstStyle/>
          <a:p>
            <a:pPr algn="l"/>
            <a:r>
              <a:rPr lang="ru-RU" sz="1600" b="1" i="0" u="none" strike="noStrike" baseline="0" dirty="0">
                <a:latin typeface="TimesNewRomanPS-BoldMT"/>
              </a:rPr>
              <a:t>«Общее языкознание. Методы лингвистических исследований» </a:t>
            </a:r>
            <a:r>
              <a:rPr lang="ru-RU" sz="1600" b="0" i="0" u="none" strike="noStrike" baseline="0" dirty="0">
                <a:latin typeface="TimesNewRomanPSMT"/>
              </a:rPr>
              <a:t>(под ред. Б. А. Серебренникова)</a:t>
            </a:r>
            <a:endParaRPr lang="ru-RU" sz="1600" dirty="0"/>
          </a:p>
        </p:txBody>
      </p:sp>
      <p:sp>
        <p:nvSpPr>
          <p:cNvPr id="3" name="TextBox 2">
            <a:extLst>
              <a:ext uri="{FF2B5EF4-FFF2-40B4-BE49-F238E27FC236}">
                <a16:creationId xmlns:a16="http://schemas.microsoft.com/office/drawing/2014/main" id="{FAD434B2-67DF-95C5-2445-9C247345C242}"/>
              </a:ext>
            </a:extLst>
          </p:cNvPr>
          <p:cNvSpPr txBox="1"/>
          <p:nvPr/>
        </p:nvSpPr>
        <p:spPr>
          <a:xfrm>
            <a:off x="197616" y="935376"/>
            <a:ext cx="11796767" cy="532453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sz="2000" b="0" i="0" u="none" strike="noStrike" baseline="0" dirty="0">
                <a:latin typeface="Times New Roman" panose="02020603050405020304" pitchFamily="18" charset="0"/>
                <a:cs typeface="Times New Roman" panose="02020603050405020304" pitchFamily="18" charset="0"/>
              </a:rPr>
              <a:t>Лингвистические основы метода  – это наличие знаний об объекте исследования. Но лингвистические основы метода, сформулированные в виде «определённых теоретических положений, ещё не олицетворяют самого метода, нужна ещё система приёмов. Это уже наличное </a:t>
            </a:r>
            <a:r>
              <a:rPr lang="ru-RU" sz="2000" dirty="0">
                <a:latin typeface="Times New Roman" panose="02020603050405020304" pitchFamily="18" charset="0"/>
                <a:cs typeface="Times New Roman" panose="02020603050405020304" pitchFamily="18" charset="0"/>
              </a:rPr>
              <a:t>научное знание (например, реконструкция праформ есть частный прием сравнительно-исторического метода, и его теоретической базой является неравномерность изменения форм одного происхождения и возможность установить более архаичные формы путем особым образом проведенного сравнения).</a:t>
            </a:r>
          </a:p>
          <a:p>
            <a:pPr algn="l"/>
            <a:endParaRPr lang="ru-RU" sz="2000" dirty="0">
              <a:latin typeface="Times New Roman" panose="02020603050405020304" pitchFamily="18" charset="0"/>
              <a:cs typeface="Times New Roman" panose="02020603050405020304" pitchFamily="18" charset="0"/>
            </a:endParaRPr>
          </a:p>
          <a:p>
            <a:pPr algn="l"/>
            <a:r>
              <a:rPr lang="ru-RU" sz="2000" b="0" i="0" u="none" strike="noStrike" baseline="0" dirty="0">
                <a:latin typeface="Times New Roman" panose="02020603050405020304" pitchFamily="18" charset="0"/>
                <a:cs typeface="Times New Roman" panose="02020603050405020304" pitchFamily="18" charset="0"/>
              </a:rPr>
              <a:t>Особенность приёма - действенный характер, т. к. приём всегда предполагает определённое оперирование с языковым материалом. Р</a:t>
            </a:r>
            <a:r>
              <a:rPr lang="ru-RU" sz="2000" dirty="0">
                <a:latin typeface="Times New Roman" panose="02020603050405020304" pitchFamily="18" charset="0"/>
                <a:cs typeface="Times New Roman" panose="02020603050405020304" pitchFamily="18" charset="0"/>
              </a:rPr>
              <a:t>азличные способы оперирования с материалом, обусловлены соответствующей стороной объекта (например, статистический метод обусловлен объективной дистрибуцией и частотностью употребления единиц языка; метод лингвистической географии обусловлен объективной территориальной ограниченностью распространения языковых явлений, и т. д. ). </a:t>
            </a:r>
          </a:p>
          <a:p>
            <a:pPr algn="l"/>
            <a:endParaRPr lang="ru-RU" sz="2000" dirty="0">
              <a:latin typeface="Times New Roman" panose="02020603050405020304" pitchFamily="18" charset="0"/>
              <a:cs typeface="Times New Roman" panose="02020603050405020304" pitchFamily="18" charset="0"/>
            </a:endParaRPr>
          </a:p>
          <a:p>
            <a:pPr algn="l"/>
            <a:r>
              <a:rPr lang="ru-RU" sz="2000" b="0" i="0" u="none" strike="noStrike" baseline="0" dirty="0">
                <a:latin typeface="Times New Roman" panose="02020603050405020304" pitchFamily="18" charset="0"/>
                <a:cs typeface="Times New Roman" panose="02020603050405020304" pitchFamily="18" charset="0"/>
              </a:rPr>
              <a:t>Технические приёмы и процедуры, например, конспектирование изучаемой литературы, занесение собранного материала на карточки, составление диаграмм, таблиц и карт, определение района исследования, беседа с информантом, рентгеноскопия произносительных органов, записи на диктофон, вторичная проверка и уточнение собранного материала, и т. д.</a:t>
            </a:r>
            <a:endParaRPr lang="ru-RU" sz="2000" dirty="0">
              <a:latin typeface="Times New Roman" panose="02020603050405020304" pitchFamily="18"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4EE0B6E8-0667-9340-40E5-7DA8B9D2C608}"/>
              </a:ext>
            </a:extLst>
          </p:cNvPr>
          <p:cNvSpPr/>
          <p:nvPr/>
        </p:nvSpPr>
        <p:spPr>
          <a:xfrm>
            <a:off x="0" y="174969"/>
            <a:ext cx="4411226"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Трехчастная система метода</a:t>
            </a:r>
          </a:p>
        </p:txBody>
      </p:sp>
    </p:spTree>
    <p:extLst>
      <p:ext uri="{BB962C8B-B14F-4D97-AF65-F5344CB8AC3E}">
        <p14:creationId xmlns:p14="http://schemas.microsoft.com/office/powerpoint/2010/main" val="84956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43B2B-BF02-20FF-9F20-3B58721ADF3D}"/>
              </a:ext>
            </a:extLst>
          </p:cNvPr>
          <p:cNvSpPr txBox="1"/>
          <p:nvPr/>
        </p:nvSpPr>
        <p:spPr>
          <a:xfrm>
            <a:off x="6567436" y="6341739"/>
            <a:ext cx="5624564" cy="338554"/>
          </a:xfrm>
          <a:prstGeom prst="rect">
            <a:avLst/>
          </a:prstGeom>
          <a:noFill/>
        </p:spPr>
        <p:txBody>
          <a:bodyPr wrap="square">
            <a:spAutoFit/>
          </a:bodyPr>
          <a:lstStyle/>
          <a:p>
            <a:r>
              <a:rPr lang="ru-RU" sz="1600" b="1" i="1" u="none" strike="noStrike" baseline="0" dirty="0" err="1">
                <a:latin typeface="TimesNewRomanPS-BoldItalicMT"/>
              </a:rPr>
              <a:t>Гируцкий</a:t>
            </a:r>
            <a:r>
              <a:rPr lang="ru-RU" sz="1600" b="1" i="1" u="none" strike="noStrike" baseline="0" dirty="0">
                <a:latin typeface="TimesNewRomanPS-BoldItalicMT"/>
              </a:rPr>
              <a:t> А. А.</a:t>
            </a:r>
            <a:r>
              <a:rPr lang="ru-RU" sz="1000" b="1" i="0" u="none" strike="noStrike" baseline="0" dirty="0">
                <a:latin typeface="TimesNewRomanPS-BoldMT"/>
              </a:rPr>
              <a:t> </a:t>
            </a:r>
            <a:r>
              <a:rPr lang="ru-RU" sz="1600" b="1" i="1" u="none" strike="noStrike" baseline="0" dirty="0">
                <a:latin typeface="TimesNewRomanPS-BoldItalicMT"/>
              </a:rPr>
              <a:t>Общее языкознание (2001)</a:t>
            </a:r>
            <a:endParaRPr lang="ru-RU" sz="1600" dirty="0"/>
          </a:p>
        </p:txBody>
      </p:sp>
      <p:sp>
        <p:nvSpPr>
          <p:cNvPr id="2" name="Прямоугольник: скругленные углы 1">
            <a:extLst>
              <a:ext uri="{FF2B5EF4-FFF2-40B4-BE49-F238E27FC236}">
                <a16:creationId xmlns:a16="http://schemas.microsoft.com/office/drawing/2014/main" id="{8A462AB6-5DFC-AADC-8A88-638F312109FA}"/>
              </a:ext>
            </a:extLst>
          </p:cNvPr>
          <p:cNvSpPr/>
          <p:nvPr/>
        </p:nvSpPr>
        <p:spPr>
          <a:xfrm>
            <a:off x="0" y="174969"/>
            <a:ext cx="4411226" cy="522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400" dirty="0"/>
              <a:t>Структура методологии</a:t>
            </a:r>
          </a:p>
        </p:txBody>
      </p:sp>
      <p:graphicFrame>
        <p:nvGraphicFramePr>
          <p:cNvPr id="7" name="TextBox 4">
            <a:extLst>
              <a:ext uri="{FF2B5EF4-FFF2-40B4-BE49-F238E27FC236}">
                <a16:creationId xmlns:a16="http://schemas.microsoft.com/office/drawing/2014/main" id="{4BA07BF4-270A-5071-B994-2B37F89FAD64}"/>
              </a:ext>
            </a:extLst>
          </p:cNvPr>
          <p:cNvGraphicFramePr/>
          <p:nvPr>
            <p:extLst>
              <p:ext uri="{D42A27DB-BD31-4B8C-83A1-F6EECF244321}">
                <p14:modId xmlns:p14="http://schemas.microsoft.com/office/powerpoint/2010/main" val="3068427517"/>
              </p:ext>
            </p:extLst>
          </p:nvPr>
        </p:nvGraphicFramePr>
        <p:xfrm>
          <a:off x="200967" y="1332754"/>
          <a:ext cx="11414927" cy="4192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8752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3775</TotalTime>
  <Words>6742</Words>
  <Application>Microsoft Office PowerPoint</Application>
  <PresentationFormat>Широкоэкранный</PresentationFormat>
  <Paragraphs>536</Paragraphs>
  <Slides>57</Slides>
  <Notes>1</Notes>
  <HiddenSlides>0</HiddenSlides>
  <MMClips>0</MMClips>
  <ScaleCrop>false</ScaleCrop>
  <HeadingPairs>
    <vt:vector size="6" baseType="variant">
      <vt:variant>
        <vt:lpstr>Использованные шрифты</vt:lpstr>
      </vt:variant>
      <vt:variant>
        <vt:i4>14</vt:i4>
      </vt:variant>
      <vt:variant>
        <vt:lpstr>Тема</vt:lpstr>
      </vt:variant>
      <vt:variant>
        <vt:i4>1</vt:i4>
      </vt:variant>
      <vt:variant>
        <vt:lpstr>Заголовки слайдов</vt:lpstr>
      </vt:variant>
      <vt:variant>
        <vt:i4>57</vt:i4>
      </vt:variant>
    </vt:vector>
  </HeadingPairs>
  <TitlesOfParts>
    <vt:vector size="72" baseType="lpstr">
      <vt:lpstr>Aptos</vt:lpstr>
      <vt:lpstr>Aptos Display</vt:lpstr>
      <vt:lpstr>Arial</vt:lpstr>
      <vt:lpstr>REG</vt:lpstr>
      <vt:lpstr>Times New Roman</vt:lpstr>
      <vt:lpstr>TimesNewRoman</vt:lpstr>
      <vt:lpstr>TimesNewRoman,Bold</vt:lpstr>
      <vt:lpstr>TimesNewRoman,Italic</vt:lpstr>
      <vt:lpstr>TimesNewRomanPS-BoldItalicMT</vt:lpstr>
      <vt:lpstr>TimesNewRomanPS-BoldMT</vt:lpstr>
      <vt:lpstr>TimesNewRomanPS-ItalicMT</vt:lpstr>
      <vt:lpstr>TimesNewRomanPSMT</vt:lpstr>
      <vt:lpstr>Times-Roman</vt:lpstr>
      <vt:lpstr>Wingdings</vt:lpstr>
      <vt:lpstr>Тема Office</vt:lpstr>
      <vt:lpstr>Понятие лингвистического метода.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Апакина Людмила Вячеславовна</dc:creator>
  <cp:lastModifiedBy>Апакина Людмила Вячеславовна</cp:lastModifiedBy>
  <cp:revision>5</cp:revision>
  <dcterms:created xsi:type="dcterms:W3CDTF">2025-02-06T13:56:32Z</dcterms:created>
  <dcterms:modified xsi:type="dcterms:W3CDTF">2025-02-10T19:14:56Z</dcterms:modified>
</cp:coreProperties>
</file>